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5"/>
  </p:notesMasterIdLst>
  <p:handoutMasterIdLst>
    <p:handoutMasterId r:id="rId46"/>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51" r:id="rId29"/>
    <p:sldId id="352" r:id="rId30"/>
    <p:sldId id="354" r:id="rId31"/>
    <p:sldId id="353" r:id="rId32"/>
    <p:sldId id="355" r:id="rId33"/>
    <p:sldId id="356" r:id="rId34"/>
    <p:sldId id="359" r:id="rId35"/>
    <p:sldId id="360" r:id="rId36"/>
    <p:sldId id="361" r:id="rId37"/>
    <p:sldId id="362" r:id="rId38"/>
    <p:sldId id="357" r:id="rId39"/>
    <p:sldId id="358" r:id="rId40"/>
    <p:sldId id="350" r:id="rId41"/>
    <p:sldId id="349" r:id="rId42"/>
    <p:sldId id="336" r:id="rId43"/>
    <p:sldId id="337" r:id="rId44"/>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21" d="100"/>
          <a:sy n="121" d="100"/>
        </p:scale>
        <p:origin x="8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11-20/1639r13</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February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2021-02-16</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57"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Jan plenary session, and teleconferences.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3502305619"/>
              </p:ext>
            </p:extLst>
          </p:nvPr>
        </p:nvGraphicFramePr>
        <p:xfrm>
          <a:off x="539553" y="1556793"/>
          <a:ext cx="8064894" cy="348004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all in MLD</a:t>
                      </a:r>
                    </a:p>
                    <a:p>
                      <a:r>
                        <a:rPr lang="en-US" sz="1400" dirty="0"/>
                        <a:t>GTK, IGTK, BIGTK: in each legacy stack</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each legacy stack</a:t>
                      </a:r>
                      <a:endParaRPr lang="en-US" sz="1400" b="0" dirty="0"/>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t>
                      </a:r>
                      <a:r>
                        <a:rPr lang="en-US" sz="1400" dirty="0">
                          <a:highlight>
                            <a:srgbClr val="00FFFF"/>
                          </a:highlight>
                        </a:rPr>
                        <a:t>Address1</a:t>
                      </a:r>
                      <a:r>
                        <a:rPr lang="en-US" sz="1400" dirty="0"/>
                        <a:t> (or MLO indication?)</a:t>
                      </a:r>
                    </a:p>
                  </a:txBody>
                  <a:tcPr/>
                </a:tc>
                <a:extLst>
                  <a:ext uri="{0D108BD9-81ED-4DB2-BD59-A6C34878D82A}">
                    <a16:rowId xmlns:a16="http://schemas.microsoft.com/office/drawing/2014/main" val="59187549"/>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 + 1 for MLD</a:t>
                      </a:r>
                    </a:p>
                    <a:p>
                      <a:r>
                        <a:rPr lang="en-US" sz="1400" dirty="0"/>
                        <a:t>* Needs discussion about implications on counts</a:t>
                      </a:r>
                    </a:p>
                  </a:txBody>
                  <a:tcPr/>
                </a:tc>
                <a:extLst>
                  <a:ext uri="{0D108BD9-81ED-4DB2-BD59-A6C34878D82A}">
                    <a16:rowId xmlns:a16="http://schemas.microsoft.com/office/drawing/2014/main" val="862417344"/>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1764574155"/>
              </p:ext>
            </p:extLst>
          </p:nvPr>
        </p:nvGraphicFramePr>
        <p:xfrm>
          <a:off x="539553" y="1556793"/>
          <a:ext cx="8064894" cy="3388608"/>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The value of the RA/TA fields sent over-the-air in the MAC header of a frame is the MAC address of the STA affiliated with the MLD corresponding to that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[Motion 108, [30] and [186]]</a:t>
                      </a:r>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t>
                      </a:r>
                      <a:r>
                        <a:rPr lang="en-US" sz="1400" dirty="0">
                          <a:highlight>
                            <a:srgbClr val="00FFFF"/>
                          </a:highlight>
                        </a:rPr>
                        <a:t>Address1</a:t>
                      </a:r>
                      <a:r>
                        <a:rPr lang="en-US" sz="1400" dirty="0"/>
                        <a:t> split?  (Only MLO peers will know the MLD address?)</a:t>
                      </a:r>
                    </a:p>
                  </a:txBody>
                  <a:tcPr/>
                </a:tc>
                <a:extLst>
                  <a:ext uri="{0D108BD9-81ED-4DB2-BD59-A6C34878D82A}">
                    <a16:rowId xmlns:a16="http://schemas.microsoft.com/office/drawing/2014/main" val="1819069386"/>
                  </a:ext>
                </a:extLst>
              </a:tr>
              <a:tr h="432048">
                <a:tc>
                  <a:txBody>
                    <a:bodyPr/>
                    <a:lstStyle/>
                    <a:p>
                      <a:r>
                        <a:rPr lang="en-US" sz="1400" dirty="0"/>
                        <a:t>SAP(s)</a:t>
                      </a:r>
                    </a:p>
                  </a:txBody>
                  <a:tcPr/>
                </a:tc>
                <a:tc>
                  <a:txBody>
                    <a:bodyPr/>
                    <a:lstStyle/>
                    <a:p>
                      <a:r>
                        <a:rPr lang="en-US" sz="1400" dirty="0"/>
                        <a:t>1</a:t>
                      </a:r>
                    </a:p>
                    <a:p>
                      <a:r>
                        <a:rPr lang="en-US" sz="1400" dirty="0"/>
                        <a:t>* MLD is responsible for “routing”</a:t>
                      </a:r>
                    </a:p>
                  </a:txBody>
                  <a:tcPr/>
                </a:tc>
                <a:tc>
                  <a:txBody>
                    <a:bodyPr/>
                    <a:lstStyle/>
                    <a:p>
                      <a:r>
                        <a:rPr lang="en-US" sz="1400" dirty="0"/>
                        <a:t>1 MLO, 1 per legacy</a:t>
                      </a:r>
                    </a:p>
                    <a:p>
                      <a:r>
                        <a:rPr lang="en-US" sz="1400" dirty="0"/>
                        <a:t>* DS is responsible for “routing”</a:t>
                      </a:r>
                    </a:p>
                    <a:p>
                      <a:r>
                        <a:rPr lang="en-US" sz="1400" dirty="0">
                          <a:highlight>
                            <a:srgbClr val="00FFFF"/>
                          </a:highlight>
                        </a:rPr>
                        <a:t>* Need to work through MSDU flow(s) through APs/DS/Portal</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365724122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(Alt 2, simplified)</a:t>
            </a:r>
          </a:p>
        </p:txBody>
      </p:sp>
      <p:pic>
        <p:nvPicPr>
          <p:cNvPr id="6" name="Content Placeholder 5">
            <a:extLst>
              <a:ext uri="{FF2B5EF4-FFF2-40B4-BE49-F238E27FC236}">
                <a16:creationId xmlns:a16="http://schemas.microsoft.com/office/drawing/2014/main" id="{F52312E6-0862-4A87-AE9F-9337ADE138AB}"/>
              </a:ext>
            </a:extLst>
          </p:cNvPr>
          <p:cNvPicPr>
            <a:picLocks noGrp="1" noChangeAspect="1"/>
          </p:cNvPicPr>
          <p:nvPr>
            <p:ph idx="1"/>
          </p:nvPr>
        </p:nvPicPr>
        <p:blipFill>
          <a:blip r:embed="rId2"/>
          <a:stretch>
            <a:fillRect/>
          </a:stretch>
        </p:blipFill>
        <p:spPr>
          <a:xfrm>
            <a:off x="2546325" y="1362600"/>
            <a:ext cx="3825875" cy="5073594"/>
          </a:xfrm>
          <a:prstGeom prst="rect">
            <a:avLst/>
          </a:prstGeom>
        </p:spPr>
      </p:pic>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29</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TextBox 6">
            <a:extLst>
              <a:ext uri="{FF2B5EF4-FFF2-40B4-BE49-F238E27FC236}">
                <a16:creationId xmlns:a16="http://schemas.microsoft.com/office/drawing/2014/main" id="{525AC369-2EF6-4CB3-AC16-C96221D6ACEB}"/>
              </a:ext>
            </a:extLst>
          </p:cNvPr>
          <p:cNvSpPr txBox="1"/>
          <p:nvPr/>
        </p:nvSpPr>
        <p:spPr>
          <a:xfrm>
            <a:off x="6876256" y="3645024"/>
            <a:ext cx="1872208"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But, how can the Lower MACs know how to route incoming frames?</a:t>
            </a:r>
          </a:p>
        </p:txBody>
      </p:sp>
    </p:spTree>
    <p:extLst>
      <p:ext uri="{BB962C8B-B14F-4D97-AF65-F5344CB8AC3E}">
        <p14:creationId xmlns:p14="http://schemas.microsoft.com/office/powerpoint/2010/main" val="3794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Initially (in this discussion), ignore “legacy” AP, only affiliated AP(s) are considered, then add legacy (slide 18)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AP Data plane discussion</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30</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8" name="Content Placeholder 7">
            <a:extLst>
              <a:ext uri="{FF2B5EF4-FFF2-40B4-BE49-F238E27FC236}">
                <a16:creationId xmlns:a16="http://schemas.microsoft.com/office/drawing/2014/main" id="{2DB16DA1-18CA-497E-8FCC-160D46A69F03}"/>
              </a:ext>
            </a:extLst>
          </p:cNvPr>
          <p:cNvSpPr>
            <a:spLocks noGrp="1"/>
          </p:cNvSpPr>
          <p:nvPr>
            <p:ph idx="1"/>
          </p:nvPr>
        </p:nvSpPr>
        <p:spPr>
          <a:xfrm>
            <a:off x="755575" y="1484784"/>
            <a:ext cx="7699449" cy="4617566"/>
          </a:xfrm>
        </p:spPr>
        <p:txBody>
          <a:bodyPr/>
          <a:lstStyle/>
          <a:p>
            <a:r>
              <a:rPr lang="en-US" dirty="0"/>
              <a:t>Consider an alternate view, for MLO:</a:t>
            </a:r>
          </a:p>
          <a:p>
            <a:pPr>
              <a:buFontTx/>
              <a:buChar char="-"/>
            </a:pPr>
            <a:r>
              <a:rPr lang="en-US" sz="2000" b="0" dirty="0"/>
              <a:t>Frames are received at the Lower MAC, relatively arbitrarily (based on the link the </a:t>
            </a:r>
            <a:r>
              <a:rPr lang="en-US" sz="2000" b="0" dirty="0" err="1"/>
              <a:t>TXer</a:t>
            </a:r>
            <a:r>
              <a:rPr lang="en-US" sz="2000" b="0" dirty="0"/>
              <a:t> chose)</a:t>
            </a:r>
          </a:p>
          <a:p>
            <a:pPr>
              <a:buFontTx/>
              <a:buChar char="-"/>
            </a:pPr>
            <a:r>
              <a:rPr lang="en-US" sz="2000" b="0" dirty="0"/>
              <a:t>For MLD/MLO peers, the two stacks “share state” (with implementation ‘magic’) for all the per-peer attributes that are needed, but either one can process an incoming frame, using that shared state</a:t>
            </a:r>
          </a:p>
          <a:p>
            <a:pPr>
              <a:buFontTx/>
              <a:buChar char="-"/>
            </a:pPr>
            <a:r>
              <a:rPr lang="en-US" sz="2000" b="0" dirty="0"/>
              <a:t>So, the Lower MAC doesn’t need to “route” incoming frames, they just always go to the “matching” Upper MAC</a:t>
            </a:r>
          </a:p>
          <a:p>
            <a:pPr>
              <a:buFontTx/>
              <a:buChar char="-"/>
            </a:pPr>
            <a:r>
              <a:rPr lang="en-US" sz="2000" b="0" dirty="0"/>
              <a:t>Upper MACs can direct transmitted frames into either Lower MAC</a:t>
            </a:r>
          </a:p>
          <a:p>
            <a:pPr>
              <a:buFontTx/>
              <a:buChar char="-"/>
            </a:pPr>
            <a:r>
              <a:rPr lang="en-US" sz="2000" b="0" dirty="0"/>
              <a:t>(Power save and EDCA queuing FFS, on TX)</a:t>
            </a:r>
          </a:p>
          <a:p>
            <a:pPr>
              <a:buFontTx/>
              <a:buChar char="-"/>
            </a:pPr>
            <a:endParaRPr lang="en-US" dirty="0"/>
          </a:p>
        </p:txBody>
      </p:sp>
    </p:spTree>
    <p:extLst>
      <p:ext uri="{BB962C8B-B14F-4D97-AF65-F5344CB8AC3E}">
        <p14:creationId xmlns:p14="http://schemas.microsoft.com/office/powerpoint/2010/main" val="3383017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31</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1323439"/>
          </a:xfrm>
          <a:prstGeom prst="rect">
            <a:avLst/>
          </a:prstGeom>
          <a:solidFill>
            <a:schemeClr val="bg2">
              <a:lumMod val="20000"/>
              <a:lumOff val="80000"/>
            </a:schemeClr>
          </a:solidFill>
          <a:ln>
            <a:solidFill>
              <a:schemeClr val="tx1"/>
            </a:solidFill>
          </a:ln>
        </p:spPr>
        <p:txBody>
          <a:bodyPr wrap="square" rtlCol="0">
            <a:spAutoFit/>
          </a:bodyPr>
          <a:lstStyle/>
          <a:p>
            <a:r>
              <a:rPr lang="en-US" dirty="0"/>
              <a:t>The legacy MAC SAP is pretty clear, and (I think) agreed</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503548" y="2024844"/>
            <a:ext cx="2520280" cy="1728192"/>
          </a:xfrm>
          <a:prstGeom prst="curvedConnector3">
            <a:avLst>
              <a:gd name="adj1" fmla="val 106167"/>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7217183" y="4149079"/>
            <a:ext cx="1872208" cy="1015663"/>
          </a:xfrm>
          <a:prstGeom prst="rect">
            <a:avLst/>
          </a:prstGeom>
          <a:solidFill>
            <a:schemeClr val="bg2">
              <a:lumMod val="20000"/>
              <a:lumOff val="80000"/>
            </a:schemeClr>
          </a:solidFill>
          <a:ln>
            <a:solidFill>
              <a:schemeClr val="tx1"/>
            </a:solidFill>
          </a:ln>
        </p:spPr>
        <p:txBody>
          <a:bodyPr wrap="square" rtlCol="0">
            <a:spAutoFit/>
          </a:bodyPr>
          <a:lstStyle/>
          <a:p>
            <a:r>
              <a:rPr lang="en-US" dirty="0"/>
              <a:t>But where is the MAC SAP for MLO peers?</a:t>
            </a:r>
          </a:p>
        </p:txBody>
      </p:sp>
      <p:pic>
        <p:nvPicPr>
          <p:cNvPr id="3" name="Picture 2">
            <a:extLst>
              <a:ext uri="{FF2B5EF4-FFF2-40B4-BE49-F238E27FC236}">
                <a16:creationId xmlns:a16="http://schemas.microsoft.com/office/drawing/2014/main" id="{7390E4F0-9622-4B6E-BBC7-6CAF82B33CD7}"/>
              </a:ext>
            </a:extLst>
          </p:cNvPr>
          <p:cNvPicPr>
            <a:picLocks noChangeAspect="1"/>
          </p:cNvPicPr>
          <p:nvPr/>
        </p:nvPicPr>
        <p:blipFill>
          <a:blip r:embed="rId2"/>
          <a:stretch>
            <a:fillRect/>
          </a:stretch>
        </p:blipFill>
        <p:spPr>
          <a:xfrm>
            <a:off x="1475656" y="1265628"/>
            <a:ext cx="6450218" cy="5173272"/>
          </a:xfrm>
          <a:prstGeom prst="rect">
            <a:avLst/>
          </a:prstGeom>
        </p:spPr>
      </p:pic>
    </p:spTree>
    <p:extLst>
      <p:ext uri="{BB962C8B-B14F-4D97-AF65-F5344CB8AC3E}">
        <p14:creationId xmlns:p14="http://schemas.microsoft.com/office/powerpoint/2010/main" val="1762255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Reminder of (legacy) DS structure</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32</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3" name="Picture 2">
            <a:extLst>
              <a:ext uri="{FF2B5EF4-FFF2-40B4-BE49-F238E27FC236}">
                <a16:creationId xmlns:a16="http://schemas.microsoft.com/office/drawing/2014/main" id="{A5F73A86-4A9C-47B1-8B6F-FA62869F8776}"/>
              </a:ext>
            </a:extLst>
          </p:cNvPr>
          <p:cNvPicPr>
            <a:picLocks noChangeAspect="1"/>
          </p:cNvPicPr>
          <p:nvPr/>
        </p:nvPicPr>
        <p:blipFill>
          <a:blip r:embed="rId2"/>
          <a:stretch>
            <a:fillRect/>
          </a:stretch>
        </p:blipFill>
        <p:spPr>
          <a:xfrm>
            <a:off x="721411" y="1484784"/>
            <a:ext cx="7701178" cy="2303833"/>
          </a:xfrm>
          <a:prstGeom prst="rect">
            <a:avLst/>
          </a:prstGeom>
        </p:spPr>
      </p:pic>
      <p:sp>
        <p:nvSpPr>
          <p:cNvPr id="6" name="TextBox 5">
            <a:extLst>
              <a:ext uri="{FF2B5EF4-FFF2-40B4-BE49-F238E27FC236}">
                <a16:creationId xmlns:a16="http://schemas.microsoft.com/office/drawing/2014/main" id="{6433E7BF-12B4-41A6-BDD2-6F38986B34D8}"/>
              </a:ext>
            </a:extLst>
          </p:cNvPr>
          <p:cNvSpPr txBox="1"/>
          <p:nvPr/>
        </p:nvSpPr>
        <p:spPr>
          <a:xfrm>
            <a:off x="572153" y="4153066"/>
            <a:ext cx="8096532" cy="2246769"/>
          </a:xfrm>
          <a:prstGeom prst="rect">
            <a:avLst/>
          </a:prstGeom>
          <a:noFill/>
        </p:spPr>
        <p:txBody>
          <a:bodyPr wrap="square" rtlCol="0">
            <a:spAutoFit/>
          </a:bodyPr>
          <a:lstStyle/>
          <a:p>
            <a:pPr algn="l"/>
            <a:r>
              <a:rPr lang="en-US" dirty="0"/>
              <a:t>Maybe it doesn’t matter where the MLO MAC SAP is?</a:t>
            </a:r>
          </a:p>
          <a:p>
            <a:pPr marL="342900" indent="-342900" algn="l">
              <a:buFontTx/>
              <a:buChar char="-"/>
            </a:pPr>
            <a:r>
              <a:rPr lang="en-US" dirty="0"/>
              <a:t>Each stack has a MAC SAP, which (on an AP) supports a DSAF</a:t>
            </a:r>
          </a:p>
          <a:p>
            <a:pPr marL="342900" indent="-342900" algn="l">
              <a:buFontTx/>
              <a:buChar char="-"/>
            </a:pPr>
            <a:r>
              <a:rPr lang="en-US" dirty="0"/>
              <a:t>The DS doesn’t care (or can be designed/fixed to not care) where uplink frames enter</a:t>
            </a:r>
          </a:p>
          <a:p>
            <a:pPr marL="342900" indent="-342900" algn="l">
              <a:buFontTx/>
              <a:buChar char="-"/>
            </a:pPr>
            <a:r>
              <a:rPr lang="en-US" dirty="0"/>
              <a:t>The DS will route all downlink frames to one of the MAC SAPs (the one that has “registered” this client (really associated, but that’s confusing right now)</a:t>
            </a:r>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173415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685800" y="685800"/>
            <a:ext cx="7770813" cy="637581"/>
          </a:xfrm>
        </p:spPr>
        <p:txBody>
          <a:bodyPr/>
          <a:lstStyle/>
          <a:p>
            <a:r>
              <a:rPr lang="en-US" dirty="0"/>
              <a:t>MLO DS structure, Alternative 3</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33</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7" name="Rectangle 6">
            <a:extLst>
              <a:ext uri="{FF2B5EF4-FFF2-40B4-BE49-F238E27FC236}">
                <a16:creationId xmlns:a16="http://schemas.microsoft.com/office/drawing/2014/main" id="{EB0202E8-A704-452E-A09F-4A00F2E577D1}"/>
              </a:ext>
            </a:extLst>
          </p:cNvPr>
          <p:cNvSpPr/>
          <p:nvPr/>
        </p:nvSpPr>
        <p:spPr bwMode="auto">
          <a:xfrm>
            <a:off x="572153" y="1323381"/>
            <a:ext cx="8096532" cy="2681683"/>
          </a:xfrm>
          <a:prstGeom prst="rect">
            <a:avLst/>
          </a:prstGeom>
          <a:noFill/>
          <a:ln w="9525" cap="flat" cmpd="sng" algn="ctr">
            <a:solidFill>
              <a:schemeClr val="tx1"/>
            </a:solidFill>
            <a:prstDash val="solid"/>
            <a:round/>
            <a:headEnd type="none" w="med" len="med"/>
            <a:tailEnd type="none" w="med" len="med"/>
          </a:ln>
          <a:effectLst>
            <a:glow rad="635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8" name="Picture 7">
            <a:extLst>
              <a:ext uri="{FF2B5EF4-FFF2-40B4-BE49-F238E27FC236}">
                <a16:creationId xmlns:a16="http://schemas.microsoft.com/office/drawing/2014/main" id="{0A92C9B6-BE56-447F-B26C-B93603687D25}"/>
              </a:ext>
            </a:extLst>
          </p:cNvPr>
          <p:cNvPicPr>
            <a:picLocks noChangeAspect="1"/>
          </p:cNvPicPr>
          <p:nvPr/>
        </p:nvPicPr>
        <p:blipFill>
          <a:blip r:embed="rId2"/>
          <a:stretch>
            <a:fillRect/>
          </a:stretch>
        </p:blipFill>
        <p:spPr>
          <a:xfrm>
            <a:off x="685800" y="1340768"/>
            <a:ext cx="7922759" cy="2727873"/>
          </a:xfrm>
          <a:prstGeom prst="rect">
            <a:avLst/>
          </a:prstGeom>
        </p:spPr>
      </p:pic>
      <p:sp>
        <p:nvSpPr>
          <p:cNvPr id="9" name="TextBox 8">
            <a:extLst>
              <a:ext uri="{FF2B5EF4-FFF2-40B4-BE49-F238E27FC236}">
                <a16:creationId xmlns:a16="http://schemas.microsoft.com/office/drawing/2014/main" id="{038B00F4-E42C-489B-B9BE-6E8B0BB615FF}"/>
              </a:ext>
            </a:extLst>
          </p:cNvPr>
          <p:cNvSpPr txBox="1"/>
          <p:nvPr/>
        </p:nvSpPr>
        <p:spPr>
          <a:xfrm>
            <a:off x="700635" y="4273630"/>
            <a:ext cx="7615781" cy="1631216"/>
          </a:xfrm>
          <a:prstGeom prst="rect">
            <a:avLst/>
          </a:prstGeom>
          <a:noFill/>
        </p:spPr>
        <p:txBody>
          <a:bodyPr wrap="square" rtlCol="0">
            <a:spAutoFit/>
          </a:bodyPr>
          <a:lstStyle/>
          <a:p>
            <a:pPr marL="342900" indent="-342900" algn="l">
              <a:buFontTx/>
              <a:buChar char="-"/>
            </a:pPr>
            <a:r>
              <a:rPr lang="en-US" dirty="0"/>
              <a:t>Multi-link Device (AP) looks much like (N) APs to the DS</a:t>
            </a:r>
          </a:p>
          <a:p>
            <a:pPr marL="342900" indent="-342900" algn="l">
              <a:buFontTx/>
              <a:buChar char="-"/>
            </a:pPr>
            <a:r>
              <a:rPr lang="en-US" dirty="0"/>
              <a:t>Portal hides the details to the outside world</a:t>
            </a:r>
          </a:p>
          <a:p>
            <a:pPr marL="342900" indent="-342900" algn="l">
              <a:buFontTx/>
              <a:buChar char="-"/>
            </a:pPr>
            <a:r>
              <a:rPr lang="en-US" dirty="0"/>
              <a:t>Other devices attached to the DS don’t care where MSDUs (MAC service tuples) enter the DS</a:t>
            </a:r>
          </a:p>
          <a:p>
            <a:pPr marL="342900" indent="-342900" algn="l">
              <a:buFontTx/>
              <a:buChar char="-"/>
            </a:pPr>
            <a:r>
              <a:rPr lang="en-US" dirty="0"/>
              <a:t>“MLD MAC address” is never exposed to DS/Portal/outside world </a:t>
            </a:r>
          </a:p>
        </p:txBody>
      </p:sp>
    </p:spTree>
    <p:extLst>
      <p:ext uri="{BB962C8B-B14F-4D97-AF65-F5344CB8AC3E}">
        <p14:creationId xmlns:p14="http://schemas.microsoft.com/office/powerpoint/2010/main" val="3561860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34</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pic>
        <p:nvPicPr>
          <p:cNvPr id="7" name="Picture 6">
            <a:extLst>
              <a:ext uri="{FF2B5EF4-FFF2-40B4-BE49-F238E27FC236}">
                <a16:creationId xmlns:a16="http://schemas.microsoft.com/office/drawing/2014/main" id="{EA790E19-E94B-4EB2-AC5F-256E17865FF9}"/>
              </a:ext>
            </a:extLst>
          </p:cNvPr>
          <p:cNvPicPr>
            <a:picLocks noChangeAspect="1"/>
          </p:cNvPicPr>
          <p:nvPr/>
        </p:nvPicPr>
        <p:blipFill>
          <a:blip r:embed="rId2"/>
          <a:stretch>
            <a:fillRect/>
          </a:stretch>
        </p:blipFill>
        <p:spPr>
          <a:xfrm>
            <a:off x="755575" y="1323381"/>
            <a:ext cx="7779473" cy="5107014"/>
          </a:xfrm>
          <a:prstGeom prst="rect">
            <a:avLst/>
          </a:prstGeom>
        </p:spPr>
      </p:pic>
    </p:spTree>
    <p:extLst>
      <p:ext uri="{BB962C8B-B14F-4D97-AF65-F5344CB8AC3E}">
        <p14:creationId xmlns:p14="http://schemas.microsoft.com/office/powerpoint/2010/main" val="4012364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35</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707886"/>
          </a:xfrm>
          <a:prstGeom prst="rect">
            <a:avLst/>
          </a:prstGeom>
          <a:solidFill>
            <a:schemeClr val="bg2">
              <a:lumMod val="20000"/>
              <a:lumOff val="80000"/>
            </a:schemeClr>
          </a:solidFill>
          <a:ln>
            <a:solidFill>
              <a:schemeClr val="tx1"/>
            </a:solidFill>
          </a:ln>
        </p:spPr>
        <p:txBody>
          <a:bodyPr wrap="square" rtlCol="0">
            <a:spAutoFit/>
          </a:bodyPr>
          <a:lstStyle/>
          <a:p>
            <a:r>
              <a:rPr lang="en-US" dirty="0"/>
              <a:t>Legacy works as before</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165597" y="2363811"/>
            <a:ext cx="2520279" cy="1050259"/>
          </a:xfrm>
          <a:prstGeom prst="curvedConnector3">
            <a:avLst>
              <a:gd name="adj1" fmla="val 98167"/>
            </a:avLst>
          </a:prstGeom>
          <a:solidFill>
            <a:srgbClr val="00B8FF"/>
          </a:solidFill>
          <a:ln w="9525" cap="flat" cmpd="sng" algn="ctr">
            <a:solidFill>
              <a:schemeClr val="tx1"/>
            </a:solidFill>
            <a:prstDash val="dash"/>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6948264" y="4149079"/>
            <a:ext cx="2141127"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MLO goes into DS from receiving AP (could be either), DS delivers frames to arbitrary AP that requested mapping </a:t>
            </a:r>
          </a:p>
        </p:txBody>
      </p:sp>
      <p:pic>
        <p:nvPicPr>
          <p:cNvPr id="7" name="Picture 6">
            <a:extLst>
              <a:ext uri="{FF2B5EF4-FFF2-40B4-BE49-F238E27FC236}">
                <a16:creationId xmlns:a16="http://schemas.microsoft.com/office/drawing/2014/main" id="{EA790E19-E94B-4EB2-AC5F-256E17865FF9}"/>
              </a:ext>
            </a:extLst>
          </p:cNvPr>
          <p:cNvPicPr>
            <a:picLocks noChangeAspect="1"/>
          </p:cNvPicPr>
          <p:nvPr/>
        </p:nvPicPr>
        <p:blipFill>
          <a:blip r:embed="rId2"/>
          <a:stretch>
            <a:fillRect/>
          </a:stretch>
        </p:blipFill>
        <p:spPr>
          <a:xfrm>
            <a:off x="755575" y="1323381"/>
            <a:ext cx="7779473" cy="5107014"/>
          </a:xfrm>
          <a:prstGeom prst="rect">
            <a:avLst/>
          </a:prstGeom>
        </p:spPr>
      </p:pic>
      <p:cxnSp>
        <p:nvCxnSpPr>
          <p:cNvPr id="13" name="Connector: Curved 12">
            <a:extLst>
              <a:ext uri="{FF2B5EF4-FFF2-40B4-BE49-F238E27FC236}">
                <a16:creationId xmlns:a16="http://schemas.microsoft.com/office/drawing/2014/main" id="{AE8CFB6E-04D3-4FBE-8DD6-F20996BFEDD6}"/>
              </a:ext>
            </a:extLst>
          </p:cNvPr>
          <p:cNvCxnSpPr>
            <a:cxnSpLocks/>
          </p:cNvCxnSpPr>
          <p:nvPr/>
        </p:nvCxnSpPr>
        <p:spPr bwMode="auto">
          <a:xfrm rot="5400000" flipH="1" flipV="1">
            <a:off x="723763" y="3469198"/>
            <a:ext cx="1008114" cy="351655"/>
          </a:xfrm>
          <a:prstGeom prst="curvedConnector3">
            <a:avLst>
              <a:gd name="adj1" fmla="val 97698"/>
            </a:avLst>
          </a:prstGeom>
          <a:solidFill>
            <a:srgbClr val="00B8FF"/>
          </a:solidFill>
          <a:ln w="9525" cap="flat" cmpd="sng" algn="ctr">
            <a:solidFill>
              <a:schemeClr val="tx1"/>
            </a:solidFill>
            <a:prstDash val="dash"/>
            <a:round/>
            <a:headEnd type="none" w="med" len="med"/>
            <a:tailEnd type="triangle"/>
          </a:ln>
          <a:effectLst/>
        </p:spPr>
      </p:cxnSp>
      <p:cxnSp>
        <p:nvCxnSpPr>
          <p:cNvPr id="24" name="Connector: Curved 23">
            <a:extLst>
              <a:ext uri="{FF2B5EF4-FFF2-40B4-BE49-F238E27FC236}">
                <a16:creationId xmlns:a16="http://schemas.microsoft.com/office/drawing/2014/main" id="{ADAB59BB-6A58-4E64-9D97-EAC323EE23EE}"/>
              </a:ext>
            </a:extLst>
          </p:cNvPr>
          <p:cNvCxnSpPr>
            <a:cxnSpLocks/>
          </p:cNvCxnSpPr>
          <p:nvPr/>
        </p:nvCxnSpPr>
        <p:spPr bwMode="auto">
          <a:xfrm rot="16200000" flipV="1">
            <a:off x="6869471" y="2202956"/>
            <a:ext cx="2672990" cy="1219257"/>
          </a:xfrm>
          <a:prstGeom prst="curvedConnector3">
            <a:avLst>
              <a:gd name="adj1" fmla="val 100134"/>
            </a:avLst>
          </a:prstGeom>
          <a:solidFill>
            <a:srgbClr val="00B8FF"/>
          </a:solidFill>
          <a:ln w="9525" cap="flat" cmpd="sng" algn="ctr">
            <a:solidFill>
              <a:schemeClr val="tx1"/>
            </a:solidFill>
            <a:prstDash val="dash"/>
            <a:round/>
            <a:headEnd type="none" w="med" len="med"/>
            <a:tailEnd type="triangle"/>
          </a:ln>
          <a:effectLst/>
        </p:spPr>
      </p:cxnSp>
      <p:cxnSp>
        <p:nvCxnSpPr>
          <p:cNvPr id="26" name="Connector: Curved 25">
            <a:extLst>
              <a:ext uri="{FF2B5EF4-FFF2-40B4-BE49-F238E27FC236}">
                <a16:creationId xmlns:a16="http://schemas.microsoft.com/office/drawing/2014/main" id="{8A706715-2F03-4029-94F1-52A067B111A9}"/>
              </a:ext>
            </a:extLst>
          </p:cNvPr>
          <p:cNvCxnSpPr>
            <a:cxnSpLocks/>
          </p:cNvCxnSpPr>
          <p:nvPr/>
        </p:nvCxnSpPr>
        <p:spPr bwMode="auto">
          <a:xfrm rot="10800000">
            <a:off x="5292081" y="3356992"/>
            <a:ext cx="2030461" cy="769578"/>
          </a:xfrm>
          <a:prstGeom prst="curvedConnector3">
            <a:avLst>
              <a:gd name="adj1" fmla="val 89987"/>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2271131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D641-38FD-4B4E-99BE-6630A1497F91}"/>
              </a:ext>
            </a:extLst>
          </p:cNvPr>
          <p:cNvSpPr>
            <a:spLocks noGrp="1"/>
          </p:cNvSpPr>
          <p:nvPr>
            <p:ph type="title"/>
          </p:nvPr>
        </p:nvSpPr>
        <p:spPr>
          <a:xfrm>
            <a:off x="179512" y="685800"/>
            <a:ext cx="8712968" cy="637581"/>
          </a:xfrm>
        </p:spPr>
        <p:txBody>
          <a:bodyPr/>
          <a:lstStyle/>
          <a:p>
            <a:r>
              <a:rPr lang="en-US" dirty="0"/>
              <a:t>AP Data plane, Alternative 3 - no MLD stack</a:t>
            </a:r>
          </a:p>
        </p:txBody>
      </p:sp>
      <p:sp>
        <p:nvSpPr>
          <p:cNvPr id="4" name="Slide Number Placeholder 3">
            <a:extLst>
              <a:ext uri="{FF2B5EF4-FFF2-40B4-BE49-F238E27FC236}">
                <a16:creationId xmlns:a16="http://schemas.microsoft.com/office/drawing/2014/main" id="{88A239CC-8CD1-4561-91F3-D7C08BE48B7A}"/>
              </a:ext>
            </a:extLst>
          </p:cNvPr>
          <p:cNvSpPr>
            <a:spLocks noGrp="1"/>
          </p:cNvSpPr>
          <p:nvPr>
            <p:ph type="sldNum" idx="10"/>
          </p:nvPr>
        </p:nvSpPr>
        <p:spPr/>
        <p:txBody>
          <a:bodyPr/>
          <a:lstStyle/>
          <a:p>
            <a:pPr>
              <a:defRPr/>
            </a:pPr>
            <a:r>
              <a:rPr lang="en-GB"/>
              <a:t>Slide </a:t>
            </a:r>
            <a:fld id="{9902F5C3-EE39-44CE-A5E3-4276D55FC75D}" type="slidenum">
              <a:rPr lang="en-GB" smtClean="0"/>
              <a:pPr>
                <a:defRPr/>
              </a:pPr>
              <a:t>36</a:t>
            </a:fld>
            <a:endParaRPr lang="en-GB"/>
          </a:p>
        </p:txBody>
      </p:sp>
      <p:sp>
        <p:nvSpPr>
          <p:cNvPr id="5" name="Footer Placeholder 4">
            <a:extLst>
              <a:ext uri="{FF2B5EF4-FFF2-40B4-BE49-F238E27FC236}">
                <a16:creationId xmlns:a16="http://schemas.microsoft.com/office/drawing/2014/main" id="{50913E0C-F132-43C9-B8E6-15AF1A027D4F}"/>
              </a:ext>
            </a:extLst>
          </p:cNvPr>
          <p:cNvSpPr>
            <a:spLocks noGrp="1"/>
          </p:cNvSpPr>
          <p:nvPr>
            <p:ph type="ftr" idx="11"/>
          </p:nvPr>
        </p:nvSpPr>
        <p:spPr/>
        <p:txBody>
          <a:bodyPr/>
          <a:lstStyle/>
          <a:p>
            <a:r>
              <a:rPr lang="en-GB"/>
              <a:t>Mark Hamilton, Ruckus/CommScope</a:t>
            </a:r>
            <a:endParaRPr lang="en-GB" dirty="0"/>
          </a:p>
        </p:txBody>
      </p:sp>
      <p:sp>
        <p:nvSpPr>
          <p:cNvPr id="12" name="TextBox 11">
            <a:extLst>
              <a:ext uri="{FF2B5EF4-FFF2-40B4-BE49-F238E27FC236}">
                <a16:creationId xmlns:a16="http://schemas.microsoft.com/office/drawing/2014/main" id="{6D2C35BF-E7B0-4F12-9D4A-7B2F88FF6CDE}"/>
              </a:ext>
            </a:extLst>
          </p:cNvPr>
          <p:cNvSpPr txBox="1"/>
          <p:nvPr/>
        </p:nvSpPr>
        <p:spPr>
          <a:xfrm>
            <a:off x="323528" y="4149080"/>
            <a:ext cx="1872208" cy="707886"/>
          </a:xfrm>
          <a:prstGeom prst="rect">
            <a:avLst/>
          </a:prstGeom>
          <a:solidFill>
            <a:schemeClr val="bg2">
              <a:lumMod val="20000"/>
              <a:lumOff val="80000"/>
            </a:schemeClr>
          </a:solidFill>
          <a:ln>
            <a:solidFill>
              <a:schemeClr val="tx1"/>
            </a:solidFill>
          </a:ln>
        </p:spPr>
        <p:txBody>
          <a:bodyPr wrap="square" rtlCol="0">
            <a:spAutoFit/>
          </a:bodyPr>
          <a:lstStyle/>
          <a:p>
            <a:r>
              <a:rPr lang="en-US" dirty="0"/>
              <a:t>Legacy works as before</a:t>
            </a:r>
          </a:p>
        </p:txBody>
      </p:sp>
      <p:cxnSp>
        <p:nvCxnSpPr>
          <p:cNvPr id="14" name="Connector: Curved 13">
            <a:extLst>
              <a:ext uri="{FF2B5EF4-FFF2-40B4-BE49-F238E27FC236}">
                <a16:creationId xmlns:a16="http://schemas.microsoft.com/office/drawing/2014/main" id="{F66244C8-C10C-4B87-BECA-ACD5F984C8E3}"/>
              </a:ext>
            </a:extLst>
          </p:cNvPr>
          <p:cNvCxnSpPr>
            <a:cxnSpLocks/>
          </p:cNvCxnSpPr>
          <p:nvPr/>
        </p:nvCxnSpPr>
        <p:spPr bwMode="auto">
          <a:xfrm rot="5400000" flipH="1" flipV="1">
            <a:off x="-165597" y="2363811"/>
            <a:ext cx="2520279" cy="1050259"/>
          </a:xfrm>
          <a:prstGeom prst="curvedConnector3">
            <a:avLst>
              <a:gd name="adj1" fmla="val 98167"/>
            </a:avLst>
          </a:prstGeom>
          <a:solidFill>
            <a:srgbClr val="00B8FF"/>
          </a:solidFill>
          <a:ln w="9525" cap="flat" cmpd="sng" algn="ctr">
            <a:solidFill>
              <a:schemeClr val="tx1"/>
            </a:solidFill>
            <a:prstDash val="dash"/>
            <a:round/>
            <a:headEnd type="none" w="med" len="med"/>
            <a:tailEnd type="triangle"/>
          </a:ln>
          <a:effectLst/>
        </p:spPr>
      </p:cxnSp>
      <p:sp>
        <p:nvSpPr>
          <p:cNvPr id="23" name="TextBox 22">
            <a:extLst>
              <a:ext uri="{FF2B5EF4-FFF2-40B4-BE49-F238E27FC236}">
                <a16:creationId xmlns:a16="http://schemas.microsoft.com/office/drawing/2014/main" id="{9FAEFACD-968C-44F2-BF94-0ED89FB4F260}"/>
              </a:ext>
            </a:extLst>
          </p:cNvPr>
          <p:cNvSpPr txBox="1"/>
          <p:nvPr/>
        </p:nvSpPr>
        <p:spPr>
          <a:xfrm>
            <a:off x="6948264" y="4149079"/>
            <a:ext cx="2141127" cy="1938992"/>
          </a:xfrm>
          <a:prstGeom prst="rect">
            <a:avLst/>
          </a:prstGeom>
          <a:solidFill>
            <a:schemeClr val="bg2">
              <a:lumMod val="20000"/>
              <a:lumOff val="80000"/>
            </a:schemeClr>
          </a:solidFill>
          <a:ln>
            <a:solidFill>
              <a:schemeClr val="tx1"/>
            </a:solidFill>
          </a:ln>
        </p:spPr>
        <p:txBody>
          <a:bodyPr wrap="square" rtlCol="0">
            <a:spAutoFit/>
          </a:bodyPr>
          <a:lstStyle/>
          <a:p>
            <a:r>
              <a:rPr lang="en-US" dirty="0"/>
              <a:t>MLO goes into DS from receiving AP (could be either), DS delivers frames to arbitrary AP that requested mapping </a:t>
            </a:r>
          </a:p>
        </p:txBody>
      </p:sp>
      <p:pic>
        <p:nvPicPr>
          <p:cNvPr id="7" name="Picture 6">
            <a:extLst>
              <a:ext uri="{FF2B5EF4-FFF2-40B4-BE49-F238E27FC236}">
                <a16:creationId xmlns:a16="http://schemas.microsoft.com/office/drawing/2014/main" id="{EA790E19-E94B-4EB2-AC5F-256E17865FF9}"/>
              </a:ext>
            </a:extLst>
          </p:cNvPr>
          <p:cNvPicPr>
            <a:picLocks noChangeAspect="1"/>
          </p:cNvPicPr>
          <p:nvPr/>
        </p:nvPicPr>
        <p:blipFill>
          <a:blip r:embed="rId2"/>
          <a:stretch>
            <a:fillRect/>
          </a:stretch>
        </p:blipFill>
        <p:spPr>
          <a:xfrm>
            <a:off x="755575" y="1323381"/>
            <a:ext cx="7779473" cy="5107014"/>
          </a:xfrm>
          <a:prstGeom prst="rect">
            <a:avLst/>
          </a:prstGeom>
        </p:spPr>
      </p:pic>
      <p:cxnSp>
        <p:nvCxnSpPr>
          <p:cNvPr id="13" name="Connector: Curved 12">
            <a:extLst>
              <a:ext uri="{FF2B5EF4-FFF2-40B4-BE49-F238E27FC236}">
                <a16:creationId xmlns:a16="http://schemas.microsoft.com/office/drawing/2014/main" id="{AE8CFB6E-04D3-4FBE-8DD6-F20996BFEDD6}"/>
              </a:ext>
            </a:extLst>
          </p:cNvPr>
          <p:cNvCxnSpPr>
            <a:cxnSpLocks/>
          </p:cNvCxnSpPr>
          <p:nvPr/>
        </p:nvCxnSpPr>
        <p:spPr bwMode="auto">
          <a:xfrm rot="5400000" flipH="1" flipV="1">
            <a:off x="723763" y="3469198"/>
            <a:ext cx="1008114" cy="351655"/>
          </a:xfrm>
          <a:prstGeom prst="curvedConnector3">
            <a:avLst>
              <a:gd name="adj1" fmla="val 97698"/>
            </a:avLst>
          </a:prstGeom>
          <a:solidFill>
            <a:srgbClr val="00B8FF"/>
          </a:solidFill>
          <a:ln w="9525" cap="flat" cmpd="sng" algn="ctr">
            <a:solidFill>
              <a:schemeClr val="tx1"/>
            </a:solidFill>
            <a:prstDash val="dash"/>
            <a:round/>
            <a:headEnd type="none" w="med" len="med"/>
            <a:tailEnd type="triangle"/>
          </a:ln>
          <a:effectLst/>
        </p:spPr>
      </p:cxnSp>
      <p:cxnSp>
        <p:nvCxnSpPr>
          <p:cNvPr id="24" name="Connector: Curved 23">
            <a:extLst>
              <a:ext uri="{FF2B5EF4-FFF2-40B4-BE49-F238E27FC236}">
                <a16:creationId xmlns:a16="http://schemas.microsoft.com/office/drawing/2014/main" id="{ADAB59BB-6A58-4E64-9D97-EAC323EE23EE}"/>
              </a:ext>
            </a:extLst>
          </p:cNvPr>
          <p:cNvCxnSpPr>
            <a:cxnSpLocks/>
          </p:cNvCxnSpPr>
          <p:nvPr/>
        </p:nvCxnSpPr>
        <p:spPr bwMode="auto">
          <a:xfrm rot="16200000" flipV="1">
            <a:off x="6869471" y="2202956"/>
            <a:ext cx="2672990" cy="1219257"/>
          </a:xfrm>
          <a:prstGeom prst="curvedConnector3">
            <a:avLst>
              <a:gd name="adj1" fmla="val 100134"/>
            </a:avLst>
          </a:prstGeom>
          <a:solidFill>
            <a:srgbClr val="00B8FF"/>
          </a:solidFill>
          <a:ln w="9525" cap="flat" cmpd="sng" algn="ctr">
            <a:solidFill>
              <a:schemeClr val="tx1"/>
            </a:solidFill>
            <a:prstDash val="dash"/>
            <a:round/>
            <a:headEnd type="none" w="med" len="med"/>
            <a:tailEnd type="triangle"/>
          </a:ln>
          <a:effectLst/>
        </p:spPr>
      </p:cxnSp>
      <p:cxnSp>
        <p:nvCxnSpPr>
          <p:cNvPr id="26" name="Connector: Curved 25">
            <a:extLst>
              <a:ext uri="{FF2B5EF4-FFF2-40B4-BE49-F238E27FC236}">
                <a16:creationId xmlns:a16="http://schemas.microsoft.com/office/drawing/2014/main" id="{8A706715-2F03-4029-94F1-52A067B111A9}"/>
              </a:ext>
            </a:extLst>
          </p:cNvPr>
          <p:cNvCxnSpPr>
            <a:cxnSpLocks/>
          </p:cNvCxnSpPr>
          <p:nvPr/>
        </p:nvCxnSpPr>
        <p:spPr bwMode="auto">
          <a:xfrm rot="10800000">
            <a:off x="5292081" y="3356992"/>
            <a:ext cx="2030461" cy="769578"/>
          </a:xfrm>
          <a:prstGeom prst="curvedConnector3">
            <a:avLst>
              <a:gd name="adj1" fmla="val 89987"/>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1314306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D26CF-2CD9-43E2-B4AC-C0DCA2A061CD}"/>
              </a:ext>
            </a:extLst>
          </p:cNvPr>
          <p:cNvSpPr>
            <a:spLocks noGrp="1"/>
          </p:cNvSpPr>
          <p:nvPr>
            <p:ph type="title"/>
          </p:nvPr>
        </p:nvSpPr>
        <p:spPr>
          <a:xfrm>
            <a:off x="685800" y="685801"/>
            <a:ext cx="7770813" cy="510952"/>
          </a:xfrm>
        </p:spPr>
        <p:txBody>
          <a:bodyPr/>
          <a:lstStyle/>
          <a:p>
            <a:r>
              <a:rPr lang="en-US" dirty="0"/>
              <a:t>Non-AP STA, in MLO</a:t>
            </a:r>
          </a:p>
        </p:txBody>
      </p:sp>
      <p:sp>
        <p:nvSpPr>
          <p:cNvPr id="4" name="Slide Number Placeholder 3">
            <a:extLst>
              <a:ext uri="{FF2B5EF4-FFF2-40B4-BE49-F238E27FC236}">
                <a16:creationId xmlns:a16="http://schemas.microsoft.com/office/drawing/2014/main" id="{6C5E791E-ED3C-47F1-9613-61598B344FF2}"/>
              </a:ext>
            </a:extLst>
          </p:cNvPr>
          <p:cNvSpPr>
            <a:spLocks noGrp="1"/>
          </p:cNvSpPr>
          <p:nvPr>
            <p:ph type="sldNum" idx="10"/>
          </p:nvPr>
        </p:nvSpPr>
        <p:spPr/>
        <p:txBody>
          <a:bodyPr/>
          <a:lstStyle/>
          <a:p>
            <a:pPr>
              <a:defRPr/>
            </a:pPr>
            <a:r>
              <a:rPr lang="en-GB"/>
              <a:t>Slide </a:t>
            </a:r>
            <a:fld id="{9902F5C3-EE39-44CE-A5E3-4276D55FC75D}" type="slidenum">
              <a:rPr lang="en-GB" smtClean="0"/>
              <a:pPr>
                <a:defRPr/>
              </a:pPr>
              <a:t>37</a:t>
            </a:fld>
            <a:endParaRPr lang="en-GB"/>
          </a:p>
        </p:txBody>
      </p:sp>
      <p:sp>
        <p:nvSpPr>
          <p:cNvPr id="5" name="Footer Placeholder 4">
            <a:extLst>
              <a:ext uri="{FF2B5EF4-FFF2-40B4-BE49-F238E27FC236}">
                <a16:creationId xmlns:a16="http://schemas.microsoft.com/office/drawing/2014/main" id="{82447CF5-8920-4C7D-893A-D4BCDC066FF2}"/>
              </a:ext>
            </a:extLst>
          </p:cNvPr>
          <p:cNvSpPr>
            <a:spLocks noGrp="1"/>
          </p:cNvSpPr>
          <p:nvPr>
            <p:ph type="ftr" idx="11"/>
          </p:nvPr>
        </p:nvSpPr>
        <p:spPr/>
        <p:txBody>
          <a:bodyPr/>
          <a:lstStyle/>
          <a:p>
            <a:r>
              <a:rPr lang="en-GB"/>
              <a:t>Mark Hamilton, Ruckus/CommScope</a:t>
            </a:r>
            <a:endParaRPr lang="en-GB" dirty="0"/>
          </a:p>
        </p:txBody>
      </p:sp>
      <p:pic>
        <p:nvPicPr>
          <p:cNvPr id="8" name="Picture 7">
            <a:extLst>
              <a:ext uri="{FF2B5EF4-FFF2-40B4-BE49-F238E27FC236}">
                <a16:creationId xmlns:a16="http://schemas.microsoft.com/office/drawing/2014/main" id="{97B7789F-6ECD-46B1-9EC9-6717941A3518}"/>
              </a:ext>
            </a:extLst>
          </p:cNvPr>
          <p:cNvPicPr>
            <a:picLocks noChangeAspect="1"/>
          </p:cNvPicPr>
          <p:nvPr/>
        </p:nvPicPr>
        <p:blipFill>
          <a:blip r:embed="rId2"/>
          <a:stretch>
            <a:fillRect/>
          </a:stretch>
        </p:blipFill>
        <p:spPr>
          <a:xfrm>
            <a:off x="2483768" y="1340768"/>
            <a:ext cx="4372793" cy="5221956"/>
          </a:xfrm>
          <a:prstGeom prst="rect">
            <a:avLst/>
          </a:prstGeom>
        </p:spPr>
      </p:pic>
    </p:spTree>
    <p:extLst>
      <p:ext uri="{BB962C8B-B14F-4D97-AF65-F5344CB8AC3E}">
        <p14:creationId xmlns:p14="http://schemas.microsoft.com/office/powerpoint/2010/main" val="4152669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4155761415"/>
              </p:ext>
            </p:extLst>
          </p:nvPr>
        </p:nvGraphicFramePr>
        <p:xfrm>
          <a:off x="539553" y="1556793"/>
          <a:ext cx="8064896" cy="4546848"/>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351481467"/>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(In MLO, agreement, there is 1 PTK/PMK per “MLD-MLD (P2P) association”, managed by MLD stack)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(GTKs are distributed via MLD-MLD association)</a:t>
                      </a:r>
                    </a:p>
                  </a:txBody>
                  <a:tcPr/>
                </a:tc>
                <a:tc>
                  <a:txBody>
                    <a:bodyPr/>
                    <a:lstStyle/>
                    <a:p>
                      <a:r>
                        <a:rPr lang="en-US" sz="1400" dirty="0"/>
                        <a:t>PTK/PMK: Per peer, all in MLD</a:t>
                      </a:r>
                    </a:p>
                    <a:p>
                      <a:r>
                        <a:rPr lang="en-US" sz="1400" dirty="0"/>
                        <a:t>GTK, IGTK, BIGTK: in each legacy stack</a:t>
                      </a:r>
                      <a:endParaRPr lang="en-US" sz="1400" b="0" dirty="0"/>
                    </a:p>
                  </a:txBody>
                  <a:tcPr/>
                </a:tc>
                <a:tc>
                  <a:txBody>
                    <a:bodyPr/>
                    <a:lstStyle/>
                    <a:p>
                      <a:r>
                        <a:rPr lang="en-US" sz="1400" dirty="0"/>
                        <a:t>PTK/PMK: </a:t>
                      </a:r>
                    </a:p>
                    <a:p>
                      <a:pPr marL="285750" indent="-285750">
                        <a:buFontTx/>
                        <a:buChar char="-"/>
                      </a:pPr>
                      <a:r>
                        <a:rPr lang="en-US" sz="1400" dirty="0"/>
                        <a:t>MLO: PTK/PMK in MLD stack;</a:t>
                      </a:r>
                    </a:p>
                    <a:p>
                      <a:pPr marL="285750" indent="-285750">
                        <a:buFontTx/>
                        <a:buChar char="-"/>
                      </a:pPr>
                      <a:r>
                        <a:rPr lang="en-US" sz="1400" dirty="0"/>
                        <a:t>Legacy: legacy stack’s PTK/PMK;</a:t>
                      </a:r>
                    </a:p>
                    <a:p>
                      <a:pPr marL="285750" indent="-285750">
                        <a:buFontTx/>
                        <a:buChar char="-"/>
                      </a:pPr>
                      <a:endParaRPr lang="en-US" sz="1400" dirty="0"/>
                    </a:p>
                    <a:p>
                      <a:r>
                        <a:rPr lang="en-US" sz="1400" dirty="0"/>
                        <a:t>GTK, IGTK, BIGTK: in each legacy stack</a:t>
                      </a:r>
                      <a:endParaRPr lang="en-US" sz="1400" b="0" dirty="0"/>
                    </a:p>
                  </a:txBody>
                  <a:tcPr/>
                </a:tc>
                <a:tc>
                  <a:txBody>
                    <a:bodyPr/>
                    <a:lstStyle/>
                    <a:p>
                      <a:r>
                        <a:rPr lang="en-US" sz="1400" b="0" dirty="0"/>
                        <a:t>Shared between stacks</a:t>
                      </a:r>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t>
                      </a:r>
                      <a:r>
                        <a:rPr lang="en-US" sz="1400" dirty="0">
                          <a:highlight>
                            <a:srgbClr val="00FFFF"/>
                          </a:highlight>
                        </a:rPr>
                        <a:t>Address1</a:t>
                      </a:r>
                      <a:r>
                        <a:rPr lang="en-US" sz="1400" dirty="0"/>
                        <a:t> (or MLO indication?)</a:t>
                      </a:r>
                    </a:p>
                  </a:txBody>
                  <a:tcPr/>
                </a:tc>
                <a:tc>
                  <a:txBody>
                    <a:bodyPr/>
                    <a:lstStyle/>
                    <a:p>
                      <a:r>
                        <a:rPr lang="en-US" sz="1400" dirty="0">
                          <a:highlight>
                            <a:srgbClr val="00FFFF"/>
                          </a:highlight>
                        </a:rPr>
                        <a:t>(Assume these have per-link AP addresses)</a:t>
                      </a:r>
                    </a:p>
                    <a:p>
                      <a:r>
                        <a:rPr lang="en-US" sz="1400" dirty="0"/>
                        <a:t>Go to addressed stack, update shared state for MLO peers</a:t>
                      </a:r>
                    </a:p>
                  </a:txBody>
                  <a:tcPr/>
                </a:tc>
                <a:extLst>
                  <a:ext uri="{0D108BD9-81ED-4DB2-BD59-A6C34878D82A}">
                    <a16:rowId xmlns:a16="http://schemas.microsoft.com/office/drawing/2014/main" val="59187549"/>
                  </a:ext>
                </a:extLst>
              </a:tr>
              <a:tr h="432048">
                <a:tc>
                  <a:txBody>
                    <a:bodyPr/>
                    <a:lstStyle/>
                    <a:p>
                      <a:r>
                        <a:rPr lang="en-US" sz="1400" dirty="0"/>
                        <a:t>Authenticator(s)</a:t>
                      </a:r>
                    </a:p>
                  </a:txBody>
                  <a:tcPr/>
                </a:tc>
                <a:tc>
                  <a:txBody>
                    <a:bodyPr/>
                    <a:lstStyle/>
                    <a:p>
                      <a:r>
                        <a:rPr lang="en-US" sz="1400" dirty="0"/>
                        <a:t>1</a:t>
                      </a:r>
                    </a:p>
                  </a:txBody>
                  <a:tcPr/>
                </a:tc>
                <a:tc>
                  <a:txBody>
                    <a:bodyPr/>
                    <a:lstStyle/>
                    <a:p>
                      <a:r>
                        <a:rPr lang="en-US" sz="1400" dirty="0"/>
                        <a:t>1 per legacy + 1 for MLD</a:t>
                      </a:r>
                    </a:p>
                    <a:p>
                      <a:r>
                        <a:rPr lang="en-US" sz="1400" dirty="0"/>
                        <a:t>* Needs discussion about implications on counts</a:t>
                      </a:r>
                    </a:p>
                  </a:txBody>
                  <a:tcPr/>
                </a:tc>
                <a:tc>
                  <a:txBody>
                    <a:bodyPr/>
                    <a:lstStyle/>
                    <a:p>
                      <a:r>
                        <a:rPr lang="en-US" sz="1400" dirty="0"/>
                        <a:t>1</a:t>
                      </a:r>
                    </a:p>
                  </a:txBody>
                  <a:tcPr/>
                </a:tc>
                <a:extLst>
                  <a:ext uri="{0D108BD9-81ED-4DB2-BD59-A6C34878D82A}">
                    <a16:rowId xmlns:a16="http://schemas.microsoft.com/office/drawing/2014/main" val="862417344"/>
                  </a:ext>
                </a:extLst>
              </a:tr>
            </a:tbl>
          </a:graphicData>
        </a:graphic>
      </p:graphicFrame>
    </p:spTree>
    <p:extLst>
      <p:ext uri="{BB962C8B-B14F-4D97-AF65-F5344CB8AC3E}">
        <p14:creationId xmlns:p14="http://schemas.microsoft.com/office/powerpoint/2010/main" val="329373456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311166613"/>
              </p:ext>
            </p:extLst>
          </p:nvPr>
        </p:nvGraphicFramePr>
        <p:xfrm>
          <a:off x="539553" y="1556793"/>
          <a:ext cx="8064896" cy="4455408"/>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425672086"/>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The value of the RA/TA fields sent over-the-air in the MAC header of a frame is the MAC address of the STA affiliated with the MLD corresponding to that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ighlight>
                            <a:srgbClr val="FFFF00"/>
                          </a:highlight>
                        </a:rPr>
                        <a:t>[Motion 108, [30] and [186]]</a:t>
                      </a:r>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t>
                      </a:r>
                      <a:r>
                        <a:rPr lang="en-US" sz="1400" dirty="0">
                          <a:highlight>
                            <a:srgbClr val="FFFF00"/>
                          </a:highlight>
                        </a:rPr>
                        <a:t>Address1 </a:t>
                      </a:r>
                      <a:r>
                        <a:rPr lang="en-US" sz="1400" dirty="0"/>
                        <a:t>split?  (Only MLO peers will know the MLD address?)</a:t>
                      </a:r>
                    </a:p>
                  </a:txBody>
                  <a:tcPr/>
                </a:tc>
                <a:tc>
                  <a:txBody>
                    <a:bodyPr/>
                    <a:lstStyle/>
                    <a:p>
                      <a:r>
                        <a:rPr lang="en-US" sz="1400" dirty="0"/>
                        <a:t>Frames processed by stack at which they are received.</a:t>
                      </a:r>
                    </a:p>
                    <a:p>
                      <a:pPr marL="285750" indent="-285750">
                        <a:buFontTx/>
                        <a:buChar char="-"/>
                      </a:pPr>
                      <a:r>
                        <a:rPr lang="en-US" sz="1400" dirty="0"/>
                        <a:t>Legacy: just works</a:t>
                      </a:r>
                    </a:p>
                    <a:p>
                      <a:pPr marL="285750" indent="-285750">
                        <a:buFontTx/>
                        <a:buChar char="-"/>
                      </a:pPr>
                      <a:r>
                        <a:rPr lang="en-US" sz="1400" dirty="0"/>
                        <a:t>MLO: updates shared state, passed to DS by </a:t>
                      </a:r>
                      <a:r>
                        <a:rPr lang="en-US" sz="1400" dirty="0" err="1"/>
                        <a:t>RXing</a:t>
                      </a:r>
                      <a:r>
                        <a:rPr lang="en-US" sz="1400" dirty="0"/>
                        <a:t> stack</a:t>
                      </a:r>
                    </a:p>
                  </a:txBody>
                  <a:tcPr/>
                </a:tc>
                <a:extLst>
                  <a:ext uri="{0D108BD9-81ED-4DB2-BD59-A6C34878D82A}">
                    <a16:rowId xmlns:a16="http://schemas.microsoft.com/office/drawing/2014/main" val="1819069386"/>
                  </a:ext>
                </a:extLst>
              </a:tr>
              <a:tr h="432048">
                <a:tc>
                  <a:txBody>
                    <a:bodyPr/>
                    <a:lstStyle/>
                    <a:p>
                      <a:r>
                        <a:rPr lang="en-US" sz="1400" dirty="0"/>
                        <a:t>SAP(s)</a:t>
                      </a:r>
                    </a:p>
                  </a:txBody>
                  <a:tcPr/>
                </a:tc>
                <a:tc>
                  <a:txBody>
                    <a:bodyPr/>
                    <a:lstStyle/>
                    <a:p>
                      <a:r>
                        <a:rPr lang="en-US" sz="1400" dirty="0"/>
                        <a:t>1</a:t>
                      </a:r>
                    </a:p>
                    <a:p>
                      <a:r>
                        <a:rPr lang="en-US" sz="1400" dirty="0"/>
                        <a:t>* MLD is responsible for “routing” DL to links</a:t>
                      </a:r>
                    </a:p>
                  </a:txBody>
                  <a:tcPr/>
                </a:tc>
                <a:tc>
                  <a:txBody>
                    <a:bodyPr/>
                    <a:lstStyle/>
                    <a:p>
                      <a:r>
                        <a:rPr lang="en-US" sz="1400" dirty="0"/>
                        <a:t>1 MLO, 1 per legacy</a:t>
                      </a:r>
                    </a:p>
                    <a:p>
                      <a:r>
                        <a:rPr lang="en-US" sz="1400" dirty="0"/>
                        <a:t>* DS is responsible for “routing” DL</a:t>
                      </a:r>
                    </a:p>
                    <a:p>
                      <a:r>
                        <a:rPr lang="en-US" sz="1400" dirty="0">
                          <a:highlight>
                            <a:srgbClr val="00FFFF"/>
                          </a:highlight>
                        </a:rPr>
                        <a:t>* Need to work through MSDU flow(s) through APs/DS/Portal</a:t>
                      </a:r>
                    </a:p>
                  </a:txBody>
                  <a:tcPr/>
                </a:tc>
                <a:tc>
                  <a:txBody>
                    <a:bodyPr/>
                    <a:lstStyle/>
                    <a:p>
                      <a:r>
                        <a:rPr lang="en-US" sz="1400" dirty="0"/>
                        <a:t>AP: each stack interfaces through DSAF to DS.</a:t>
                      </a:r>
                    </a:p>
                    <a:p>
                      <a:r>
                        <a:rPr lang="en-US" sz="1400" dirty="0"/>
                        <a:t>Non-AP: </a:t>
                      </a:r>
                      <a:r>
                        <a:rPr lang="en-US" sz="1400" dirty="0">
                          <a:highlight>
                            <a:srgbClr val="00FFFF"/>
                          </a:highlight>
                        </a:rPr>
                        <a:t>Need a shim to combine/hide MLO into one SAP</a:t>
                      </a:r>
                    </a:p>
                  </a:txBody>
                  <a:tcPr/>
                </a:tc>
                <a:extLst>
                  <a:ext uri="{0D108BD9-81ED-4DB2-BD59-A6C34878D82A}">
                    <a16:rowId xmlns:a16="http://schemas.microsoft.com/office/drawing/2014/main" val="1025275817"/>
                  </a:ext>
                </a:extLst>
              </a:tr>
            </a:tbl>
          </a:graphicData>
        </a:graphic>
      </p:graphicFrame>
    </p:spTree>
    <p:extLst>
      <p:ext uri="{BB962C8B-B14F-4D97-AF65-F5344CB8AC3E}">
        <p14:creationId xmlns:p14="http://schemas.microsoft.com/office/powerpoint/2010/main" val="11401709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708622172"/>
              </p:ext>
            </p:extLst>
          </p:nvPr>
        </p:nvGraphicFramePr>
        <p:xfrm>
          <a:off x="539553" y="1556793"/>
          <a:ext cx="8064896" cy="4521696"/>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84992824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162571956"/>
                  </a:ext>
                </a:extLst>
              </a:tr>
              <a:tr h="432048">
                <a:tc>
                  <a:txBody>
                    <a:bodyPr/>
                    <a:lstStyle/>
                    <a:p>
                      <a:r>
                        <a:rPr lang="en-US" sz="1400" dirty="0"/>
                        <a:t>Beacons; Probes</a:t>
                      </a:r>
                    </a:p>
                  </a:txBody>
                  <a:tcPr/>
                </a:tc>
                <a:tc>
                  <a:txBody>
                    <a:bodyPr/>
                    <a:lstStyle/>
                    <a:p>
                      <a:r>
                        <a:rPr lang="en-US" sz="1400" dirty="0"/>
                        <a:t>All go to legacy stack</a:t>
                      </a:r>
                    </a:p>
                  </a:txBody>
                  <a:tcPr/>
                </a:tc>
                <a:tc>
                  <a:txBody>
                    <a:bodyPr/>
                    <a:lstStyle/>
                    <a:p>
                      <a:r>
                        <a:rPr lang="en-US" sz="1400" dirty="0"/>
                        <a:t>All go to legacy stack</a:t>
                      </a:r>
                    </a:p>
                  </a:txBody>
                  <a:tcPr/>
                </a:tc>
                <a:tc>
                  <a:txBody>
                    <a:bodyPr/>
                    <a:lstStyle/>
                    <a:p>
                      <a:r>
                        <a:rPr lang="en-US" sz="1400" dirty="0"/>
                        <a:t>Each stack; shared state as needed for buffer state</a:t>
                      </a:r>
                    </a:p>
                  </a:txBody>
                  <a:tcPr/>
                </a:tc>
                <a:extLst>
                  <a:ext uri="{0D108BD9-81ED-4DB2-BD59-A6C34878D82A}">
                    <a16:rowId xmlns:a16="http://schemas.microsoft.com/office/drawing/2014/main" val="4028072618"/>
                  </a:ext>
                </a:extLst>
              </a:tr>
              <a:tr h="432048">
                <a:tc>
                  <a:txBody>
                    <a:bodyPr/>
                    <a:lstStyle/>
                    <a:p>
                      <a:r>
                        <a:rPr lang="en-US" sz="1400" dirty="0"/>
                        <a:t>Robust management frames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794363115"/>
                  </a:ext>
                </a:extLst>
              </a:tr>
              <a:tr h="432048">
                <a:tc>
                  <a:txBody>
                    <a:bodyPr/>
                    <a:lstStyle/>
                    <a:p>
                      <a:r>
                        <a:rPr lang="en-US" sz="1400" dirty="0"/>
                        <a:t>GAS/ANQP (Pre-Assoc or post-Assoc)</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097817663"/>
                  </a:ext>
                </a:extLst>
              </a:tr>
              <a:tr h="432048">
                <a:tc>
                  <a:txBody>
                    <a:bodyPr/>
                    <a:lstStyle/>
                    <a:p>
                      <a:r>
                        <a:rPr lang="en-US" sz="1400" dirty="0"/>
                        <a:t>QoS queues/retry buffers (includes how to “merge” TX traffic at the lower MAC boundary)</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tc>
                  <a:txBody>
                    <a:bodyPr/>
                    <a:lstStyle/>
                    <a:p>
                      <a:r>
                        <a:rPr lang="en-US" sz="1400" dirty="0">
                          <a:highlight>
                            <a:srgbClr val="00FFFF"/>
                          </a:highlight>
                        </a:rPr>
                        <a:t>??</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tc>
                  <a:txBody>
                    <a:bodyPr/>
                    <a:lstStyle/>
                    <a:p>
                      <a:r>
                        <a:rPr lang="en-US" sz="1400" dirty="0"/>
                        <a:t>Shared state</a:t>
                      </a:r>
                    </a:p>
                  </a:txBody>
                  <a:tcPr/>
                </a:tc>
                <a:extLst>
                  <a:ext uri="{0D108BD9-81ED-4DB2-BD59-A6C34878D82A}">
                    <a16:rowId xmlns:a16="http://schemas.microsoft.com/office/drawing/2014/main" val="394939494"/>
                  </a:ext>
                </a:extLst>
              </a:tr>
              <a:tr h="432048">
                <a:tc>
                  <a:txBody>
                    <a:bodyPr/>
                    <a:lstStyle/>
                    <a:p>
                      <a:r>
                        <a:rPr lang="en-US" sz="1400" dirty="0"/>
                        <a:t>MLO channel configuration/modification of operation</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2629309"/>
                  </a:ext>
                </a:extLst>
              </a:tr>
            </a:tbl>
          </a:graphicData>
        </a:graphic>
      </p:graphicFrame>
    </p:spTree>
    <p:extLst>
      <p:ext uri="{BB962C8B-B14F-4D97-AF65-F5344CB8AC3E}">
        <p14:creationId xmlns:p14="http://schemas.microsoft.com/office/powerpoint/2010/main" val="266229193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372085918"/>
              </p:ext>
            </p:extLst>
          </p:nvPr>
        </p:nvGraphicFramePr>
        <p:xfrm>
          <a:off x="539553" y="1556793"/>
          <a:ext cx="8064896" cy="5685264"/>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1156369216"/>
                    </a:ext>
                  </a:extLst>
                </a:gridCol>
                <a:gridCol w="2016224">
                  <a:extLst>
                    <a:ext uri="{9D8B030D-6E8A-4147-A177-3AD203B41FA5}">
                      <a16:colId xmlns:a16="http://schemas.microsoft.com/office/drawing/2014/main" val="3894491935"/>
                    </a:ext>
                  </a:extLst>
                </a:gridCol>
                <a:gridCol w="2016224">
                  <a:extLst>
                    <a:ext uri="{9D8B030D-6E8A-4147-A177-3AD203B41FA5}">
                      <a16:colId xmlns:a16="http://schemas.microsoft.com/office/drawing/2014/main" val="3159481303"/>
                    </a:ext>
                  </a:extLst>
                </a:gridCol>
                <a:gridCol w="2016224">
                  <a:extLst>
                    <a:ext uri="{9D8B030D-6E8A-4147-A177-3AD203B41FA5}">
                      <a16:colId xmlns:a16="http://schemas.microsoft.com/office/drawing/2014/main" val="383928975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tc>
                  <a:txBody>
                    <a:bodyPr/>
                    <a:lstStyle/>
                    <a:p>
                      <a:r>
                        <a:rPr lang="en-US" sz="1400" b="1" dirty="0"/>
                        <a:t>Alternative 3</a:t>
                      </a:r>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tc>
                  <a:txBody>
                    <a:bodyPr/>
                    <a:lstStyle/>
                    <a:p>
                      <a:r>
                        <a:rPr lang="en-US" sz="1400" dirty="0"/>
                        <a:t>MLO data: Shared state</a:t>
                      </a:r>
                    </a:p>
                    <a:p>
                      <a:r>
                        <a:rPr lang="en-US" sz="1400" dirty="0"/>
                        <a:t>All else: per stack ??</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tc>
                  <a:txBody>
                    <a:bodyPr/>
                    <a:lstStyle/>
                    <a:p>
                      <a:r>
                        <a:rPr lang="en-US" sz="1400" dirty="0"/>
                        <a:t>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tc>
                  <a:txBody>
                    <a:bodyPr/>
                    <a:lstStyle/>
                    <a:p>
                      <a:r>
                        <a:rPr lang="en-US" sz="1400" b="0" dirty="0"/>
                        <a:t>Per-link, just works</a:t>
                      </a:r>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tc>
                  <a:txBody>
                    <a:bodyPr/>
                    <a:lstStyle/>
                    <a:p>
                      <a:r>
                        <a:rPr lang="en-US" sz="1400" dirty="0"/>
                        <a:t>DL: “Pick one” AP to map for each MLO peer</a:t>
                      </a:r>
                    </a:p>
                  </a:txBody>
                  <a:tcPr/>
                </a:tc>
                <a:extLst>
                  <a:ext uri="{0D108BD9-81ED-4DB2-BD59-A6C34878D82A}">
                    <a16:rowId xmlns:a16="http://schemas.microsoft.com/office/drawing/2014/main" val="3656802186"/>
                  </a:ext>
                </a:extLst>
              </a:tr>
              <a:tr h="432048">
                <a:tc>
                  <a:txBody>
                    <a:bodyPr/>
                    <a:lstStyle/>
                    <a:p>
                      <a:r>
                        <a:rPr lang="en-US" sz="1400" dirty="0"/>
                        <a:t>What is an ESS/BSS?  (In MLO, transitions to/from MLO)</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673159107"/>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44031</TotalTime>
  <Words>4671</Words>
  <Application>Microsoft Office PowerPoint</Application>
  <PresentationFormat>On-screen Show (4:3)</PresentationFormat>
  <Paragraphs>441</Paragraphs>
  <Slides>43</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7"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AP Data plane (Alt 2, simplified)</vt:lpstr>
      <vt:lpstr>AP Data plane discussion</vt:lpstr>
      <vt:lpstr>AP Data plane, Alternative 3 - no MLD stack</vt:lpstr>
      <vt:lpstr>Reminder of (legacy) DS structure</vt:lpstr>
      <vt:lpstr>MLO DS structure, Alternative 3</vt:lpstr>
      <vt:lpstr>AP Data plane, Alternative 3 - no MLD stack</vt:lpstr>
      <vt:lpstr>AP Data plane, Alternative 3 - no MLD stack</vt:lpstr>
      <vt:lpstr>AP Data plane, Alternative 3 - no MLD stack</vt:lpstr>
      <vt:lpstr>Non-AP STA, in MLO</vt:lpstr>
      <vt:lpstr>Analysis of alternatives – what is where; what is different?</vt:lpstr>
      <vt:lpstr>Analysis of alternatives – what is where; what is different?</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401</cp:revision>
  <cp:lastPrinted>1601-01-01T00:00:00Z</cp:lastPrinted>
  <dcterms:created xsi:type="dcterms:W3CDTF">2010-02-15T12:38:41Z</dcterms:created>
  <dcterms:modified xsi:type="dcterms:W3CDTF">2021-02-16T23:41:52Z</dcterms:modified>
</cp:coreProperties>
</file>