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8"/>
  </p:notesMasterIdLst>
  <p:handoutMasterIdLst>
    <p:handoutMasterId r:id="rId39"/>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51" r:id="rId29"/>
    <p:sldId id="352" r:id="rId30"/>
    <p:sldId id="354" r:id="rId31"/>
    <p:sldId id="353" r:id="rId32"/>
    <p:sldId id="355" r:id="rId33"/>
    <p:sldId id="350" r:id="rId34"/>
    <p:sldId id="349" r:id="rId35"/>
    <p:sldId id="336" r:id="rId36"/>
    <p:sldId id="337" r:id="rId37"/>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07" d="100"/>
          <a:sy n="107" d="100"/>
        </p:scale>
        <p:origin x="26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11-20/1639r11</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February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2021-01-13</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4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Jan plenary session, and teleconferences.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502305619"/>
              </p:ext>
            </p:extLst>
          </p:nvPr>
        </p:nvGraphicFramePr>
        <p:xfrm>
          <a:off x="539553" y="1556793"/>
          <a:ext cx="8064894" cy="348004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t>
                      </a:r>
                      <a:r>
                        <a:rPr lang="en-US" sz="1400" dirty="0">
                          <a:highlight>
                            <a:srgbClr val="00FFFF"/>
                          </a:highlight>
                        </a:rPr>
                        <a:t>Address1</a:t>
                      </a:r>
                      <a:r>
                        <a:rPr lang="en-US" sz="1400" dirty="0"/>
                        <a:t> (or MLO indication?)</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 Needs discussion about implications on counts</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1764574155"/>
              </p:ext>
            </p:extLst>
          </p:nvPr>
        </p:nvGraphicFramePr>
        <p:xfrm>
          <a:off x="539553" y="1556793"/>
          <a:ext cx="8064894" cy="338860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t>
                      </a:r>
                      <a:r>
                        <a:rPr lang="en-US" sz="1400" dirty="0">
                          <a:highlight>
                            <a:srgbClr val="00FFFF"/>
                          </a:highlight>
                        </a:rPr>
                        <a:t>Address1</a:t>
                      </a:r>
                      <a:r>
                        <a:rPr lang="en-US" sz="1400" dirty="0"/>
                        <a:t> split?  (Only MLO peers will know the MLD address?)</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a:t>
                      </a:r>
                    </a:p>
                  </a:txBody>
                  <a:tcPr/>
                </a:tc>
                <a:tc>
                  <a:txBody>
                    <a:bodyPr/>
                    <a:lstStyle/>
                    <a:p>
                      <a:r>
                        <a:rPr lang="en-US" sz="1400" dirty="0"/>
                        <a:t>1 MLO, 1 per legacy</a:t>
                      </a:r>
                    </a:p>
                    <a:p>
                      <a:r>
                        <a:rPr lang="en-US" sz="1400" dirty="0"/>
                        <a:t>* DS is responsible for “routing”</a:t>
                      </a:r>
                    </a:p>
                    <a:p>
                      <a:r>
                        <a:rPr lang="en-US" sz="1400" dirty="0">
                          <a:highlight>
                            <a:srgbClr val="00FFFF"/>
                          </a:highlight>
                        </a:rPr>
                        <a:t>* Need to work through MSDU flow(s) through APs/DS/Portal</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365724122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(Alt 2, simplified)</a:t>
            </a:r>
          </a:p>
        </p:txBody>
      </p:sp>
      <p:pic>
        <p:nvPicPr>
          <p:cNvPr id="6" name="Content Placeholder 5">
            <a:extLst>
              <a:ext uri="{FF2B5EF4-FFF2-40B4-BE49-F238E27FC236}">
                <a16:creationId xmlns:a16="http://schemas.microsoft.com/office/drawing/2014/main" id="{F52312E6-0862-4A87-AE9F-9337ADE138AB}"/>
              </a:ext>
            </a:extLst>
          </p:cNvPr>
          <p:cNvPicPr>
            <a:picLocks noGrp="1" noChangeAspect="1"/>
          </p:cNvPicPr>
          <p:nvPr>
            <p:ph idx="1"/>
          </p:nvPr>
        </p:nvPicPr>
        <p:blipFill>
          <a:blip r:embed="rId2"/>
          <a:stretch>
            <a:fillRect/>
          </a:stretch>
        </p:blipFill>
        <p:spPr>
          <a:xfrm>
            <a:off x="2546325" y="1362600"/>
            <a:ext cx="3825875" cy="5073594"/>
          </a:xfrm>
          <a:prstGeom prst="rect">
            <a:avLst/>
          </a:prstGeom>
        </p:spPr>
      </p:pic>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29</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TextBox 6">
            <a:extLst>
              <a:ext uri="{FF2B5EF4-FFF2-40B4-BE49-F238E27FC236}">
                <a16:creationId xmlns:a16="http://schemas.microsoft.com/office/drawing/2014/main" id="{525AC369-2EF6-4CB3-AC16-C96221D6ACEB}"/>
              </a:ext>
            </a:extLst>
          </p:cNvPr>
          <p:cNvSpPr txBox="1"/>
          <p:nvPr/>
        </p:nvSpPr>
        <p:spPr>
          <a:xfrm>
            <a:off x="6876256" y="3645024"/>
            <a:ext cx="1872208"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But, how can the Lower MACs know how to route incoming frames?</a:t>
            </a:r>
          </a:p>
        </p:txBody>
      </p:sp>
    </p:spTree>
    <p:extLst>
      <p:ext uri="{BB962C8B-B14F-4D97-AF65-F5344CB8AC3E}">
        <p14:creationId xmlns:p14="http://schemas.microsoft.com/office/powerpoint/2010/main" val="379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Initially (in this discussion), ignore “legacy” AP, only affiliated AP(s) are considered, then add legacy (slide 18)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discussion</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30</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8" name="Content Placeholder 7">
            <a:extLst>
              <a:ext uri="{FF2B5EF4-FFF2-40B4-BE49-F238E27FC236}">
                <a16:creationId xmlns:a16="http://schemas.microsoft.com/office/drawing/2014/main" id="{2DB16DA1-18CA-497E-8FCC-160D46A69F03}"/>
              </a:ext>
            </a:extLst>
          </p:cNvPr>
          <p:cNvSpPr>
            <a:spLocks noGrp="1"/>
          </p:cNvSpPr>
          <p:nvPr>
            <p:ph idx="1"/>
          </p:nvPr>
        </p:nvSpPr>
        <p:spPr>
          <a:xfrm>
            <a:off x="755575" y="1484784"/>
            <a:ext cx="7699449" cy="4617566"/>
          </a:xfrm>
        </p:spPr>
        <p:txBody>
          <a:bodyPr/>
          <a:lstStyle/>
          <a:p>
            <a:r>
              <a:rPr lang="en-US" dirty="0"/>
              <a:t>Consider an alternate view, for MLO:</a:t>
            </a:r>
          </a:p>
          <a:p>
            <a:pPr>
              <a:buFontTx/>
              <a:buChar char="-"/>
            </a:pPr>
            <a:r>
              <a:rPr lang="en-US" sz="2000" b="0" dirty="0"/>
              <a:t>Frames are received at the Lower MAC, relatively arbitrarily (based on the link the </a:t>
            </a:r>
            <a:r>
              <a:rPr lang="en-US" sz="2000" b="0" dirty="0" err="1"/>
              <a:t>TXer</a:t>
            </a:r>
            <a:r>
              <a:rPr lang="en-US" sz="2000" b="0" dirty="0"/>
              <a:t> chose)</a:t>
            </a:r>
          </a:p>
          <a:p>
            <a:pPr>
              <a:buFontTx/>
              <a:buChar char="-"/>
            </a:pPr>
            <a:r>
              <a:rPr lang="en-US" sz="2000" b="0" dirty="0"/>
              <a:t>For MLD/MLO peers, the two stacks “share state” (with implementation ‘magic’) for all the per-peer attributes that are needed, but either one can process an incoming frame, using that shared state</a:t>
            </a:r>
          </a:p>
          <a:p>
            <a:pPr>
              <a:buFontTx/>
              <a:buChar char="-"/>
            </a:pPr>
            <a:r>
              <a:rPr lang="en-US" sz="2000" b="0" dirty="0"/>
              <a:t>So, the Lower MAC doesn’t need to “route” incoming frames, they just always go to the “matching” Upper MAC</a:t>
            </a:r>
          </a:p>
          <a:p>
            <a:pPr>
              <a:buFontTx/>
              <a:buChar char="-"/>
            </a:pPr>
            <a:r>
              <a:rPr lang="en-US" sz="2000" b="0" dirty="0"/>
              <a:t>Upper MACs can direct transmitted frames into either Lower MAC</a:t>
            </a:r>
          </a:p>
          <a:p>
            <a:pPr>
              <a:buFontTx/>
              <a:buChar char="-"/>
            </a:pPr>
            <a:r>
              <a:rPr lang="en-US" sz="2000" b="0" dirty="0"/>
              <a:t>(Power save and EDCA queuing FFS, on TX)</a:t>
            </a:r>
          </a:p>
          <a:p>
            <a:pPr>
              <a:buFontTx/>
              <a:buChar char="-"/>
            </a:pPr>
            <a:endParaRPr lang="en-US" dirty="0"/>
          </a:p>
        </p:txBody>
      </p:sp>
    </p:spTree>
    <p:extLst>
      <p:ext uri="{BB962C8B-B14F-4D97-AF65-F5344CB8AC3E}">
        <p14:creationId xmlns:p14="http://schemas.microsoft.com/office/powerpoint/2010/main" val="338301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31</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11" name="Picture 10">
            <a:extLst>
              <a:ext uri="{FF2B5EF4-FFF2-40B4-BE49-F238E27FC236}">
                <a16:creationId xmlns:a16="http://schemas.microsoft.com/office/drawing/2014/main" id="{36459BA8-DBB3-425E-859B-3E61FAFD86C4}"/>
              </a:ext>
            </a:extLst>
          </p:cNvPr>
          <p:cNvPicPr>
            <a:picLocks noChangeAspect="1"/>
          </p:cNvPicPr>
          <p:nvPr/>
        </p:nvPicPr>
        <p:blipFill>
          <a:blip r:embed="rId2"/>
          <a:stretch>
            <a:fillRect/>
          </a:stretch>
        </p:blipFill>
        <p:spPr>
          <a:xfrm>
            <a:off x="1403648" y="1268760"/>
            <a:ext cx="6446313" cy="5170139"/>
          </a:xfrm>
          <a:prstGeom prst="rect">
            <a:avLst/>
          </a:prstGeom>
        </p:spPr>
      </p:pic>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1323439"/>
          </a:xfrm>
          <a:prstGeom prst="rect">
            <a:avLst/>
          </a:prstGeom>
          <a:solidFill>
            <a:schemeClr val="bg2">
              <a:lumMod val="20000"/>
              <a:lumOff val="80000"/>
            </a:schemeClr>
          </a:solidFill>
          <a:ln>
            <a:solidFill>
              <a:schemeClr val="tx1"/>
            </a:solidFill>
          </a:ln>
        </p:spPr>
        <p:txBody>
          <a:bodyPr wrap="square" rtlCol="0">
            <a:spAutoFit/>
          </a:bodyPr>
          <a:lstStyle/>
          <a:p>
            <a:r>
              <a:rPr lang="en-US" dirty="0"/>
              <a:t>The legacy MAC SAP is pretty clear, and (I think) agreed</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503548" y="2024844"/>
            <a:ext cx="2520280" cy="1728192"/>
          </a:xfrm>
          <a:prstGeom prst="curvedConnector3">
            <a:avLst>
              <a:gd name="adj1" fmla="val 106167"/>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7217183" y="4149079"/>
            <a:ext cx="1872208" cy="1015663"/>
          </a:xfrm>
          <a:prstGeom prst="rect">
            <a:avLst/>
          </a:prstGeom>
          <a:solidFill>
            <a:schemeClr val="bg2">
              <a:lumMod val="20000"/>
              <a:lumOff val="80000"/>
            </a:schemeClr>
          </a:solidFill>
          <a:ln>
            <a:solidFill>
              <a:schemeClr val="tx1"/>
            </a:solidFill>
          </a:ln>
        </p:spPr>
        <p:txBody>
          <a:bodyPr wrap="square" rtlCol="0">
            <a:spAutoFit/>
          </a:bodyPr>
          <a:lstStyle/>
          <a:p>
            <a:r>
              <a:rPr lang="en-US" dirty="0"/>
              <a:t>But where is the MAC SAP for MLO peers?</a:t>
            </a:r>
          </a:p>
        </p:txBody>
      </p:sp>
    </p:spTree>
    <p:extLst>
      <p:ext uri="{BB962C8B-B14F-4D97-AF65-F5344CB8AC3E}">
        <p14:creationId xmlns:p14="http://schemas.microsoft.com/office/powerpoint/2010/main" val="1762255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Reminder of (legacy) DS structure</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32</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3" name="Picture 2">
            <a:extLst>
              <a:ext uri="{FF2B5EF4-FFF2-40B4-BE49-F238E27FC236}">
                <a16:creationId xmlns:a16="http://schemas.microsoft.com/office/drawing/2014/main" id="{A5F73A86-4A9C-47B1-8B6F-FA62869F8776}"/>
              </a:ext>
            </a:extLst>
          </p:cNvPr>
          <p:cNvPicPr>
            <a:picLocks noChangeAspect="1"/>
          </p:cNvPicPr>
          <p:nvPr/>
        </p:nvPicPr>
        <p:blipFill>
          <a:blip r:embed="rId2"/>
          <a:stretch>
            <a:fillRect/>
          </a:stretch>
        </p:blipFill>
        <p:spPr>
          <a:xfrm>
            <a:off x="721411" y="1484784"/>
            <a:ext cx="7701178" cy="2303833"/>
          </a:xfrm>
          <a:prstGeom prst="rect">
            <a:avLst/>
          </a:prstGeom>
        </p:spPr>
      </p:pic>
      <p:sp>
        <p:nvSpPr>
          <p:cNvPr id="6" name="TextBox 5">
            <a:extLst>
              <a:ext uri="{FF2B5EF4-FFF2-40B4-BE49-F238E27FC236}">
                <a16:creationId xmlns:a16="http://schemas.microsoft.com/office/drawing/2014/main" id="{6433E7BF-12B4-41A6-BDD2-6F38986B34D8}"/>
              </a:ext>
            </a:extLst>
          </p:cNvPr>
          <p:cNvSpPr txBox="1"/>
          <p:nvPr/>
        </p:nvSpPr>
        <p:spPr>
          <a:xfrm>
            <a:off x="572153" y="4153066"/>
            <a:ext cx="8096532" cy="2246769"/>
          </a:xfrm>
          <a:prstGeom prst="rect">
            <a:avLst/>
          </a:prstGeom>
          <a:noFill/>
        </p:spPr>
        <p:txBody>
          <a:bodyPr wrap="square" rtlCol="0">
            <a:spAutoFit/>
          </a:bodyPr>
          <a:lstStyle/>
          <a:p>
            <a:pPr algn="l"/>
            <a:r>
              <a:rPr lang="en-US" dirty="0"/>
              <a:t>Maybe it doesn’t matter where the MLO MAC SAP is?</a:t>
            </a:r>
          </a:p>
          <a:p>
            <a:pPr marL="342900" indent="-342900" algn="l">
              <a:buFontTx/>
              <a:buChar char="-"/>
            </a:pPr>
            <a:r>
              <a:rPr lang="en-US" dirty="0"/>
              <a:t>Each stack has a MAC SAP, which (on an AP) supports a DSAF</a:t>
            </a:r>
          </a:p>
          <a:p>
            <a:pPr marL="342900" indent="-342900" algn="l">
              <a:buFontTx/>
              <a:buChar char="-"/>
            </a:pPr>
            <a:r>
              <a:rPr lang="en-US" dirty="0"/>
              <a:t>The DS doesn’t care (or can be designed/fixed to not care) where uplink frames enter</a:t>
            </a:r>
          </a:p>
          <a:p>
            <a:pPr marL="342900" indent="-342900" algn="l">
              <a:buFontTx/>
              <a:buChar char="-"/>
            </a:pPr>
            <a:r>
              <a:rPr lang="en-US" dirty="0"/>
              <a:t>The DS will route all downlink frames to one of the MAC SAPs (the one that has “registered” this client (really associated, but that’s confusing right now)</a:t>
            </a:r>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73415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707461086"/>
              </p:ext>
            </p:extLst>
          </p:nvPr>
        </p:nvGraphicFramePr>
        <p:xfrm>
          <a:off x="539553" y="1556793"/>
          <a:ext cx="8064894" cy="39227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txBody>
                  <a:tcPr/>
                </a:tc>
                <a:extLst>
                  <a:ext uri="{0D108BD9-81ED-4DB2-BD59-A6C34878D82A}">
                    <a16:rowId xmlns:a16="http://schemas.microsoft.com/office/drawing/2014/main" val="4028072618"/>
                  </a:ext>
                </a:extLst>
              </a:tr>
              <a:tr h="432048">
                <a:tc>
                  <a:txBody>
                    <a:bodyPr/>
                    <a:lstStyle/>
                    <a:p>
                      <a:r>
                        <a:rPr lang="en-US" sz="1400" dirty="0"/>
                        <a:t>Robust management frames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94363115"/>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097817663"/>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394939494"/>
                  </a:ext>
                </a:extLst>
              </a:tr>
              <a:tr h="432048">
                <a:tc>
                  <a:txBody>
                    <a:bodyPr/>
                    <a:lstStyle/>
                    <a:p>
                      <a:r>
                        <a:rPr lang="en-US" sz="1400" dirty="0"/>
                        <a:t>MLO channel configuration/modification of operation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2629309"/>
                  </a:ext>
                </a:extLst>
              </a:tr>
            </a:tbl>
          </a:graphicData>
        </a:graphic>
      </p:graphicFrame>
    </p:spTree>
    <p:extLst>
      <p:ext uri="{BB962C8B-B14F-4D97-AF65-F5344CB8AC3E}">
        <p14:creationId xmlns:p14="http://schemas.microsoft.com/office/powerpoint/2010/main" val="266229193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251563410"/>
              </p:ext>
            </p:extLst>
          </p:nvPr>
        </p:nvGraphicFramePr>
        <p:xfrm>
          <a:off x="539553" y="1556793"/>
          <a:ext cx="8064894" cy="453235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extLst>
                  <a:ext uri="{0D108BD9-81ED-4DB2-BD59-A6C34878D82A}">
                    <a16:rowId xmlns:a16="http://schemas.microsoft.com/office/drawing/2014/main" val="3656802186"/>
                  </a:ext>
                </a:extLst>
              </a:tr>
              <a:tr h="432048">
                <a:tc>
                  <a:txBody>
                    <a:bodyPr/>
                    <a:lstStyle/>
                    <a:p>
                      <a:r>
                        <a:rPr lang="en-US" sz="1400" dirty="0"/>
                        <a:t>What is an ESS/BSS?  (In MLO, transitions to/from MLO)</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673159107"/>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43859</TotalTime>
  <Words>4032</Words>
  <Application>Microsoft Office PowerPoint</Application>
  <PresentationFormat>On-screen Show (4:3)</PresentationFormat>
  <Paragraphs>355</Paragraphs>
  <Slides>36</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0"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AP Data plane (Alt 2, simplified)</vt:lpstr>
      <vt:lpstr>AP Data plane discussion</vt:lpstr>
      <vt:lpstr>AP Data plane – no MLD stack</vt:lpstr>
      <vt:lpstr>Reminder of (legacy) DS structure</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388</cp:revision>
  <cp:lastPrinted>1601-01-01T00:00:00Z</cp:lastPrinted>
  <dcterms:created xsi:type="dcterms:W3CDTF">2010-02-15T12:38:41Z</dcterms:created>
  <dcterms:modified xsi:type="dcterms:W3CDTF">2021-02-03T22:25:52Z</dcterms:modified>
</cp:coreProperties>
</file>