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2"/>
  </p:notesMasterIdLst>
  <p:handoutMasterIdLst>
    <p:handoutMasterId r:id="rId33"/>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46" r:id="rId26"/>
    <p:sldId id="348" r:id="rId27"/>
    <p:sldId id="347" r:id="rId28"/>
    <p:sldId id="349" r:id="rId29"/>
    <p:sldId id="336" r:id="rId30"/>
    <p:sldId id="337" r:id="rId31"/>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41" d="100"/>
          <a:sy n="141" d="100"/>
        </p:scale>
        <p:origin x="186" y="12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11-20/1639r9</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January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2021-01-11</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329"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and the Nov 16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2480C9F-9D25-42FE-85BD-885EA839642F}"/>
              </a:ext>
            </a:extLst>
          </p:cNvPr>
          <p:cNvPicPr>
            <a:picLocks noChangeAspect="1"/>
          </p:cNvPicPr>
          <p:nvPr/>
        </p:nvPicPr>
        <p:blipFill>
          <a:blip r:embed="rId2"/>
          <a:stretch>
            <a:fillRect/>
          </a:stretch>
        </p:blipFill>
        <p:spPr>
          <a:xfrm>
            <a:off x="1187624" y="1267114"/>
            <a:ext cx="6984776" cy="5121069"/>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79565"/>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first alternative (Alternative1):</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BB7685CC-C00D-431E-BAF5-3648CFC6D70F}"/>
              </a:ext>
            </a:extLst>
          </p:cNvPr>
          <p:cNvPicPr>
            <a:picLocks noChangeAspect="1"/>
          </p:cNvPicPr>
          <p:nvPr/>
        </p:nvPicPr>
        <p:blipFill>
          <a:blip r:embed="rId2"/>
          <a:stretch>
            <a:fillRect/>
          </a:stretch>
        </p:blipFill>
        <p:spPr>
          <a:xfrm>
            <a:off x="2365106" y="1268760"/>
            <a:ext cx="4223118" cy="5131408"/>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1051573"/>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alternative from Dec 7 (Alt2):</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3C974E59-1215-49C2-8C99-486BC1F21890}"/>
              </a:ext>
            </a:extLst>
          </p:cNvPr>
          <p:cNvPicPr>
            <a:picLocks noChangeAspect="1"/>
          </p:cNvPicPr>
          <p:nvPr/>
        </p:nvPicPr>
        <p:blipFill>
          <a:blip r:embed="rId2"/>
          <a:stretch>
            <a:fillRect/>
          </a:stretch>
        </p:blipFill>
        <p:spPr>
          <a:xfrm>
            <a:off x="1048608" y="1397963"/>
            <a:ext cx="6691744" cy="4923360"/>
          </a:xfrm>
          <a:prstGeom prst="rect">
            <a:avLst/>
          </a:prstGeom>
        </p:spPr>
      </p:pic>
    </p:spTree>
    <p:extLst>
      <p:ext uri="{BB962C8B-B14F-4D97-AF65-F5344CB8AC3E}">
        <p14:creationId xmlns:p14="http://schemas.microsoft.com/office/powerpoint/2010/main" val="3994217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3" name="TextBox 2">
            <a:extLst>
              <a:ext uri="{FF2B5EF4-FFF2-40B4-BE49-F238E27FC236}">
                <a16:creationId xmlns:a16="http://schemas.microsoft.com/office/drawing/2014/main" id="{39A4ED98-0458-4B60-B65B-BFEB5F850357}"/>
              </a:ext>
            </a:extLst>
          </p:cNvPr>
          <p:cNvSpPr txBox="1"/>
          <p:nvPr/>
        </p:nvSpPr>
        <p:spPr>
          <a:xfrm>
            <a:off x="486584" y="980728"/>
            <a:ext cx="7109752" cy="400110"/>
          </a:xfrm>
          <a:prstGeom prst="rect">
            <a:avLst/>
          </a:prstGeom>
          <a:noFill/>
          <a:ln w="28575">
            <a:solidFill>
              <a:schemeClr val="tx1"/>
            </a:solidFill>
          </a:ln>
        </p:spPr>
        <p:txBody>
          <a:bodyPr wrap="square" rtlCol="0">
            <a:spAutoFit/>
          </a:bodyPr>
          <a:lstStyle/>
          <a:p>
            <a:pPr algn="l"/>
            <a:r>
              <a:rPr lang="en-US" dirty="0"/>
              <a:t>Alternative 2: Revisit stack operations and how they are split: </a:t>
            </a:r>
          </a:p>
        </p:txBody>
      </p:sp>
      <p:pic>
        <p:nvPicPr>
          <p:cNvPr id="5" name="Picture 4">
            <a:extLst>
              <a:ext uri="{FF2B5EF4-FFF2-40B4-BE49-F238E27FC236}">
                <a16:creationId xmlns:a16="http://schemas.microsoft.com/office/drawing/2014/main" id="{7DB33F9D-EFE9-467D-A146-11B70A0CE7A6}"/>
              </a:ext>
            </a:extLst>
          </p:cNvPr>
          <p:cNvPicPr>
            <a:picLocks noChangeAspect="1"/>
          </p:cNvPicPr>
          <p:nvPr/>
        </p:nvPicPr>
        <p:blipFill>
          <a:blip r:embed="rId2"/>
          <a:stretch>
            <a:fillRect/>
          </a:stretch>
        </p:blipFill>
        <p:spPr>
          <a:xfrm>
            <a:off x="529462" y="1624450"/>
            <a:ext cx="8085076" cy="3609100"/>
          </a:xfrm>
          <a:prstGeom prst="rect">
            <a:avLst/>
          </a:prstGeom>
        </p:spPr>
      </p:pic>
    </p:spTree>
    <p:extLst>
      <p:ext uri="{BB962C8B-B14F-4D97-AF65-F5344CB8AC3E}">
        <p14:creationId xmlns:p14="http://schemas.microsoft.com/office/powerpoint/2010/main" val="23300145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4034634827"/>
              </p:ext>
            </p:extLst>
          </p:nvPr>
        </p:nvGraphicFramePr>
        <p:xfrm>
          <a:off x="539553" y="1556793"/>
          <a:ext cx="8064894" cy="5167104"/>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162571956"/>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 SAs/Keys</a:t>
                      </a:r>
                      <a:endParaRPr lang="en-US" sz="1400" b="0" dirty="0"/>
                    </a:p>
                  </a:txBody>
                  <a:tcPr/>
                </a:tc>
                <a:tc>
                  <a:txBody>
                    <a:bodyPr/>
                    <a:lstStyle/>
                    <a:p>
                      <a:r>
                        <a:rPr lang="en-US" sz="1400" dirty="0"/>
                        <a:t>PTK: Per peer, in MLD</a:t>
                      </a:r>
                    </a:p>
                    <a:p>
                      <a:r>
                        <a:rPr lang="en-US" sz="1400" dirty="0"/>
                        <a:t>GTK, IGTK, BIGTK: in legacy</a:t>
                      </a:r>
                      <a:endParaRPr lang="en-US" sz="1400" b="0" dirty="0"/>
                    </a:p>
                  </a:txBody>
                  <a:tcPr/>
                </a:tc>
                <a:tc>
                  <a:txBody>
                    <a:bodyPr/>
                    <a:lstStyle/>
                    <a:p>
                      <a:r>
                        <a:rPr lang="en-US" sz="1400" dirty="0"/>
                        <a:t>PTK: Each stack (MLD for MLO peer, legacy for legacy peer)</a:t>
                      </a:r>
                    </a:p>
                    <a:p>
                      <a:r>
                        <a:rPr lang="en-US" sz="1400" dirty="0"/>
                        <a:t>GTK, IGTK, BIGTK: in legacy</a:t>
                      </a:r>
                      <a:endParaRPr lang="en-US" sz="1400" b="0" dirty="0"/>
                    </a:p>
                  </a:txBody>
                  <a:tcPr/>
                </a:tc>
                <a:extLst>
                  <a:ext uri="{0D108BD9-81ED-4DB2-BD59-A6C34878D82A}">
                    <a16:rowId xmlns:a16="http://schemas.microsoft.com/office/drawing/2014/main" val="756955148"/>
                  </a:ext>
                </a:extLst>
              </a:tr>
              <a:tr h="432048">
                <a:tc>
                  <a:txBody>
                    <a:bodyPr/>
                    <a:lstStyle/>
                    <a:p>
                      <a:r>
                        <a:rPr lang="en-US" sz="1400" dirty="0"/>
                        <a:t>(Re)(Dis)Association, (De)Authentication</a:t>
                      </a:r>
                    </a:p>
                  </a:txBody>
                  <a:tcPr/>
                </a:tc>
                <a:tc>
                  <a:txBody>
                    <a:bodyPr/>
                    <a:lstStyle/>
                    <a:p>
                      <a:r>
                        <a:rPr lang="en-US" sz="1400" dirty="0"/>
                        <a:t>All go to MLD stack</a:t>
                      </a:r>
                    </a:p>
                  </a:txBody>
                  <a:tcPr/>
                </a:tc>
                <a:tc>
                  <a:txBody>
                    <a:bodyPr/>
                    <a:lstStyle/>
                    <a:p>
                      <a:r>
                        <a:rPr lang="en-US" sz="1400" dirty="0"/>
                        <a:t>Split based on Address1 (or MLO indication?)</a:t>
                      </a:r>
                    </a:p>
                  </a:txBody>
                  <a:tcPr/>
                </a:tc>
                <a:extLst>
                  <a:ext uri="{0D108BD9-81ED-4DB2-BD59-A6C34878D82A}">
                    <a16:rowId xmlns:a16="http://schemas.microsoft.com/office/drawing/2014/main" val="59187549"/>
                  </a:ext>
                </a:extLst>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Address1 filter/RX frame routing</a:t>
                      </a:r>
                      <a:endParaRPr lang="en-US" sz="1400" b="0" dirty="0"/>
                    </a:p>
                  </a:txBody>
                  <a:tcPr/>
                </a:tc>
                <a:tc>
                  <a:txBody>
                    <a:bodyPr/>
                    <a:lstStyle/>
                    <a:p>
                      <a:r>
                        <a:rPr lang="en-US" sz="1400" dirty="0"/>
                        <a:t>All data frames -&gt; MLD;</a:t>
                      </a:r>
                    </a:p>
                    <a:p>
                      <a:r>
                        <a:rPr lang="en-US" sz="1400" dirty="0"/>
                        <a:t>All Auth/Assoc based -&gt; MLD;</a:t>
                      </a:r>
                    </a:p>
                    <a:p>
                      <a:r>
                        <a:rPr lang="en-US" sz="1400" dirty="0"/>
                        <a:t>Most </a:t>
                      </a:r>
                      <a:r>
                        <a:rPr lang="en-US" sz="1400" dirty="0" err="1"/>
                        <a:t>Mgmt</a:t>
                      </a:r>
                      <a:r>
                        <a:rPr lang="en-US" sz="1400" dirty="0"/>
                        <a:t> -&gt; MLD (?) …</a:t>
                      </a:r>
                    </a:p>
                    <a:p>
                      <a:r>
                        <a:rPr lang="en-US" sz="1400" dirty="0"/>
                        <a:t>Any </a:t>
                      </a:r>
                      <a:r>
                        <a:rPr lang="en-US" sz="1400" dirty="0" err="1"/>
                        <a:t>Mgmt</a:t>
                      </a:r>
                      <a:r>
                        <a:rPr lang="en-US" sz="1400" dirty="0"/>
                        <a:t> -&gt; legacy??  (maybe only Control frames?)</a:t>
                      </a:r>
                    </a:p>
                  </a:txBody>
                  <a:tcPr/>
                </a:tc>
                <a:tc>
                  <a:txBody>
                    <a:bodyPr/>
                    <a:lstStyle/>
                    <a:p>
                      <a:r>
                        <a:rPr lang="en-US" sz="1400" dirty="0"/>
                        <a:t>Can we arrange a clean Address1 split?  (Only MLO peers will know the MLD address?)</a:t>
                      </a:r>
                    </a:p>
                  </a:txBody>
                  <a:tcPr/>
                </a:tc>
                <a:extLst>
                  <a:ext uri="{0D108BD9-81ED-4DB2-BD59-A6C34878D82A}">
                    <a16:rowId xmlns:a16="http://schemas.microsoft.com/office/drawing/2014/main" val="1274279460"/>
                  </a:ext>
                </a:extLst>
              </a:tr>
              <a:tr h="432048">
                <a:tc>
                  <a:txBody>
                    <a:bodyPr/>
                    <a:lstStyle/>
                    <a:p>
                      <a:r>
                        <a:rPr lang="en-US" sz="1400" dirty="0"/>
                        <a:t>Beacons; Probes</a:t>
                      </a:r>
                    </a:p>
                  </a:txBody>
                  <a:tcPr/>
                </a:tc>
                <a:tc>
                  <a:txBody>
                    <a:bodyPr/>
                    <a:lstStyle/>
                    <a:p>
                      <a:r>
                        <a:rPr lang="en-US" sz="1400" dirty="0"/>
                        <a:t>All go to legacy stack</a:t>
                      </a:r>
                    </a:p>
                  </a:txBody>
                  <a:tcPr/>
                </a:tc>
                <a:tc>
                  <a:txBody>
                    <a:bodyPr/>
                    <a:lstStyle/>
                    <a:p>
                      <a:r>
                        <a:rPr lang="en-US" sz="1400" dirty="0"/>
                        <a:t>All go to legacy stack</a:t>
                      </a:r>
                    </a:p>
                  </a:txBody>
                  <a:tcPr/>
                </a:tc>
                <a:extLst>
                  <a:ext uri="{0D108BD9-81ED-4DB2-BD59-A6C34878D82A}">
                    <a16:rowId xmlns:a16="http://schemas.microsoft.com/office/drawing/2014/main" val="1026614017"/>
                  </a:ext>
                </a:extLst>
              </a:tr>
              <a:tr h="432048">
                <a:tc>
                  <a:txBody>
                    <a:bodyPr/>
                    <a:lstStyle/>
                    <a:p>
                      <a:r>
                        <a:rPr lang="en-US" sz="1400" dirty="0"/>
                        <a:t>GAS/ANQP (Pre-Assoc or post-Assoc)</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1025275817"/>
                  </a:ext>
                </a:extLst>
              </a:tr>
              <a:tr h="432048">
                <a:tc>
                  <a:txBody>
                    <a:bodyPr/>
                    <a:lstStyle/>
                    <a:p>
                      <a:r>
                        <a:rPr lang="en-US" sz="1400" dirty="0"/>
                        <a:t>QoS queues/retry buffers (includes how to “merge” TX traffic at the lower MAC boundary)</a:t>
                      </a:r>
                    </a:p>
                  </a:txBody>
                  <a:tcPr/>
                </a:tc>
                <a:tc>
                  <a:txBody>
                    <a:bodyPr/>
                    <a:lstStyle/>
                    <a:p>
                      <a:r>
                        <a:rPr lang="en-US" sz="1400" dirty="0"/>
                        <a:t>One set, in MLD (but need to merge in mgmt. traffic)</a:t>
                      </a:r>
                    </a:p>
                  </a:txBody>
                  <a:tcPr/>
                </a:tc>
                <a:tc>
                  <a:txBody>
                    <a:bodyPr/>
                    <a:lstStyle/>
                    <a:p>
                      <a:r>
                        <a:rPr lang="en-US" sz="1400" dirty="0"/>
                        <a:t>Two sets?  (With normal co-located BSS contention between them?)</a:t>
                      </a:r>
                    </a:p>
                  </a:txBody>
                  <a:tcPr/>
                </a:tc>
                <a:extLst>
                  <a:ext uri="{0D108BD9-81ED-4DB2-BD59-A6C34878D82A}">
                    <a16:rowId xmlns:a16="http://schemas.microsoft.com/office/drawing/2014/main" val="2629091920"/>
                  </a:ext>
                </a:extLst>
              </a:tr>
              <a:tr h="432048">
                <a:tc>
                  <a:txBody>
                    <a:bodyPr/>
                    <a:lstStyle/>
                    <a:p>
                      <a:r>
                        <a:rPr lang="en-US" sz="1400" dirty="0"/>
                        <a:t>Block Ack</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394939494"/>
                  </a:ext>
                </a:extLst>
              </a:tr>
            </a:tbl>
          </a:graphicData>
        </a:graphic>
      </p:graphicFrame>
    </p:spTree>
    <p:extLst>
      <p:ext uri="{BB962C8B-B14F-4D97-AF65-F5344CB8AC3E}">
        <p14:creationId xmlns:p14="http://schemas.microsoft.com/office/powerpoint/2010/main" val="15741861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Analysis of alternatives – what is where; what is different?</a:t>
            </a:r>
            <a:endParaRPr lang="en-US" sz="3600" b="0" kern="1200" dirty="0">
              <a:solidFill>
                <a:schemeClr val="accent6"/>
              </a:solidFill>
            </a:endParaRPr>
          </a:p>
        </p:txBody>
      </p:sp>
      <p:graphicFrame>
        <p:nvGraphicFramePr>
          <p:cNvPr id="3" name="Table 3">
            <a:extLst>
              <a:ext uri="{FF2B5EF4-FFF2-40B4-BE49-F238E27FC236}">
                <a16:creationId xmlns:a16="http://schemas.microsoft.com/office/drawing/2014/main" id="{370AE466-7EC4-4484-B4FB-B0852C778D16}"/>
              </a:ext>
            </a:extLst>
          </p:cNvPr>
          <p:cNvGraphicFramePr>
            <a:graphicFrameLocks noGrp="1"/>
          </p:cNvGraphicFramePr>
          <p:nvPr>
            <p:extLst>
              <p:ext uri="{D42A27DB-BD31-4B8C-83A1-F6EECF244321}">
                <p14:modId xmlns:p14="http://schemas.microsoft.com/office/powerpoint/2010/main" val="2947559494"/>
              </p:ext>
            </p:extLst>
          </p:nvPr>
        </p:nvGraphicFramePr>
        <p:xfrm>
          <a:off x="539553" y="1556793"/>
          <a:ext cx="8064894" cy="4014192"/>
        </p:xfrm>
        <a:graphic>
          <a:graphicData uri="http://schemas.openxmlformats.org/drawingml/2006/table">
            <a:tbl>
              <a:tblPr firstRow="1" bandRow="1">
                <a:tableStyleId>{5C22544A-7EE6-4342-B048-85BDC9FD1C3A}</a:tableStyleId>
              </a:tblPr>
              <a:tblGrid>
                <a:gridCol w="2688298">
                  <a:extLst>
                    <a:ext uri="{9D8B030D-6E8A-4147-A177-3AD203B41FA5}">
                      <a16:colId xmlns:a16="http://schemas.microsoft.com/office/drawing/2014/main" val="1156369216"/>
                    </a:ext>
                  </a:extLst>
                </a:gridCol>
                <a:gridCol w="2688298">
                  <a:extLst>
                    <a:ext uri="{9D8B030D-6E8A-4147-A177-3AD203B41FA5}">
                      <a16:colId xmlns:a16="http://schemas.microsoft.com/office/drawing/2014/main" val="3894491935"/>
                    </a:ext>
                  </a:extLst>
                </a:gridCol>
                <a:gridCol w="2688298">
                  <a:extLst>
                    <a:ext uri="{9D8B030D-6E8A-4147-A177-3AD203B41FA5}">
                      <a16:colId xmlns:a16="http://schemas.microsoft.com/office/drawing/2014/main" val="3159481303"/>
                    </a:ext>
                  </a:extLst>
                </a:gridCol>
              </a:tblGrid>
              <a:tr h="432048">
                <a:tc>
                  <a:txBody>
                    <a:bodyPr/>
                    <a:lstStyle/>
                    <a:p>
                      <a:endParaRPr lang="en-US" sz="1400" b="0" dirty="0"/>
                    </a:p>
                  </a:txBody>
                  <a:tcPr/>
                </a:tc>
                <a:tc>
                  <a:txBody>
                    <a:bodyPr/>
                    <a:lstStyle/>
                    <a:p>
                      <a:r>
                        <a:rPr lang="en-US" sz="1400" dirty="0"/>
                        <a:t>Alternative 1</a:t>
                      </a:r>
                      <a:endParaRPr lang="en-US" sz="1400" b="0" dirty="0"/>
                    </a:p>
                  </a:txBody>
                  <a:tcPr/>
                </a:tc>
                <a:tc>
                  <a:txBody>
                    <a:bodyPr/>
                    <a:lstStyle/>
                    <a:p>
                      <a:r>
                        <a:rPr lang="en-US" sz="1400" dirty="0"/>
                        <a:t>Alternative 2</a:t>
                      </a:r>
                      <a:endParaRPr lang="en-US" sz="1400" b="0" dirty="0"/>
                    </a:p>
                  </a:txBody>
                  <a:tcPr/>
                </a:tc>
                <a:extLst>
                  <a:ext uri="{0D108BD9-81ED-4DB2-BD59-A6C34878D82A}">
                    <a16:rowId xmlns:a16="http://schemas.microsoft.com/office/drawing/2014/main" val="2319219022"/>
                  </a:ext>
                </a:extLst>
              </a:tr>
              <a:tr h="432048">
                <a:tc>
                  <a:txBody>
                    <a:bodyPr/>
                    <a:lstStyle/>
                    <a:p>
                      <a:r>
                        <a:rPr lang="en-US" sz="1400" dirty="0"/>
                        <a:t>SN and PN (including QMF)</a:t>
                      </a:r>
                    </a:p>
                  </a:txBody>
                  <a:tcPr/>
                </a:tc>
                <a:tc>
                  <a:txBody>
                    <a:bodyPr/>
                    <a:lstStyle/>
                    <a:p>
                      <a:r>
                        <a:rPr lang="en-US" sz="1400" dirty="0"/>
                        <a:t>Single stack, single spaces as per legacy behavior – including across BSSs</a:t>
                      </a:r>
                    </a:p>
                  </a:txBody>
                  <a:tcPr/>
                </a:tc>
                <a:tc>
                  <a:txBody>
                    <a:bodyPr/>
                    <a:lstStyle/>
                    <a:p>
                      <a:r>
                        <a:rPr lang="en-US" sz="1400" dirty="0"/>
                        <a:t>Number spaces per stack – need MLO </a:t>
                      </a:r>
                      <a:r>
                        <a:rPr lang="en-US" sz="1400" dirty="0" err="1"/>
                        <a:t>RXr</a:t>
                      </a:r>
                      <a:r>
                        <a:rPr lang="en-US" sz="1400" dirty="0"/>
                        <a:t> to keep separate</a:t>
                      </a:r>
                    </a:p>
                  </a:txBody>
                  <a:tcPr/>
                </a:tc>
                <a:extLst>
                  <a:ext uri="{0D108BD9-81ED-4DB2-BD59-A6C34878D82A}">
                    <a16:rowId xmlns:a16="http://schemas.microsoft.com/office/drawing/2014/main" val="529537626"/>
                  </a:ext>
                </a:extLst>
              </a:tr>
              <a:tr h="432048">
                <a:tc>
                  <a:txBody>
                    <a:bodyPr/>
                    <a:lstStyle/>
                    <a:p>
                      <a:r>
                        <a:rPr lang="en-US" sz="1400" dirty="0"/>
                        <a:t>DMS</a:t>
                      </a:r>
                    </a:p>
                  </a:txBody>
                  <a:tcPr/>
                </a:tc>
                <a:tc>
                  <a:txBody>
                    <a:bodyPr/>
                    <a:lstStyle/>
                    <a:p>
                      <a:r>
                        <a:rPr lang="en-US" sz="1400" dirty="0"/>
                        <a:t>Messy</a:t>
                      </a:r>
                    </a:p>
                  </a:txBody>
                  <a:tcPr/>
                </a:tc>
                <a:tc>
                  <a:txBody>
                    <a:bodyPr/>
                    <a:lstStyle/>
                    <a:p>
                      <a:r>
                        <a:rPr lang="en-US" sz="1400" dirty="0"/>
                        <a:t>Legacy peer: as today;</a:t>
                      </a:r>
                    </a:p>
                    <a:p>
                      <a:r>
                        <a:rPr lang="en-US" sz="1400" dirty="0"/>
                        <a:t>MLO peer: messy</a:t>
                      </a:r>
                    </a:p>
                  </a:txBody>
                  <a:tcPr/>
                </a:tc>
                <a:extLst>
                  <a:ext uri="{0D108BD9-81ED-4DB2-BD59-A6C34878D82A}">
                    <a16:rowId xmlns:a16="http://schemas.microsoft.com/office/drawing/2014/main" val="3585495078"/>
                  </a:ext>
                </a:extLst>
              </a:tr>
              <a:tr h="432048">
                <a:tc>
                  <a:txBody>
                    <a:bodyPr/>
                    <a:lstStyle/>
                    <a:p>
                      <a:r>
                        <a:rPr lang="en-US" sz="1400" dirty="0"/>
                        <a:t>Multiple BSSID sets</a:t>
                      </a:r>
                      <a:endParaRPr lang="en-US" sz="1400" b="0" dirty="0"/>
                    </a:p>
                  </a:txBody>
                  <a:tcPr/>
                </a:tc>
                <a:tc>
                  <a:txBody>
                    <a:bodyPr/>
                    <a:lstStyle/>
                    <a:p>
                      <a:r>
                        <a:rPr lang="en-US" sz="1400" dirty="0"/>
                        <a:t>?? (Being discussed)</a:t>
                      </a:r>
                      <a:endParaRPr lang="en-US" sz="1400" b="0" dirty="0"/>
                    </a:p>
                  </a:txBody>
                  <a:tcPr/>
                </a:tc>
                <a:tc>
                  <a:txBody>
                    <a:bodyPr/>
                    <a:lstStyle/>
                    <a:p>
                      <a:r>
                        <a:rPr lang="en-US" sz="1400" dirty="0"/>
                        <a:t>Are legacy and MLD stacks separate “multiple BSSs”?</a:t>
                      </a:r>
                      <a:endParaRPr lang="en-US" sz="1400" b="0" dirty="0"/>
                    </a:p>
                  </a:txBody>
                  <a:tcPr/>
                </a:tc>
                <a:extLst>
                  <a:ext uri="{0D108BD9-81ED-4DB2-BD59-A6C34878D82A}">
                    <a16:rowId xmlns:a16="http://schemas.microsoft.com/office/drawing/2014/main" val="3444121553"/>
                  </a:ext>
                </a:extLst>
              </a:tr>
              <a:tr h="432048">
                <a:tc>
                  <a:txBody>
                    <a:bodyPr/>
                    <a:lstStyle/>
                    <a:p>
                      <a:r>
                        <a:rPr lang="en-US" sz="1400" dirty="0"/>
                        <a:t>Any impacts on DS interface?</a:t>
                      </a:r>
                    </a:p>
                  </a:txBody>
                  <a:tcPr/>
                </a:tc>
                <a:tc>
                  <a:txBody>
                    <a:bodyPr/>
                    <a:lstStyle/>
                    <a:p>
                      <a:r>
                        <a:rPr lang="en-US" sz="1400" dirty="0"/>
                        <a:t>Single SAP</a:t>
                      </a:r>
                    </a:p>
                  </a:txBody>
                  <a:tcPr/>
                </a:tc>
                <a:tc>
                  <a:txBody>
                    <a:bodyPr/>
                    <a:lstStyle/>
                    <a:p>
                      <a:r>
                        <a:rPr lang="en-US" sz="1400" dirty="0"/>
                        <a:t>Separate SAPs – so what (??)</a:t>
                      </a:r>
                    </a:p>
                  </a:txBody>
                  <a:tcPr/>
                </a:tc>
                <a:extLst>
                  <a:ext uri="{0D108BD9-81ED-4DB2-BD59-A6C34878D82A}">
                    <a16:rowId xmlns:a16="http://schemas.microsoft.com/office/drawing/2014/main" val="3656802186"/>
                  </a:ext>
                </a:extLst>
              </a:tr>
              <a:tr h="432048">
                <a:tc>
                  <a:txBody>
                    <a:bodyPr/>
                    <a:lstStyle/>
                    <a:p>
                      <a:r>
                        <a:rPr lang="en-US" sz="1400" dirty="0"/>
                        <a:t>Access Controls?</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1251109"/>
                  </a:ext>
                </a:extLst>
              </a:tr>
              <a:tr h="432048">
                <a:tc>
                  <a:txBody>
                    <a:bodyPr/>
                    <a:lstStyle/>
                    <a:p>
                      <a:r>
                        <a:rPr lang="en-US" sz="1400" dirty="0"/>
                        <a:t>Multi-AP coordination?</a:t>
                      </a:r>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790961084"/>
                  </a:ext>
                </a:extLst>
              </a:tr>
              <a:tr h="432048">
                <a:tc>
                  <a:txBody>
                    <a:bodyPr/>
                    <a:lstStyle/>
                    <a:p>
                      <a:r>
                        <a:rPr lang="en-US" sz="1400" dirty="0"/>
                        <a:t>(Mixed-mode) Mesh?  Relays?  OCB?  TDLS?</a:t>
                      </a:r>
                    </a:p>
                  </a:txBody>
                  <a:tcPr/>
                </a:tc>
                <a:tc>
                  <a:txBody>
                    <a:bodyPr/>
                    <a:lstStyle/>
                    <a:p>
                      <a:endParaRPr lang="en-US" sz="1400"/>
                    </a:p>
                  </a:txBody>
                  <a:tcPr/>
                </a:tc>
                <a:tc>
                  <a:txBody>
                    <a:bodyPr/>
                    <a:lstStyle/>
                    <a:p>
                      <a:endParaRPr lang="en-US" sz="1400" dirty="0"/>
                    </a:p>
                  </a:txBody>
                  <a:tcPr/>
                </a:tc>
                <a:extLst>
                  <a:ext uri="{0D108BD9-81ED-4DB2-BD59-A6C34878D82A}">
                    <a16:rowId xmlns:a16="http://schemas.microsoft.com/office/drawing/2014/main" val="4035876608"/>
                  </a:ext>
                </a:extLst>
              </a:tr>
            </a:tbl>
          </a:graphicData>
        </a:graphic>
      </p:graphicFrame>
    </p:spTree>
    <p:extLst>
      <p:ext uri="{BB962C8B-B14F-4D97-AF65-F5344CB8AC3E}">
        <p14:creationId xmlns:p14="http://schemas.microsoft.com/office/powerpoint/2010/main" val="376251775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43568</TotalTime>
  <Words>3503</Words>
  <Application>Microsoft Office PowerPoint</Application>
  <PresentationFormat>On-screen Show (4:3)</PresentationFormat>
  <Paragraphs>301</Paragraphs>
  <Slides>30</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first alternative (Alternative1):</vt:lpstr>
      <vt:lpstr>With legacy added, alternative from Dec 7 (Alt2):</vt:lpstr>
      <vt:lpstr>PowerPoint Presentation</vt:lpstr>
      <vt:lpstr>Analysis of alternatives – what is where; what is different?</vt:lpstr>
      <vt:lpstr>Analysis of alternatives – what is where; what is different?</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367</cp:revision>
  <cp:lastPrinted>1601-01-01T00:00:00Z</cp:lastPrinted>
  <dcterms:created xsi:type="dcterms:W3CDTF">2010-02-15T12:38:41Z</dcterms:created>
  <dcterms:modified xsi:type="dcterms:W3CDTF">2021-01-12T00:34:09Z</dcterms:modified>
</cp:coreProperties>
</file>