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2"/>
  </p:notesMasterIdLst>
  <p:handoutMasterIdLst>
    <p:handoutMasterId r:id="rId33"/>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38" r:id="rId17"/>
    <p:sldId id="339" r:id="rId18"/>
    <p:sldId id="340" r:id="rId19"/>
    <p:sldId id="341" r:id="rId20"/>
    <p:sldId id="328" r:id="rId21"/>
    <p:sldId id="342" r:id="rId22"/>
    <p:sldId id="344" r:id="rId23"/>
    <p:sldId id="343" r:id="rId24"/>
    <p:sldId id="345" r:id="rId25"/>
    <p:sldId id="346" r:id="rId26"/>
    <p:sldId id="348" r:id="rId27"/>
    <p:sldId id="347" r:id="rId28"/>
    <p:sldId id="349" r:id="rId29"/>
    <p:sldId id="336" r:id="rId30"/>
    <p:sldId id="337" r:id="rId31"/>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141" d="100"/>
          <a:sy n="141" d="100"/>
        </p:scale>
        <p:origin x="186" y="12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11-20/1639r9</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January 2021</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2021-01-11</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329"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E37422BF-05A4-44AE-9DE5-665944843DE5}"/>
              </a:ext>
            </a:extLst>
          </p:cNvPr>
          <p:cNvPicPr>
            <a:picLocks noChangeAspect="1"/>
          </p:cNvPicPr>
          <p:nvPr/>
        </p:nvPicPr>
        <p:blipFill>
          <a:blip r:embed="rId2"/>
          <a:stretch>
            <a:fillRect/>
          </a:stretch>
        </p:blipFill>
        <p:spPr>
          <a:xfrm>
            <a:off x="1989337" y="1933736"/>
            <a:ext cx="4577055" cy="4381378"/>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96344" cy="259228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Now consider the BSS(s).  Each Beaconing component (“AP”?), on each link, would traditionally be considered to create its own BSS:</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8965F398-1101-427F-8464-01C3DAFA71E7}"/>
              </a:ext>
            </a:extLst>
          </p:cNvPr>
          <p:cNvPicPr>
            <a:picLocks noChangeAspect="1"/>
          </p:cNvPicPr>
          <p:nvPr/>
        </p:nvPicPr>
        <p:blipFill>
          <a:blip r:embed="rId2"/>
          <a:stretch>
            <a:fillRect/>
          </a:stretch>
        </p:blipFill>
        <p:spPr>
          <a:xfrm>
            <a:off x="3347864" y="764704"/>
            <a:ext cx="4417157" cy="5559580"/>
          </a:xfrm>
          <a:prstGeom prst="rect">
            <a:avLst/>
          </a:prstGeom>
        </p:spPr>
      </p:pic>
    </p:spTree>
    <p:extLst>
      <p:ext uri="{BB962C8B-B14F-4D97-AF65-F5344CB8AC3E}">
        <p14:creationId xmlns:p14="http://schemas.microsoft.com/office/powerpoint/2010/main" val="27567771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764703"/>
            <a:ext cx="2880320" cy="571070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But, a non-AP MLD “associates” (we’ll call it for now) to the AP MLD as a whole, establishing multiple links.  And, both devices use any of the links equivalently – single security, PN/SN, etc. (per earlier slides).  So, the multiple links act like a single logical “multi-link”? BSS, for MLO non-AP MLDs that are associated.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some non-AP MLDs may have different (subsets) of the links.  But, all non-AP MLDs share a PN/SN, etc., context.</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4BE3749C-6FC7-4C3C-8DA8-1041014EC2F1}"/>
              </a:ext>
            </a:extLst>
          </p:cNvPr>
          <p:cNvPicPr>
            <a:picLocks noChangeAspect="1"/>
          </p:cNvPicPr>
          <p:nvPr/>
        </p:nvPicPr>
        <p:blipFill>
          <a:blip r:embed="rId2"/>
          <a:stretch>
            <a:fillRect/>
          </a:stretch>
        </p:blipFill>
        <p:spPr>
          <a:xfrm>
            <a:off x="3419872" y="764704"/>
            <a:ext cx="4615664" cy="5583762"/>
          </a:xfrm>
          <a:prstGeom prst="rect">
            <a:avLst/>
          </a:prstGeom>
        </p:spPr>
      </p:pic>
    </p:spTree>
    <p:extLst>
      <p:ext uri="{BB962C8B-B14F-4D97-AF65-F5344CB8AC3E}">
        <p14:creationId xmlns:p14="http://schemas.microsoft.com/office/powerpoint/2010/main" val="12552554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Keep legacy behavior separate, within a physical device:</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CB7D37-8AEF-432D-92F4-F0DB4538BF64}"/>
              </a:ext>
            </a:extLst>
          </p:cNvPr>
          <p:cNvPicPr>
            <a:picLocks noChangeAspect="1"/>
          </p:cNvPicPr>
          <p:nvPr/>
        </p:nvPicPr>
        <p:blipFill>
          <a:blip r:embed="rId2"/>
          <a:stretch>
            <a:fillRect/>
          </a:stretch>
        </p:blipFill>
        <p:spPr>
          <a:xfrm>
            <a:off x="4355976" y="2636912"/>
            <a:ext cx="2978605" cy="3603344"/>
          </a:xfrm>
          <a:prstGeom prst="rect">
            <a:avLst/>
          </a:prstGeom>
        </p:spPr>
      </p:pic>
      <p:sp>
        <p:nvSpPr>
          <p:cNvPr id="5" name="Rectangle 4">
            <a:extLst>
              <a:ext uri="{FF2B5EF4-FFF2-40B4-BE49-F238E27FC236}">
                <a16:creationId xmlns:a16="http://schemas.microsoft.com/office/drawing/2014/main" id="{F99A717F-068C-46CB-809E-80DC5113D9B8}"/>
              </a:ext>
            </a:extLst>
          </p:cNvPr>
          <p:cNvSpPr/>
          <p:nvPr/>
        </p:nvSpPr>
        <p:spPr bwMode="auto">
          <a:xfrm>
            <a:off x="715492" y="2564904"/>
            <a:ext cx="7528916" cy="3784168"/>
          </a:xfrm>
          <a:custGeom>
            <a:avLst/>
            <a:gdLst>
              <a:gd name="connsiteX0" fmla="*/ 0 w 7528916"/>
              <a:gd name="connsiteY0" fmla="*/ 0 h 3784168"/>
              <a:gd name="connsiteX1" fmla="*/ 428569 w 7528916"/>
              <a:gd name="connsiteY1" fmla="*/ 0 h 3784168"/>
              <a:gd name="connsiteX2" fmla="*/ 1083006 w 7528916"/>
              <a:gd name="connsiteY2" fmla="*/ 0 h 3784168"/>
              <a:gd name="connsiteX3" fmla="*/ 1586864 w 7528916"/>
              <a:gd name="connsiteY3" fmla="*/ 0 h 3784168"/>
              <a:gd name="connsiteX4" fmla="*/ 2090722 w 7528916"/>
              <a:gd name="connsiteY4" fmla="*/ 0 h 3784168"/>
              <a:gd name="connsiteX5" fmla="*/ 2745159 w 7528916"/>
              <a:gd name="connsiteY5" fmla="*/ 0 h 3784168"/>
              <a:gd name="connsiteX6" fmla="*/ 3173728 w 7528916"/>
              <a:gd name="connsiteY6" fmla="*/ 0 h 3784168"/>
              <a:gd name="connsiteX7" fmla="*/ 3752875 w 7528916"/>
              <a:gd name="connsiteY7" fmla="*/ 0 h 3784168"/>
              <a:gd name="connsiteX8" fmla="*/ 4181444 w 7528916"/>
              <a:gd name="connsiteY8" fmla="*/ 0 h 3784168"/>
              <a:gd name="connsiteX9" fmla="*/ 4685302 w 7528916"/>
              <a:gd name="connsiteY9" fmla="*/ 0 h 3784168"/>
              <a:gd name="connsiteX10" fmla="*/ 5415028 w 7528916"/>
              <a:gd name="connsiteY10" fmla="*/ 0 h 3784168"/>
              <a:gd name="connsiteX11" fmla="*/ 5843597 w 7528916"/>
              <a:gd name="connsiteY11" fmla="*/ 0 h 3784168"/>
              <a:gd name="connsiteX12" fmla="*/ 6498034 w 7528916"/>
              <a:gd name="connsiteY12" fmla="*/ 0 h 3784168"/>
              <a:gd name="connsiteX13" fmla="*/ 6926603 w 7528916"/>
              <a:gd name="connsiteY13" fmla="*/ 0 h 3784168"/>
              <a:gd name="connsiteX14" fmla="*/ 7528916 w 7528916"/>
              <a:gd name="connsiteY14" fmla="*/ 0 h 3784168"/>
              <a:gd name="connsiteX15" fmla="*/ 7528916 w 7528916"/>
              <a:gd name="connsiteY15" fmla="*/ 578437 h 3784168"/>
              <a:gd name="connsiteX16" fmla="*/ 7528916 w 7528916"/>
              <a:gd name="connsiteY16" fmla="*/ 1156874 h 3784168"/>
              <a:gd name="connsiteX17" fmla="*/ 7528916 w 7528916"/>
              <a:gd name="connsiteY17" fmla="*/ 1735311 h 3784168"/>
              <a:gd name="connsiteX18" fmla="*/ 7528916 w 7528916"/>
              <a:gd name="connsiteY18" fmla="*/ 2275907 h 3784168"/>
              <a:gd name="connsiteX19" fmla="*/ 7528916 w 7528916"/>
              <a:gd name="connsiteY19" fmla="*/ 2740819 h 3784168"/>
              <a:gd name="connsiteX20" fmla="*/ 7528916 w 7528916"/>
              <a:gd name="connsiteY20" fmla="*/ 3784168 h 3784168"/>
              <a:gd name="connsiteX21" fmla="*/ 7175636 w 7528916"/>
              <a:gd name="connsiteY21" fmla="*/ 3784168 h 3784168"/>
              <a:gd name="connsiteX22" fmla="*/ 6445910 w 7528916"/>
              <a:gd name="connsiteY22" fmla="*/ 3784168 h 3784168"/>
              <a:gd name="connsiteX23" fmla="*/ 5866763 w 7528916"/>
              <a:gd name="connsiteY23" fmla="*/ 3784168 h 3784168"/>
              <a:gd name="connsiteX24" fmla="*/ 5362905 w 7528916"/>
              <a:gd name="connsiteY24" fmla="*/ 3784168 h 3784168"/>
              <a:gd name="connsiteX25" fmla="*/ 4783757 w 7528916"/>
              <a:gd name="connsiteY25" fmla="*/ 3784168 h 3784168"/>
              <a:gd name="connsiteX26" fmla="*/ 4279899 w 7528916"/>
              <a:gd name="connsiteY26" fmla="*/ 3784168 h 3784168"/>
              <a:gd name="connsiteX27" fmla="*/ 3926619 w 7528916"/>
              <a:gd name="connsiteY27" fmla="*/ 3784168 h 3784168"/>
              <a:gd name="connsiteX28" fmla="*/ 3422761 w 7528916"/>
              <a:gd name="connsiteY28" fmla="*/ 3784168 h 3784168"/>
              <a:gd name="connsiteX29" fmla="*/ 2768324 w 7528916"/>
              <a:gd name="connsiteY29" fmla="*/ 3784168 h 3784168"/>
              <a:gd name="connsiteX30" fmla="*/ 2339755 w 7528916"/>
              <a:gd name="connsiteY30" fmla="*/ 3784168 h 3784168"/>
              <a:gd name="connsiteX31" fmla="*/ 1835897 w 7528916"/>
              <a:gd name="connsiteY31" fmla="*/ 3784168 h 3784168"/>
              <a:gd name="connsiteX32" fmla="*/ 1482617 w 7528916"/>
              <a:gd name="connsiteY32" fmla="*/ 3784168 h 3784168"/>
              <a:gd name="connsiteX33" fmla="*/ 903470 w 7528916"/>
              <a:gd name="connsiteY33" fmla="*/ 3784168 h 3784168"/>
              <a:gd name="connsiteX34" fmla="*/ 0 w 7528916"/>
              <a:gd name="connsiteY34" fmla="*/ 3784168 h 3784168"/>
              <a:gd name="connsiteX35" fmla="*/ 0 w 7528916"/>
              <a:gd name="connsiteY35" fmla="*/ 3243573 h 3784168"/>
              <a:gd name="connsiteX36" fmla="*/ 0 w 7528916"/>
              <a:gd name="connsiteY36" fmla="*/ 2627294 h 3784168"/>
              <a:gd name="connsiteX37" fmla="*/ 0 w 7528916"/>
              <a:gd name="connsiteY37" fmla="*/ 2124540 h 3784168"/>
              <a:gd name="connsiteX38" fmla="*/ 0 w 7528916"/>
              <a:gd name="connsiteY38" fmla="*/ 1659628 h 3784168"/>
              <a:gd name="connsiteX39" fmla="*/ 0 w 7528916"/>
              <a:gd name="connsiteY39" fmla="*/ 1232558 h 3784168"/>
              <a:gd name="connsiteX40" fmla="*/ 0 w 7528916"/>
              <a:gd name="connsiteY40" fmla="*/ 691962 h 3784168"/>
              <a:gd name="connsiteX41" fmla="*/ 0 w 7528916"/>
              <a:gd name="connsiteY41" fmla="*/ 0 h 378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528916" h="3784168" extrusionOk="0">
                <a:moveTo>
                  <a:pt x="0" y="0"/>
                </a:moveTo>
                <a:cubicBezTo>
                  <a:pt x="152344" y="-23085"/>
                  <a:pt x="271897" y="6462"/>
                  <a:pt x="428569" y="0"/>
                </a:cubicBezTo>
                <a:cubicBezTo>
                  <a:pt x="585241" y="-6462"/>
                  <a:pt x="914328" y="21790"/>
                  <a:pt x="1083006" y="0"/>
                </a:cubicBezTo>
                <a:cubicBezTo>
                  <a:pt x="1251684" y="-21790"/>
                  <a:pt x="1429519" y="18125"/>
                  <a:pt x="1586864" y="0"/>
                </a:cubicBezTo>
                <a:cubicBezTo>
                  <a:pt x="1744209" y="-18125"/>
                  <a:pt x="1887271" y="1036"/>
                  <a:pt x="2090722" y="0"/>
                </a:cubicBezTo>
                <a:cubicBezTo>
                  <a:pt x="2294173" y="-1036"/>
                  <a:pt x="2587275" y="13681"/>
                  <a:pt x="2745159" y="0"/>
                </a:cubicBezTo>
                <a:cubicBezTo>
                  <a:pt x="2903043" y="-13681"/>
                  <a:pt x="2991666" y="25838"/>
                  <a:pt x="3173728" y="0"/>
                </a:cubicBezTo>
                <a:cubicBezTo>
                  <a:pt x="3355790" y="-25838"/>
                  <a:pt x="3517602" y="40024"/>
                  <a:pt x="3752875" y="0"/>
                </a:cubicBezTo>
                <a:cubicBezTo>
                  <a:pt x="3988148" y="-40024"/>
                  <a:pt x="4070983" y="11197"/>
                  <a:pt x="4181444" y="0"/>
                </a:cubicBezTo>
                <a:cubicBezTo>
                  <a:pt x="4291905" y="-11197"/>
                  <a:pt x="4497618" y="11106"/>
                  <a:pt x="4685302" y="0"/>
                </a:cubicBezTo>
                <a:cubicBezTo>
                  <a:pt x="4872986" y="-11106"/>
                  <a:pt x="5106429" y="12587"/>
                  <a:pt x="5415028" y="0"/>
                </a:cubicBezTo>
                <a:cubicBezTo>
                  <a:pt x="5723627" y="-12587"/>
                  <a:pt x="5729294" y="3312"/>
                  <a:pt x="5843597" y="0"/>
                </a:cubicBezTo>
                <a:cubicBezTo>
                  <a:pt x="5957900" y="-3312"/>
                  <a:pt x="6315367" y="44121"/>
                  <a:pt x="6498034" y="0"/>
                </a:cubicBezTo>
                <a:cubicBezTo>
                  <a:pt x="6680701" y="-44121"/>
                  <a:pt x="6810232" y="1721"/>
                  <a:pt x="6926603" y="0"/>
                </a:cubicBezTo>
                <a:cubicBezTo>
                  <a:pt x="7042974" y="-1721"/>
                  <a:pt x="7249177" y="29574"/>
                  <a:pt x="7528916" y="0"/>
                </a:cubicBezTo>
                <a:cubicBezTo>
                  <a:pt x="7536140" y="248965"/>
                  <a:pt x="7460144" y="411596"/>
                  <a:pt x="7528916" y="578437"/>
                </a:cubicBezTo>
                <a:cubicBezTo>
                  <a:pt x="7597688" y="745278"/>
                  <a:pt x="7475391" y="927881"/>
                  <a:pt x="7528916" y="1156874"/>
                </a:cubicBezTo>
                <a:cubicBezTo>
                  <a:pt x="7582441" y="1385867"/>
                  <a:pt x="7526372" y="1469527"/>
                  <a:pt x="7528916" y="1735311"/>
                </a:cubicBezTo>
                <a:cubicBezTo>
                  <a:pt x="7531460" y="2001095"/>
                  <a:pt x="7487295" y="2118482"/>
                  <a:pt x="7528916" y="2275907"/>
                </a:cubicBezTo>
                <a:cubicBezTo>
                  <a:pt x="7570537" y="2433332"/>
                  <a:pt x="7476279" y="2566247"/>
                  <a:pt x="7528916" y="2740819"/>
                </a:cubicBezTo>
                <a:cubicBezTo>
                  <a:pt x="7581553" y="2915391"/>
                  <a:pt x="7463749" y="3534260"/>
                  <a:pt x="7528916" y="3784168"/>
                </a:cubicBezTo>
                <a:cubicBezTo>
                  <a:pt x="7376958" y="3821345"/>
                  <a:pt x="7320638" y="3757784"/>
                  <a:pt x="7175636" y="3784168"/>
                </a:cubicBezTo>
                <a:cubicBezTo>
                  <a:pt x="7030634" y="3810552"/>
                  <a:pt x="6655691" y="3717538"/>
                  <a:pt x="6445910" y="3784168"/>
                </a:cubicBezTo>
                <a:cubicBezTo>
                  <a:pt x="6236129" y="3850798"/>
                  <a:pt x="6090951" y="3734693"/>
                  <a:pt x="5866763" y="3784168"/>
                </a:cubicBezTo>
                <a:cubicBezTo>
                  <a:pt x="5642575" y="3833643"/>
                  <a:pt x="5577980" y="3777137"/>
                  <a:pt x="5362905" y="3784168"/>
                </a:cubicBezTo>
                <a:cubicBezTo>
                  <a:pt x="5147830" y="3791199"/>
                  <a:pt x="4960837" y="3734563"/>
                  <a:pt x="4783757" y="3784168"/>
                </a:cubicBezTo>
                <a:cubicBezTo>
                  <a:pt x="4606677" y="3833773"/>
                  <a:pt x="4469140" y="3728182"/>
                  <a:pt x="4279899" y="3784168"/>
                </a:cubicBezTo>
                <a:cubicBezTo>
                  <a:pt x="4090658" y="3840154"/>
                  <a:pt x="4102297" y="3768209"/>
                  <a:pt x="3926619" y="3784168"/>
                </a:cubicBezTo>
                <a:cubicBezTo>
                  <a:pt x="3750941" y="3800127"/>
                  <a:pt x="3568555" y="3772544"/>
                  <a:pt x="3422761" y="3784168"/>
                </a:cubicBezTo>
                <a:cubicBezTo>
                  <a:pt x="3276967" y="3795792"/>
                  <a:pt x="3009275" y="3750041"/>
                  <a:pt x="2768324" y="3784168"/>
                </a:cubicBezTo>
                <a:cubicBezTo>
                  <a:pt x="2527373" y="3818295"/>
                  <a:pt x="2523753" y="3775432"/>
                  <a:pt x="2339755" y="3784168"/>
                </a:cubicBezTo>
                <a:cubicBezTo>
                  <a:pt x="2155757" y="3792904"/>
                  <a:pt x="2057188" y="3734259"/>
                  <a:pt x="1835897" y="3784168"/>
                </a:cubicBezTo>
                <a:cubicBezTo>
                  <a:pt x="1614606" y="3834077"/>
                  <a:pt x="1569183" y="3777933"/>
                  <a:pt x="1482617" y="3784168"/>
                </a:cubicBezTo>
                <a:cubicBezTo>
                  <a:pt x="1396051" y="3790403"/>
                  <a:pt x="1153694" y="3721980"/>
                  <a:pt x="903470" y="3784168"/>
                </a:cubicBezTo>
                <a:cubicBezTo>
                  <a:pt x="653246" y="3846356"/>
                  <a:pt x="288634" y="3741399"/>
                  <a:pt x="0" y="3784168"/>
                </a:cubicBezTo>
                <a:cubicBezTo>
                  <a:pt x="-32265" y="3619838"/>
                  <a:pt x="9908" y="3375311"/>
                  <a:pt x="0" y="3243573"/>
                </a:cubicBezTo>
                <a:cubicBezTo>
                  <a:pt x="-9908" y="3111836"/>
                  <a:pt x="38976" y="2759734"/>
                  <a:pt x="0" y="2627294"/>
                </a:cubicBezTo>
                <a:cubicBezTo>
                  <a:pt x="-38976" y="2494854"/>
                  <a:pt x="42397" y="2257370"/>
                  <a:pt x="0" y="2124540"/>
                </a:cubicBezTo>
                <a:cubicBezTo>
                  <a:pt x="-42397" y="1991710"/>
                  <a:pt x="49948" y="1807310"/>
                  <a:pt x="0" y="1659628"/>
                </a:cubicBezTo>
                <a:cubicBezTo>
                  <a:pt x="-49948" y="1511946"/>
                  <a:pt x="14736" y="1349146"/>
                  <a:pt x="0" y="1232558"/>
                </a:cubicBezTo>
                <a:cubicBezTo>
                  <a:pt x="-14736" y="1115970"/>
                  <a:pt x="17081" y="868208"/>
                  <a:pt x="0" y="691962"/>
                </a:cubicBezTo>
                <a:cubicBezTo>
                  <a:pt x="-17081" y="515716"/>
                  <a:pt x="82112" y="164919"/>
                  <a:pt x="0" y="0"/>
                </a:cubicBezTo>
                <a:close/>
              </a:path>
            </a:pathLst>
          </a:custGeom>
          <a:noFill/>
          <a:ln w="9525" cap="flat" cmpd="sng" algn="ctr">
            <a:solidFill>
              <a:schemeClr val="tx1"/>
            </a:solidFill>
            <a:prstDash val="lgDash"/>
            <a:round/>
            <a:headEnd type="none" w="med" len="med"/>
            <a:tailEnd type="none" w="med" len="med"/>
            <a:extLst>
              <a:ext uri="{C807C97D-BFC1-408E-A445-0C87EB9F89A2}">
                <ask:lineSketchStyleProps xmlns:ask="http://schemas.microsoft.com/office/drawing/2018/sketchyshapes" sd="1072838663">
                  <a:prstGeom prst="rect">
                    <a:avLst/>
                  </a:prstGeom>
                  <ask:type>
                    <ask:lineSketchScribbl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 name="Picture 5">
            <a:extLst>
              <a:ext uri="{FF2B5EF4-FFF2-40B4-BE49-F238E27FC236}">
                <a16:creationId xmlns:a16="http://schemas.microsoft.com/office/drawing/2014/main" id="{7F03C86F-D6B1-467B-BF90-1FA7E8E0D8AC}"/>
              </a:ext>
            </a:extLst>
          </p:cNvPr>
          <p:cNvPicPr>
            <a:picLocks noChangeAspect="1"/>
          </p:cNvPicPr>
          <p:nvPr/>
        </p:nvPicPr>
        <p:blipFill>
          <a:blip r:embed="rId3"/>
          <a:stretch>
            <a:fillRect/>
          </a:stretch>
        </p:blipFill>
        <p:spPr>
          <a:xfrm>
            <a:off x="1475656" y="2792276"/>
            <a:ext cx="2547296" cy="3157004"/>
          </a:xfrm>
          <a:prstGeom prst="rect">
            <a:avLst/>
          </a:prstGeom>
        </p:spPr>
      </p:pic>
    </p:spTree>
    <p:extLst>
      <p:ext uri="{BB962C8B-B14F-4D97-AF65-F5344CB8AC3E}">
        <p14:creationId xmlns:p14="http://schemas.microsoft.com/office/powerpoint/2010/main" val="23163738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Could share the PHY, like baseline MM-SME – see Figure 4-27:</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But, need to sort out the data plane at the top of stack. Similar to current multiple (logical) AP device – separate ESS and DS?</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Multiple Beacons, etc., for each BSS, on each medium</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1562ADE7-3C33-4C02-8F22-64FBD21A8071}"/>
              </a:ext>
            </a:extLst>
          </p:cNvPr>
          <p:cNvPicPr>
            <a:picLocks noChangeAspect="1"/>
          </p:cNvPicPr>
          <p:nvPr/>
        </p:nvPicPr>
        <p:blipFill>
          <a:blip r:embed="rId2"/>
          <a:stretch>
            <a:fillRect/>
          </a:stretch>
        </p:blipFill>
        <p:spPr>
          <a:xfrm>
            <a:off x="1171054" y="2624250"/>
            <a:ext cx="7605915" cy="2604950"/>
          </a:xfrm>
          <a:prstGeom prst="rect">
            <a:avLst/>
          </a:prstGeom>
        </p:spPr>
      </p:pic>
    </p:spTree>
    <p:extLst>
      <p:ext uri="{BB962C8B-B14F-4D97-AF65-F5344CB8AC3E}">
        <p14:creationId xmlns:p14="http://schemas.microsoft.com/office/powerpoint/2010/main" val="6187924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presentations in the ARC SC sessions leading up to and during the Nov plenary session, and the Nov 16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2</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evolution and status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From the discussion on November 16 telecon, started with the figure on slide 18, then:</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Realized that a goal of 11be (and current direction in SFD/motions) is to have a single PHY for both legacy and the component of the MLD that is on the same band/channel.  So, modified the figure to share the PHY (similar to slide 19).</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Next step was to realize/agree that there is only one Beacon, shared between legacy and the MLD component.  And, other “low-level” MAC functions that are link-specific are also shared.  Modified the figure to show this sharing – shared the “Lower MAC and PHY” function.</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See next slide for current figure/status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78125304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617879"/>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WIP figure:</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E2480C9F-9D25-42FE-85BD-885EA839642F}"/>
              </a:ext>
            </a:extLst>
          </p:cNvPr>
          <p:cNvPicPr>
            <a:picLocks noChangeAspect="1"/>
          </p:cNvPicPr>
          <p:nvPr/>
        </p:nvPicPr>
        <p:blipFill>
          <a:blip r:embed="rId2"/>
          <a:stretch>
            <a:fillRect/>
          </a:stretch>
        </p:blipFill>
        <p:spPr>
          <a:xfrm>
            <a:off x="1187624" y="1267114"/>
            <a:ext cx="6984776" cy="5121069"/>
          </a:xfrm>
          <a:prstGeom prst="rect">
            <a:avLst/>
          </a:prstGeom>
        </p:spPr>
      </p:pic>
    </p:spTree>
    <p:extLst>
      <p:ext uri="{BB962C8B-B14F-4D97-AF65-F5344CB8AC3E}">
        <p14:creationId xmlns:p14="http://schemas.microsoft.com/office/powerpoint/2010/main" val="56235507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discussion</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11112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What is left in the “Upper legacy MAC”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for the MLD components, the Management, etc., functions that are unique per-link are already “pulled out, to the side” per the prior discussions on the “W” shaped MLD figure.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It seems that all the matching legacy functions are also handled in this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the remainder of the “Upper legacy MAC” component are data plane, and higher-level management (Auth/Assoc, Action frames,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is very similar to the “Upper MLD MAC” functions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 Upper MLD MAC component already has many behaviors that are per-peer, based on the peer’s capabilities and state.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are the legacy behaviors anything more than an extension of the per-peer state and behavior already built-in to the Upper MLD MAC?  If not, consider combining the legacy support into the Upper MLD MAC.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95554893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79565"/>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first alternative (Alternative1):</a:t>
            </a:r>
            <a:endParaRPr lang="en-US" sz="3600" b="0" kern="1200" dirty="0">
              <a:solidFill>
                <a:schemeClr val="accent6"/>
              </a:solidFill>
            </a:endParaRPr>
          </a:p>
        </p:txBody>
      </p:sp>
      <p:pic>
        <p:nvPicPr>
          <p:cNvPr id="4" name="Picture 3">
            <a:extLst>
              <a:ext uri="{FF2B5EF4-FFF2-40B4-BE49-F238E27FC236}">
                <a16:creationId xmlns:a16="http://schemas.microsoft.com/office/drawing/2014/main" id="{BB7685CC-C00D-431E-BAF5-3648CFC6D70F}"/>
              </a:ext>
            </a:extLst>
          </p:cNvPr>
          <p:cNvPicPr>
            <a:picLocks noChangeAspect="1"/>
          </p:cNvPicPr>
          <p:nvPr/>
        </p:nvPicPr>
        <p:blipFill>
          <a:blip r:embed="rId2"/>
          <a:stretch>
            <a:fillRect/>
          </a:stretch>
        </p:blipFill>
        <p:spPr>
          <a:xfrm>
            <a:off x="2365106" y="1268760"/>
            <a:ext cx="4223118" cy="5131408"/>
          </a:xfrm>
          <a:prstGeom prst="rect">
            <a:avLst/>
          </a:prstGeom>
        </p:spPr>
      </p:pic>
    </p:spTree>
    <p:extLst>
      <p:ext uri="{BB962C8B-B14F-4D97-AF65-F5344CB8AC3E}">
        <p14:creationId xmlns:p14="http://schemas.microsoft.com/office/powerpoint/2010/main" val="1664153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1051573"/>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alternative from Dec 7 (Alt2):</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3C974E59-1215-49C2-8C99-486BC1F21890}"/>
              </a:ext>
            </a:extLst>
          </p:cNvPr>
          <p:cNvPicPr>
            <a:picLocks noChangeAspect="1"/>
          </p:cNvPicPr>
          <p:nvPr/>
        </p:nvPicPr>
        <p:blipFill>
          <a:blip r:embed="rId2"/>
          <a:stretch>
            <a:fillRect/>
          </a:stretch>
        </p:blipFill>
        <p:spPr>
          <a:xfrm>
            <a:off x="1048608" y="1397963"/>
            <a:ext cx="6691744" cy="4923360"/>
          </a:xfrm>
          <a:prstGeom prst="rect">
            <a:avLst/>
          </a:prstGeom>
        </p:spPr>
      </p:pic>
    </p:spTree>
    <p:extLst>
      <p:ext uri="{BB962C8B-B14F-4D97-AF65-F5344CB8AC3E}">
        <p14:creationId xmlns:p14="http://schemas.microsoft.com/office/powerpoint/2010/main" val="399421783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3" name="TextBox 2">
            <a:extLst>
              <a:ext uri="{FF2B5EF4-FFF2-40B4-BE49-F238E27FC236}">
                <a16:creationId xmlns:a16="http://schemas.microsoft.com/office/drawing/2014/main" id="{39A4ED98-0458-4B60-B65B-BFEB5F850357}"/>
              </a:ext>
            </a:extLst>
          </p:cNvPr>
          <p:cNvSpPr txBox="1"/>
          <p:nvPr/>
        </p:nvSpPr>
        <p:spPr>
          <a:xfrm>
            <a:off x="486584" y="980728"/>
            <a:ext cx="7109752" cy="400110"/>
          </a:xfrm>
          <a:prstGeom prst="rect">
            <a:avLst/>
          </a:prstGeom>
          <a:noFill/>
          <a:ln w="28575">
            <a:solidFill>
              <a:schemeClr val="tx1"/>
            </a:solidFill>
          </a:ln>
        </p:spPr>
        <p:txBody>
          <a:bodyPr wrap="square" rtlCol="0">
            <a:spAutoFit/>
          </a:bodyPr>
          <a:lstStyle/>
          <a:p>
            <a:pPr algn="l"/>
            <a:r>
              <a:rPr lang="en-US" dirty="0"/>
              <a:t>Alternative 2: Revisit stack operations and how they are split: </a:t>
            </a:r>
          </a:p>
        </p:txBody>
      </p:sp>
      <p:pic>
        <p:nvPicPr>
          <p:cNvPr id="5" name="Picture 4">
            <a:extLst>
              <a:ext uri="{FF2B5EF4-FFF2-40B4-BE49-F238E27FC236}">
                <a16:creationId xmlns:a16="http://schemas.microsoft.com/office/drawing/2014/main" id="{7DB33F9D-EFE9-467D-A146-11B70A0CE7A6}"/>
              </a:ext>
            </a:extLst>
          </p:cNvPr>
          <p:cNvPicPr>
            <a:picLocks noChangeAspect="1"/>
          </p:cNvPicPr>
          <p:nvPr/>
        </p:nvPicPr>
        <p:blipFill>
          <a:blip r:embed="rId2"/>
          <a:stretch>
            <a:fillRect/>
          </a:stretch>
        </p:blipFill>
        <p:spPr>
          <a:xfrm>
            <a:off x="529462" y="1624450"/>
            <a:ext cx="8085076" cy="3609100"/>
          </a:xfrm>
          <a:prstGeom prst="rect">
            <a:avLst/>
          </a:prstGeom>
        </p:spPr>
      </p:pic>
    </p:spTree>
    <p:extLst>
      <p:ext uri="{BB962C8B-B14F-4D97-AF65-F5344CB8AC3E}">
        <p14:creationId xmlns:p14="http://schemas.microsoft.com/office/powerpoint/2010/main" val="233001453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4034634827"/>
              </p:ext>
            </p:extLst>
          </p:nvPr>
        </p:nvGraphicFramePr>
        <p:xfrm>
          <a:off x="539553" y="1556793"/>
          <a:ext cx="8064894" cy="5167104"/>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 SAs/Keys</a:t>
                      </a:r>
                      <a:endParaRPr lang="en-US" sz="1400" b="0" dirty="0"/>
                    </a:p>
                  </a:txBody>
                  <a:tcPr/>
                </a:tc>
                <a:tc>
                  <a:txBody>
                    <a:bodyPr/>
                    <a:lstStyle/>
                    <a:p>
                      <a:r>
                        <a:rPr lang="en-US" sz="1400" dirty="0"/>
                        <a:t>PTK: Per peer, in MLD</a:t>
                      </a:r>
                    </a:p>
                    <a:p>
                      <a:r>
                        <a:rPr lang="en-US" sz="1400" dirty="0"/>
                        <a:t>GTK, IGTK, BIGTK: in legacy</a:t>
                      </a:r>
                      <a:endParaRPr lang="en-US" sz="1400" b="0" dirty="0"/>
                    </a:p>
                  </a:txBody>
                  <a:tcPr/>
                </a:tc>
                <a:tc>
                  <a:txBody>
                    <a:bodyPr/>
                    <a:lstStyle/>
                    <a:p>
                      <a:r>
                        <a:rPr lang="en-US" sz="1400" dirty="0"/>
                        <a:t>PTK: Each stack (MLD for MLO peer, legacy for legacy peer)</a:t>
                      </a:r>
                    </a:p>
                    <a:p>
                      <a:r>
                        <a:rPr lang="en-US" sz="1400" dirty="0"/>
                        <a:t>GTK, IGTK, BIGTK: in legacy</a:t>
                      </a:r>
                      <a:endParaRPr lang="en-US" sz="1400" b="0" dirty="0"/>
                    </a:p>
                  </a:txBody>
                  <a:tcPr/>
                </a:tc>
                <a:extLst>
                  <a:ext uri="{0D108BD9-81ED-4DB2-BD59-A6C34878D82A}">
                    <a16:rowId xmlns:a16="http://schemas.microsoft.com/office/drawing/2014/main" val="756955148"/>
                  </a:ext>
                </a:extLst>
              </a:tr>
              <a:tr h="432048">
                <a:tc>
                  <a:txBody>
                    <a:bodyPr/>
                    <a:lstStyle/>
                    <a:p>
                      <a:r>
                        <a:rPr lang="en-US" sz="1400" dirty="0"/>
                        <a:t>(Re)(Dis)Association, (De)Authentication</a:t>
                      </a:r>
                    </a:p>
                  </a:txBody>
                  <a:tcPr/>
                </a:tc>
                <a:tc>
                  <a:txBody>
                    <a:bodyPr/>
                    <a:lstStyle/>
                    <a:p>
                      <a:r>
                        <a:rPr lang="en-US" sz="1400" dirty="0"/>
                        <a:t>All go to MLD stack</a:t>
                      </a:r>
                    </a:p>
                  </a:txBody>
                  <a:tcPr/>
                </a:tc>
                <a:tc>
                  <a:txBody>
                    <a:bodyPr/>
                    <a:lstStyle/>
                    <a:p>
                      <a:r>
                        <a:rPr lang="en-US" sz="1400" dirty="0"/>
                        <a:t>Split based on Address1 (or MLO indication?)</a:t>
                      </a:r>
                    </a:p>
                  </a:txBody>
                  <a:tcPr/>
                </a:tc>
                <a:extLst>
                  <a:ext uri="{0D108BD9-81ED-4DB2-BD59-A6C34878D82A}">
                    <a16:rowId xmlns:a16="http://schemas.microsoft.com/office/drawing/2014/main" val="59187549"/>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Address1 filter/RX frame routing</a:t>
                      </a:r>
                      <a:endParaRPr lang="en-US" sz="1400" b="0" dirty="0"/>
                    </a:p>
                  </a:txBody>
                  <a:tcPr/>
                </a:tc>
                <a:tc>
                  <a:txBody>
                    <a:bodyPr/>
                    <a:lstStyle/>
                    <a:p>
                      <a:r>
                        <a:rPr lang="en-US" sz="1400" dirty="0"/>
                        <a:t>All data frames -&gt; MLD;</a:t>
                      </a:r>
                    </a:p>
                    <a:p>
                      <a:r>
                        <a:rPr lang="en-US" sz="1400" dirty="0"/>
                        <a:t>All Auth/Assoc based -&gt; MLD;</a:t>
                      </a:r>
                    </a:p>
                    <a:p>
                      <a:r>
                        <a:rPr lang="en-US" sz="1400" dirty="0"/>
                        <a:t>Most </a:t>
                      </a:r>
                      <a:r>
                        <a:rPr lang="en-US" sz="1400" dirty="0" err="1"/>
                        <a:t>Mgmt</a:t>
                      </a:r>
                      <a:r>
                        <a:rPr lang="en-US" sz="1400" dirty="0"/>
                        <a:t> -&gt; MLD (?) …</a:t>
                      </a:r>
                    </a:p>
                    <a:p>
                      <a:r>
                        <a:rPr lang="en-US" sz="1400" dirty="0"/>
                        <a:t>Any </a:t>
                      </a:r>
                      <a:r>
                        <a:rPr lang="en-US" sz="1400" dirty="0" err="1"/>
                        <a:t>Mgmt</a:t>
                      </a:r>
                      <a:r>
                        <a:rPr lang="en-US" sz="1400" dirty="0"/>
                        <a:t> -&gt; legacy??  (maybe only Control frames?)</a:t>
                      </a:r>
                    </a:p>
                  </a:txBody>
                  <a:tcPr/>
                </a:tc>
                <a:tc>
                  <a:txBody>
                    <a:bodyPr/>
                    <a:lstStyle/>
                    <a:p>
                      <a:r>
                        <a:rPr lang="en-US" sz="1400" dirty="0"/>
                        <a:t>Can we arrange a clean Address1 split?  (Only MLO peers will know the MLD address?)</a:t>
                      </a:r>
                    </a:p>
                  </a:txBody>
                  <a:tcPr/>
                </a:tc>
                <a:extLst>
                  <a:ext uri="{0D108BD9-81ED-4DB2-BD59-A6C34878D82A}">
                    <a16:rowId xmlns:a16="http://schemas.microsoft.com/office/drawing/2014/main" val="1274279460"/>
                  </a:ext>
                </a:extLst>
              </a:tr>
              <a:tr h="432048">
                <a:tc>
                  <a:txBody>
                    <a:bodyPr/>
                    <a:lstStyle/>
                    <a:p>
                      <a:r>
                        <a:rPr lang="en-US" sz="1400" dirty="0"/>
                        <a:t>Beacons; Probes</a:t>
                      </a:r>
                    </a:p>
                  </a:txBody>
                  <a:tcPr/>
                </a:tc>
                <a:tc>
                  <a:txBody>
                    <a:bodyPr/>
                    <a:lstStyle/>
                    <a:p>
                      <a:r>
                        <a:rPr lang="en-US" sz="1400" dirty="0"/>
                        <a:t>All go to legacy stack</a:t>
                      </a:r>
                    </a:p>
                  </a:txBody>
                  <a:tcPr/>
                </a:tc>
                <a:tc>
                  <a:txBody>
                    <a:bodyPr/>
                    <a:lstStyle/>
                    <a:p>
                      <a:r>
                        <a:rPr lang="en-US" sz="1400" dirty="0"/>
                        <a:t>All go to legacy stack</a:t>
                      </a:r>
                    </a:p>
                  </a:txBody>
                  <a:tcPr/>
                </a:tc>
                <a:extLst>
                  <a:ext uri="{0D108BD9-81ED-4DB2-BD59-A6C34878D82A}">
                    <a16:rowId xmlns:a16="http://schemas.microsoft.com/office/drawing/2014/main" val="1026614017"/>
                  </a:ext>
                </a:extLst>
              </a:tr>
              <a:tr h="432048">
                <a:tc>
                  <a:txBody>
                    <a:bodyPr/>
                    <a:lstStyle/>
                    <a:p>
                      <a:r>
                        <a:rPr lang="en-US" sz="1400" dirty="0"/>
                        <a:t>GAS/ANQP (Pre-Assoc or post-Assoc)</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1025275817"/>
                  </a:ext>
                </a:extLst>
              </a:tr>
              <a:tr h="432048">
                <a:tc>
                  <a:txBody>
                    <a:bodyPr/>
                    <a:lstStyle/>
                    <a:p>
                      <a:r>
                        <a:rPr lang="en-US" sz="1400" dirty="0"/>
                        <a:t>QoS queues/retry buffers (includes how to “merge” TX traffic at the lower MAC boundary)</a:t>
                      </a:r>
                    </a:p>
                  </a:txBody>
                  <a:tcPr/>
                </a:tc>
                <a:tc>
                  <a:txBody>
                    <a:bodyPr/>
                    <a:lstStyle/>
                    <a:p>
                      <a:r>
                        <a:rPr lang="en-US" sz="1400" dirty="0"/>
                        <a:t>One set, in MLD (but need to merge in mgmt. traffic)</a:t>
                      </a:r>
                    </a:p>
                  </a:txBody>
                  <a:tcPr/>
                </a:tc>
                <a:tc>
                  <a:txBody>
                    <a:bodyPr/>
                    <a:lstStyle/>
                    <a:p>
                      <a:r>
                        <a:rPr lang="en-US" sz="1400" dirty="0"/>
                        <a:t>Two sets?  (With normal co-located BSS contention between them?)</a:t>
                      </a:r>
                    </a:p>
                  </a:txBody>
                  <a:tcPr/>
                </a:tc>
                <a:extLst>
                  <a:ext uri="{0D108BD9-81ED-4DB2-BD59-A6C34878D82A}">
                    <a16:rowId xmlns:a16="http://schemas.microsoft.com/office/drawing/2014/main" val="2629091920"/>
                  </a:ext>
                </a:extLst>
              </a:tr>
              <a:tr h="432048">
                <a:tc>
                  <a:txBody>
                    <a:bodyPr/>
                    <a:lstStyle/>
                    <a:p>
                      <a:r>
                        <a:rPr lang="en-US" sz="1400" dirty="0"/>
                        <a:t>Block Ack</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394939494"/>
                  </a:ext>
                </a:extLst>
              </a:tr>
            </a:tbl>
          </a:graphicData>
        </a:graphic>
      </p:graphicFrame>
    </p:spTree>
    <p:extLst>
      <p:ext uri="{BB962C8B-B14F-4D97-AF65-F5344CB8AC3E}">
        <p14:creationId xmlns:p14="http://schemas.microsoft.com/office/powerpoint/2010/main" val="157418611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947559494"/>
              </p:ext>
            </p:extLst>
          </p:nvPr>
        </p:nvGraphicFramePr>
        <p:xfrm>
          <a:off x="539553" y="1556793"/>
          <a:ext cx="8064894" cy="4014192"/>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2319219022"/>
                  </a:ext>
                </a:extLst>
              </a:tr>
              <a:tr h="432048">
                <a:tc>
                  <a:txBody>
                    <a:bodyPr/>
                    <a:lstStyle/>
                    <a:p>
                      <a:r>
                        <a:rPr lang="en-US" sz="1400" dirty="0"/>
                        <a:t>SN and PN (including QMF)</a:t>
                      </a:r>
                    </a:p>
                  </a:txBody>
                  <a:tcPr/>
                </a:tc>
                <a:tc>
                  <a:txBody>
                    <a:bodyPr/>
                    <a:lstStyle/>
                    <a:p>
                      <a:r>
                        <a:rPr lang="en-US" sz="1400" dirty="0"/>
                        <a:t>Single stack, single spaces as per legacy behavior – including across BSSs</a:t>
                      </a:r>
                    </a:p>
                  </a:txBody>
                  <a:tcPr/>
                </a:tc>
                <a:tc>
                  <a:txBody>
                    <a:bodyPr/>
                    <a:lstStyle/>
                    <a:p>
                      <a:r>
                        <a:rPr lang="en-US" sz="1400" dirty="0"/>
                        <a:t>Number spaces per stack – need MLO </a:t>
                      </a:r>
                      <a:r>
                        <a:rPr lang="en-US" sz="1400" dirty="0" err="1"/>
                        <a:t>RXr</a:t>
                      </a:r>
                      <a:r>
                        <a:rPr lang="en-US" sz="1400" dirty="0"/>
                        <a:t> to keep separate</a:t>
                      </a:r>
                    </a:p>
                  </a:txBody>
                  <a:tcPr/>
                </a:tc>
                <a:extLst>
                  <a:ext uri="{0D108BD9-81ED-4DB2-BD59-A6C34878D82A}">
                    <a16:rowId xmlns:a16="http://schemas.microsoft.com/office/drawing/2014/main" val="529537626"/>
                  </a:ext>
                </a:extLst>
              </a:tr>
              <a:tr h="432048">
                <a:tc>
                  <a:txBody>
                    <a:bodyPr/>
                    <a:lstStyle/>
                    <a:p>
                      <a:r>
                        <a:rPr lang="en-US" sz="1400" dirty="0"/>
                        <a:t>DMS</a:t>
                      </a:r>
                    </a:p>
                  </a:txBody>
                  <a:tcPr/>
                </a:tc>
                <a:tc>
                  <a:txBody>
                    <a:bodyPr/>
                    <a:lstStyle/>
                    <a:p>
                      <a:r>
                        <a:rPr lang="en-US" sz="1400" dirty="0"/>
                        <a:t>Messy</a:t>
                      </a:r>
                    </a:p>
                  </a:txBody>
                  <a:tcPr/>
                </a:tc>
                <a:tc>
                  <a:txBody>
                    <a:bodyPr/>
                    <a:lstStyle/>
                    <a:p>
                      <a:r>
                        <a:rPr lang="en-US" sz="1400" dirty="0"/>
                        <a:t>Legacy peer: as today;</a:t>
                      </a:r>
                    </a:p>
                    <a:p>
                      <a:r>
                        <a:rPr lang="en-US" sz="1400" dirty="0"/>
                        <a:t>MLO peer: messy</a:t>
                      </a:r>
                    </a:p>
                  </a:txBody>
                  <a:tcPr/>
                </a:tc>
                <a:extLst>
                  <a:ext uri="{0D108BD9-81ED-4DB2-BD59-A6C34878D82A}">
                    <a16:rowId xmlns:a16="http://schemas.microsoft.com/office/drawing/2014/main" val="3585495078"/>
                  </a:ext>
                </a:extLst>
              </a:tr>
              <a:tr h="432048">
                <a:tc>
                  <a:txBody>
                    <a:bodyPr/>
                    <a:lstStyle/>
                    <a:p>
                      <a:r>
                        <a:rPr lang="en-US" sz="1400" dirty="0"/>
                        <a:t>Multiple BSSID sets</a:t>
                      </a:r>
                      <a:endParaRPr lang="en-US" sz="1400" b="0" dirty="0"/>
                    </a:p>
                  </a:txBody>
                  <a:tcPr/>
                </a:tc>
                <a:tc>
                  <a:txBody>
                    <a:bodyPr/>
                    <a:lstStyle/>
                    <a:p>
                      <a:r>
                        <a:rPr lang="en-US" sz="1400" dirty="0"/>
                        <a:t>?? (Being discussed)</a:t>
                      </a:r>
                      <a:endParaRPr lang="en-US" sz="1400" b="0" dirty="0"/>
                    </a:p>
                  </a:txBody>
                  <a:tcPr/>
                </a:tc>
                <a:tc>
                  <a:txBody>
                    <a:bodyPr/>
                    <a:lstStyle/>
                    <a:p>
                      <a:r>
                        <a:rPr lang="en-US" sz="1400" dirty="0"/>
                        <a:t>Are legacy and MLD stacks separate “multiple BSSs”?</a:t>
                      </a:r>
                      <a:endParaRPr lang="en-US" sz="1400" b="0" dirty="0"/>
                    </a:p>
                  </a:txBody>
                  <a:tcPr/>
                </a:tc>
                <a:extLst>
                  <a:ext uri="{0D108BD9-81ED-4DB2-BD59-A6C34878D82A}">
                    <a16:rowId xmlns:a16="http://schemas.microsoft.com/office/drawing/2014/main" val="3444121553"/>
                  </a:ext>
                </a:extLst>
              </a:tr>
              <a:tr h="432048">
                <a:tc>
                  <a:txBody>
                    <a:bodyPr/>
                    <a:lstStyle/>
                    <a:p>
                      <a:r>
                        <a:rPr lang="en-US" sz="1400" dirty="0"/>
                        <a:t>Any impacts on DS interface?</a:t>
                      </a:r>
                    </a:p>
                  </a:txBody>
                  <a:tcPr/>
                </a:tc>
                <a:tc>
                  <a:txBody>
                    <a:bodyPr/>
                    <a:lstStyle/>
                    <a:p>
                      <a:r>
                        <a:rPr lang="en-US" sz="1400" dirty="0"/>
                        <a:t>Single SAP</a:t>
                      </a:r>
                    </a:p>
                  </a:txBody>
                  <a:tcPr/>
                </a:tc>
                <a:tc>
                  <a:txBody>
                    <a:bodyPr/>
                    <a:lstStyle/>
                    <a:p>
                      <a:r>
                        <a:rPr lang="en-US" sz="1400" dirty="0"/>
                        <a:t>Separate SAPs – so what (??)</a:t>
                      </a:r>
                    </a:p>
                  </a:txBody>
                  <a:tcPr/>
                </a:tc>
                <a:extLst>
                  <a:ext uri="{0D108BD9-81ED-4DB2-BD59-A6C34878D82A}">
                    <a16:rowId xmlns:a16="http://schemas.microsoft.com/office/drawing/2014/main" val="3656802186"/>
                  </a:ext>
                </a:extLst>
              </a:tr>
              <a:tr h="432048">
                <a:tc>
                  <a:txBody>
                    <a:bodyPr/>
                    <a:lstStyle/>
                    <a:p>
                      <a:r>
                        <a:rPr lang="en-US" sz="1400" dirty="0"/>
                        <a:t>Access Controls?</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1251109"/>
                  </a:ext>
                </a:extLst>
              </a:tr>
              <a:tr h="432048">
                <a:tc>
                  <a:txBody>
                    <a:bodyPr/>
                    <a:lstStyle/>
                    <a:p>
                      <a:r>
                        <a:rPr lang="en-US" sz="1400" dirty="0"/>
                        <a:t>Multi-AP coordination?</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790961084"/>
                  </a:ext>
                </a:extLst>
              </a:tr>
              <a:tr h="432048">
                <a:tc>
                  <a:txBody>
                    <a:bodyPr/>
                    <a:lstStyle/>
                    <a:p>
                      <a:r>
                        <a:rPr lang="en-US" sz="1400" dirty="0"/>
                        <a:t>(Mixed-mode) Mesh?  Relays?  OCB?  TDLS?</a:t>
                      </a:r>
                    </a:p>
                  </a:txBody>
                  <a:tcPr/>
                </a:tc>
                <a:tc>
                  <a:txBody>
                    <a:bodyPr/>
                    <a:lstStyle/>
                    <a:p>
                      <a:endParaRPr lang="en-US" sz="1400"/>
                    </a:p>
                  </a:txBody>
                  <a:tcPr/>
                </a:tc>
                <a:tc>
                  <a:txBody>
                    <a:bodyPr/>
                    <a:lstStyle/>
                    <a:p>
                      <a:endParaRPr lang="en-US" sz="1400" dirty="0"/>
                    </a:p>
                  </a:txBody>
                  <a:tcPr/>
                </a:tc>
                <a:extLst>
                  <a:ext uri="{0D108BD9-81ED-4DB2-BD59-A6C34878D82A}">
                    <a16:rowId xmlns:a16="http://schemas.microsoft.com/office/drawing/2014/main" val="4035876608"/>
                  </a:ext>
                </a:extLst>
              </a:tr>
            </a:tbl>
          </a:graphicData>
        </a:graphic>
      </p:graphicFrame>
    </p:spTree>
    <p:extLst>
      <p:ext uri="{BB962C8B-B14F-4D97-AF65-F5344CB8AC3E}">
        <p14:creationId xmlns:p14="http://schemas.microsoft.com/office/powerpoint/2010/main" val="376251775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For now, ignore “legacy” AP, only affiliated AP(s) are considered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43568</TotalTime>
  <Words>3503</Words>
  <Application>Microsoft Office PowerPoint</Application>
  <PresentationFormat>On-screen Show (4:3)</PresentationFormat>
  <Paragraphs>301</Paragraphs>
  <Slides>30</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“Legacy” AP behaviors – alternative 1</vt:lpstr>
      <vt:lpstr>“Legacy” AP behaviors – alternative 1</vt:lpstr>
      <vt:lpstr>“Legacy” AP behaviors – alternative 2</vt:lpstr>
      <vt:lpstr>“Legacy” AP behaviors – evolution and status</vt:lpstr>
      <vt:lpstr>With legacy added, WIP figure:</vt:lpstr>
      <vt:lpstr>“Legacy” AP behaviors – discussion</vt:lpstr>
      <vt:lpstr>With legacy added, first alternative (Alternative1):</vt:lpstr>
      <vt:lpstr>With legacy added, alternative from Dec 7 (Alt2):</vt:lpstr>
      <vt:lpstr>PowerPoint Presentation</vt:lpstr>
      <vt:lpstr>Analysis of alternatives – what is where; what is different?</vt:lpstr>
      <vt:lpstr>Analysis of alternatives – what is where; what is different?</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367</cp:revision>
  <cp:lastPrinted>1601-01-01T00:00:00Z</cp:lastPrinted>
  <dcterms:created xsi:type="dcterms:W3CDTF">2010-02-15T12:38:41Z</dcterms:created>
  <dcterms:modified xsi:type="dcterms:W3CDTF">2021-01-12T00:34:09Z</dcterms:modified>
</cp:coreProperties>
</file>