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omments/comment1.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51" r:id="rId1"/>
  </p:sldMasterIdLst>
  <p:notesMasterIdLst>
    <p:notesMasterId r:id="rId20"/>
  </p:notesMasterIdLst>
  <p:handoutMasterIdLst>
    <p:handoutMasterId r:id="rId21"/>
  </p:handoutMasterIdLst>
  <p:sldIdLst>
    <p:sldId id="256" r:id="rId2"/>
    <p:sldId id="257" r:id="rId3"/>
    <p:sldId id="323" r:id="rId4"/>
    <p:sldId id="324" r:id="rId5"/>
    <p:sldId id="330" r:id="rId6"/>
    <p:sldId id="329" r:id="rId7"/>
    <p:sldId id="331" r:id="rId8"/>
    <p:sldId id="325" r:id="rId9"/>
    <p:sldId id="322" r:id="rId10"/>
    <p:sldId id="326" r:id="rId11"/>
    <p:sldId id="327" r:id="rId12"/>
    <p:sldId id="332" r:id="rId13"/>
    <p:sldId id="333" r:id="rId14"/>
    <p:sldId id="334" r:id="rId15"/>
    <p:sldId id="335" r:id="rId16"/>
    <p:sldId id="328" r:id="rId17"/>
    <p:sldId id="336" r:id="rId18"/>
    <p:sldId id="337" r:id="rId19"/>
  </p:sldIdLst>
  <p:sldSz cx="9144000" cy="6858000" type="screen4x3"/>
  <p:notesSz cx="6934200" cy="9280525"/>
  <p:defaultTextStyle>
    <a:defPPr>
      <a:defRPr lang="en-GB"/>
    </a:defPPr>
    <a:lvl1pPr algn="ctr" defTabSz="449263" rtl="0" eaLnBrk="0" fontAlgn="base" hangingPunct="0">
      <a:spcBef>
        <a:spcPct val="0"/>
      </a:spcBef>
      <a:spcAft>
        <a:spcPct val="0"/>
      </a:spcAft>
      <a:buClr>
        <a:srgbClr val="000000"/>
      </a:buClr>
      <a:buSzPct val="100000"/>
      <a:buFont typeface="Times New Roman" pitchFamily="18" charset="0"/>
      <a:defRPr sz="2000" kern="1200">
        <a:solidFill>
          <a:srgbClr val="000000"/>
        </a:solidFill>
        <a:latin typeface="Times New Roman" pitchFamily="18" charset="0"/>
        <a:ea typeface="MS Gothic" pitchFamily="49" charset="-128"/>
        <a:cs typeface="+mn-cs"/>
      </a:defRPr>
    </a:lvl1pPr>
    <a:lvl2pPr marL="742950" indent="-285750" algn="ctr" defTabSz="449263" rtl="0" eaLnBrk="0" fontAlgn="base" hangingPunct="0">
      <a:spcBef>
        <a:spcPct val="0"/>
      </a:spcBef>
      <a:spcAft>
        <a:spcPct val="0"/>
      </a:spcAft>
      <a:buClr>
        <a:srgbClr val="000000"/>
      </a:buClr>
      <a:buSzPct val="100000"/>
      <a:buFont typeface="Times New Roman" pitchFamily="18" charset="0"/>
      <a:defRPr sz="2000" kern="1200">
        <a:solidFill>
          <a:srgbClr val="000000"/>
        </a:solidFill>
        <a:latin typeface="Times New Roman" pitchFamily="18" charset="0"/>
        <a:ea typeface="MS Gothic" pitchFamily="49" charset="-128"/>
        <a:cs typeface="+mn-cs"/>
      </a:defRPr>
    </a:lvl2pPr>
    <a:lvl3pPr marL="1143000" indent="-228600" algn="ctr" defTabSz="449263" rtl="0" eaLnBrk="0" fontAlgn="base" hangingPunct="0">
      <a:spcBef>
        <a:spcPct val="0"/>
      </a:spcBef>
      <a:spcAft>
        <a:spcPct val="0"/>
      </a:spcAft>
      <a:buClr>
        <a:srgbClr val="000000"/>
      </a:buClr>
      <a:buSzPct val="100000"/>
      <a:buFont typeface="Times New Roman" pitchFamily="18" charset="0"/>
      <a:defRPr sz="2000" kern="1200">
        <a:solidFill>
          <a:srgbClr val="000000"/>
        </a:solidFill>
        <a:latin typeface="Times New Roman" pitchFamily="18" charset="0"/>
        <a:ea typeface="MS Gothic" pitchFamily="49" charset="-128"/>
        <a:cs typeface="+mn-cs"/>
      </a:defRPr>
    </a:lvl3pPr>
    <a:lvl4pPr marL="1600200" indent="-228600" algn="ctr" defTabSz="449263" rtl="0" eaLnBrk="0" fontAlgn="base" hangingPunct="0">
      <a:spcBef>
        <a:spcPct val="0"/>
      </a:spcBef>
      <a:spcAft>
        <a:spcPct val="0"/>
      </a:spcAft>
      <a:buClr>
        <a:srgbClr val="000000"/>
      </a:buClr>
      <a:buSzPct val="100000"/>
      <a:buFont typeface="Times New Roman" pitchFamily="18" charset="0"/>
      <a:defRPr sz="2000" kern="1200">
        <a:solidFill>
          <a:srgbClr val="000000"/>
        </a:solidFill>
        <a:latin typeface="Times New Roman" pitchFamily="18" charset="0"/>
        <a:ea typeface="MS Gothic" pitchFamily="49" charset="-128"/>
        <a:cs typeface="+mn-cs"/>
      </a:defRPr>
    </a:lvl4pPr>
    <a:lvl5pPr marL="2057400" indent="-228600" algn="ctr" defTabSz="449263" rtl="0" eaLnBrk="0" fontAlgn="base" hangingPunct="0">
      <a:spcBef>
        <a:spcPct val="0"/>
      </a:spcBef>
      <a:spcAft>
        <a:spcPct val="0"/>
      </a:spcAft>
      <a:buClr>
        <a:srgbClr val="000000"/>
      </a:buClr>
      <a:buSzPct val="100000"/>
      <a:buFont typeface="Times New Roman" pitchFamily="18" charset="0"/>
      <a:defRPr sz="2000" kern="1200">
        <a:solidFill>
          <a:srgbClr val="000000"/>
        </a:solidFill>
        <a:latin typeface="Times New Roman" pitchFamily="18" charset="0"/>
        <a:ea typeface="MS Gothic" pitchFamily="49" charset="-128"/>
        <a:cs typeface="+mn-cs"/>
      </a:defRPr>
    </a:lvl5pPr>
    <a:lvl6pPr marL="2286000" algn="l" defTabSz="914400" rtl="0" eaLnBrk="1" latinLnBrk="0" hangingPunct="1">
      <a:defRPr sz="2000" kern="1200">
        <a:solidFill>
          <a:srgbClr val="000000"/>
        </a:solidFill>
        <a:latin typeface="Times New Roman" pitchFamily="18" charset="0"/>
        <a:ea typeface="MS Gothic" pitchFamily="49" charset="-128"/>
        <a:cs typeface="+mn-cs"/>
      </a:defRPr>
    </a:lvl6pPr>
    <a:lvl7pPr marL="2743200" algn="l" defTabSz="914400" rtl="0" eaLnBrk="1" latinLnBrk="0" hangingPunct="1">
      <a:defRPr sz="2000" kern="1200">
        <a:solidFill>
          <a:srgbClr val="000000"/>
        </a:solidFill>
        <a:latin typeface="Times New Roman" pitchFamily="18" charset="0"/>
        <a:ea typeface="MS Gothic" pitchFamily="49" charset="-128"/>
        <a:cs typeface="+mn-cs"/>
      </a:defRPr>
    </a:lvl7pPr>
    <a:lvl8pPr marL="3200400" algn="l" defTabSz="914400" rtl="0" eaLnBrk="1" latinLnBrk="0" hangingPunct="1">
      <a:defRPr sz="2000" kern="1200">
        <a:solidFill>
          <a:srgbClr val="000000"/>
        </a:solidFill>
        <a:latin typeface="Times New Roman" pitchFamily="18" charset="0"/>
        <a:ea typeface="MS Gothic" pitchFamily="49" charset="-128"/>
        <a:cs typeface="+mn-cs"/>
      </a:defRPr>
    </a:lvl8pPr>
    <a:lvl9pPr marL="3657600" algn="l" defTabSz="914400" rtl="0" eaLnBrk="1" latinLnBrk="0" hangingPunct="1">
      <a:defRPr sz="2000" kern="1200">
        <a:solidFill>
          <a:srgbClr val="000000"/>
        </a:solidFill>
        <a:latin typeface="Times New Roman" pitchFamily="18" charset="0"/>
        <a:ea typeface="MS Gothic" pitchFamily="49"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milton, Mark" initials="HM" lastIdx="1" clrIdx="0">
    <p:extLst>
      <p:ext uri="{19B8F6BF-5375-455C-9EA6-DF929625EA0E}">
        <p15:presenceInfo xmlns:p15="http://schemas.microsoft.com/office/powerpoint/2012/main" userId="S::Mark.Hamilton@arris.com::dbc9b3ad-d18e-4358-8462-64805d530d4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9697B"/>
    <a:srgbClr val="008000"/>
    <a:srgbClr val="FF0000"/>
    <a:srgbClr val="963B01"/>
    <a:srgbClr val="FF7C80"/>
    <a:srgbClr val="00CC99"/>
    <a:srgbClr val="D2D2F4"/>
    <a:srgbClr val="43515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138" autoAdjust="0"/>
    <p:restoredTop sz="97440" autoAdjust="0"/>
  </p:normalViewPr>
  <p:slideViewPr>
    <p:cSldViewPr>
      <p:cViewPr varScale="1">
        <p:scale>
          <a:sx n="152" d="100"/>
          <a:sy n="152" d="100"/>
        </p:scale>
        <p:origin x="144" y="330"/>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66" d="100"/>
        <a:sy n="66" d="100"/>
      </p:scale>
      <p:origin x="0" y="3662"/>
    </p:cViewPr>
  </p:sorter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commentAuthors" Target="commentAuthors.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20-11-02T11:53:38.672" idx="1">
    <p:pos x="5167" y="2211"/>
    <p:text>So, is Nonce also shared across links?  If not, there is a nonce reuse issue.</p:text>
    <p:extLst>
      <p:ext uri="{C676402C-5697-4E1C-873F-D02D1690AC5C}">
        <p15:threadingInfo xmlns:p15="http://schemas.microsoft.com/office/powerpoint/2012/main" timeZoneBias="420"/>
      </p:ext>
    </p:extLst>
  </p:cm>
</p:cmLst>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buFont typeface="Times New Roman" pitchFamily="16" charset="0"/>
              <a:buNone/>
              <a:defRPr sz="1200" dirty="0" smtClean="0">
                <a:solidFill>
                  <a:schemeClr val="bg1"/>
                </a:solidFill>
                <a:latin typeface="Times New Roman" pitchFamily="16" charset="0"/>
                <a:ea typeface="MS Gothic" charset="-128"/>
              </a:defRPr>
            </a:lvl1pPr>
          </a:lstStyle>
          <a:p>
            <a:pPr>
              <a:defRPr/>
            </a:pPr>
            <a:r>
              <a:rPr lang="en-US"/>
              <a:t>doc.: IEEE 802.11-14/0497r0</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buFont typeface="Times New Roman" pitchFamily="16" charset="0"/>
              <a:buNone/>
              <a:defRPr sz="1200" smtClean="0">
                <a:solidFill>
                  <a:schemeClr val="bg1"/>
                </a:solidFill>
                <a:latin typeface="Times New Roman" pitchFamily="16" charset="0"/>
                <a:ea typeface="MS Gothic" charset="-128"/>
              </a:defRPr>
            </a:lvl1pPr>
          </a:lstStyle>
          <a:p>
            <a:pPr>
              <a:defRPr/>
            </a:pPr>
            <a:r>
              <a:rPr lang="en-US"/>
              <a:t>April 2014</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buFont typeface="Times New Roman" pitchFamily="16" charset="0"/>
              <a:buNone/>
              <a:defRPr sz="1200" smtClean="0">
                <a:solidFill>
                  <a:schemeClr val="bg1"/>
                </a:solidFill>
                <a:latin typeface="Times New Roman" pitchFamily="16" charset="0"/>
                <a:ea typeface="MS Gothic" charset="-128"/>
              </a:defRPr>
            </a:lvl1pPr>
          </a:lstStyle>
          <a:p>
            <a:pPr>
              <a:defRPr/>
            </a:pPr>
            <a:r>
              <a:rPr lang="en-US"/>
              <a:t>Norman Finn, Cisco Systems, Mark Hamilton, Spectralink</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buFont typeface="Times New Roman" pitchFamily="16" charset="0"/>
              <a:buNone/>
              <a:defRPr sz="1200" smtClean="0">
                <a:solidFill>
                  <a:schemeClr val="bg1"/>
                </a:solidFill>
                <a:latin typeface="Times New Roman" pitchFamily="16" charset="0"/>
                <a:ea typeface="MS Gothic" charset="-128"/>
              </a:defRPr>
            </a:lvl1pPr>
          </a:lstStyle>
          <a:p>
            <a:pPr>
              <a:defRPr/>
            </a:pPr>
            <a:fld id="{EFA02C3A-0257-4E73-B776-6234CDD4A15A}" type="slidenum">
              <a:rPr lang="en-US"/>
              <a:pPr>
                <a:defRPr/>
              </a:pPr>
              <a:t>‹#›</a:t>
            </a:fld>
            <a:endParaRPr lang="en-US"/>
          </a:p>
        </p:txBody>
      </p:sp>
    </p:spTree>
    <p:extLst>
      <p:ext uri="{BB962C8B-B14F-4D97-AF65-F5344CB8AC3E}">
        <p14:creationId xmlns:p14="http://schemas.microsoft.com/office/powerpoint/2010/main" val="2645210797"/>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pPr algn="l">
              <a:buFont typeface="Times New Roman" pitchFamily="16" charset="0"/>
              <a:buNone/>
              <a:defRPr/>
            </a:pPr>
            <a:endParaRPr lang="en-GB" sz="2400">
              <a:solidFill>
                <a:schemeClr val="bg1"/>
              </a:solidFill>
              <a:latin typeface="Times New Roman" pitchFamily="16" charset="0"/>
              <a:ea typeface="MS Gothic" charset="-128"/>
            </a:endParaRPr>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dirty="0" smtClean="0">
                <a:solidFill>
                  <a:srgbClr val="000000"/>
                </a:solidFill>
                <a:latin typeface="Times New Roman" pitchFamily="16" charset="0"/>
                <a:ea typeface="MS Gothic" charset="-128"/>
                <a:cs typeface="Arial Unicode MS" charset="0"/>
              </a:defRPr>
            </a:lvl1pPr>
          </a:lstStyle>
          <a:p>
            <a:pPr>
              <a:defRPr/>
            </a:pPr>
            <a:r>
              <a:rPr lang="en-US"/>
              <a:t>doc.: IEEE 802.11-14/0497r0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l">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smtClean="0">
                <a:solidFill>
                  <a:srgbClr val="000000"/>
                </a:solidFill>
                <a:latin typeface="Times New Roman" pitchFamily="16" charset="0"/>
                <a:ea typeface="MS Gothic" charset="-128"/>
                <a:cs typeface="Arial Unicode MS" charset="0"/>
              </a:defRPr>
            </a:lvl1pPr>
          </a:lstStyle>
          <a:p>
            <a:pPr>
              <a:defRPr/>
            </a:pPr>
            <a:r>
              <a:rPr lang="en-US"/>
              <a:t>April 2014</a:t>
            </a:r>
          </a:p>
        </p:txBody>
      </p:sp>
      <p:sp>
        <p:nvSpPr>
          <p:cNvPr id="12293"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noProof="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buFont typeface="Times New Roman" pitchFamily="16" charset="0"/>
              <a:buNone/>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smtClean="0">
                <a:solidFill>
                  <a:srgbClr val="000000"/>
                </a:solidFill>
                <a:latin typeface="Times New Roman" pitchFamily="16" charset="0"/>
                <a:ea typeface="MS Gothic" charset="-128"/>
                <a:cs typeface="Arial Unicode MS" charset="0"/>
              </a:defRPr>
            </a:lvl1pPr>
          </a:lstStyle>
          <a:p>
            <a:pPr>
              <a:defRPr/>
            </a:pPr>
            <a:r>
              <a:rPr lang="en-US"/>
              <a:t>Norman Finn, Cisco Systems, Mark Hamilton, Spectralink</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ea typeface="MS Gothic" charset="-128"/>
                <a:cs typeface="Arial Unicode MS" charset="0"/>
              </a:defRPr>
            </a:lvl1pPr>
          </a:lstStyle>
          <a:p>
            <a:pPr>
              <a:defRPr/>
            </a:pPr>
            <a:r>
              <a:rPr lang="en-US"/>
              <a:t>Page </a:t>
            </a:r>
            <a:fld id="{9E595099-37FF-4D97-855A-3A2DBA799B84}" type="slidenum">
              <a:rPr lang="en-US"/>
              <a:pPr>
                <a:defRPr/>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lgn="l">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US" sz="1200">
                <a:latin typeface="Times New Roman" pitchFamily="16" charset="0"/>
                <a:ea typeface="MS Gothic" charset="-128"/>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pPr algn="l">
              <a:buFont typeface="Times New Roman" pitchFamily="16" charset="0"/>
              <a:buNone/>
              <a:defRPr/>
            </a:pPr>
            <a:endParaRPr lang="en-GB" sz="2400">
              <a:solidFill>
                <a:schemeClr val="bg1"/>
              </a:solidFill>
              <a:latin typeface="Times New Roman" pitchFamily="16" charset="0"/>
              <a:ea typeface="MS Gothic" charset="-128"/>
            </a:endParaRPr>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pPr algn="l">
              <a:buFont typeface="Times New Roman" pitchFamily="16" charset="0"/>
              <a:buNone/>
              <a:defRPr/>
            </a:pPr>
            <a:endParaRPr lang="en-GB" sz="2400">
              <a:solidFill>
                <a:schemeClr val="bg1"/>
              </a:solidFill>
              <a:latin typeface="Times New Roman" pitchFamily="16" charset="0"/>
              <a:ea typeface="MS Gothic" charset="-128"/>
            </a:endParaRPr>
          </a:p>
        </p:txBody>
      </p:sp>
    </p:spTree>
    <p:extLst>
      <p:ext uri="{BB962C8B-B14F-4D97-AF65-F5344CB8AC3E}">
        <p14:creationId xmlns:p14="http://schemas.microsoft.com/office/powerpoint/2010/main" val="1292549734"/>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p:spPr>
        <p:txBody>
          <a:bodyPr/>
          <a:lstStyle/>
          <a:p>
            <a:pPr>
              <a:buFont typeface="Times New Roman" pitchFamily="18" charset="0"/>
              <a:buNone/>
            </a:pPr>
            <a:r>
              <a:rPr lang="en-US">
                <a:latin typeface="Times New Roman" pitchFamily="18" charset="0"/>
                <a:ea typeface="Arial Unicode MS" pitchFamily="34" charset="-128"/>
                <a:cs typeface="Arial Unicode MS" pitchFamily="34" charset="-128"/>
              </a:rPr>
              <a:t>doc.: IEEE 802.11-14/0497r0</a:t>
            </a:r>
          </a:p>
        </p:txBody>
      </p:sp>
      <p:sp>
        <p:nvSpPr>
          <p:cNvPr id="16387" name="Rectangle 3"/>
          <p:cNvSpPr>
            <a:spLocks noGrp="1" noChangeArrowheads="1"/>
          </p:cNvSpPr>
          <p:nvPr>
            <p:ph type="dt" sz="quarter"/>
          </p:nvPr>
        </p:nvSpPr>
        <p:spPr>
          <a:noFill/>
        </p:spPr>
        <p:txBody>
          <a:bodyPr/>
          <a:lstStyle/>
          <a:p>
            <a:pPr>
              <a:buFont typeface="Times New Roman" pitchFamily="18" charset="0"/>
              <a:buNone/>
            </a:pPr>
            <a:r>
              <a:rPr lang="en-US">
                <a:latin typeface="Times New Roman" pitchFamily="18" charset="0"/>
                <a:ea typeface="Arial Unicode MS" pitchFamily="34" charset="-128"/>
                <a:cs typeface="Arial Unicode MS" pitchFamily="34" charset="-128"/>
              </a:rPr>
              <a:t>April 2014</a:t>
            </a:r>
          </a:p>
        </p:txBody>
      </p:sp>
      <p:sp>
        <p:nvSpPr>
          <p:cNvPr id="16388" name="Rectangle 6"/>
          <p:cNvSpPr>
            <a:spLocks noGrp="1" noChangeArrowheads="1"/>
          </p:cNvSpPr>
          <p:nvPr>
            <p:ph type="ftr" sz="quarter"/>
          </p:nvPr>
        </p:nvSpPr>
        <p:spPr>
          <a:noFill/>
        </p:spPr>
        <p:txBody>
          <a:bodyPr/>
          <a:lstStyle/>
          <a:p>
            <a:pPr>
              <a:buFont typeface="Times New Roman" pitchFamily="18" charset="0"/>
              <a:buNone/>
            </a:pPr>
            <a:r>
              <a:rPr lang="en-US">
                <a:latin typeface="Times New Roman" pitchFamily="18" charset="0"/>
                <a:ea typeface="Arial Unicode MS" pitchFamily="34" charset="-128"/>
                <a:cs typeface="Arial Unicode MS" pitchFamily="34" charset="-128"/>
              </a:rPr>
              <a:t>Norman Finn, Cisco Systems, Mark Hamilton, Spectralink</a:t>
            </a:r>
          </a:p>
        </p:txBody>
      </p:sp>
      <p:sp>
        <p:nvSpPr>
          <p:cNvPr id="16389" name="Rectangle 7"/>
          <p:cNvSpPr>
            <a:spLocks noGrp="1" noChangeArrowheads="1"/>
          </p:cNvSpPr>
          <p:nvPr>
            <p:ph type="sldNum" sz="quarter"/>
          </p:nvPr>
        </p:nvSpPr>
        <p:spPr>
          <a:noFill/>
        </p:spPr>
        <p:txBody>
          <a:bodyPr/>
          <a:lstStyle/>
          <a:p>
            <a:pPr>
              <a:buFont typeface="Times New Roman" pitchFamily="18" charset="0"/>
              <a:buNone/>
            </a:pPr>
            <a:r>
              <a:rPr lang="en-US">
                <a:latin typeface="Times New Roman" pitchFamily="18" charset="0"/>
                <a:ea typeface="Arial Unicode MS" pitchFamily="34" charset="-128"/>
                <a:cs typeface="Arial Unicode MS" pitchFamily="34" charset="-128"/>
              </a:rPr>
              <a:t>Page </a:t>
            </a:r>
            <a:fld id="{C9385C2B-E14E-49A3-BAAA-94314E0F8E7C}" type="slidenum">
              <a:rPr lang="en-US" smtClean="0">
                <a:latin typeface="Times New Roman" pitchFamily="18" charset="0"/>
                <a:ea typeface="Arial Unicode MS" pitchFamily="34" charset="-128"/>
                <a:cs typeface="Arial Unicode MS" pitchFamily="34" charset="-128"/>
              </a:rPr>
              <a:pPr>
                <a:buFont typeface="Times New Roman" pitchFamily="18" charset="0"/>
                <a:buNone/>
              </a:pPr>
              <a:t>1</a:t>
            </a:fld>
            <a:endParaRPr lang="en-US">
              <a:latin typeface="Times New Roman" pitchFamily="18" charset="0"/>
              <a:ea typeface="Arial Unicode MS" pitchFamily="34" charset="-128"/>
              <a:cs typeface="Arial Unicode MS" pitchFamily="34" charset="-128"/>
            </a:endParaRPr>
          </a:p>
        </p:txBody>
      </p:sp>
      <p:sp>
        <p:nvSpPr>
          <p:cNvPr id="16390"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p:spPr>
        <p:txBody>
          <a:bodyPr wrap="none" anchor="ctr"/>
          <a:lstStyle/>
          <a:p>
            <a:pPr algn="l"/>
            <a:endParaRPr lang="en-US" sz="2400">
              <a:solidFill>
                <a:schemeClr val="bg1"/>
              </a:solidFill>
            </a:endParaRPr>
          </a:p>
        </p:txBody>
      </p:sp>
      <p:sp>
        <p:nvSpPr>
          <p:cNvPr id="16391" name="Rectangle 2"/>
          <p:cNvSpPr txBox="1">
            <a:spLocks noGrp="1" noChangeArrowheads="1"/>
          </p:cNvSpPr>
          <p:nvPr>
            <p:ph type="body"/>
          </p:nvPr>
        </p:nvSpPr>
        <p:spPr>
          <a:xfrm>
            <a:off x="923925" y="4408488"/>
            <a:ext cx="5086350" cy="4270375"/>
          </a:xfrm>
          <a:noFill/>
          <a:ln/>
        </p:spPr>
        <p:txBody>
          <a:bodyPr wrap="none" anchor="ctr"/>
          <a:lstStyle/>
          <a:p>
            <a:endParaRPr lang="en-US">
              <a:latin typeface="Times New Roman" pitchFamily="18" charset="0"/>
            </a:endParaRPr>
          </a:p>
        </p:txBody>
      </p:sp>
    </p:spTree>
    <p:extLst>
      <p:ext uri="{BB962C8B-B14F-4D97-AF65-F5344CB8AC3E}">
        <p14:creationId xmlns:p14="http://schemas.microsoft.com/office/powerpoint/2010/main" val="97828222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noFill/>
        </p:spPr>
        <p:txBody>
          <a:bodyPr/>
          <a:lstStyle/>
          <a:p>
            <a:pPr>
              <a:buFont typeface="Times New Roman" pitchFamily="18" charset="0"/>
              <a:buNone/>
            </a:pPr>
            <a:r>
              <a:rPr lang="en-US">
                <a:latin typeface="Times New Roman" pitchFamily="18" charset="0"/>
                <a:ea typeface="Arial Unicode MS" pitchFamily="34" charset="-128"/>
                <a:cs typeface="Arial Unicode MS" pitchFamily="34" charset="-128"/>
              </a:rPr>
              <a:t>doc.: IEEE 802.11-14/0497r0</a:t>
            </a:r>
          </a:p>
        </p:txBody>
      </p:sp>
      <p:sp>
        <p:nvSpPr>
          <p:cNvPr id="18435" name="Rectangle 3"/>
          <p:cNvSpPr>
            <a:spLocks noGrp="1" noChangeArrowheads="1"/>
          </p:cNvSpPr>
          <p:nvPr>
            <p:ph type="dt" sz="quarter"/>
          </p:nvPr>
        </p:nvSpPr>
        <p:spPr>
          <a:noFill/>
        </p:spPr>
        <p:txBody>
          <a:bodyPr/>
          <a:lstStyle/>
          <a:p>
            <a:pPr>
              <a:buFont typeface="Times New Roman" pitchFamily="18" charset="0"/>
              <a:buNone/>
            </a:pPr>
            <a:r>
              <a:rPr lang="en-US">
                <a:latin typeface="Times New Roman" pitchFamily="18" charset="0"/>
                <a:ea typeface="Arial Unicode MS" pitchFamily="34" charset="-128"/>
                <a:cs typeface="Arial Unicode MS" pitchFamily="34" charset="-128"/>
              </a:rPr>
              <a:t>April 2014</a:t>
            </a:r>
          </a:p>
        </p:txBody>
      </p:sp>
      <p:sp>
        <p:nvSpPr>
          <p:cNvPr id="18436" name="Rectangle 6"/>
          <p:cNvSpPr>
            <a:spLocks noGrp="1" noChangeArrowheads="1"/>
          </p:cNvSpPr>
          <p:nvPr>
            <p:ph type="ftr" sz="quarter"/>
          </p:nvPr>
        </p:nvSpPr>
        <p:spPr>
          <a:noFill/>
        </p:spPr>
        <p:txBody>
          <a:bodyPr/>
          <a:lstStyle/>
          <a:p>
            <a:pPr>
              <a:buFont typeface="Times New Roman" pitchFamily="18" charset="0"/>
              <a:buNone/>
            </a:pPr>
            <a:r>
              <a:rPr lang="en-US">
                <a:latin typeface="Times New Roman" pitchFamily="18" charset="0"/>
                <a:ea typeface="Arial Unicode MS" pitchFamily="34" charset="-128"/>
                <a:cs typeface="Arial Unicode MS" pitchFamily="34" charset="-128"/>
              </a:rPr>
              <a:t>Norman Finn, Cisco Systems, Mark Hamilton, Spectralink</a:t>
            </a:r>
          </a:p>
        </p:txBody>
      </p:sp>
      <p:sp>
        <p:nvSpPr>
          <p:cNvPr id="18437" name="Rectangle 7"/>
          <p:cNvSpPr>
            <a:spLocks noGrp="1" noChangeArrowheads="1"/>
          </p:cNvSpPr>
          <p:nvPr>
            <p:ph type="sldNum" sz="quarter"/>
          </p:nvPr>
        </p:nvSpPr>
        <p:spPr>
          <a:noFill/>
        </p:spPr>
        <p:txBody>
          <a:bodyPr/>
          <a:lstStyle/>
          <a:p>
            <a:pPr>
              <a:buFont typeface="Times New Roman" pitchFamily="18" charset="0"/>
              <a:buNone/>
            </a:pPr>
            <a:r>
              <a:rPr lang="en-US">
                <a:latin typeface="Times New Roman" pitchFamily="18" charset="0"/>
                <a:ea typeface="Arial Unicode MS" pitchFamily="34" charset="-128"/>
                <a:cs typeface="Arial Unicode MS" pitchFamily="34" charset="-128"/>
              </a:rPr>
              <a:t>Page </a:t>
            </a:r>
            <a:fld id="{D798DD57-E888-4F58-B52C-8335C0926C04}" type="slidenum">
              <a:rPr lang="en-US" smtClean="0">
                <a:latin typeface="Times New Roman" pitchFamily="18" charset="0"/>
                <a:ea typeface="Arial Unicode MS" pitchFamily="34" charset="-128"/>
                <a:cs typeface="Arial Unicode MS" pitchFamily="34" charset="-128"/>
              </a:rPr>
              <a:pPr>
                <a:buFont typeface="Times New Roman" pitchFamily="18" charset="0"/>
                <a:buNone/>
              </a:pPr>
              <a:t>2</a:t>
            </a:fld>
            <a:endParaRPr lang="en-US">
              <a:latin typeface="Times New Roman" pitchFamily="18" charset="0"/>
              <a:ea typeface="Arial Unicode MS" pitchFamily="34" charset="-128"/>
              <a:cs typeface="Arial Unicode MS" pitchFamily="34" charset="-128"/>
            </a:endParaRPr>
          </a:p>
        </p:txBody>
      </p:sp>
      <p:sp>
        <p:nvSpPr>
          <p:cNvPr id="18438"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p:spPr>
        <p:txBody>
          <a:bodyPr wrap="none" anchor="ctr"/>
          <a:lstStyle/>
          <a:p>
            <a:pPr algn="l"/>
            <a:endParaRPr lang="en-US" sz="2400">
              <a:solidFill>
                <a:schemeClr val="bg1"/>
              </a:solidFill>
            </a:endParaRPr>
          </a:p>
        </p:txBody>
      </p:sp>
      <p:sp>
        <p:nvSpPr>
          <p:cNvPr id="18439" name="Rectangle 2"/>
          <p:cNvSpPr txBox="1">
            <a:spLocks noGrp="1" noChangeArrowheads="1"/>
          </p:cNvSpPr>
          <p:nvPr>
            <p:ph type="body"/>
          </p:nvPr>
        </p:nvSpPr>
        <p:spPr>
          <a:xfrm>
            <a:off x="923925" y="4408488"/>
            <a:ext cx="5086350" cy="4270375"/>
          </a:xfrm>
          <a:noFill/>
          <a:ln/>
        </p:spPr>
        <p:txBody>
          <a:bodyPr wrap="none" anchor="ctr"/>
          <a:lstStyle/>
          <a:p>
            <a:endParaRPr lang="en-US">
              <a:latin typeface="Times New Roman" pitchFamily="18" charset="0"/>
            </a:endParaRPr>
          </a:p>
        </p:txBody>
      </p:sp>
    </p:spTree>
    <p:extLst>
      <p:ext uri="{BB962C8B-B14F-4D97-AF65-F5344CB8AC3E}">
        <p14:creationId xmlns:p14="http://schemas.microsoft.com/office/powerpoint/2010/main" val="283612762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noFill/>
        </p:spPr>
        <p:txBody>
          <a:bodyPr/>
          <a:lstStyle/>
          <a:p>
            <a:pPr>
              <a:buFont typeface="Times New Roman" pitchFamily="18" charset="0"/>
              <a:buNone/>
            </a:pPr>
            <a:r>
              <a:rPr lang="en-US">
                <a:latin typeface="Times New Roman" pitchFamily="18" charset="0"/>
                <a:ea typeface="Arial Unicode MS" pitchFamily="34" charset="-128"/>
                <a:cs typeface="Arial Unicode MS" pitchFamily="34" charset="-128"/>
              </a:rPr>
              <a:t>doc.: IEEE 802.11-14/0497r0</a:t>
            </a:r>
          </a:p>
        </p:txBody>
      </p:sp>
      <p:sp>
        <p:nvSpPr>
          <p:cNvPr id="18435" name="Rectangle 3"/>
          <p:cNvSpPr>
            <a:spLocks noGrp="1" noChangeArrowheads="1"/>
          </p:cNvSpPr>
          <p:nvPr>
            <p:ph type="dt" sz="quarter"/>
          </p:nvPr>
        </p:nvSpPr>
        <p:spPr>
          <a:noFill/>
        </p:spPr>
        <p:txBody>
          <a:bodyPr/>
          <a:lstStyle/>
          <a:p>
            <a:pPr>
              <a:buFont typeface="Times New Roman" pitchFamily="18" charset="0"/>
              <a:buNone/>
            </a:pPr>
            <a:r>
              <a:rPr lang="en-US">
                <a:latin typeface="Times New Roman" pitchFamily="18" charset="0"/>
                <a:ea typeface="Arial Unicode MS" pitchFamily="34" charset="-128"/>
                <a:cs typeface="Arial Unicode MS" pitchFamily="34" charset="-128"/>
              </a:rPr>
              <a:t>April 2014</a:t>
            </a:r>
          </a:p>
        </p:txBody>
      </p:sp>
      <p:sp>
        <p:nvSpPr>
          <p:cNvPr id="18436" name="Rectangle 6"/>
          <p:cNvSpPr>
            <a:spLocks noGrp="1" noChangeArrowheads="1"/>
          </p:cNvSpPr>
          <p:nvPr>
            <p:ph type="ftr" sz="quarter"/>
          </p:nvPr>
        </p:nvSpPr>
        <p:spPr>
          <a:noFill/>
        </p:spPr>
        <p:txBody>
          <a:bodyPr/>
          <a:lstStyle/>
          <a:p>
            <a:pPr>
              <a:buFont typeface="Times New Roman" pitchFamily="18" charset="0"/>
              <a:buNone/>
            </a:pPr>
            <a:r>
              <a:rPr lang="en-US">
                <a:latin typeface="Times New Roman" pitchFamily="18" charset="0"/>
                <a:ea typeface="Arial Unicode MS" pitchFamily="34" charset="-128"/>
                <a:cs typeface="Arial Unicode MS" pitchFamily="34" charset="-128"/>
              </a:rPr>
              <a:t>Norman Finn, Cisco Systems, Mark Hamilton, Spectralink</a:t>
            </a:r>
          </a:p>
        </p:txBody>
      </p:sp>
      <p:sp>
        <p:nvSpPr>
          <p:cNvPr id="18437" name="Rectangle 7"/>
          <p:cNvSpPr>
            <a:spLocks noGrp="1" noChangeArrowheads="1"/>
          </p:cNvSpPr>
          <p:nvPr>
            <p:ph type="sldNum" sz="quarter"/>
          </p:nvPr>
        </p:nvSpPr>
        <p:spPr>
          <a:noFill/>
        </p:spPr>
        <p:txBody>
          <a:bodyPr/>
          <a:lstStyle/>
          <a:p>
            <a:pPr>
              <a:buFont typeface="Times New Roman" pitchFamily="18" charset="0"/>
              <a:buNone/>
            </a:pPr>
            <a:r>
              <a:rPr lang="en-US">
                <a:latin typeface="Times New Roman" pitchFamily="18" charset="0"/>
                <a:ea typeface="Arial Unicode MS" pitchFamily="34" charset="-128"/>
                <a:cs typeface="Arial Unicode MS" pitchFamily="34" charset="-128"/>
              </a:rPr>
              <a:t>Page </a:t>
            </a:r>
            <a:fld id="{D798DD57-E888-4F58-B52C-8335C0926C04}" type="slidenum">
              <a:rPr lang="en-US" smtClean="0">
                <a:latin typeface="Times New Roman" pitchFamily="18" charset="0"/>
                <a:ea typeface="Arial Unicode MS" pitchFamily="34" charset="-128"/>
                <a:cs typeface="Arial Unicode MS" pitchFamily="34" charset="-128"/>
              </a:rPr>
              <a:pPr>
                <a:buFont typeface="Times New Roman" pitchFamily="18" charset="0"/>
                <a:buNone/>
              </a:pPr>
              <a:t>3</a:t>
            </a:fld>
            <a:endParaRPr lang="en-US">
              <a:latin typeface="Times New Roman" pitchFamily="18" charset="0"/>
              <a:ea typeface="Arial Unicode MS" pitchFamily="34" charset="-128"/>
              <a:cs typeface="Arial Unicode MS" pitchFamily="34" charset="-128"/>
            </a:endParaRPr>
          </a:p>
        </p:txBody>
      </p:sp>
      <p:sp>
        <p:nvSpPr>
          <p:cNvPr id="18438"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p:spPr>
        <p:txBody>
          <a:bodyPr wrap="none" anchor="ctr"/>
          <a:lstStyle/>
          <a:p>
            <a:pPr algn="l"/>
            <a:endParaRPr lang="en-US" sz="2400">
              <a:solidFill>
                <a:schemeClr val="bg1"/>
              </a:solidFill>
            </a:endParaRPr>
          </a:p>
        </p:txBody>
      </p:sp>
      <p:sp>
        <p:nvSpPr>
          <p:cNvPr id="18439" name="Rectangle 2"/>
          <p:cNvSpPr txBox="1">
            <a:spLocks noGrp="1" noChangeArrowheads="1"/>
          </p:cNvSpPr>
          <p:nvPr>
            <p:ph type="body"/>
          </p:nvPr>
        </p:nvSpPr>
        <p:spPr>
          <a:xfrm>
            <a:off x="923925" y="4408488"/>
            <a:ext cx="5086350" cy="4270375"/>
          </a:xfrm>
          <a:noFill/>
          <a:ln/>
        </p:spPr>
        <p:txBody>
          <a:bodyPr wrap="none" anchor="ctr"/>
          <a:lstStyle/>
          <a:p>
            <a:endParaRPr lang="en-US">
              <a:latin typeface="Times New Roman" pitchFamily="18" charset="0"/>
            </a:endParaRPr>
          </a:p>
        </p:txBody>
      </p:sp>
    </p:spTree>
    <p:extLst>
      <p:ext uri="{BB962C8B-B14F-4D97-AF65-F5344CB8AC3E}">
        <p14:creationId xmlns:p14="http://schemas.microsoft.com/office/powerpoint/2010/main" val="14563632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pPr algn="l">
              <a:buFont typeface="Times New Roman" pitchFamily="16" charset="0"/>
              <a:buNone/>
              <a:defRPr/>
            </a:pPr>
            <a:endParaRPr lang="en-GB" sz="2400">
              <a:solidFill>
                <a:schemeClr val="bg1"/>
              </a:solidFill>
              <a:latin typeface="Times New Roman" pitchFamily="16" charset="0"/>
              <a:ea typeface="MS Gothic" charset="-128"/>
            </a:endParaRPr>
          </a:p>
        </p:txBody>
      </p:sp>
      <p:sp>
        <p:nvSpPr>
          <p:cNvPr id="5"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pPr algn="l">
              <a:buFont typeface="Times New Roman" pitchFamily="16" charset="0"/>
              <a:buNone/>
              <a:defRPr/>
            </a:pPr>
            <a:endParaRPr lang="en-GB" sz="2400">
              <a:solidFill>
                <a:schemeClr val="bg1"/>
              </a:solidFill>
              <a:latin typeface="Times New Roman" pitchFamily="16" charset="0"/>
              <a:ea typeface="MS Gothic" charset="-128"/>
            </a:endParaRPr>
          </a:p>
        </p:txBody>
      </p:sp>
      <p:sp>
        <p:nvSpPr>
          <p:cNvPr id="6" name="Date Placeholder 3"/>
          <p:cNvSpPr txBox="1">
            <a:spLocks/>
          </p:cNvSpPr>
          <p:nvPr/>
        </p:nvSpPr>
        <p:spPr bwMode="auto">
          <a:xfrm>
            <a:off x="5000625" y="357188"/>
            <a:ext cx="3500438" cy="273050"/>
          </a:xfrm>
          <a:prstGeom prst="rect">
            <a:avLst/>
          </a:prstGeom>
          <a:noFill/>
          <a:ln w="9525">
            <a:noFill/>
            <a:round/>
            <a:headEnd/>
            <a:tailEnd/>
          </a:ln>
          <a:effectLst/>
        </p:spPr>
        <p:txBody>
          <a:bodyPr lIns="0" tIns="0" rIns="0" bIns="0" anchor="b"/>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800" b="1" dirty="0">
                <a:ea typeface="Arial Unicode MS" pitchFamily="34" charset="-128"/>
                <a:cs typeface="Arial Unicode MS" pitchFamily="34" charset="-128"/>
              </a:rPr>
              <a:t>doc.: IEEE 11-20/1639r3</a:t>
            </a:r>
          </a:p>
        </p:txBody>
      </p:sp>
      <p:sp>
        <p:nvSpPr>
          <p:cNvPr id="7" name="Date Placeholder 3"/>
          <p:cNvSpPr txBox="1">
            <a:spLocks/>
          </p:cNvSpPr>
          <p:nvPr userDrawn="1"/>
        </p:nvSpPr>
        <p:spPr bwMode="auto">
          <a:xfrm>
            <a:off x="684213" y="333375"/>
            <a:ext cx="2087562" cy="273050"/>
          </a:xfrm>
          <a:prstGeom prst="rect">
            <a:avLst/>
          </a:prstGeom>
          <a:noFill/>
          <a:ln w="9525">
            <a:noFill/>
            <a:round/>
            <a:headEnd/>
            <a:tailEnd/>
          </a:ln>
          <a:effectLst/>
        </p:spPr>
        <p:txBody>
          <a:bodyPr lIns="0" tIns="0" rIns="0" bIns="0" anchor="b"/>
          <a:lstStyle/>
          <a:p>
            <a:pPr algn="l"/>
            <a:r>
              <a:rPr lang="en-US" sz="1800" b="1" dirty="0">
                <a:solidFill>
                  <a:schemeClr val="tx1"/>
                </a:solidFill>
              </a:rPr>
              <a:t>November 2020</a:t>
            </a:r>
            <a:endParaRPr lang="en-GB" sz="1800" b="1" dirty="0">
              <a:solidFill>
                <a:schemeClr val="tx1"/>
              </a:solidFill>
            </a:endParaRPr>
          </a:p>
        </p:txBody>
      </p:sp>
      <p:sp>
        <p:nvSpPr>
          <p:cNvPr id="8" name="Date Placeholder 3"/>
          <p:cNvSpPr txBox="1">
            <a:spLocks/>
          </p:cNvSpPr>
          <p:nvPr userDrawn="1"/>
        </p:nvSpPr>
        <p:spPr bwMode="auto">
          <a:xfrm>
            <a:off x="684213" y="6453188"/>
            <a:ext cx="719137" cy="201612"/>
          </a:xfrm>
          <a:prstGeom prst="rect">
            <a:avLst/>
          </a:prstGeom>
          <a:noFill/>
          <a:ln w="9525">
            <a:noFill/>
            <a:round/>
            <a:headEnd/>
            <a:tailEnd/>
          </a:ln>
          <a:effectLst/>
        </p:spPr>
        <p:txBody>
          <a:bodyPr lIns="0" tIns="0" rIns="0" bIns="0" anchor="b"/>
          <a:lstStyle>
            <a:lvl1pPr>
              <a:defRPr/>
            </a:lvl1pPr>
          </a:lstStyle>
          <a:p>
            <a:pPr algn="l">
              <a:buFont typeface="Times New Roman" pitchFamily="16" charset="0"/>
              <a:buNone/>
              <a:defRPr/>
            </a:pPr>
            <a:r>
              <a:rPr lang="en-GB" sz="1200" dirty="0">
                <a:latin typeface="Times New Roman" pitchFamily="16" charset="0"/>
                <a:ea typeface="MS Gothic" charset="-128"/>
              </a:rPr>
              <a:t>Submission</a:t>
            </a:r>
            <a:endParaRPr lang="en-GB" sz="1200" b="1" dirty="0">
              <a:solidFill>
                <a:schemeClr val="tx1"/>
              </a:solidFill>
              <a:latin typeface="Times New Roman" pitchFamily="16" charset="0"/>
              <a:ea typeface="MS Gothic" charset="-128"/>
            </a:endParaRPr>
          </a:p>
        </p:txBody>
      </p:sp>
      <p:sp>
        <p:nvSpPr>
          <p:cNvPr id="9" name="Date Placeholder 3"/>
          <p:cNvSpPr txBox="1">
            <a:spLocks/>
          </p:cNvSpPr>
          <p:nvPr userDrawn="1"/>
        </p:nvSpPr>
        <p:spPr bwMode="auto">
          <a:xfrm>
            <a:off x="4140200" y="6453188"/>
            <a:ext cx="647700" cy="201612"/>
          </a:xfrm>
          <a:prstGeom prst="rect">
            <a:avLst/>
          </a:prstGeom>
          <a:noFill/>
          <a:ln w="9525">
            <a:noFill/>
            <a:round/>
            <a:headEnd/>
            <a:tailEnd/>
          </a:ln>
          <a:effectLst/>
        </p:spPr>
        <p:txBody>
          <a:bodyPr lIns="0" tIns="0" rIns="0" bIns="0" anchor="b"/>
          <a:lstStyle>
            <a:lvl1pPr>
              <a:defRPr/>
            </a:lvl1pPr>
          </a:lstStyle>
          <a:p>
            <a:pPr algn="l">
              <a:buFont typeface="Times New Roman" pitchFamily="16" charset="0"/>
              <a:buNone/>
              <a:defRPr/>
            </a:pPr>
            <a:r>
              <a:rPr lang="en-GB" sz="1200" dirty="0">
                <a:solidFill>
                  <a:schemeClr val="tx1"/>
                </a:solidFill>
                <a:latin typeface="Times New Roman" pitchFamily="16" charset="0"/>
                <a:ea typeface="MS Gothic" charset="-128"/>
              </a:rPr>
              <a:t>Slide </a:t>
            </a:r>
            <a:fld id="{9F342BB7-22B5-4100-9C4D-5F8452E5D4A3}" type="slidenum">
              <a:rPr lang="en-GB" sz="1200" smtClean="0">
                <a:solidFill>
                  <a:schemeClr val="tx1"/>
                </a:solidFill>
                <a:latin typeface="Times New Roman" pitchFamily="16" charset="0"/>
                <a:ea typeface="MS Gothic" charset="-128"/>
              </a:rPr>
              <a:pPr algn="l">
                <a:buFont typeface="Times New Roman" pitchFamily="16" charset="0"/>
                <a:buNone/>
                <a:defRPr/>
              </a:pPr>
              <a:t>‹#›</a:t>
            </a:fld>
            <a:endParaRPr lang="en-GB" sz="1200" dirty="0">
              <a:solidFill>
                <a:schemeClr val="tx1"/>
              </a:solidFill>
              <a:latin typeface="Times New Roman" pitchFamily="16" charset="0"/>
              <a:ea typeface="MS Gothic" charset="-128"/>
            </a:endParaRPr>
          </a:p>
        </p:txBody>
      </p:sp>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0" name="Slide Number Placeholder 5"/>
          <p:cNvSpPr>
            <a:spLocks noGrp="1"/>
          </p:cNvSpPr>
          <p:nvPr>
            <p:ph type="sldNum" idx="10"/>
          </p:nvPr>
        </p:nvSpPr>
        <p:spPr/>
        <p:txBody>
          <a:bodyPr/>
          <a:lstStyle>
            <a:lvl1pPr>
              <a:defRPr dirty="0"/>
            </a:lvl1pPr>
          </a:lstStyle>
          <a:p>
            <a:pPr>
              <a:defRPr/>
            </a:pPr>
            <a:r>
              <a:rPr lang="en-GB"/>
              <a:t>Slide </a:t>
            </a:r>
            <a:fld id="{9902F5C3-EE39-44CE-A5E3-4276D55FC75D}" type="slidenum">
              <a:rPr lang="en-GB"/>
              <a:pPr>
                <a:defRPr/>
              </a:pPr>
              <a:t>‹#›</a:t>
            </a:fld>
            <a:endParaRPr lang="en-GB"/>
          </a:p>
        </p:txBody>
      </p:sp>
      <p:sp>
        <p:nvSpPr>
          <p:cNvPr id="11" name="Rectangle 4"/>
          <p:cNvSpPr>
            <a:spLocks noGrp="1" noChangeArrowheads="1"/>
          </p:cNvSpPr>
          <p:nvPr>
            <p:ph type="ftr" idx="11"/>
          </p:nvPr>
        </p:nvSpPr>
        <p:spPr/>
        <p:txBody>
          <a:bodyPr/>
          <a:lstStyle>
            <a:lvl1pPr>
              <a:defRPr/>
            </a:lvl1pPr>
          </a:lstStyle>
          <a:p>
            <a:r>
              <a:rPr lang="en-GB" dirty="0"/>
              <a:t>Mark Hamilton, Ruckus/CommScope</a:t>
            </a:r>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0969" name="Rectangle 1"/>
          <p:cNvSpPr>
            <a:spLocks noGrp="1" noChangeArrowheads="1"/>
          </p:cNvSpPr>
          <p:nvPr>
            <p:ph type="title"/>
          </p:nvPr>
        </p:nvSpPr>
        <p:spPr bwMode="auto">
          <a:xfrm>
            <a:off x="685800" y="685800"/>
            <a:ext cx="7770813" cy="1065213"/>
          </a:xfrm>
          <a:prstGeom prst="rect">
            <a:avLst/>
          </a:prstGeom>
          <a:noFill/>
          <a:ln w="9525">
            <a:noFill/>
            <a:round/>
            <a:headEnd/>
            <a:tailEnd/>
          </a:ln>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40970" name="Rectangle 2"/>
          <p:cNvSpPr>
            <a:spLocks noGrp="1" noChangeArrowheads="1"/>
          </p:cNvSpPr>
          <p:nvPr>
            <p:ph type="body" idx="1"/>
          </p:nvPr>
        </p:nvSpPr>
        <p:spPr bwMode="auto">
          <a:xfrm>
            <a:off x="684213" y="1989138"/>
            <a:ext cx="7770812" cy="4113212"/>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5" name="Slide Number Placeholder 5"/>
          <p:cNvSpPr>
            <a:spLocks noGrp="1"/>
          </p:cNvSpPr>
          <p:nvPr>
            <p:ph type="sldNum" idx="4"/>
          </p:nvPr>
        </p:nvSpPr>
        <p:spPr>
          <a:xfrm>
            <a:off x="4356100" y="4868863"/>
            <a:ext cx="528638" cy="363537"/>
          </a:xfrm>
          <a:prstGeom prst="rect">
            <a:avLst/>
          </a:prstGeom>
        </p:spPr>
        <p:txBody>
          <a:bodyPr/>
          <a:lstStyle>
            <a:lvl1pPr algn="l">
              <a:buFont typeface="Times New Roman" pitchFamily="16" charset="0"/>
              <a:buNone/>
              <a:defRPr sz="2400" dirty="0">
                <a:solidFill>
                  <a:schemeClr val="bg1"/>
                </a:solidFill>
                <a:latin typeface="Times New Roman" pitchFamily="16" charset="0"/>
                <a:ea typeface="MS Gothic" charset="-128"/>
              </a:defRPr>
            </a:lvl1pPr>
          </a:lstStyle>
          <a:p>
            <a:pPr>
              <a:defRPr/>
            </a:pPr>
            <a:r>
              <a:rPr lang="en-GB"/>
              <a:t>Slide </a:t>
            </a:r>
            <a:fld id="{035E315F-9D7E-420F-9D9E-F633AD025BEF}" type="slidenum">
              <a:rPr lang="en-GB"/>
              <a:pPr>
                <a:defRPr/>
              </a:pPr>
              <a:t>‹#›</a:t>
            </a:fld>
            <a:endParaRPr lang="en-GB"/>
          </a:p>
        </p:txBody>
      </p:sp>
      <p:sp>
        <p:nvSpPr>
          <p:cNvPr id="16" name="Rectangle 4"/>
          <p:cNvSpPr>
            <a:spLocks noGrp="1" noChangeArrowheads="1"/>
          </p:cNvSpPr>
          <p:nvPr>
            <p:ph type="ftr" idx="3"/>
          </p:nvPr>
        </p:nvSpPr>
        <p:spPr bwMode="auto">
          <a:xfrm>
            <a:off x="4716463" y="6475413"/>
            <a:ext cx="3825875" cy="193675"/>
          </a:xfrm>
          <a:prstGeom prst="rect">
            <a:avLst/>
          </a:prstGeom>
          <a:ln>
            <a:round/>
            <a:headEnd/>
            <a:tailEnd/>
          </a:ln>
        </p:spPr>
        <p:txBody>
          <a:bodyPr vert="horz" wrap="square" lIns="0" tIns="0" rIns="0" bIns="0" numCol="1" anchor="t" anchorCtr="0" compatLnSpc="1">
            <a:prstTxWarp prst="textNoShape">
              <a:avLst/>
            </a:prstTxWarp>
          </a:bodyPr>
          <a:lstStyle>
            <a:lvl1pPr algn="r">
              <a:defRPr sz="1200">
                <a:ea typeface="Arial Unicode MS" pitchFamily="34" charset="-128"/>
                <a:cs typeface="Arial Unicode MS" pitchFamily="34" charset="-128"/>
              </a:defRPr>
            </a:lvl1pPr>
          </a:lstStyle>
          <a:p>
            <a:r>
              <a:rPr lang="en-GB" dirty="0"/>
              <a:t>Mark Hamilton, Ruckus/Brocade</a:t>
            </a:r>
          </a:p>
        </p:txBody>
      </p:sp>
    </p:spTree>
  </p:cSld>
  <p:clrMap bg1="lt1" tx1="dk1" bg2="lt2" tx2="dk2" accent1="accent1" accent2="accent2" accent3="accent3" accent4="accent4" accent5="accent5" accent6="accent6" hlink="hlink" folHlink="folHlink"/>
  <p:sldLayoutIdLst>
    <p:sldLayoutId id="2147483652" r:id="rId1"/>
  </p:sldLayoutIdLst>
  <p:hf hdr="0"/>
  <p:txStyles>
    <p:titleStyle>
      <a:lvl1pPr algn="ctr" defTabSz="449263" rtl="0" fontAlgn="base">
        <a:spcBef>
          <a:spcPct val="0"/>
        </a:spcBef>
        <a:spcAft>
          <a:spcPct val="0"/>
        </a:spcAft>
        <a:buClr>
          <a:srgbClr val="000000"/>
        </a:buClr>
        <a:buSzPct val="100000"/>
        <a:buFont typeface="Times New Roman" pitchFamily="18" charset="0"/>
        <a:defRPr sz="3200" b="1">
          <a:solidFill>
            <a:srgbClr val="000000"/>
          </a:solidFill>
          <a:latin typeface="+mj-lt"/>
          <a:ea typeface="+mj-ea"/>
          <a:cs typeface="+mj-cs"/>
        </a:defRPr>
      </a:lvl1pPr>
      <a:lvl2pPr algn="ctr" defTabSz="449263" rtl="0" fontAlgn="base">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defRPr>
      </a:lvl2pPr>
      <a:lvl3pPr algn="ctr" defTabSz="449263" rtl="0" fontAlgn="base">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defRPr>
      </a:lvl3pPr>
      <a:lvl4pPr algn="ctr" defTabSz="449263" rtl="0" fontAlgn="base">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defRPr>
      </a:lvl4pPr>
      <a:lvl5pPr algn="ctr" defTabSz="449263" rtl="0" fontAlgn="base">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fontAlgn="base">
        <a:spcBef>
          <a:spcPts val="600"/>
        </a:spcBef>
        <a:spcAft>
          <a:spcPct val="0"/>
        </a:spcAft>
        <a:buClr>
          <a:srgbClr val="000000"/>
        </a:buClr>
        <a:buSzPct val="100000"/>
        <a:buFont typeface="Times New Roman" pitchFamily="18" charset="0"/>
        <a:defRPr sz="2400" b="1">
          <a:solidFill>
            <a:srgbClr val="000000"/>
          </a:solidFill>
          <a:latin typeface="+mn-lt"/>
          <a:ea typeface="+mn-ea"/>
          <a:cs typeface="+mn-cs"/>
        </a:defRPr>
      </a:lvl1pPr>
      <a:lvl2pPr marL="742950" indent="-285750" algn="l" defTabSz="449263" rtl="0" fontAlgn="base">
        <a:spcBef>
          <a:spcPts val="500"/>
        </a:spcBef>
        <a:spcAft>
          <a:spcPct val="0"/>
        </a:spcAft>
        <a:buClr>
          <a:srgbClr val="000000"/>
        </a:buClr>
        <a:buSzPct val="100000"/>
        <a:buFont typeface="Times New Roman" pitchFamily="18" charset="0"/>
        <a:defRPr sz="2000">
          <a:solidFill>
            <a:srgbClr val="000000"/>
          </a:solidFill>
          <a:latin typeface="+mn-lt"/>
          <a:ea typeface="+mn-ea"/>
        </a:defRPr>
      </a:lvl2pPr>
      <a:lvl3pPr marL="1143000" indent="-228600" algn="l" defTabSz="449263" rtl="0" fontAlgn="base">
        <a:spcBef>
          <a:spcPts val="450"/>
        </a:spcBef>
        <a:spcAft>
          <a:spcPct val="0"/>
        </a:spcAft>
        <a:buClr>
          <a:srgbClr val="000000"/>
        </a:buClr>
        <a:buSzPct val="100000"/>
        <a:buFont typeface="Times New Roman" pitchFamily="18" charset="0"/>
        <a:defRPr>
          <a:solidFill>
            <a:srgbClr val="000000"/>
          </a:solidFill>
          <a:latin typeface="+mn-lt"/>
          <a:ea typeface="+mn-ea"/>
        </a:defRPr>
      </a:lvl3pPr>
      <a:lvl4pPr marL="16002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4pPr>
      <a:lvl5pPr marL="20574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5.emf"/><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comments" Target="../comments/comment1.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0"/>
          </p:nvPr>
        </p:nvSpPr>
        <p:spPr/>
        <p:txBody>
          <a:bodyPr/>
          <a:lstStyle/>
          <a:p>
            <a:pPr>
              <a:defRPr/>
            </a:pPr>
            <a:r>
              <a:rPr lang="en-GB"/>
              <a:t>Slide </a:t>
            </a:r>
            <a:fld id="{43FFF1FD-F421-45EF-B2F7-3B6C7D498092}" type="slidenum">
              <a:rPr lang="en-GB"/>
              <a:pPr>
                <a:defRPr/>
              </a:pPr>
              <a:t>1</a:t>
            </a:fld>
            <a:endParaRPr lang="en-GB"/>
          </a:p>
        </p:txBody>
      </p:sp>
      <p:sp>
        <p:nvSpPr>
          <p:cNvPr id="7" name="Rectangle 4"/>
          <p:cNvSpPr>
            <a:spLocks noGrp="1" noChangeArrowheads="1"/>
          </p:cNvSpPr>
          <p:nvPr>
            <p:ph type="ftr" idx="11"/>
          </p:nvPr>
        </p:nvSpPr>
        <p:spPr/>
        <p:txBody>
          <a:bodyPr/>
          <a:lstStyle/>
          <a:p>
            <a:r>
              <a:rPr lang="en-GB" dirty="0"/>
              <a:t>Mark Hamilton, Ruckus/CommScope</a:t>
            </a:r>
          </a:p>
        </p:txBody>
      </p:sp>
      <p:sp>
        <p:nvSpPr>
          <p:cNvPr id="3120" name="Rectangle 1"/>
          <p:cNvSpPr>
            <a:spLocks noGrp="1" noChangeArrowheads="1"/>
          </p:cNvSpPr>
          <p:nvPr>
            <p:ph type="title"/>
          </p:nvPr>
        </p:nvSpPr>
        <p:spPr>
          <a:xfrm>
            <a:off x="0" y="692150"/>
            <a:ext cx="9144000" cy="1066800"/>
          </a:xfrm>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latin typeface="Times New Roman" pitchFamily="18" charset="0"/>
                <a:ea typeface="MS Gothic" pitchFamily="49" charset="-128"/>
              </a:rPr>
              <a:t>802.11be AP MLD Architecture Discussion</a:t>
            </a:r>
          </a:p>
        </p:txBody>
      </p:sp>
      <p:sp>
        <p:nvSpPr>
          <p:cNvPr id="3074" name="Rectangle 2"/>
          <p:cNvSpPr>
            <a:spLocks noGrp="1" noChangeArrowheads="1"/>
          </p:cNvSpPr>
          <p:nvPr>
            <p:ph type="body" idx="1"/>
          </p:nvPr>
        </p:nvSpPr>
        <p:spPr>
          <a:xfrm>
            <a:off x="685800" y="1663700"/>
            <a:ext cx="7772400" cy="396875"/>
          </a:xfrm>
        </p:spPr>
        <p:txBody>
          <a:bodyPr>
            <a:normAutofit lnSpcReduction="10000"/>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latin typeface="Times New Roman" pitchFamily="18" charset="0"/>
                <a:ea typeface="MS Gothic" pitchFamily="49" charset="-128"/>
              </a:rPr>
              <a:t>Date:</a:t>
            </a:r>
            <a:r>
              <a:rPr lang="en-GB" sz="2000" b="0" dirty="0">
                <a:latin typeface="Times New Roman" pitchFamily="18" charset="0"/>
                <a:ea typeface="MS Gothic" pitchFamily="49" charset="-128"/>
              </a:rPr>
              <a:t> 2020-11-03</a:t>
            </a:r>
          </a:p>
        </p:txBody>
      </p:sp>
      <p:graphicFrame>
        <p:nvGraphicFramePr>
          <p:cNvPr id="3119" name="Object 47"/>
          <p:cNvGraphicFramePr>
            <a:graphicFrameLocks noChangeAspect="1"/>
          </p:cNvGraphicFramePr>
          <p:nvPr>
            <p:extLst>
              <p:ext uri="{D42A27DB-BD31-4B8C-83A1-F6EECF244321}">
                <p14:modId xmlns:p14="http://schemas.microsoft.com/office/powerpoint/2010/main" val="64060573"/>
              </p:ext>
            </p:extLst>
          </p:nvPr>
        </p:nvGraphicFramePr>
        <p:xfrm>
          <a:off x="538163" y="2349500"/>
          <a:ext cx="7996237" cy="2438400"/>
        </p:xfrm>
        <a:graphic>
          <a:graphicData uri="http://schemas.openxmlformats.org/presentationml/2006/ole">
            <mc:AlternateContent xmlns:mc="http://schemas.openxmlformats.org/markup-compatibility/2006">
              <mc:Choice xmlns:v="urn:schemas-microsoft-com:vml" Requires="v">
                <p:oleObj spid="_x0000_s3258" name="Document" r:id="rId4" imgW="8267030" imgH="2518660" progId="Word.Document.8">
                  <p:embed/>
                </p:oleObj>
              </mc:Choice>
              <mc:Fallback>
                <p:oleObj name="Document" r:id="rId4" imgW="8267030" imgH="2518660" progId="Word.Document.8">
                  <p:embed/>
                  <p:pic>
                    <p:nvPicPr>
                      <p:cNvPr id="0" name="Picture 47"/>
                      <p:cNvPicPr>
                        <a:picLocks noChangeAspect="1" noChangeArrowheads="1"/>
                      </p:cNvPicPr>
                      <p:nvPr/>
                    </p:nvPicPr>
                    <p:blipFill>
                      <a:blip r:embed="rId5"/>
                      <a:srcRect/>
                      <a:stretch>
                        <a:fillRect/>
                      </a:stretch>
                    </p:blipFill>
                    <p:spPr bwMode="auto">
                      <a:xfrm>
                        <a:off x="538163" y="2349500"/>
                        <a:ext cx="7996237" cy="24384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122" name="Rectangle 4"/>
          <p:cNvSpPr>
            <a:spLocks noChangeArrowheads="1"/>
          </p:cNvSpPr>
          <p:nvPr/>
        </p:nvSpPr>
        <p:spPr bwMode="auto">
          <a:xfrm>
            <a:off x="533400" y="1939925"/>
            <a:ext cx="1447800" cy="381000"/>
          </a:xfrm>
          <a:prstGeom prst="rect">
            <a:avLst/>
          </a:prstGeom>
          <a:noFill/>
          <a:ln w="9525">
            <a:noFill/>
            <a:round/>
            <a:headEnd/>
            <a:tailEnd/>
          </a:ln>
        </p:spPr>
        <p:txBody>
          <a:bodyPr lIns="92160" tIns="46080" rIns="92160" bIns="46080"/>
          <a:lstStyle/>
          <a:p>
            <a:pPr algn="l">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Slide Number Placeholder 5"/>
          <p:cNvSpPr>
            <a:spLocks noGrp="1"/>
          </p:cNvSpPr>
          <p:nvPr>
            <p:ph type="sldNum" idx="10"/>
          </p:nvPr>
        </p:nvSpPr>
        <p:spPr>
          <a:xfrm>
            <a:off x="4355976" y="4725144"/>
            <a:ext cx="528638" cy="363537"/>
          </a:xfrm>
        </p:spPr>
        <p:txBody>
          <a:bodyPr/>
          <a:lstStyle/>
          <a:p>
            <a:pPr>
              <a:defRPr/>
            </a:pPr>
            <a:r>
              <a:rPr lang="en-GB" dirty="0"/>
              <a:t>Slide </a:t>
            </a:r>
            <a:fld id="{1C2B32AF-A0A6-420E-BC00-B7B1B3A82339}" type="slidenum">
              <a:rPr lang="en-GB"/>
              <a:pPr>
                <a:defRPr/>
              </a:pPr>
              <a:t>10</a:t>
            </a:fld>
            <a:endParaRPr lang="en-GB" dirty="0"/>
          </a:p>
        </p:txBody>
      </p:sp>
      <p:sp>
        <p:nvSpPr>
          <p:cNvPr id="34" name="Rectangle 4"/>
          <p:cNvSpPr>
            <a:spLocks noGrp="1" noChangeArrowheads="1"/>
          </p:cNvSpPr>
          <p:nvPr>
            <p:ph type="ftr" idx="11"/>
          </p:nvPr>
        </p:nvSpPr>
        <p:spPr/>
        <p:txBody>
          <a:bodyPr/>
          <a:lstStyle/>
          <a:p>
            <a:r>
              <a:rPr lang="en-GB" dirty="0"/>
              <a:t>Mark Hamilton, Ruckus/CommScope</a:t>
            </a:r>
          </a:p>
        </p:txBody>
      </p:sp>
      <p:sp>
        <p:nvSpPr>
          <p:cNvPr id="2" name="Title 1"/>
          <p:cNvSpPr>
            <a:spLocks noGrp="1"/>
          </p:cNvSpPr>
          <p:nvPr>
            <p:ph type="title"/>
          </p:nvPr>
        </p:nvSpPr>
        <p:spPr>
          <a:xfrm>
            <a:off x="720341" y="867458"/>
            <a:ext cx="8131538" cy="838200"/>
          </a:xfrm>
        </p:spPr>
        <p:txBody>
          <a:bodyPr/>
          <a:lstStyle/>
          <a:p>
            <a:pPr algn="l" defTabSz="914400">
              <a:lnSpc>
                <a:spcPct val="80000"/>
              </a:lnSpc>
              <a:buFont typeface="Times New Roman" pitchFamily="16" charset="0"/>
              <a:buNone/>
              <a:defRPr/>
            </a:pPr>
            <a:r>
              <a:rPr lang="en-US" sz="3600" b="0" kern="1200" dirty="0">
                <a:solidFill>
                  <a:srgbClr val="435153"/>
                </a:solidFill>
              </a:rPr>
              <a:t>Data plane/management plane</a:t>
            </a:r>
            <a:endParaRPr lang="en-US" sz="3600" b="0" kern="1200" dirty="0">
              <a:solidFill>
                <a:schemeClr val="accent6"/>
              </a:solidFill>
            </a:endParaRPr>
          </a:p>
        </p:txBody>
      </p:sp>
      <p:sp>
        <p:nvSpPr>
          <p:cNvPr id="8" name="Rectangle 2"/>
          <p:cNvSpPr txBox="1">
            <a:spLocks noChangeArrowheads="1"/>
          </p:cNvSpPr>
          <p:nvPr/>
        </p:nvSpPr>
        <p:spPr bwMode="auto">
          <a:xfrm>
            <a:off x="715492" y="1705658"/>
            <a:ext cx="7992243" cy="4155939"/>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lvl1pPr marL="342900" indent="-342900" algn="l" defTabSz="449263" rtl="0" fontAlgn="base">
              <a:spcBef>
                <a:spcPts val="600"/>
              </a:spcBef>
              <a:spcAft>
                <a:spcPct val="0"/>
              </a:spcAft>
              <a:buClr>
                <a:srgbClr val="000000"/>
              </a:buClr>
              <a:buSzPct val="100000"/>
              <a:buFont typeface="Times New Roman" pitchFamily="18" charset="0"/>
              <a:defRPr sz="2400" b="1">
                <a:solidFill>
                  <a:srgbClr val="000000"/>
                </a:solidFill>
                <a:latin typeface="+mn-lt"/>
                <a:ea typeface="+mn-ea"/>
                <a:cs typeface="+mn-cs"/>
              </a:defRPr>
            </a:lvl1pPr>
            <a:lvl2pPr marL="742950" indent="-285750" algn="l" defTabSz="449263" rtl="0" fontAlgn="base">
              <a:spcBef>
                <a:spcPts val="500"/>
              </a:spcBef>
              <a:spcAft>
                <a:spcPct val="0"/>
              </a:spcAft>
              <a:buClr>
                <a:srgbClr val="000000"/>
              </a:buClr>
              <a:buSzPct val="100000"/>
              <a:buFont typeface="Times New Roman" pitchFamily="18" charset="0"/>
              <a:defRPr sz="2000">
                <a:solidFill>
                  <a:srgbClr val="000000"/>
                </a:solidFill>
                <a:latin typeface="+mn-lt"/>
                <a:ea typeface="+mn-ea"/>
              </a:defRPr>
            </a:lvl2pPr>
            <a:lvl3pPr marL="1143000" indent="-228600" algn="l" defTabSz="449263" rtl="0" fontAlgn="base">
              <a:spcBef>
                <a:spcPts val="450"/>
              </a:spcBef>
              <a:spcAft>
                <a:spcPct val="0"/>
              </a:spcAft>
              <a:buClr>
                <a:srgbClr val="000000"/>
              </a:buClr>
              <a:buSzPct val="100000"/>
              <a:buFont typeface="Times New Roman" pitchFamily="18" charset="0"/>
              <a:defRPr>
                <a:solidFill>
                  <a:srgbClr val="000000"/>
                </a:solidFill>
                <a:latin typeface="+mn-lt"/>
                <a:ea typeface="+mn-ea"/>
              </a:defRPr>
            </a:lvl3pPr>
            <a:lvl4pPr marL="16002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4pPr>
            <a:lvl5pPr marL="20574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53975" indent="0"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Note that Figure 5-1 is really just a data plane view.  But, we are considering some management plane traffic/functions.  It would be helpful to clarify with a diagram that shows management functions.</a:t>
            </a:r>
          </a:p>
          <a:p>
            <a:pPr marL="53975" indent="0"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800" kern="0" dirty="0">
              <a:solidFill>
                <a:schemeClr val="tx1"/>
              </a:solidFill>
              <a:latin typeface="Times New Roman" pitchFamily="18" charset="0"/>
              <a:ea typeface="MS Gothic" pitchFamily="49" charset="-128"/>
            </a:endParaRPr>
          </a:p>
          <a:p>
            <a:pPr marL="53975" indent="0"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Many years ago (2008), the ARC SC started work on an overall architecture picture that combines data and management (and some control) functions.  See 11-08/949 and 11-08/1298. </a:t>
            </a:r>
          </a:p>
          <a:p>
            <a:pPr marL="53975" indent="0"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800" kern="0" dirty="0">
              <a:solidFill>
                <a:schemeClr val="tx1"/>
              </a:solidFill>
              <a:latin typeface="Times New Roman" pitchFamily="18" charset="0"/>
              <a:ea typeface="MS Gothic" pitchFamily="49" charset="-128"/>
            </a:endParaRPr>
          </a:p>
          <a:p>
            <a:pPr marL="53975" indent="0"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That ARC work was intended to be relatively comprehensive, and therefore got complicated (and never finished).  We can try something simpler for 11be purposes (next slide).</a:t>
            </a:r>
            <a:endParaRPr lang="en-US" sz="1400" kern="0" dirty="0">
              <a:solidFill>
                <a:schemeClr val="tx1"/>
              </a:solidFill>
              <a:latin typeface="Times New Roman" pitchFamily="18" charset="0"/>
              <a:ea typeface="MS Gothic" pitchFamily="49" charset="-128"/>
            </a:endParaRPr>
          </a:p>
          <a:p>
            <a:pPr marL="796925" lvl="1" eaLnBrk="1" hangingPunct="1">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400" kern="0" dirty="0">
              <a:solidFill>
                <a:schemeClr val="tx1"/>
              </a:solidFill>
              <a:latin typeface="Times New Roman" pitchFamily="18" charset="0"/>
              <a:ea typeface="MS Gothic" pitchFamily="49" charset="-128"/>
            </a:endParaRPr>
          </a:p>
        </p:txBody>
      </p:sp>
    </p:spTree>
    <p:extLst>
      <p:ext uri="{BB962C8B-B14F-4D97-AF65-F5344CB8AC3E}">
        <p14:creationId xmlns:p14="http://schemas.microsoft.com/office/powerpoint/2010/main" val="93942837"/>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Slide Number Placeholder 5"/>
          <p:cNvSpPr>
            <a:spLocks noGrp="1"/>
          </p:cNvSpPr>
          <p:nvPr>
            <p:ph type="sldNum" idx="10"/>
          </p:nvPr>
        </p:nvSpPr>
        <p:spPr>
          <a:xfrm>
            <a:off x="4355976" y="4725144"/>
            <a:ext cx="528638" cy="363537"/>
          </a:xfrm>
        </p:spPr>
        <p:txBody>
          <a:bodyPr/>
          <a:lstStyle/>
          <a:p>
            <a:pPr>
              <a:defRPr/>
            </a:pPr>
            <a:r>
              <a:rPr lang="en-GB" dirty="0"/>
              <a:t>Slide </a:t>
            </a:r>
            <a:fld id="{1C2B32AF-A0A6-420E-BC00-B7B1B3A82339}" type="slidenum">
              <a:rPr lang="en-GB"/>
              <a:pPr>
                <a:defRPr/>
              </a:pPr>
              <a:t>11</a:t>
            </a:fld>
            <a:endParaRPr lang="en-GB" dirty="0"/>
          </a:p>
        </p:txBody>
      </p:sp>
      <p:sp>
        <p:nvSpPr>
          <p:cNvPr id="34" name="Rectangle 4"/>
          <p:cNvSpPr>
            <a:spLocks noGrp="1" noChangeArrowheads="1"/>
          </p:cNvSpPr>
          <p:nvPr>
            <p:ph type="ftr" idx="11"/>
          </p:nvPr>
        </p:nvSpPr>
        <p:spPr/>
        <p:txBody>
          <a:bodyPr/>
          <a:lstStyle/>
          <a:p>
            <a:r>
              <a:rPr lang="en-GB" dirty="0"/>
              <a:t>Mark Hamilton, Ruckus/CommScope</a:t>
            </a:r>
          </a:p>
        </p:txBody>
      </p:sp>
      <p:pic>
        <p:nvPicPr>
          <p:cNvPr id="2" name="Picture 1">
            <a:extLst>
              <a:ext uri="{FF2B5EF4-FFF2-40B4-BE49-F238E27FC236}">
                <a16:creationId xmlns:a16="http://schemas.microsoft.com/office/drawing/2014/main" id="{7F5731D6-FEB8-49CC-992D-2A4ADA7168CD}"/>
              </a:ext>
            </a:extLst>
          </p:cNvPr>
          <p:cNvPicPr>
            <a:picLocks noChangeAspect="1"/>
          </p:cNvPicPr>
          <p:nvPr/>
        </p:nvPicPr>
        <p:blipFill>
          <a:blip r:embed="rId2"/>
          <a:stretch>
            <a:fillRect/>
          </a:stretch>
        </p:blipFill>
        <p:spPr>
          <a:xfrm>
            <a:off x="899592" y="764704"/>
            <a:ext cx="7139084" cy="5486706"/>
          </a:xfrm>
          <a:prstGeom prst="rect">
            <a:avLst/>
          </a:prstGeom>
        </p:spPr>
      </p:pic>
    </p:spTree>
    <p:extLst>
      <p:ext uri="{BB962C8B-B14F-4D97-AF65-F5344CB8AC3E}">
        <p14:creationId xmlns:p14="http://schemas.microsoft.com/office/powerpoint/2010/main" val="1238691733"/>
      </p:ext>
    </p:extLst>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Slide Number Placeholder 5"/>
          <p:cNvSpPr>
            <a:spLocks noGrp="1"/>
          </p:cNvSpPr>
          <p:nvPr>
            <p:ph type="sldNum" idx="10"/>
          </p:nvPr>
        </p:nvSpPr>
        <p:spPr>
          <a:xfrm>
            <a:off x="4355976" y="4725144"/>
            <a:ext cx="528638" cy="363537"/>
          </a:xfrm>
        </p:spPr>
        <p:txBody>
          <a:bodyPr/>
          <a:lstStyle/>
          <a:p>
            <a:pPr>
              <a:defRPr/>
            </a:pPr>
            <a:r>
              <a:rPr lang="en-GB" dirty="0"/>
              <a:t>Slide </a:t>
            </a:r>
            <a:fld id="{1C2B32AF-A0A6-420E-BC00-B7B1B3A82339}" type="slidenum">
              <a:rPr lang="en-GB"/>
              <a:pPr>
                <a:defRPr/>
              </a:pPr>
              <a:t>12</a:t>
            </a:fld>
            <a:endParaRPr lang="en-GB" dirty="0"/>
          </a:p>
        </p:txBody>
      </p:sp>
      <p:sp>
        <p:nvSpPr>
          <p:cNvPr id="34" name="Rectangle 4"/>
          <p:cNvSpPr>
            <a:spLocks noGrp="1" noChangeArrowheads="1"/>
          </p:cNvSpPr>
          <p:nvPr>
            <p:ph type="ftr" idx="11"/>
          </p:nvPr>
        </p:nvSpPr>
        <p:spPr/>
        <p:txBody>
          <a:bodyPr/>
          <a:lstStyle/>
          <a:p>
            <a:r>
              <a:rPr lang="en-GB" dirty="0"/>
              <a:t>Mark Hamilton, Ruckus/CommScope</a:t>
            </a:r>
          </a:p>
        </p:txBody>
      </p:sp>
      <p:sp>
        <p:nvSpPr>
          <p:cNvPr id="8" name="Rectangle 2"/>
          <p:cNvSpPr txBox="1">
            <a:spLocks noChangeArrowheads="1"/>
          </p:cNvSpPr>
          <p:nvPr/>
        </p:nvSpPr>
        <p:spPr bwMode="auto">
          <a:xfrm>
            <a:off x="755576" y="1124744"/>
            <a:ext cx="3064419" cy="838201"/>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lvl1pPr marL="342900" indent="-342900" algn="l" defTabSz="449263" rtl="0" fontAlgn="base">
              <a:spcBef>
                <a:spcPts val="600"/>
              </a:spcBef>
              <a:spcAft>
                <a:spcPct val="0"/>
              </a:spcAft>
              <a:buClr>
                <a:srgbClr val="000000"/>
              </a:buClr>
              <a:buSzPct val="100000"/>
              <a:buFont typeface="Times New Roman" pitchFamily="18" charset="0"/>
              <a:defRPr sz="2400" b="1">
                <a:solidFill>
                  <a:srgbClr val="000000"/>
                </a:solidFill>
                <a:latin typeface="+mn-lt"/>
                <a:ea typeface="+mn-ea"/>
                <a:cs typeface="+mn-cs"/>
              </a:defRPr>
            </a:lvl1pPr>
            <a:lvl2pPr marL="742950" indent="-285750" algn="l" defTabSz="449263" rtl="0" fontAlgn="base">
              <a:spcBef>
                <a:spcPts val="500"/>
              </a:spcBef>
              <a:spcAft>
                <a:spcPct val="0"/>
              </a:spcAft>
              <a:buClr>
                <a:srgbClr val="000000"/>
              </a:buClr>
              <a:buSzPct val="100000"/>
              <a:buFont typeface="Times New Roman" pitchFamily="18" charset="0"/>
              <a:defRPr sz="2000">
                <a:solidFill>
                  <a:srgbClr val="000000"/>
                </a:solidFill>
                <a:latin typeface="+mn-lt"/>
                <a:ea typeface="+mn-ea"/>
              </a:defRPr>
            </a:lvl2pPr>
            <a:lvl3pPr marL="1143000" indent="-228600" algn="l" defTabSz="449263" rtl="0" fontAlgn="base">
              <a:spcBef>
                <a:spcPts val="450"/>
              </a:spcBef>
              <a:spcAft>
                <a:spcPct val="0"/>
              </a:spcAft>
              <a:buClr>
                <a:srgbClr val="000000"/>
              </a:buClr>
              <a:buSzPct val="100000"/>
              <a:buFont typeface="Times New Roman" pitchFamily="18" charset="0"/>
              <a:defRPr>
                <a:solidFill>
                  <a:srgbClr val="000000"/>
                </a:solidFill>
                <a:latin typeface="+mn-lt"/>
                <a:ea typeface="+mn-ea"/>
              </a:defRPr>
            </a:lvl3pPr>
            <a:lvl4pPr marL="16002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4pPr>
            <a:lvl5pPr marL="20574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53975" indent="0"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Let’s simplify a bit:</a:t>
            </a:r>
            <a:endParaRPr lang="en-US" sz="1400" kern="0" dirty="0">
              <a:solidFill>
                <a:schemeClr val="tx1"/>
              </a:solidFill>
              <a:latin typeface="Times New Roman" pitchFamily="18" charset="0"/>
              <a:ea typeface="MS Gothic" pitchFamily="49" charset="-128"/>
            </a:endParaRPr>
          </a:p>
        </p:txBody>
      </p:sp>
      <p:pic>
        <p:nvPicPr>
          <p:cNvPr id="2" name="Picture 1">
            <a:extLst>
              <a:ext uri="{FF2B5EF4-FFF2-40B4-BE49-F238E27FC236}">
                <a16:creationId xmlns:a16="http://schemas.microsoft.com/office/drawing/2014/main" id="{416162A9-032D-41AD-8676-C81D33A54E72}"/>
              </a:ext>
            </a:extLst>
          </p:cNvPr>
          <p:cNvPicPr>
            <a:picLocks noChangeAspect="1"/>
          </p:cNvPicPr>
          <p:nvPr/>
        </p:nvPicPr>
        <p:blipFill>
          <a:blip r:embed="rId2"/>
          <a:stretch>
            <a:fillRect/>
          </a:stretch>
        </p:blipFill>
        <p:spPr>
          <a:xfrm>
            <a:off x="611560" y="2132856"/>
            <a:ext cx="4371228" cy="3372162"/>
          </a:xfrm>
          <a:prstGeom prst="rect">
            <a:avLst/>
          </a:prstGeom>
          <a:ln w="12700">
            <a:solidFill>
              <a:schemeClr val="tx1"/>
            </a:solidFill>
          </a:ln>
        </p:spPr>
      </p:pic>
      <p:pic>
        <p:nvPicPr>
          <p:cNvPr id="4" name="Picture 3">
            <a:extLst>
              <a:ext uri="{FF2B5EF4-FFF2-40B4-BE49-F238E27FC236}">
                <a16:creationId xmlns:a16="http://schemas.microsoft.com/office/drawing/2014/main" id="{ED10775A-D3DE-4CF5-A3C3-7D8C1A0895A8}"/>
              </a:ext>
            </a:extLst>
          </p:cNvPr>
          <p:cNvPicPr>
            <a:picLocks noChangeAspect="1"/>
          </p:cNvPicPr>
          <p:nvPr/>
        </p:nvPicPr>
        <p:blipFill>
          <a:blip r:embed="rId3"/>
          <a:stretch>
            <a:fillRect/>
          </a:stretch>
        </p:blipFill>
        <p:spPr>
          <a:xfrm>
            <a:off x="5897442" y="2492896"/>
            <a:ext cx="2772356" cy="2862632"/>
          </a:xfrm>
          <a:prstGeom prst="rect">
            <a:avLst/>
          </a:prstGeom>
          <a:ln w="12700">
            <a:solidFill>
              <a:schemeClr val="tx1"/>
            </a:solidFill>
          </a:ln>
        </p:spPr>
      </p:pic>
      <p:cxnSp>
        <p:nvCxnSpPr>
          <p:cNvPr id="6" name="Straight Arrow Connector 5">
            <a:extLst>
              <a:ext uri="{FF2B5EF4-FFF2-40B4-BE49-F238E27FC236}">
                <a16:creationId xmlns:a16="http://schemas.microsoft.com/office/drawing/2014/main" id="{BC2E26F6-6BA2-4A43-9A80-F47F2BF8E0EB}"/>
              </a:ext>
            </a:extLst>
          </p:cNvPr>
          <p:cNvCxnSpPr/>
          <p:nvPr/>
        </p:nvCxnSpPr>
        <p:spPr bwMode="auto">
          <a:xfrm>
            <a:off x="5148064" y="3818937"/>
            <a:ext cx="576064"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Tree>
    <p:extLst>
      <p:ext uri="{BB962C8B-B14F-4D97-AF65-F5344CB8AC3E}">
        <p14:creationId xmlns:p14="http://schemas.microsoft.com/office/powerpoint/2010/main" val="604667095"/>
      </p:ext>
    </p:extLst>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Slide Number Placeholder 5"/>
          <p:cNvSpPr>
            <a:spLocks noGrp="1"/>
          </p:cNvSpPr>
          <p:nvPr>
            <p:ph type="sldNum" idx="10"/>
          </p:nvPr>
        </p:nvSpPr>
        <p:spPr>
          <a:xfrm>
            <a:off x="4355976" y="4725144"/>
            <a:ext cx="528638" cy="363537"/>
          </a:xfrm>
        </p:spPr>
        <p:txBody>
          <a:bodyPr/>
          <a:lstStyle/>
          <a:p>
            <a:pPr>
              <a:defRPr/>
            </a:pPr>
            <a:r>
              <a:rPr lang="en-GB" dirty="0"/>
              <a:t>Slide </a:t>
            </a:r>
            <a:fld id="{1C2B32AF-A0A6-420E-BC00-B7B1B3A82339}" type="slidenum">
              <a:rPr lang="en-GB"/>
              <a:pPr>
                <a:defRPr/>
              </a:pPr>
              <a:t>13</a:t>
            </a:fld>
            <a:endParaRPr lang="en-GB" dirty="0"/>
          </a:p>
        </p:txBody>
      </p:sp>
      <p:sp>
        <p:nvSpPr>
          <p:cNvPr id="34" name="Rectangle 4"/>
          <p:cNvSpPr>
            <a:spLocks noGrp="1" noChangeArrowheads="1"/>
          </p:cNvSpPr>
          <p:nvPr>
            <p:ph type="ftr" idx="11"/>
          </p:nvPr>
        </p:nvSpPr>
        <p:spPr/>
        <p:txBody>
          <a:bodyPr/>
          <a:lstStyle/>
          <a:p>
            <a:r>
              <a:rPr lang="en-GB" dirty="0"/>
              <a:t>Mark Hamilton, Ruckus/CommScope</a:t>
            </a:r>
          </a:p>
        </p:txBody>
      </p:sp>
      <p:sp>
        <p:nvSpPr>
          <p:cNvPr id="8" name="Rectangle 2"/>
          <p:cNvSpPr txBox="1">
            <a:spLocks noChangeArrowheads="1"/>
          </p:cNvSpPr>
          <p:nvPr/>
        </p:nvSpPr>
        <p:spPr bwMode="auto">
          <a:xfrm>
            <a:off x="755576" y="1124744"/>
            <a:ext cx="7056784" cy="838201"/>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lvl1pPr marL="342900" indent="-342900" algn="l" defTabSz="449263" rtl="0" fontAlgn="base">
              <a:spcBef>
                <a:spcPts val="600"/>
              </a:spcBef>
              <a:spcAft>
                <a:spcPct val="0"/>
              </a:spcAft>
              <a:buClr>
                <a:srgbClr val="000000"/>
              </a:buClr>
              <a:buSzPct val="100000"/>
              <a:buFont typeface="Times New Roman" pitchFamily="18" charset="0"/>
              <a:defRPr sz="2400" b="1">
                <a:solidFill>
                  <a:srgbClr val="000000"/>
                </a:solidFill>
                <a:latin typeface="+mn-lt"/>
                <a:ea typeface="+mn-ea"/>
                <a:cs typeface="+mn-cs"/>
              </a:defRPr>
            </a:lvl1pPr>
            <a:lvl2pPr marL="742950" indent="-285750" algn="l" defTabSz="449263" rtl="0" fontAlgn="base">
              <a:spcBef>
                <a:spcPts val="500"/>
              </a:spcBef>
              <a:spcAft>
                <a:spcPct val="0"/>
              </a:spcAft>
              <a:buClr>
                <a:srgbClr val="000000"/>
              </a:buClr>
              <a:buSzPct val="100000"/>
              <a:buFont typeface="Times New Roman" pitchFamily="18" charset="0"/>
              <a:defRPr sz="2000">
                <a:solidFill>
                  <a:srgbClr val="000000"/>
                </a:solidFill>
                <a:latin typeface="+mn-lt"/>
                <a:ea typeface="+mn-ea"/>
              </a:defRPr>
            </a:lvl2pPr>
            <a:lvl3pPr marL="1143000" indent="-228600" algn="l" defTabSz="449263" rtl="0" fontAlgn="base">
              <a:spcBef>
                <a:spcPts val="450"/>
              </a:spcBef>
              <a:spcAft>
                <a:spcPct val="0"/>
              </a:spcAft>
              <a:buClr>
                <a:srgbClr val="000000"/>
              </a:buClr>
              <a:buSzPct val="100000"/>
              <a:buFont typeface="Times New Roman" pitchFamily="18" charset="0"/>
              <a:defRPr>
                <a:solidFill>
                  <a:srgbClr val="000000"/>
                </a:solidFill>
                <a:latin typeface="+mn-lt"/>
                <a:ea typeface="+mn-ea"/>
              </a:defRPr>
            </a:lvl3pPr>
            <a:lvl4pPr marL="16002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4pPr>
            <a:lvl5pPr marL="20574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53975" indent="0"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Note that, within any AP (legacy or AP MLD), there is a conceptual table, of peer non-AP STAs:</a:t>
            </a:r>
            <a:endParaRPr lang="en-US" sz="1400" kern="0" dirty="0">
              <a:solidFill>
                <a:schemeClr val="tx1"/>
              </a:solidFill>
              <a:latin typeface="Times New Roman" pitchFamily="18" charset="0"/>
              <a:ea typeface="MS Gothic" pitchFamily="49" charset="-128"/>
            </a:endParaRPr>
          </a:p>
        </p:txBody>
      </p:sp>
      <p:graphicFrame>
        <p:nvGraphicFramePr>
          <p:cNvPr id="3" name="Table 4">
            <a:extLst>
              <a:ext uri="{FF2B5EF4-FFF2-40B4-BE49-F238E27FC236}">
                <a16:creationId xmlns:a16="http://schemas.microsoft.com/office/drawing/2014/main" id="{57010DFC-D652-44C6-BC16-B8D6A50C891F}"/>
              </a:ext>
            </a:extLst>
          </p:cNvPr>
          <p:cNvGraphicFramePr>
            <a:graphicFrameLocks noGrp="1"/>
          </p:cNvGraphicFramePr>
          <p:nvPr>
            <p:extLst>
              <p:ext uri="{D42A27DB-BD31-4B8C-83A1-F6EECF244321}">
                <p14:modId xmlns:p14="http://schemas.microsoft.com/office/powerpoint/2010/main" val="3601735103"/>
              </p:ext>
            </p:extLst>
          </p:nvPr>
        </p:nvGraphicFramePr>
        <p:xfrm>
          <a:off x="1235968" y="2237157"/>
          <a:ext cx="6096000" cy="2667000"/>
        </p:xfrm>
        <a:graphic>
          <a:graphicData uri="http://schemas.openxmlformats.org/drawingml/2006/table">
            <a:tbl>
              <a:tblPr firstRow="1" bandRow="1">
                <a:tableStyleId>{5C22544A-7EE6-4342-B048-85BDC9FD1C3A}</a:tableStyleId>
              </a:tblPr>
              <a:tblGrid>
                <a:gridCol w="2032000">
                  <a:extLst>
                    <a:ext uri="{9D8B030D-6E8A-4147-A177-3AD203B41FA5}">
                      <a16:colId xmlns:a16="http://schemas.microsoft.com/office/drawing/2014/main" val="460561611"/>
                    </a:ext>
                  </a:extLst>
                </a:gridCol>
                <a:gridCol w="2032000">
                  <a:extLst>
                    <a:ext uri="{9D8B030D-6E8A-4147-A177-3AD203B41FA5}">
                      <a16:colId xmlns:a16="http://schemas.microsoft.com/office/drawing/2014/main" val="2574695055"/>
                    </a:ext>
                  </a:extLst>
                </a:gridCol>
                <a:gridCol w="2032000">
                  <a:extLst>
                    <a:ext uri="{9D8B030D-6E8A-4147-A177-3AD203B41FA5}">
                      <a16:colId xmlns:a16="http://schemas.microsoft.com/office/drawing/2014/main" val="1727606941"/>
                    </a:ext>
                  </a:extLst>
                </a:gridCol>
              </a:tblGrid>
              <a:tr h="370840">
                <a:tc>
                  <a:txBody>
                    <a:bodyPr/>
                    <a:lstStyle/>
                    <a:p>
                      <a:endParaRPr lang="en-US"/>
                    </a:p>
                  </a:txBody>
                  <a:tcPr/>
                </a:tc>
                <a:tc>
                  <a:txBody>
                    <a:bodyPr/>
                    <a:lstStyle/>
                    <a:p>
                      <a:r>
                        <a:rPr lang="en-US" dirty="0"/>
                        <a:t>State</a:t>
                      </a:r>
                    </a:p>
                  </a:txBody>
                  <a:tcPr/>
                </a:tc>
                <a:tc>
                  <a:txBody>
                    <a:bodyPr/>
                    <a:lstStyle/>
                    <a:p>
                      <a:r>
                        <a:rPr lang="en-US" dirty="0"/>
                        <a:t>Other info</a:t>
                      </a:r>
                    </a:p>
                  </a:txBody>
                  <a:tcPr/>
                </a:tc>
                <a:extLst>
                  <a:ext uri="{0D108BD9-81ED-4DB2-BD59-A6C34878D82A}">
                    <a16:rowId xmlns:a16="http://schemas.microsoft.com/office/drawing/2014/main" val="3840744286"/>
                  </a:ext>
                </a:extLst>
              </a:tr>
              <a:tr h="370840">
                <a:tc>
                  <a:txBody>
                    <a:bodyPr/>
                    <a:lstStyle/>
                    <a:p>
                      <a:r>
                        <a:rPr lang="en-US" dirty="0"/>
                        <a:t>STA1</a:t>
                      </a:r>
                    </a:p>
                  </a:txBody>
                  <a:tcPr/>
                </a:tc>
                <a:tc>
                  <a:txBody>
                    <a:bodyPr/>
                    <a:lstStyle/>
                    <a:p>
                      <a:r>
                        <a:rPr lang="en-US" dirty="0"/>
                        <a:t>State 1 (</a:t>
                      </a:r>
                      <a:r>
                        <a:rPr lang="en-US" dirty="0" err="1"/>
                        <a:t>unauth</a:t>
                      </a:r>
                      <a:r>
                        <a:rPr lang="en-US" dirty="0"/>
                        <a:t>)</a:t>
                      </a:r>
                    </a:p>
                  </a:txBody>
                  <a:tcPr/>
                </a:tc>
                <a:tc>
                  <a:txBody>
                    <a:bodyPr/>
                    <a:lstStyle/>
                    <a:p>
                      <a:r>
                        <a:rPr lang="en-US" dirty="0"/>
                        <a:t>-</a:t>
                      </a:r>
                    </a:p>
                  </a:txBody>
                  <a:tcPr/>
                </a:tc>
                <a:extLst>
                  <a:ext uri="{0D108BD9-81ED-4DB2-BD59-A6C34878D82A}">
                    <a16:rowId xmlns:a16="http://schemas.microsoft.com/office/drawing/2014/main" val="250207488"/>
                  </a:ext>
                </a:extLst>
              </a:tr>
              <a:tr h="370840">
                <a:tc>
                  <a:txBody>
                    <a:bodyPr/>
                    <a:lstStyle/>
                    <a:p>
                      <a:r>
                        <a:rPr lang="en-US" dirty="0"/>
                        <a:t>STA2</a:t>
                      </a:r>
                    </a:p>
                  </a:txBody>
                  <a:tcPr/>
                </a:tc>
                <a:tc>
                  <a:txBody>
                    <a:bodyPr/>
                    <a:lstStyle/>
                    <a:p>
                      <a:r>
                        <a:rPr lang="en-US" dirty="0"/>
                        <a:t>State 4 (RSNA)</a:t>
                      </a:r>
                    </a:p>
                  </a:txBody>
                  <a:tcPr/>
                </a:tc>
                <a:tc>
                  <a:txBody>
                    <a:bodyPr/>
                    <a:lstStyle/>
                    <a:p>
                      <a:r>
                        <a:rPr lang="en-US" dirty="0"/>
                        <a:t>Data rates, PS state, RSNA info, etc., etc.</a:t>
                      </a:r>
                    </a:p>
                  </a:txBody>
                  <a:tcPr/>
                </a:tc>
                <a:extLst>
                  <a:ext uri="{0D108BD9-81ED-4DB2-BD59-A6C34878D82A}">
                    <a16:rowId xmlns:a16="http://schemas.microsoft.com/office/drawing/2014/main" val="2854829933"/>
                  </a:ext>
                </a:extLst>
              </a:tr>
              <a:tr h="370840">
                <a:tc>
                  <a:txBody>
                    <a:bodyPr/>
                    <a:lstStyle/>
                    <a:p>
                      <a:r>
                        <a:rPr lang="en-US" dirty="0"/>
                        <a:t>…</a:t>
                      </a:r>
                    </a:p>
                  </a:txBody>
                  <a:tcPr/>
                </a:tc>
                <a:tc>
                  <a:txBody>
                    <a:bodyPr/>
                    <a:lstStyle/>
                    <a:p>
                      <a:r>
                        <a:rPr lang="en-US" dirty="0"/>
                        <a:t>…</a:t>
                      </a:r>
                    </a:p>
                  </a:txBody>
                  <a:tcPr/>
                </a:tc>
                <a:tc>
                  <a:txBody>
                    <a:bodyPr/>
                    <a:lstStyle/>
                    <a:p>
                      <a:r>
                        <a:rPr lang="en-US" dirty="0"/>
                        <a:t>…</a:t>
                      </a:r>
                    </a:p>
                  </a:txBody>
                  <a:tcPr/>
                </a:tc>
                <a:extLst>
                  <a:ext uri="{0D108BD9-81ED-4DB2-BD59-A6C34878D82A}">
                    <a16:rowId xmlns:a16="http://schemas.microsoft.com/office/drawing/2014/main" val="481972991"/>
                  </a:ext>
                </a:extLst>
              </a:tr>
              <a:tr h="370840">
                <a:tc>
                  <a:txBody>
                    <a:bodyPr/>
                    <a:lstStyle/>
                    <a:p>
                      <a:r>
                        <a:rPr lang="en-US" dirty="0"/>
                        <a:t>STA n</a:t>
                      </a:r>
                    </a:p>
                  </a:txBody>
                  <a:tcPr/>
                </a:tc>
                <a:tc>
                  <a:txBody>
                    <a:bodyPr/>
                    <a:lstStyle/>
                    <a:p>
                      <a:r>
                        <a:rPr lang="en-US" dirty="0"/>
                        <a:t>State 2 (auth, not </a:t>
                      </a:r>
                      <a:r>
                        <a:rPr lang="en-US" dirty="0" err="1"/>
                        <a:t>assoc</a:t>
                      </a:r>
                      <a:r>
                        <a:rPr lang="en-US" dirty="0"/>
                        <a:t>)</a:t>
                      </a:r>
                    </a:p>
                  </a:txBody>
                  <a:tcPr/>
                </a:tc>
                <a:tc>
                  <a:txBody>
                    <a:bodyPr/>
                    <a:lstStyle/>
                    <a:p>
                      <a:r>
                        <a:rPr lang="en-US" dirty="0"/>
                        <a:t>Data rates, etc.</a:t>
                      </a:r>
                    </a:p>
                  </a:txBody>
                  <a:tcPr/>
                </a:tc>
                <a:extLst>
                  <a:ext uri="{0D108BD9-81ED-4DB2-BD59-A6C34878D82A}">
                    <a16:rowId xmlns:a16="http://schemas.microsoft.com/office/drawing/2014/main" val="3465528576"/>
                  </a:ext>
                </a:extLst>
              </a:tr>
            </a:tbl>
          </a:graphicData>
        </a:graphic>
      </p:graphicFrame>
    </p:spTree>
    <p:extLst>
      <p:ext uri="{BB962C8B-B14F-4D97-AF65-F5344CB8AC3E}">
        <p14:creationId xmlns:p14="http://schemas.microsoft.com/office/powerpoint/2010/main" val="3880790159"/>
      </p:ext>
    </p:extLst>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Slide Number Placeholder 5"/>
          <p:cNvSpPr>
            <a:spLocks noGrp="1"/>
          </p:cNvSpPr>
          <p:nvPr>
            <p:ph type="sldNum" idx="10"/>
          </p:nvPr>
        </p:nvSpPr>
        <p:spPr>
          <a:xfrm>
            <a:off x="4355976" y="4725144"/>
            <a:ext cx="528638" cy="363537"/>
          </a:xfrm>
        </p:spPr>
        <p:txBody>
          <a:bodyPr/>
          <a:lstStyle/>
          <a:p>
            <a:pPr>
              <a:defRPr/>
            </a:pPr>
            <a:r>
              <a:rPr lang="en-GB" dirty="0"/>
              <a:t>Slide </a:t>
            </a:r>
            <a:fld id="{1C2B32AF-A0A6-420E-BC00-B7B1B3A82339}" type="slidenum">
              <a:rPr lang="en-GB"/>
              <a:pPr>
                <a:defRPr/>
              </a:pPr>
              <a:t>14</a:t>
            </a:fld>
            <a:endParaRPr lang="en-GB" dirty="0"/>
          </a:p>
        </p:txBody>
      </p:sp>
      <p:sp>
        <p:nvSpPr>
          <p:cNvPr id="34" name="Rectangle 4"/>
          <p:cNvSpPr>
            <a:spLocks noGrp="1" noChangeArrowheads="1"/>
          </p:cNvSpPr>
          <p:nvPr>
            <p:ph type="ftr" idx="11"/>
          </p:nvPr>
        </p:nvSpPr>
        <p:spPr/>
        <p:txBody>
          <a:bodyPr/>
          <a:lstStyle/>
          <a:p>
            <a:r>
              <a:rPr lang="en-GB" dirty="0"/>
              <a:t>Mark Hamilton, Ruckus/CommScope</a:t>
            </a:r>
          </a:p>
        </p:txBody>
      </p:sp>
      <p:sp>
        <p:nvSpPr>
          <p:cNvPr id="8" name="Rectangle 2"/>
          <p:cNvSpPr txBox="1">
            <a:spLocks noChangeArrowheads="1"/>
          </p:cNvSpPr>
          <p:nvPr/>
        </p:nvSpPr>
        <p:spPr bwMode="auto">
          <a:xfrm>
            <a:off x="755576" y="980728"/>
            <a:ext cx="7416824" cy="1368152"/>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lvl1pPr marL="342900" indent="-342900" algn="l" defTabSz="449263" rtl="0" fontAlgn="base">
              <a:spcBef>
                <a:spcPts val="600"/>
              </a:spcBef>
              <a:spcAft>
                <a:spcPct val="0"/>
              </a:spcAft>
              <a:buClr>
                <a:srgbClr val="000000"/>
              </a:buClr>
              <a:buSzPct val="100000"/>
              <a:buFont typeface="Times New Roman" pitchFamily="18" charset="0"/>
              <a:defRPr sz="2400" b="1">
                <a:solidFill>
                  <a:srgbClr val="000000"/>
                </a:solidFill>
                <a:latin typeface="+mn-lt"/>
                <a:ea typeface="+mn-ea"/>
                <a:cs typeface="+mn-cs"/>
              </a:defRPr>
            </a:lvl1pPr>
            <a:lvl2pPr marL="742950" indent="-285750" algn="l" defTabSz="449263" rtl="0" fontAlgn="base">
              <a:spcBef>
                <a:spcPts val="500"/>
              </a:spcBef>
              <a:spcAft>
                <a:spcPct val="0"/>
              </a:spcAft>
              <a:buClr>
                <a:srgbClr val="000000"/>
              </a:buClr>
              <a:buSzPct val="100000"/>
              <a:buFont typeface="Times New Roman" pitchFamily="18" charset="0"/>
              <a:defRPr sz="2000">
                <a:solidFill>
                  <a:srgbClr val="000000"/>
                </a:solidFill>
                <a:latin typeface="+mn-lt"/>
                <a:ea typeface="+mn-ea"/>
              </a:defRPr>
            </a:lvl2pPr>
            <a:lvl3pPr marL="1143000" indent="-228600" algn="l" defTabSz="449263" rtl="0" fontAlgn="base">
              <a:spcBef>
                <a:spcPts val="450"/>
              </a:spcBef>
              <a:spcAft>
                <a:spcPct val="0"/>
              </a:spcAft>
              <a:buClr>
                <a:srgbClr val="000000"/>
              </a:buClr>
              <a:buSzPct val="100000"/>
              <a:buFont typeface="Times New Roman" pitchFamily="18" charset="0"/>
              <a:defRPr>
                <a:solidFill>
                  <a:srgbClr val="000000"/>
                </a:solidFill>
                <a:latin typeface="+mn-lt"/>
                <a:ea typeface="+mn-ea"/>
              </a:defRPr>
            </a:lvl3pPr>
            <a:lvl4pPr marL="16002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4pPr>
            <a:lvl5pPr marL="20574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53975" indent="0"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Consider adding a little info to the table:</a:t>
            </a:r>
          </a:p>
          <a:p>
            <a:pPr marL="339725" indent="-285750" eaLnBrk="1" hangingPunct="1">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Is the peer MLD/MLO?</a:t>
            </a:r>
          </a:p>
          <a:p>
            <a:pPr marL="339725" indent="-285750" eaLnBrk="1" hangingPunct="1">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If yes, which links are connected; which links are active; etc.</a:t>
            </a:r>
          </a:p>
          <a:p>
            <a:pPr marL="339725" indent="-285750" eaLnBrk="1" hangingPunct="1">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If no, what is the legacy state for each link (since they can be different)</a:t>
            </a:r>
            <a:endParaRPr lang="en-US" sz="1400" kern="0" dirty="0">
              <a:solidFill>
                <a:schemeClr val="tx1"/>
              </a:solidFill>
              <a:latin typeface="Times New Roman" pitchFamily="18" charset="0"/>
              <a:ea typeface="MS Gothic" pitchFamily="49" charset="-128"/>
            </a:endParaRPr>
          </a:p>
        </p:txBody>
      </p:sp>
      <p:graphicFrame>
        <p:nvGraphicFramePr>
          <p:cNvPr id="3" name="Table 4">
            <a:extLst>
              <a:ext uri="{FF2B5EF4-FFF2-40B4-BE49-F238E27FC236}">
                <a16:creationId xmlns:a16="http://schemas.microsoft.com/office/drawing/2014/main" id="{57010DFC-D652-44C6-BC16-B8D6A50C891F}"/>
              </a:ext>
            </a:extLst>
          </p:cNvPr>
          <p:cNvGraphicFramePr>
            <a:graphicFrameLocks noGrp="1"/>
          </p:cNvGraphicFramePr>
          <p:nvPr>
            <p:extLst>
              <p:ext uri="{D42A27DB-BD31-4B8C-83A1-F6EECF244321}">
                <p14:modId xmlns:p14="http://schemas.microsoft.com/office/powerpoint/2010/main" val="4067171653"/>
              </p:ext>
            </p:extLst>
          </p:nvPr>
        </p:nvGraphicFramePr>
        <p:xfrm>
          <a:off x="1139788" y="2611359"/>
          <a:ext cx="6432375" cy="3215640"/>
        </p:xfrm>
        <a:graphic>
          <a:graphicData uri="http://schemas.openxmlformats.org/drawingml/2006/table">
            <a:tbl>
              <a:tblPr firstRow="1" bandRow="1">
                <a:tableStyleId>{5C22544A-7EE6-4342-B048-85BDC9FD1C3A}</a:tableStyleId>
              </a:tblPr>
              <a:tblGrid>
                <a:gridCol w="2144125">
                  <a:extLst>
                    <a:ext uri="{9D8B030D-6E8A-4147-A177-3AD203B41FA5}">
                      <a16:colId xmlns:a16="http://schemas.microsoft.com/office/drawing/2014/main" val="460561611"/>
                    </a:ext>
                  </a:extLst>
                </a:gridCol>
                <a:gridCol w="1983995">
                  <a:extLst>
                    <a:ext uri="{9D8B030D-6E8A-4147-A177-3AD203B41FA5}">
                      <a16:colId xmlns:a16="http://schemas.microsoft.com/office/drawing/2014/main" val="2574695055"/>
                    </a:ext>
                  </a:extLst>
                </a:gridCol>
                <a:gridCol w="2304255">
                  <a:extLst>
                    <a:ext uri="{9D8B030D-6E8A-4147-A177-3AD203B41FA5}">
                      <a16:colId xmlns:a16="http://schemas.microsoft.com/office/drawing/2014/main" val="1727606941"/>
                    </a:ext>
                  </a:extLst>
                </a:gridCol>
              </a:tblGrid>
              <a:tr h="370840">
                <a:tc>
                  <a:txBody>
                    <a:bodyPr/>
                    <a:lstStyle/>
                    <a:p>
                      <a:endParaRPr lang="en-US"/>
                    </a:p>
                  </a:txBody>
                  <a:tcPr/>
                </a:tc>
                <a:tc>
                  <a:txBody>
                    <a:bodyPr/>
                    <a:lstStyle/>
                    <a:p>
                      <a:r>
                        <a:rPr lang="en-US" dirty="0"/>
                        <a:t>State</a:t>
                      </a:r>
                    </a:p>
                  </a:txBody>
                  <a:tcPr/>
                </a:tc>
                <a:tc>
                  <a:txBody>
                    <a:bodyPr/>
                    <a:lstStyle/>
                    <a:p>
                      <a:r>
                        <a:rPr lang="en-US" dirty="0"/>
                        <a:t>Other info</a:t>
                      </a:r>
                    </a:p>
                  </a:txBody>
                  <a:tcPr/>
                </a:tc>
                <a:extLst>
                  <a:ext uri="{0D108BD9-81ED-4DB2-BD59-A6C34878D82A}">
                    <a16:rowId xmlns:a16="http://schemas.microsoft.com/office/drawing/2014/main" val="3840744286"/>
                  </a:ext>
                </a:extLst>
              </a:tr>
              <a:tr h="370840">
                <a:tc>
                  <a:txBody>
                    <a:bodyPr/>
                    <a:lstStyle/>
                    <a:p>
                      <a:r>
                        <a:rPr lang="en-US" dirty="0"/>
                        <a:t>STA1</a:t>
                      </a:r>
                    </a:p>
                  </a:txBody>
                  <a:tcPr/>
                </a:tc>
                <a:tc>
                  <a:txBody>
                    <a:bodyPr/>
                    <a:lstStyle/>
                    <a:p>
                      <a:r>
                        <a:rPr lang="en-US" dirty="0"/>
                        <a:t>State 1 (</a:t>
                      </a:r>
                      <a:r>
                        <a:rPr lang="en-US" dirty="0" err="1"/>
                        <a:t>unauth</a:t>
                      </a:r>
                      <a:r>
                        <a:rPr lang="en-US" dirty="0"/>
                        <a:t>)</a:t>
                      </a:r>
                    </a:p>
                  </a:txBody>
                  <a:tcPr/>
                </a:tc>
                <a:tc>
                  <a:txBody>
                    <a:bodyPr/>
                    <a:lstStyle/>
                    <a:p>
                      <a:r>
                        <a:rPr lang="en-US" dirty="0"/>
                        <a:t>-</a:t>
                      </a:r>
                    </a:p>
                  </a:txBody>
                  <a:tcPr/>
                </a:tc>
                <a:extLst>
                  <a:ext uri="{0D108BD9-81ED-4DB2-BD59-A6C34878D82A}">
                    <a16:rowId xmlns:a16="http://schemas.microsoft.com/office/drawing/2014/main" val="250207488"/>
                  </a:ext>
                </a:extLst>
              </a:tr>
              <a:tr h="370840">
                <a:tc>
                  <a:txBody>
                    <a:bodyPr/>
                    <a:lstStyle/>
                    <a:p>
                      <a:r>
                        <a:rPr lang="en-US" dirty="0"/>
                        <a:t>STA2</a:t>
                      </a:r>
                    </a:p>
                  </a:txBody>
                  <a:tcPr/>
                </a:tc>
                <a:tc>
                  <a:txBody>
                    <a:bodyPr/>
                    <a:lstStyle/>
                    <a:p>
                      <a:r>
                        <a:rPr lang="en-US" dirty="0"/>
                        <a:t>State 4 (RSNA)</a:t>
                      </a:r>
                    </a:p>
                  </a:txBody>
                  <a:tcPr/>
                </a:tc>
                <a:tc>
                  <a:txBody>
                    <a:bodyPr/>
                    <a:lstStyle/>
                    <a:p>
                      <a:r>
                        <a:rPr lang="en-US" dirty="0"/>
                        <a:t>Data rates, PS state, RSNA info, </a:t>
                      </a:r>
                    </a:p>
                    <a:p>
                      <a:r>
                        <a:rPr lang="en-US" dirty="0">
                          <a:solidFill>
                            <a:srgbClr val="FF0000"/>
                          </a:solidFill>
                        </a:rPr>
                        <a:t>MLO?(link1, link2), </a:t>
                      </a:r>
                      <a:r>
                        <a:rPr lang="en-US" dirty="0"/>
                        <a:t>etc., etc.</a:t>
                      </a:r>
                    </a:p>
                  </a:txBody>
                  <a:tcPr/>
                </a:tc>
                <a:extLst>
                  <a:ext uri="{0D108BD9-81ED-4DB2-BD59-A6C34878D82A}">
                    <a16:rowId xmlns:a16="http://schemas.microsoft.com/office/drawing/2014/main" val="2854829933"/>
                  </a:ext>
                </a:extLst>
              </a:tr>
              <a:tr h="370840">
                <a:tc>
                  <a:txBody>
                    <a:bodyPr/>
                    <a:lstStyle/>
                    <a:p>
                      <a:r>
                        <a:rPr lang="en-US" dirty="0"/>
                        <a:t>…</a:t>
                      </a:r>
                    </a:p>
                  </a:txBody>
                  <a:tcPr/>
                </a:tc>
                <a:tc>
                  <a:txBody>
                    <a:bodyPr/>
                    <a:lstStyle/>
                    <a:p>
                      <a:r>
                        <a:rPr lang="en-US" dirty="0"/>
                        <a:t>…</a:t>
                      </a:r>
                    </a:p>
                  </a:txBody>
                  <a:tcPr/>
                </a:tc>
                <a:tc>
                  <a:txBody>
                    <a:bodyPr/>
                    <a:lstStyle/>
                    <a:p>
                      <a:r>
                        <a:rPr lang="en-US" dirty="0"/>
                        <a:t>…</a:t>
                      </a:r>
                    </a:p>
                  </a:txBody>
                  <a:tcPr/>
                </a:tc>
                <a:extLst>
                  <a:ext uri="{0D108BD9-81ED-4DB2-BD59-A6C34878D82A}">
                    <a16:rowId xmlns:a16="http://schemas.microsoft.com/office/drawing/2014/main" val="481972991"/>
                  </a:ext>
                </a:extLst>
              </a:tr>
              <a:tr h="370840">
                <a:tc>
                  <a:txBody>
                    <a:bodyPr/>
                    <a:lstStyle/>
                    <a:p>
                      <a:r>
                        <a:rPr lang="en-US" dirty="0"/>
                        <a:t>STA n</a:t>
                      </a:r>
                    </a:p>
                  </a:txBody>
                  <a:tcPr/>
                </a:tc>
                <a:tc>
                  <a:txBody>
                    <a:bodyPr/>
                    <a:lstStyle/>
                    <a:p>
                      <a:r>
                        <a:rPr lang="en-US" dirty="0"/>
                        <a:t>State 2 (auth, not </a:t>
                      </a:r>
                      <a:r>
                        <a:rPr lang="en-US" dirty="0" err="1"/>
                        <a:t>assoc</a:t>
                      </a:r>
                      <a:r>
                        <a:rPr lang="en-US" dirty="0"/>
                        <a:t>)</a:t>
                      </a:r>
                    </a:p>
                  </a:txBody>
                  <a:tcPr/>
                </a:tc>
                <a:tc>
                  <a:txBody>
                    <a:bodyPr/>
                    <a:lstStyle/>
                    <a:p>
                      <a:r>
                        <a:rPr lang="en-US" dirty="0"/>
                        <a:t>Data rates, </a:t>
                      </a:r>
                    </a:p>
                    <a:p>
                      <a:r>
                        <a:rPr lang="en-US" dirty="0">
                          <a:solidFill>
                            <a:srgbClr val="FF0000"/>
                          </a:solidFill>
                        </a:rPr>
                        <a:t>MLO?(link1, link2), </a:t>
                      </a:r>
                      <a:r>
                        <a:rPr lang="en-US" dirty="0"/>
                        <a:t>etc.</a:t>
                      </a:r>
                    </a:p>
                  </a:txBody>
                  <a:tcPr/>
                </a:tc>
                <a:extLst>
                  <a:ext uri="{0D108BD9-81ED-4DB2-BD59-A6C34878D82A}">
                    <a16:rowId xmlns:a16="http://schemas.microsoft.com/office/drawing/2014/main" val="3465528576"/>
                  </a:ext>
                </a:extLst>
              </a:tr>
            </a:tbl>
          </a:graphicData>
        </a:graphic>
      </p:graphicFrame>
    </p:spTree>
    <p:extLst>
      <p:ext uri="{BB962C8B-B14F-4D97-AF65-F5344CB8AC3E}">
        <p14:creationId xmlns:p14="http://schemas.microsoft.com/office/powerpoint/2010/main" val="4031219469"/>
      </p:ext>
    </p:extLst>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Slide Number Placeholder 5"/>
          <p:cNvSpPr>
            <a:spLocks noGrp="1"/>
          </p:cNvSpPr>
          <p:nvPr>
            <p:ph type="sldNum" idx="10"/>
          </p:nvPr>
        </p:nvSpPr>
        <p:spPr>
          <a:xfrm>
            <a:off x="4355976" y="4725144"/>
            <a:ext cx="528638" cy="363537"/>
          </a:xfrm>
        </p:spPr>
        <p:txBody>
          <a:bodyPr/>
          <a:lstStyle/>
          <a:p>
            <a:pPr>
              <a:defRPr/>
            </a:pPr>
            <a:r>
              <a:rPr lang="en-GB" dirty="0"/>
              <a:t>Slide </a:t>
            </a:r>
            <a:fld id="{1C2B32AF-A0A6-420E-BC00-B7B1B3A82339}" type="slidenum">
              <a:rPr lang="en-GB"/>
              <a:pPr>
                <a:defRPr/>
              </a:pPr>
              <a:t>15</a:t>
            </a:fld>
            <a:endParaRPr lang="en-GB" dirty="0"/>
          </a:p>
        </p:txBody>
      </p:sp>
      <p:sp>
        <p:nvSpPr>
          <p:cNvPr id="34" name="Rectangle 4"/>
          <p:cNvSpPr>
            <a:spLocks noGrp="1" noChangeArrowheads="1"/>
          </p:cNvSpPr>
          <p:nvPr>
            <p:ph type="ftr" idx="11"/>
          </p:nvPr>
        </p:nvSpPr>
        <p:spPr/>
        <p:txBody>
          <a:bodyPr/>
          <a:lstStyle/>
          <a:p>
            <a:r>
              <a:rPr lang="en-GB" dirty="0"/>
              <a:t>Mark Hamilton, Ruckus/CommScope</a:t>
            </a:r>
          </a:p>
        </p:txBody>
      </p:sp>
      <p:sp>
        <p:nvSpPr>
          <p:cNvPr id="8" name="Rectangle 2"/>
          <p:cNvSpPr txBox="1">
            <a:spLocks noChangeArrowheads="1"/>
          </p:cNvSpPr>
          <p:nvPr/>
        </p:nvSpPr>
        <p:spPr bwMode="auto">
          <a:xfrm>
            <a:off x="755576" y="1124744"/>
            <a:ext cx="7488832" cy="838201"/>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lvl1pPr marL="342900" indent="-342900" algn="l" defTabSz="449263" rtl="0" fontAlgn="base">
              <a:spcBef>
                <a:spcPts val="600"/>
              </a:spcBef>
              <a:spcAft>
                <a:spcPct val="0"/>
              </a:spcAft>
              <a:buClr>
                <a:srgbClr val="000000"/>
              </a:buClr>
              <a:buSzPct val="100000"/>
              <a:buFont typeface="Times New Roman" pitchFamily="18" charset="0"/>
              <a:defRPr sz="2400" b="1">
                <a:solidFill>
                  <a:srgbClr val="000000"/>
                </a:solidFill>
                <a:latin typeface="+mn-lt"/>
                <a:ea typeface="+mn-ea"/>
                <a:cs typeface="+mn-cs"/>
              </a:defRPr>
            </a:lvl1pPr>
            <a:lvl2pPr marL="742950" indent="-285750" algn="l" defTabSz="449263" rtl="0" fontAlgn="base">
              <a:spcBef>
                <a:spcPts val="500"/>
              </a:spcBef>
              <a:spcAft>
                <a:spcPct val="0"/>
              </a:spcAft>
              <a:buClr>
                <a:srgbClr val="000000"/>
              </a:buClr>
              <a:buSzPct val="100000"/>
              <a:buFont typeface="Times New Roman" pitchFamily="18" charset="0"/>
              <a:defRPr sz="2000">
                <a:solidFill>
                  <a:srgbClr val="000000"/>
                </a:solidFill>
                <a:latin typeface="+mn-lt"/>
                <a:ea typeface="+mn-ea"/>
              </a:defRPr>
            </a:lvl2pPr>
            <a:lvl3pPr marL="1143000" indent="-228600" algn="l" defTabSz="449263" rtl="0" fontAlgn="base">
              <a:spcBef>
                <a:spcPts val="450"/>
              </a:spcBef>
              <a:spcAft>
                <a:spcPct val="0"/>
              </a:spcAft>
              <a:buClr>
                <a:srgbClr val="000000"/>
              </a:buClr>
              <a:buSzPct val="100000"/>
              <a:buFont typeface="Times New Roman" pitchFamily="18" charset="0"/>
              <a:defRPr>
                <a:solidFill>
                  <a:srgbClr val="000000"/>
                </a:solidFill>
                <a:latin typeface="+mn-lt"/>
                <a:ea typeface="+mn-ea"/>
              </a:defRPr>
            </a:lvl3pPr>
            <a:lvl4pPr marL="16002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4pPr>
            <a:lvl5pPr marL="20574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53975" indent="0"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So, we have a small database, shared and accessible by the MAC components: </a:t>
            </a:r>
            <a:endParaRPr lang="en-US" sz="1400" kern="0" dirty="0">
              <a:solidFill>
                <a:schemeClr val="tx1"/>
              </a:solidFill>
              <a:latin typeface="Times New Roman" pitchFamily="18" charset="0"/>
              <a:ea typeface="MS Gothic" pitchFamily="49" charset="-128"/>
            </a:endParaRPr>
          </a:p>
        </p:txBody>
      </p:sp>
      <p:pic>
        <p:nvPicPr>
          <p:cNvPr id="5" name="Picture 4">
            <a:extLst>
              <a:ext uri="{FF2B5EF4-FFF2-40B4-BE49-F238E27FC236}">
                <a16:creationId xmlns:a16="http://schemas.microsoft.com/office/drawing/2014/main" id="{864A3B5A-81CC-4BF5-A974-0720570F2B88}"/>
              </a:ext>
            </a:extLst>
          </p:cNvPr>
          <p:cNvPicPr>
            <a:picLocks noChangeAspect="1"/>
          </p:cNvPicPr>
          <p:nvPr/>
        </p:nvPicPr>
        <p:blipFill>
          <a:blip r:embed="rId2"/>
          <a:stretch>
            <a:fillRect/>
          </a:stretch>
        </p:blipFill>
        <p:spPr>
          <a:xfrm>
            <a:off x="2258740" y="1935412"/>
            <a:ext cx="4194471" cy="4026051"/>
          </a:xfrm>
          <a:prstGeom prst="rect">
            <a:avLst/>
          </a:prstGeom>
        </p:spPr>
      </p:pic>
    </p:spTree>
    <p:extLst>
      <p:ext uri="{BB962C8B-B14F-4D97-AF65-F5344CB8AC3E}">
        <p14:creationId xmlns:p14="http://schemas.microsoft.com/office/powerpoint/2010/main" val="1149128553"/>
      </p:ext>
    </p:extLst>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Slide Number Placeholder 5"/>
          <p:cNvSpPr>
            <a:spLocks noGrp="1"/>
          </p:cNvSpPr>
          <p:nvPr>
            <p:ph type="sldNum" idx="10"/>
          </p:nvPr>
        </p:nvSpPr>
        <p:spPr>
          <a:xfrm>
            <a:off x="4355976" y="4725144"/>
            <a:ext cx="528638" cy="363537"/>
          </a:xfrm>
        </p:spPr>
        <p:txBody>
          <a:bodyPr/>
          <a:lstStyle/>
          <a:p>
            <a:pPr>
              <a:defRPr/>
            </a:pPr>
            <a:r>
              <a:rPr lang="en-GB" dirty="0"/>
              <a:t>Slide </a:t>
            </a:r>
            <a:fld id="{1C2B32AF-A0A6-420E-BC00-B7B1B3A82339}" type="slidenum">
              <a:rPr lang="en-GB"/>
              <a:pPr>
                <a:defRPr/>
              </a:pPr>
              <a:t>16</a:t>
            </a:fld>
            <a:endParaRPr lang="en-GB" dirty="0"/>
          </a:p>
        </p:txBody>
      </p:sp>
      <p:sp>
        <p:nvSpPr>
          <p:cNvPr id="34" name="Rectangle 4"/>
          <p:cNvSpPr>
            <a:spLocks noGrp="1" noChangeArrowheads="1"/>
          </p:cNvSpPr>
          <p:nvPr>
            <p:ph type="ftr" idx="11"/>
          </p:nvPr>
        </p:nvSpPr>
        <p:spPr/>
        <p:txBody>
          <a:bodyPr/>
          <a:lstStyle/>
          <a:p>
            <a:r>
              <a:rPr lang="en-GB" dirty="0"/>
              <a:t>Mark Hamilton, Ruckus/CommScope</a:t>
            </a:r>
          </a:p>
        </p:txBody>
      </p:sp>
      <p:sp>
        <p:nvSpPr>
          <p:cNvPr id="2" name="Title 1"/>
          <p:cNvSpPr>
            <a:spLocks noGrp="1"/>
          </p:cNvSpPr>
          <p:nvPr>
            <p:ph type="title"/>
          </p:nvPr>
        </p:nvSpPr>
        <p:spPr>
          <a:xfrm>
            <a:off x="720341" y="867458"/>
            <a:ext cx="8131538" cy="838200"/>
          </a:xfrm>
        </p:spPr>
        <p:txBody>
          <a:bodyPr/>
          <a:lstStyle/>
          <a:p>
            <a:pPr algn="l" defTabSz="914400">
              <a:lnSpc>
                <a:spcPct val="80000"/>
              </a:lnSpc>
              <a:buFont typeface="Times New Roman" pitchFamily="16" charset="0"/>
              <a:buNone/>
              <a:defRPr/>
            </a:pPr>
            <a:r>
              <a:rPr lang="en-US" sz="3600" b="0" kern="1200" dirty="0">
                <a:solidFill>
                  <a:srgbClr val="435153"/>
                </a:solidFill>
              </a:rPr>
              <a:t>“Legacy” AP behaviors</a:t>
            </a:r>
            <a:endParaRPr lang="en-US" sz="3600" b="0" kern="1200" dirty="0">
              <a:solidFill>
                <a:schemeClr val="accent6"/>
              </a:solidFill>
            </a:endParaRPr>
          </a:p>
        </p:txBody>
      </p:sp>
      <p:sp>
        <p:nvSpPr>
          <p:cNvPr id="8" name="Rectangle 2"/>
          <p:cNvSpPr txBox="1">
            <a:spLocks noChangeArrowheads="1"/>
          </p:cNvSpPr>
          <p:nvPr/>
        </p:nvSpPr>
        <p:spPr bwMode="auto">
          <a:xfrm>
            <a:off x="715492" y="1988840"/>
            <a:ext cx="7992243" cy="4486573"/>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lvl1pPr marL="342900" indent="-342900" algn="l" defTabSz="449263" rtl="0" fontAlgn="base">
              <a:spcBef>
                <a:spcPts val="600"/>
              </a:spcBef>
              <a:spcAft>
                <a:spcPct val="0"/>
              </a:spcAft>
              <a:buClr>
                <a:srgbClr val="000000"/>
              </a:buClr>
              <a:buSzPct val="100000"/>
              <a:buFont typeface="Times New Roman" pitchFamily="18" charset="0"/>
              <a:defRPr sz="2400" b="1">
                <a:solidFill>
                  <a:srgbClr val="000000"/>
                </a:solidFill>
                <a:latin typeface="+mn-lt"/>
                <a:ea typeface="+mn-ea"/>
                <a:cs typeface="+mn-cs"/>
              </a:defRPr>
            </a:lvl1pPr>
            <a:lvl2pPr marL="742950" indent="-285750" algn="l" defTabSz="449263" rtl="0" fontAlgn="base">
              <a:spcBef>
                <a:spcPts val="500"/>
              </a:spcBef>
              <a:spcAft>
                <a:spcPct val="0"/>
              </a:spcAft>
              <a:buClr>
                <a:srgbClr val="000000"/>
              </a:buClr>
              <a:buSzPct val="100000"/>
              <a:buFont typeface="Times New Roman" pitchFamily="18" charset="0"/>
              <a:defRPr sz="2000">
                <a:solidFill>
                  <a:srgbClr val="000000"/>
                </a:solidFill>
                <a:latin typeface="+mn-lt"/>
                <a:ea typeface="+mn-ea"/>
              </a:defRPr>
            </a:lvl2pPr>
            <a:lvl3pPr marL="1143000" indent="-228600" algn="l" defTabSz="449263" rtl="0" fontAlgn="base">
              <a:spcBef>
                <a:spcPts val="450"/>
              </a:spcBef>
              <a:spcAft>
                <a:spcPct val="0"/>
              </a:spcAft>
              <a:buClr>
                <a:srgbClr val="000000"/>
              </a:buClr>
              <a:buSzPct val="100000"/>
              <a:buFont typeface="Times New Roman" pitchFamily="18" charset="0"/>
              <a:defRPr>
                <a:solidFill>
                  <a:srgbClr val="000000"/>
                </a:solidFill>
                <a:latin typeface="+mn-lt"/>
                <a:ea typeface="+mn-ea"/>
              </a:defRPr>
            </a:lvl3pPr>
            <a:lvl4pPr marL="16002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4pPr>
            <a:lvl5pPr marL="20574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568325" indent="-457200" eaLnBrk="1" hangingPunct="1">
              <a:buFont typeface="+mj-lt"/>
              <a:buAutoNum type="arabicParen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000" kern="0" dirty="0">
                <a:solidFill>
                  <a:schemeClr val="tx1"/>
                </a:solidFill>
                <a:latin typeface="Times New Roman" pitchFamily="18" charset="0"/>
                <a:ea typeface="MS Gothic" pitchFamily="49" charset="-128"/>
              </a:rPr>
              <a:t>First, note that the AP MLD is handling associations from multiple non-AP STAs/MLDs.</a:t>
            </a:r>
          </a:p>
          <a:p>
            <a:pPr marL="968375" lvl="1" indent="-457200" eaLnBrk="1" hangingPunct="1">
              <a:buFont typeface="+mj-lt"/>
              <a:buAutoNum type="alphaLcParen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This implies, for example, multiple PTKSAs, PS buffers/queues, etc.</a:t>
            </a:r>
          </a:p>
          <a:p>
            <a:pPr marL="968375" lvl="1" indent="-457200" eaLnBrk="1" hangingPunct="1">
              <a:buFont typeface="+mj-lt"/>
              <a:buAutoNum type="alphaLcParen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Thus, we can think of the MLD AP as being “multi-</a:t>
            </a:r>
            <a:r>
              <a:rPr lang="en-US" sz="1800" kern="0" dirty="0" err="1">
                <a:solidFill>
                  <a:schemeClr val="tx1"/>
                </a:solidFill>
                <a:latin typeface="Times New Roman" pitchFamily="18" charset="0"/>
                <a:ea typeface="MS Gothic" pitchFamily="49" charset="-128"/>
              </a:rPr>
              <a:t>theaded</a:t>
            </a:r>
            <a:r>
              <a:rPr lang="en-US" sz="1800" kern="0" dirty="0">
                <a:solidFill>
                  <a:schemeClr val="tx1"/>
                </a:solidFill>
                <a:latin typeface="Times New Roman" pitchFamily="18" charset="0"/>
                <a:ea typeface="MS Gothic" pitchFamily="49" charset="-128"/>
              </a:rPr>
              <a:t>” in the sense that it is capable of managing an array of state information, one entry per peer non-AP STA/MLD</a:t>
            </a:r>
          </a:p>
          <a:p>
            <a:pPr marL="568325" indent="-457200" eaLnBrk="1" hangingPunct="1">
              <a:buFont typeface="+mj-lt"/>
              <a:buAutoNum type="arabicParen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000" kern="0" dirty="0">
                <a:solidFill>
                  <a:schemeClr val="tx1"/>
                </a:solidFill>
                <a:latin typeface="Times New Roman" pitchFamily="18" charset="0"/>
                <a:ea typeface="MS Gothic" pitchFamily="49" charset="-128"/>
              </a:rPr>
              <a:t>What does adding “legacy” AP behavior change in this picture?</a:t>
            </a:r>
          </a:p>
          <a:p>
            <a:pPr marL="968375" lvl="1" indent="-457200" eaLnBrk="1" hangingPunct="1">
              <a:buFont typeface="+mj-lt"/>
              <a:buAutoNum type="alphaLcParen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Add 1 bit of state, for each non-AP STA/MLD: Is it a “legacy” STA or an MLD?</a:t>
            </a:r>
          </a:p>
          <a:p>
            <a:pPr marL="968375" lvl="1" indent="-457200" eaLnBrk="1" hangingPunct="1">
              <a:buFont typeface="+mj-lt"/>
              <a:buAutoNum type="alphaLcParen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Stack layers treat the (small) differences between the two, on a case-by-case basis as the functions are accomplished.</a:t>
            </a:r>
          </a:p>
          <a:p>
            <a:pPr marL="968375" lvl="1" indent="-457200" eaLnBrk="1" hangingPunct="1">
              <a:buFont typeface="+mj-lt"/>
              <a:buAutoNum type="alphaLcParen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Thus, there is no need for a separate stack/architectural concept to support the “legacy” interop behaviors.</a:t>
            </a:r>
          </a:p>
          <a:p>
            <a:pPr marL="796925" lvl="1" eaLnBrk="1" hangingPunct="1">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400" kern="0" dirty="0">
              <a:solidFill>
                <a:schemeClr val="tx1"/>
              </a:solidFill>
              <a:latin typeface="Times New Roman" pitchFamily="18" charset="0"/>
              <a:ea typeface="MS Gothic" pitchFamily="49" charset="-128"/>
            </a:endParaRPr>
          </a:p>
        </p:txBody>
      </p:sp>
    </p:spTree>
    <p:extLst>
      <p:ext uri="{BB962C8B-B14F-4D97-AF65-F5344CB8AC3E}">
        <p14:creationId xmlns:p14="http://schemas.microsoft.com/office/powerpoint/2010/main" val="507818184"/>
      </p:ext>
    </p:extLst>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Slide Number Placeholder 5"/>
          <p:cNvSpPr>
            <a:spLocks noGrp="1"/>
          </p:cNvSpPr>
          <p:nvPr>
            <p:ph type="sldNum" idx="10"/>
          </p:nvPr>
        </p:nvSpPr>
        <p:spPr>
          <a:xfrm>
            <a:off x="4355976" y="4725144"/>
            <a:ext cx="528638" cy="363537"/>
          </a:xfrm>
        </p:spPr>
        <p:txBody>
          <a:bodyPr/>
          <a:lstStyle/>
          <a:p>
            <a:pPr>
              <a:defRPr/>
            </a:pPr>
            <a:r>
              <a:rPr lang="en-GB" dirty="0"/>
              <a:t>Slide </a:t>
            </a:r>
            <a:fld id="{1C2B32AF-A0A6-420E-BC00-B7B1B3A82339}" type="slidenum">
              <a:rPr lang="en-GB"/>
              <a:pPr>
                <a:defRPr/>
              </a:pPr>
              <a:t>17</a:t>
            </a:fld>
            <a:endParaRPr lang="en-GB" dirty="0"/>
          </a:p>
        </p:txBody>
      </p:sp>
      <p:sp>
        <p:nvSpPr>
          <p:cNvPr id="34" name="Rectangle 4"/>
          <p:cNvSpPr>
            <a:spLocks noGrp="1" noChangeArrowheads="1"/>
          </p:cNvSpPr>
          <p:nvPr>
            <p:ph type="ftr" idx="11"/>
          </p:nvPr>
        </p:nvSpPr>
        <p:spPr/>
        <p:txBody>
          <a:bodyPr/>
          <a:lstStyle/>
          <a:p>
            <a:r>
              <a:rPr lang="en-GB" dirty="0"/>
              <a:t>Mark Hamilton, Ruckus/CommScope</a:t>
            </a:r>
          </a:p>
        </p:txBody>
      </p:sp>
      <p:sp>
        <p:nvSpPr>
          <p:cNvPr id="8" name="Rectangle 2"/>
          <p:cNvSpPr txBox="1">
            <a:spLocks noChangeArrowheads="1"/>
          </p:cNvSpPr>
          <p:nvPr/>
        </p:nvSpPr>
        <p:spPr bwMode="auto">
          <a:xfrm>
            <a:off x="755576" y="1124745"/>
            <a:ext cx="7488832" cy="432047"/>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lvl1pPr marL="342900" indent="-342900" algn="l" defTabSz="449263" rtl="0" fontAlgn="base">
              <a:spcBef>
                <a:spcPts val="600"/>
              </a:spcBef>
              <a:spcAft>
                <a:spcPct val="0"/>
              </a:spcAft>
              <a:buClr>
                <a:srgbClr val="000000"/>
              </a:buClr>
              <a:buSzPct val="100000"/>
              <a:buFont typeface="Times New Roman" pitchFamily="18" charset="0"/>
              <a:defRPr sz="2400" b="1">
                <a:solidFill>
                  <a:srgbClr val="000000"/>
                </a:solidFill>
                <a:latin typeface="+mn-lt"/>
                <a:ea typeface="+mn-ea"/>
                <a:cs typeface="+mn-cs"/>
              </a:defRPr>
            </a:lvl1pPr>
            <a:lvl2pPr marL="742950" indent="-285750" algn="l" defTabSz="449263" rtl="0" fontAlgn="base">
              <a:spcBef>
                <a:spcPts val="500"/>
              </a:spcBef>
              <a:spcAft>
                <a:spcPct val="0"/>
              </a:spcAft>
              <a:buClr>
                <a:srgbClr val="000000"/>
              </a:buClr>
              <a:buSzPct val="100000"/>
              <a:buFont typeface="Times New Roman" pitchFamily="18" charset="0"/>
              <a:defRPr sz="2000">
                <a:solidFill>
                  <a:srgbClr val="000000"/>
                </a:solidFill>
                <a:latin typeface="+mn-lt"/>
                <a:ea typeface="+mn-ea"/>
              </a:defRPr>
            </a:lvl2pPr>
            <a:lvl3pPr marL="1143000" indent="-228600" algn="l" defTabSz="449263" rtl="0" fontAlgn="base">
              <a:spcBef>
                <a:spcPts val="450"/>
              </a:spcBef>
              <a:spcAft>
                <a:spcPct val="0"/>
              </a:spcAft>
              <a:buClr>
                <a:srgbClr val="000000"/>
              </a:buClr>
              <a:buSzPct val="100000"/>
              <a:buFont typeface="Times New Roman" pitchFamily="18" charset="0"/>
              <a:defRPr>
                <a:solidFill>
                  <a:srgbClr val="000000"/>
                </a:solidFill>
                <a:latin typeface="+mn-lt"/>
                <a:ea typeface="+mn-ea"/>
              </a:defRPr>
            </a:lvl3pPr>
            <a:lvl4pPr marL="16002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4pPr>
            <a:lvl5pPr marL="20574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53975" indent="0"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Then, consider non-AP peers (MLD or legacy): </a:t>
            </a:r>
            <a:endParaRPr lang="en-US" sz="1400" kern="0" dirty="0">
              <a:solidFill>
                <a:schemeClr val="tx1"/>
              </a:solidFill>
              <a:latin typeface="Times New Roman" pitchFamily="18" charset="0"/>
              <a:ea typeface="MS Gothic" pitchFamily="49" charset="-128"/>
            </a:endParaRPr>
          </a:p>
        </p:txBody>
      </p:sp>
      <p:sp>
        <p:nvSpPr>
          <p:cNvPr id="7" name="Rectangle 2">
            <a:extLst>
              <a:ext uri="{FF2B5EF4-FFF2-40B4-BE49-F238E27FC236}">
                <a16:creationId xmlns:a16="http://schemas.microsoft.com/office/drawing/2014/main" id="{52EC1DE9-D78A-423A-8532-83F7E2A5FD3C}"/>
              </a:ext>
            </a:extLst>
          </p:cNvPr>
          <p:cNvSpPr txBox="1">
            <a:spLocks noChangeArrowheads="1"/>
          </p:cNvSpPr>
          <p:nvPr/>
        </p:nvSpPr>
        <p:spPr bwMode="auto">
          <a:xfrm>
            <a:off x="755576" y="5011118"/>
            <a:ext cx="7488832" cy="432047"/>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lvl1pPr marL="342900" indent="-342900" algn="l" defTabSz="449263" rtl="0" fontAlgn="base">
              <a:spcBef>
                <a:spcPts val="600"/>
              </a:spcBef>
              <a:spcAft>
                <a:spcPct val="0"/>
              </a:spcAft>
              <a:buClr>
                <a:srgbClr val="000000"/>
              </a:buClr>
              <a:buSzPct val="100000"/>
              <a:buFont typeface="Times New Roman" pitchFamily="18" charset="0"/>
              <a:defRPr sz="2400" b="1">
                <a:solidFill>
                  <a:srgbClr val="000000"/>
                </a:solidFill>
                <a:latin typeface="+mn-lt"/>
                <a:ea typeface="+mn-ea"/>
                <a:cs typeface="+mn-cs"/>
              </a:defRPr>
            </a:lvl1pPr>
            <a:lvl2pPr marL="742950" indent="-285750" algn="l" defTabSz="449263" rtl="0" fontAlgn="base">
              <a:spcBef>
                <a:spcPts val="500"/>
              </a:spcBef>
              <a:spcAft>
                <a:spcPct val="0"/>
              </a:spcAft>
              <a:buClr>
                <a:srgbClr val="000000"/>
              </a:buClr>
              <a:buSzPct val="100000"/>
              <a:buFont typeface="Times New Roman" pitchFamily="18" charset="0"/>
              <a:defRPr sz="2000">
                <a:solidFill>
                  <a:srgbClr val="000000"/>
                </a:solidFill>
                <a:latin typeface="+mn-lt"/>
                <a:ea typeface="+mn-ea"/>
              </a:defRPr>
            </a:lvl2pPr>
            <a:lvl3pPr marL="1143000" indent="-228600" algn="l" defTabSz="449263" rtl="0" fontAlgn="base">
              <a:spcBef>
                <a:spcPts val="450"/>
              </a:spcBef>
              <a:spcAft>
                <a:spcPct val="0"/>
              </a:spcAft>
              <a:buClr>
                <a:srgbClr val="000000"/>
              </a:buClr>
              <a:buSzPct val="100000"/>
              <a:buFont typeface="Times New Roman" pitchFamily="18" charset="0"/>
              <a:defRPr>
                <a:solidFill>
                  <a:srgbClr val="000000"/>
                </a:solidFill>
                <a:latin typeface="+mn-lt"/>
                <a:ea typeface="+mn-ea"/>
              </a:defRPr>
            </a:lvl3pPr>
            <a:lvl4pPr marL="16002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4pPr>
            <a:lvl5pPr marL="20574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53975" indent="0"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When interacting with “STA a”, the peer database tells the AP MLD to enable all the components (blue), and use “MLD signaling enhancements”</a:t>
            </a:r>
            <a:endParaRPr lang="en-US" sz="1400" kern="0" dirty="0">
              <a:solidFill>
                <a:schemeClr val="tx1"/>
              </a:solidFill>
              <a:latin typeface="Times New Roman" pitchFamily="18" charset="0"/>
              <a:ea typeface="MS Gothic" pitchFamily="49" charset="-128"/>
            </a:endParaRPr>
          </a:p>
        </p:txBody>
      </p:sp>
      <p:pic>
        <p:nvPicPr>
          <p:cNvPr id="3" name="Picture 2">
            <a:extLst>
              <a:ext uri="{FF2B5EF4-FFF2-40B4-BE49-F238E27FC236}">
                <a16:creationId xmlns:a16="http://schemas.microsoft.com/office/drawing/2014/main" id="{391C4FD1-3D21-4B76-944F-4CFE0E25478D}"/>
              </a:ext>
            </a:extLst>
          </p:cNvPr>
          <p:cNvPicPr>
            <a:picLocks noChangeAspect="1"/>
          </p:cNvPicPr>
          <p:nvPr/>
        </p:nvPicPr>
        <p:blipFill>
          <a:blip r:embed="rId2"/>
          <a:stretch>
            <a:fillRect/>
          </a:stretch>
        </p:blipFill>
        <p:spPr>
          <a:xfrm>
            <a:off x="1141154" y="1647358"/>
            <a:ext cx="6861691" cy="3363760"/>
          </a:xfrm>
          <a:prstGeom prst="rect">
            <a:avLst/>
          </a:prstGeom>
        </p:spPr>
      </p:pic>
    </p:spTree>
    <p:extLst>
      <p:ext uri="{BB962C8B-B14F-4D97-AF65-F5344CB8AC3E}">
        <p14:creationId xmlns:p14="http://schemas.microsoft.com/office/powerpoint/2010/main" val="2131395756"/>
      </p:ext>
    </p:extLst>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Slide Number Placeholder 5"/>
          <p:cNvSpPr>
            <a:spLocks noGrp="1"/>
          </p:cNvSpPr>
          <p:nvPr>
            <p:ph type="sldNum" idx="10"/>
          </p:nvPr>
        </p:nvSpPr>
        <p:spPr>
          <a:xfrm>
            <a:off x="4355976" y="4725144"/>
            <a:ext cx="528638" cy="363537"/>
          </a:xfrm>
        </p:spPr>
        <p:txBody>
          <a:bodyPr/>
          <a:lstStyle/>
          <a:p>
            <a:pPr>
              <a:defRPr/>
            </a:pPr>
            <a:r>
              <a:rPr lang="en-GB" dirty="0"/>
              <a:t>Slide </a:t>
            </a:r>
            <a:fld id="{1C2B32AF-A0A6-420E-BC00-B7B1B3A82339}" type="slidenum">
              <a:rPr lang="en-GB"/>
              <a:pPr>
                <a:defRPr/>
              </a:pPr>
              <a:t>18</a:t>
            </a:fld>
            <a:endParaRPr lang="en-GB" dirty="0"/>
          </a:p>
        </p:txBody>
      </p:sp>
      <p:sp>
        <p:nvSpPr>
          <p:cNvPr id="34" name="Rectangle 4"/>
          <p:cNvSpPr>
            <a:spLocks noGrp="1" noChangeArrowheads="1"/>
          </p:cNvSpPr>
          <p:nvPr>
            <p:ph type="ftr" idx="11"/>
          </p:nvPr>
        </p:nvSpPr>
        <p:spPr/>
        <p:txBody>
          <a:bodyPr/>
          <a:lstStyle/>
          <a:p>
            <a:r>
              <a:rPr lang="en-GB" dirty="0"/>
              <a:t>Mark Hamilton, Ruckus/CommScope</a:t>
            </a:r>
          </a:p>
        </p:txBody>
      </p:sp>
      <p:sp>
        <p:nvSpPr>
          <p:cNvPr id="8" name="Rectangle 2"/>
          <p:cNvSpPr txBox="1">
            <a:spLocks noChangeArrowheads="1"/>
          </p:cNvSpPr>
          <p:nvPr/>
        </p:nvSpPr>
        <p:spPr bwMode="auto">
          <a:xfrm>
            <a:off x="755576" y="1124745"/>
            <a:ext cx="7488832" cy="432047"/>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lvl1pPr marL="342900" indent="-342900" algn="l" defTabSz="449263" rtl="0" fontAlgn="base">
              <a:spcBef>
                <a:spcPts val="600"/>
              </a:spcBef>
              <a:spcAft>
                <a:spcPct val="0"/>
              </a:spcAft>
              <a:buClr>
                <a:srgbClr val="000000"/>
              </a:buClr>
              <a:buSzPct val="100000"/>
              <a:buFont typeface="Times New Roman" pitchFamily="18" charset="0"/>
              <a:defRPr sz="2400" b="1">
                <a:solidFill>
                  <a:srgbClr val="000000"/>
                </a:solidFill>
                <a:latin typeface="+mn-lt"/>
                <a:ea typeface="+mn-ea"/>
                <a:cs typeface="+mn-cs"/>
              </a:defRPr>
            </a:lvl1pPr>
            <a:lvl2pPr marL="742950" indent="-285750" algn="l" defTabSz="449263" rtl="0" fontAlgn="base">
              <a:spcBef>
                <a:spcPts val="500"/>
              </a:spcBef>
              <a:spcAft>
                <a:spcPct val="0"/>
              </a:spcAft>
              <a:buClr>
                <a:srgbClr val="000000"/>
              </a:buClr>
              <a:buSzPct val="100000"/>
              <a:buFont typeface="Times New Roman" pitchFamily="18" charset="0"/>
              <a:defRPr sz="2000">
                <a:solidFill>
                  <a:srgbClr val="000000"/>
                </a:solidFill>
                <a:latin typeface="+mn-lt"/>
                <a:ea typeface="+mn-ea"/>
              </a:defRPr>
            </a:lvl2pPr>
            <a:lvl3pPr marL="1143000" indent="-228600" algn="l" defTabSz="449263" rtl="0" fontAlgn="base">
              <a:spcBef>
                <a:spcPts val="450"/>
              </a:spcBef>
              <a:spcAft>
                <a:spcPct val="0"/>
              </a:spcAft>
              <a:buClr>
                <a:srgbClr val="000000"/>
              </a:buClr>
              <a:buSzPct val="100000"/>
              <a:buFont typeface="Times New Roman" pitchFamily="18" charset="0"/>
              <a:defRPr>
                <a:solidFill>
                  <a:srgbClr val="000000"/>
                </a:solidFill>
                <a:latin typeface="+mn-lt"/>
                <a:ea typeface="+mn-ea"/>
              </a:defRPr>
            </a:lvl3pPr>
            <a:lvl4pPr marL="16002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4pPr>
            <a:lvl5pPr marL="20574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53975" indent="0"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Then, consider non-AP peers (MLD or legacy): </a:t>
            </a:r>
            <a:endParaRPr lang="en-US" sz="1400" kern="0" dirty="0">
              <a:solidFill>
                <a:schemeClr val="tx1"/>
              </a:solidFill>
              <a:latin typeface="Times New Roman" pitchFamily="18" charset="0"/>
              <a:ea typeface="MS Gothic" pitchFamily="49" charset="-128"/>
            </a:endParaRPr>
          </a:p>
        </p:txBody>
      </p:sp>
      <p:sp>
        <p:nvSpPr>
          <p:cNvPr id="7" name="Rectangle 2">
            <a:extLst>
              <a:ext uri="{FF2B5EF4-FFF2-40B4-BE49-F238E27FC236}">
                <a16:creationId xmlns:a16="http://schemas.microsoft.com/office/drawing/2014/main" id="{52EC1DE9-D78A-423A-8532-83F7E2A5FD3C}"/>
              </a:ext>
            </a:extLst>
          </p:cNvPr>
          <p:cNvSpPr txBox="1">
            <a:spLocks noChangeArrowheads="1"/>
          </p:cNvSpPr>
          <p:nvPr/>
        </p:nvSpPr>
        <p:spPr bwMode="auto">
          <a:xfrm>
            <a:off x="755576" y="4988769"/>
            <a:ext cx="7488832" cy="432047"/>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lvl1pPr marL="342900" indent="-342900" algn="l" defTabSz="449263" rtl="0" fontAlgn="base">
              <a:spcBef>
                <a:spcPts val="600"/>
              </a:spcBef>
              <a:spcAft>
                <a:spcPct val="0"/>
              </a:spcAft>
              <a:buClr>
                <a:srgbClr val="000000"/>
              </a:buClr>
              <a:buSzPct val="100000"/>
              <a:buFont typeface="Times New Roman" pitchFamily="18" charset="0"/>
              <a:defRPr sz="2400" b="1">
                <a:solidFill>
                  <a:srgbClr val="000000"/>
                </a:solidFill>
                <a:latin typeface="+mn-lt"/>
                <a:ea typeface="+mn-ea"/>
                <a:cs typeface="+mn-cs"/>
              </a:defRPr>
            </a:lvl1pPr>
            <a:lvl2pPr marL="742950" indent="-285750" algn="l" defTabSz="449263" rtl="0" fontAlgn="base">
              <a:spcBef>
                <a:spcPts val="500"/>
              </a:spcBef>
              <a:spcAft>
                <a:spcPct val="0"/>
              </a:spcAft>
              <a:buClr>
                <a:srgbClr val="000000"/>
              </a:buClr>
              <a:buSzPct val="100000"/>
              <a:buFont typeface="Times New Roman" pitchFamily="18" charset="0"/>
              <a:defRPr sz="2000">
                <a:solidFill>
                  <a:srgbClr val="000000"/>
                </a:solidFill>
                <a:latin typeface="+mn-lt"/>
                <a:ea typeface="+mn-ea"/>
              </a:defRPr>
            </a:lvl2pPr>
            <a:lvl3pPr marL="1143000" indent="-228600" algn="l" defTabSz="449263" rtl="0" fontAlgn="base">
              <a:spcBef>
                <a:spcPts val="450"/>
              </a:spcBef>
              <a:spcAft>
                <a:spcPct val="0"/>
              </a:spcAft>
              <a:buClr>
                <a:srgbClr val="000000"/>
              </a:buClr>
              <a:buSzPct val="100000"/>
              <a:buFont typeface="Times New Roman" pitchFamily="18" charset="0"/>
              <a:defRPr>
                <a:solidFill>
                  <a:srgbClr val="000000"/>
                </a:solidFill>
                <a:latin typeface="+mn-lt"/>
                <a:ea typeface="+mn-ea"/>
              </a:defRPr>
            </a:lvl3pPr>
            <a:lvl4pPr marL="16002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4pPr>
            <a:lvl5pPr marL="20574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53975" indent="0"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When interacting with “STA b”, the peer database tells the AP MLD to enable only the one link (red), and not use “MLD signaling enhancements”</a:t>
            </a:r>
          </a:p>
          <a:p>
            <a:pPr marL="53975" indent="0"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This can include using legacy behavior for re-association within the link information in the database</a:t>
            </a:r>
            <a:endParaRPr lang="en-US" sz="1400" kern="0" dirty="0">
              <a:solidFill>
                <a:schemeClr val="tx1"/>
              </a:solidFill>
              <a:latin typeface="Times New Roman" pitchFamily="18" charset="0"/>
              <a:ea typeface="MS Gothic" pitchFamily="49" charset="-128"/>
            </a:endParaRPr>
          </a:p>
        </p:txBody>
      </p:sp>
      <p:pic>
        <p:nvPicPr>
          <p:cNvPr id="2" name="Picture 1">
            <a:extLst>
              <a:ext uri="{FF2B5EF4-FFF2-40B4-BE49-F238E27FC236}">
                <a16:creationId xmlns:a16="http://schemas.microsoft.com/office/drawing/2014/main" id="{747F7E96-6D7F-4A79-95F7-F06A21A1E6D5}"/>
              </a:ext>
            </a:extLst>
          </p:cNvPr>
          <p:cNvPicPr>
            <a:picLocks noChangeAspect="1"/>
          </p:cNvPicPr>
          <p:nvPr/>
        </p:nvPicPr>
        <p:blipFill>
          <a:blip r:embed="rId2"/>
          <a:stretch>
            <a:fillRect/>
          </a:stretch>
        </p:blipFill>
        <p:spPr>
          <a:xfrm>
            <a:off x="1193832" y="1802513"/>
            <a:ext cx="6402503" cy="3138655"/>
          </a:xfrm>
          <a:prstGeom prst="rect">
            <a:avLst/>
          </a:prstGeom>
        </p:spPr>
      </p:pic>
    </p:spTree>
    <p:extLst>
      <p:ext uri="{BB962C8B-B14F-4D97-AF65-F5344CB8AC3E}">
        <p14:creationId xmlns:p14="http://schemas.microsoft.com/office/powerpoint/2010/main" val="535855868"/>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idx="10"/>
          </p:nvPr>
        </p:nvSpPr>
        <p:spPr/>
        <p:txBody>
          <a:bodyPr/>
          <a:lstStyle/>
          <a:p>
            <a:pPr>
              <a:defRPr/>
            </a:pPr>
            <a:r>
              <a:rPr lang="en-GB"/>
              <a:t>Slide </a:t>
            </a:r>
            <a:fld id="{51E13BA2-B879-42C0-8282-F2846D2A86F3}" type="slidenum">
              <a:rPr lang="en-GB"/>
              <a:pPr>
                <a:defRPr/>
              </a:pPr>
              <a:t>2</a:t>
            </a:fld>
            <a:endParaRPr lang="en-GB"/>
          </a:p>
        </p:txBody>
      </p:sp>
      <p:sp>
        <p:nvSpPr>
          <p:cNvPr id="5" name="Rectangle 4"/>
          <p:cNvSpPr>
            <a:spLocks noGrp="1" noChangeArrowheads="1"/>
          </p:cNvSpPr>
          <p:nvPr>
            <p:ph type="ftr" idx="11"/>
          </p:nvPr>
        </p:nvSpPr>
        <p:spPr/>
        <p:txBody>
          <a:bodyPr/>
          <a:lstStyle/>
          <a:p>
            <a:r>
              <a:rPr lang="en-GB" dirty="0"/>
              <a:t>Mark Hamilton, Ruckus/CommScope</a:t>
            </a:r>
          </a:p>
        </p:txBody>
      </p:sp>
      <p:sp>
        <p:nvSpPr>
          <p:cNvPr id="17409" name="Rectangle 1"/>
          <p:cNvSpPr>
            <a:spLocks noGrp="1" noChangeArrowheads="1"/>
          </p:cNvSpPr>
          <p:nvPr>
            <p:ph type="title"/>
          </p:nvPr>
        </p:nvSpPr>
        <p:spPr>
          <a:xfrm>
            <a:off x="685800" y="685800"/>
            <a:ext cx="7772400" cy="1066800"/>
          </a:xfrm>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latin typeface="Times New Roman" pitchFamily="18" charset="0"/>
                <a:ea typeface="MS Gothic" pitchFamily="49" charset="-128"/>
              </a:rPr>
              <a:t>Abstract</a:t>
            </a:r>
          </a:p>
        </p:txBody>
      </p:sp>
      <p:sp>
        <p:nvSpPr>
          <p:cNvPr id="17410" name="Rectangle 2"/>
          <p:cNvSpPr>
            <a:spLocks noGrp="1" noChangeArrowheads="1"/>
          </p:cNvSpPr>
          <p:nvPr>
            <p:ph type="body" idx="1"/>
          </p:nvPr>
        </p:nvSpPr>
        <p:spPr>
          <a:xfrm>
            <a:off x="684213" y="1989138"/>
            <a:ext cx="7772400" cy="4114800"/>
          </a:xfrm>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latin typeface="Times New Roman" pitchFamily="18" charset="0"/>
                <a:ea typeface="MS Gothic" pitchFamily="49" charset="-128"/>
              </a:rPr>
              <a:t>	This presentation considers architecture concepts for </a:t>
            </a:r>
            <a:r>
              <a:rPr lang="en-GB" dirty="0" err="1">
                <a:latin typeface="Times New Roman" pitchFamily="18" charset="0"/>
                <a:ea typeface="MS Gothic" pitchFamily="49" charset="-128"/>
              </a:rPr>
              <a:t>TGbe</a:t>
            </a:r>
            <a:r>
              <a:rPr lang="en-GB" dirty="0">
                <a:latin typeface="Times New Roman" pitchFamily="18" charset="0"/>
                <a:ea typeface="MS Gothic" pitchFamily="49" charset="-128"/>
              </a:rPr>
              <a:t> AP MLDs.  This follows ideas in some first presentations in the ARC SC sessions on Aug 6, Aug 24, and Sep 16.</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idx="10"/>
          </p:nvPr>
        </p:nvSpPr>
        <p:spPr/>
        <p:txBody>
          <a:bodyPr/>
          <a:lstStyle/>
          <a:p>
            <a:pPr>
              <a:defRPr/>
            </a:pPr>
            <a:r>
              <a:rPr lang="en-GB"/>
              <a:t>Slide </a:t>
            </a:r>
            <a:fld id="{51E13BA2-B879-42C0-8282-F2846D2A86F3}" type="slidenum">
              <a:rPr lang="en-GB"/>
              <a:pPr>
                <a:defRPr/>
              </a:pPr>
              <a:t>3</a:t>
            </a:fld>
            <a:endParaRPr lang="en-GB"/>
          </a:p>
        </p:txBody>
      </p:sp>
      <p:sp>
        <p:nvSpPr>
          <p:cNvPr id="5" name="Rectangle 4"/>
          <p:cNvSpPr>
            <a:spLocks noGrp="1" noChangeArrowheads="1"/>
          </p:cNvSpPr>
          <p:nvPr>
            <p:ph type="ftr" idx="11"/>
          </p:nvPr>
        </p:nvSpPr>
        <p:spPr/>
        <p:txBody>
          <a:bodyPr/>
          <a:lstStyle/>
          <a:p>
            <a:r>
              <a:rPr lang="en-GB" dirty="0"/>
              <a:t>Mark Hamilton, Ruckus/CommScope</a:t>
            </a:r>
          </a:p>
        </p:txBody>
      </p:sp>
      <p:sp>
        <p:nvSpPr>
          <p:cNvPr id="17409" name="Rectangle 1"/>
          <p:cNvSpPr>
            <a:spLocks noGrp="1" noChangeArrowheads="1"/>
          </p:cNvSpPr>
          <p:nvPr>
            <p:ph type="title"/>
          </p:nvPr>
        </p:nvSpPr>
        <p:spPr>
          <a:xfrm>
            <a:off x="323528" y="710909"/>
            <a:ext cx="5688632" cy="1735088"/>
          </a:xfrm>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800" dirty="0">
                <a:latin typeface="Times New Roman" pitchFamily="18" charset="0"/>
                <a:ea typeface="MS Gothic" pitchFamily="49" charset="-128"/>
              </a:rPr>
              <a:t>Need to sort out the functions within an AP MLD – which are “MLD” and which are “AP(s)”</a:t>
            </a:r>
          </a:p>
        </p:txBody>
      </p:sp>
      <p:sp>
        <p:nvSpPr>
          <p:cNvPr id="17410" name="Rectangle 2"/>
          <p:cNvSpPr>
            <a:spLocks noGrp="1" noChangeArrowheads="1"/>
          </p:cNvSpPr>
          <p:nvPr>
            <p:ph type="body" idx="1"/>
          </p:nvPr>
        </p:nvSpPr>
        <p:spPr>
          <a:xfrm>
            <a:off x="395536" y="2458889"/>
            <a:ext cx="5400601" cy="3395018"/>
          </a:xfrm>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latin typeface="Times New Roman" pitchFamily="18" charset="0"/>
                <a:ea typeface="MS Gothic" pitchFamily="49" charset="-128"/>
              </a:rPr>
              <a:t>Consider the MAC stack, as shown in 802.11 Figure 5-1:</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latin typeface="Times New Roman" pitchFamily="18" charset="0"/>
              <a:ea typeface="MS Gothic" pitchFamily="49" charset="-128"/>
            </a:endParaRP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latin typeface="Times New Roman" pitchFamily="18" charset="0"/>
                <a:ea typeface="MS Gothic" pitchFamily="49" charset="-128"/>
              </a:rPr>
              <a:t>Might be useful to ask, “Does this function have to be link-specific?” and/or “Is this function explicitly shared across the links?”</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latin typeface="Times New Roman" pitchFamily="18" charset="0"/>
              <a:ea typeface="MS Gothic" pitchFamily="49" charset="-128"/>
            </a:endParaRP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solidFill>
                  <a:srgbClr val="FF0000"/>
                </a:solidFill>
                <a:latin typeface="Times New Roman" pitchFamily="18" charset="0"/>
                <a:ea typeface="MS Gothic" pitchFamily="49" charset="-128"/>
              </a:rPr>
              <a:t>For now, ignore “legacy” AP, only affiliated AP(s) are considered</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latin typeface="Times New Roman" pitchFamily="18" charset="0"/>
              <a:ea typeface="MS Gothic" pitchFamily="49" charset="-128"/>
            </a:endParaRPr>
          </a:p>
        </p:txBody>
      </p:sp>
      <p:pic>
        <p:nvPicPr>
          <p:cNvPr id="6" name="Picture 5">
            <a:extLst>
              <a:ext uri="{FF2B5EF4-FFF2-40B4-BE49-F238E27FC236}">
                <a16:creationId xmlns:a16="http://schemas.microsoft.com/office/drawing/2014/main" id="{5BCDB357-ABCD-4079-82F2-D44100023AFC}"/>
              </a:ext>
            </a:extLst>
          </p:cNvPr>
          <p:cNvPicPr>
            <a:picLocks noChangeAspect="1"/>
          </p:cNvPicPr>
          <p:nvPr/>
        </p:nvPicPr>
        <p:blipFill>
          <a:blip r:embed="rId3"/>
          <a:stretch>
            <a:fillRect/>
          </a:stretch>
        </p:blipFill>
        <p:spPr>
          <a:xfrm>
            <a:off x="5868144" y="867458"/>
            <a:ext cx="2247051" cy="5418797"/>
          </a:xfrm>
          <a:prstGeom prst="rect">
            <a:avLst/>
          </a:prstGeom>
        </p:spPr>
      </p:pic>
    </p:spTree>
    <p:extLst>
      <p:ext uri="{BB962C8B-B14F-4D97-AF65-F5344CB8AC3E}">
        <p14:creationId xmlns:p14="http://schemas.microsoft.com/office/powerpoint/2010/main" val="152095028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Slide Number Placeholder 5"/>
          <p:cNvSpPr>
            <a:spLocks noGrp="1"/>
          </p:cNvSpPr>
          <p:nvPr>
            <p:ph type="sldNum" idx="10"/>
          </p:nvPr>
        </p:nvSpPr>
        <p:spPr>
          <a:xfrm>
            <a:off x="4355976" y="4725144"/>
            <a:ext cx="528638" cy="363537"/>
          </a:xfrm>
        </p:spPr>
        <p:txBody>
          <a:bodyPr/>
          <a:lstStyle/>
          <a:p>
            <a:pPr>
              <a:defRPr/>
            </a:pPr>
            <a:r>
              <a:rPr lang="en-GB" dirty="0"/>
              <a:t>Slide </a:t>
            </a:r>
            <a:fld id="{1C2B32AF-A0A6-420E-BC00-B7B1B3A82339}" type="slidenum">
              <a:rPr lang="en-GB"/>
              <a:pPr>
                <a:defRPr/>
              </a:pPr>
              <a:t>4</a:t>
            </a:fld>
            <a:endParaRPr lang="en-GB" dirty="0"/>
          </a:p>
        </p:txBody>
      </p:sp>
      <p:sp>
        <p:nvSpPr>
          <p:cNvPr id="34" name="Rectangle 4"/>
          <p:cNvSpPr>
            <a:spLocks noGrp="1" noChangeArrowheads="1"/>
          </p:cNvSpPr>
          <p:nvPr>
            <p:ph type="ftr" idx="11"/>
          </p:nvPr>
        </p:nvSpPr>
        <p:spPr/>
        <p:txBody>
          <a:bodyPr/>
          <a:lstStyle/>
          <a:p>
            <a:r>
              <a:rPr lang="en-GB" dirty="0"/>
              <a:t>Mark Hamilton, Ruckus/CommScope</a:t>
            </a:r>
          </a:p>
        </p:txBody>
      </p:sp>
      <p:sp>
        <p:nvSpPr>
          <p:cNvPr id="2" name="Title 1"/>
          <p:cNvSpPr>
            <a:spLocks noGrp="1"/>
          </p:cNvSpPr>
          <p:nvPr>
            <p:ph type="title"/>
          </p:nvPr>
        </p:nvSpPr>
        <p:spPr>
          <a:xfrm>
            <a:off x="720341" y="867458"/>
            <a:ext cx="8131538" cy="838200"/>
          </a:xfrm>
        </p:spPr>
        <p:txBody>
          <a:bodyPr/>
          <a:lstStyle/>
          <a:p>
            <a:pPr algn="l" defTabSz="914400">
              <a:lnSpc>
                <a:spcPct val="80000"/>
              </a:lnSpc>
              <a:buFont typeface="Times New Roman" pitchFamily="16" charset="0"/>
              <a:buNone/>
              <a:defRPr/>
            </a:pPr>
            <a:r>
              <a:rPr lang="en-US" sz="3600" b="0" kern="1200" dirty="0">
                <a:solidFill>
                  <a:srgbClr val="435153"/>
                </a:solidFill>
              </a:rPr>
              <a:t>“MLD-level”, or “per-AP/link-level” - 1</a:t>
            </a:r>
            <a:endParaRPr lang="en-US" sz="3600" b="0" kern="1200" dirty="0">
              <a:solidFill>
                <a:schemeClr val="accent6"/>
              </a:solidFill>
            </a:endParaRPr>
          </a:p>
        </p:txBody>
      </p:sp>
      <p:sp>
        <p:nvSpPr>
          <p:cNvPr id="8" name="Rectangle 2"/>
          <p:cNvSpPr txBox="1">
            <a:spLocks noChangeArrowheads="1"/>
          </p:cNvSpPr>
          <p:nvPr/>
        </p:nvSpPr>
        <p:spPr bwMode="auto">
          <a:xfrm>
            <a:off x="467545" y="1556792"/>
            <a:ext cx="8227486" cy="4918621"/>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lvl1pPr marL="342900" indent="-342900" algn="l" defTabSz="449263" rtl="0" fontAlgn="base">
              <a:spcBef>
                <a:spcPts val="600"/>
              </a:spcBef>
              <a:spcAft>
                <a:spcPct val="0"/>
              </a:spcAft>
              <a:buClr>
                <a:srgbClr val="000000"/>
              </a:buClr>
              <a:buSzPct val="100000"/>
              <a:buFont typeface="Times New Roman" pitchFamily="18" charset="0"/>
              <a:defRPr sz="2400" b="1">
                <a:solidFill>
                  <a:srgbClr val="000000"/>
                </a:solidFill>
                <a:latin typeface="+mn-lt"/>
                <a:ea typeface="+mn-ea"/>
                <a:cs typeface="+mn-cs"/>
              </a:defRPr>
            </a:lvl1pPr>
            <a:lvl2pPr marL="742950" indent="-285750" algn="l" defTabSz="449263" rtl="0" fontAlgn="base">
              <a:spcBef>
                <a:spcPts val="500"/>
              </a:spcBef>
              <a:spcAft>
                <a:spcPct val="0"/>
              </a:spcAft>
              <a:buClr>
                <a:srgbClr val="000000"/>
              </a:buClr>
              <a:buSzPct val="100000"/>
              <a:buFont typeface="Times New Roman" pitchFamily="18" charset="0"/>
              <a:defRPr sz="2000">
                <a:solidFill>
                  <a:srgbClr val="000000"/>
                </a:solidFill>
                <a:latin typeface="+mn-lt"/>
                <a:ea typeface="+mn-ea"/>
              </a:defRPr>
            </a:lvl2pPr>
            <a:lvl3pPr marL="1143000" indent="-228600" algn="l" defTabSz="449263" rtl="0" fontAlgn="base">
              <a:spcBef>
                <a:spcPts val="450"/>
              </a:spcBef>
              <a:spcAft>
                <a:spcPct val="0"/>
              </a:spcAft>
              <a:buClr>
                <a:srgbClr val="000000"/>
              </a:buClr>
              <a:buSzPct val="100000"/>
              <a:buFont typeface="Times New Roman" pitchFamily="18" charset="0"/>
              <a:defRPr>
                <a:solidFill>
                  <a:srgbClr val="000000"/>
                </a:solidFill>
                <a:latin typeface="+mn-lt"/>
                <a:ea typeface="+mn-ea"/>
              </a:defRPr>
            </a:lvl3pPr>
            <a:lvl4pPr marL="16002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4pPr>
            <a:lvl5pPr marL="20574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53975" indent="0"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All the figures/discussion presented in discussion so far have had some concept of some MAC functions that are per-link and “lower” in the stack, and some MAC functions that are shared across the links “at MLD level” and shown “higher” in the stack.</a:t>
            </a:r>
          </a:p>
          <a:p>
            <a:pPr marL="53975" indent="0"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A proposed split/allocation of some MAC functions (on this and following slides):</a:t>
            </a:r>
          </a:p>
          <a:p>
            <a:pPr marL="396875" eaLnBrk="1" hangingPunct="1">
              <a:spcBef>
                <a:spcPts val="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MLD (shared state across all links/can use any available link):</a:t>
            </a:r>
          </a:p>
          <a:p>
            <a:pPr marL="796925" lvl="1" eaLnBrk="1" hangingPunct="1">
              <a:spcBef>
                <a:spcPts val="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kern="0" dirty="0">
                <a:solidFill>
                  <a:schemeClr val="tx1"/>
                </a:solidFill>
                <a:latin typeface="Times New Roman" pitchFamily="18" charset="0"/>
                <a:ea typeface="MS Gothic" pitchFamily="49" charset="-128"/>
              </a:rPr>
              <a:t>Security Association/state; PN space [Motion 111 #SP0611-29]</a:t>
            </a:r>
          </a:p>
          <a:p>
            <a:pPr marL="1196975" lvl="2" eaLnBrk="1" hangingPunct="1">
              <a:spcBef>
                <a:spcPts val="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kern="0" dirty="0">
                <a:solidFill>
                  <a:schemeClr val="tx1"/>
                </a:solidFill>
                <a:latin typeface="Times New Roman" pitchFamily="18" charset="0"/>
                <a:ea typeface="MS Gothic" pitchFamily="49" charset="-128"/>
              </a:rPr>
              <a:t>“802.11be supports that after multi-link setup between two MLDs, the same PMK and the same PTK across links are used with the same PN space for a PTKSA.”</a:t>
            </a:r>
          </a:p>
          <a:p>
            <a:pPr marL="1196975" lvl="2" eaLnBrk="1" hangingPunct="1">
              <a:spcBef>
                <a:spcPts val="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kern="0" dirty="0">
                <a:solidFill>
                  <a:schemeClr val="tx1"/>
                </a:solidFill>
                <a:latin typeface="Times New Roman" pitchFamily="18" charset="0"/>
                <a:ea typeface="MS Gothic" pitchFamily="49" charset="-128"/>
                <a:sym typeface="Wingdings" panose="05000000000000000000" pitchFamily="2" charset="2"/>
              </a:rPr>
              <a:t> Therefore, MPDU </a:t>
            </a:r>
            <a:r>
              <a:rPr lang="en-US" sz="1400" kern="0" dirty="0">
                <a:solidFill>
                  <a:schemeClr val="tx1"/>
                </a:solidFill>
                <a:latin typeface="Times New Roman" pitchFamily="18" charset="0"/>
                <a:ea typeface="MS Gothic" pitchFamily="49" charset="-128"/>
              </a:rPr>
              <a:t>Encryption/Decryption, is a shared MLD function.  (Note: see 11-20/1240, this does NOT mean an implementation is prevented from having parallel blocks.)</a:t>
            </a:r>
          </a:p>
          <a:p>
            <a:pPr marL="796925" lvl="1" eaLnBrk="1" hangingPunct="1">
              <a:spcBef>
                <a:spcPts val="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kern="0" dirty="0">
                <a:solidFill>
                  <a:schemeClr val="tx1"/>
                </a:solidFill>
                <a:latin typeface="Times New Roman" pitchFamily="18" charset="0"/>
                <a:ea typeface="MS Gothic" pitchFamily="49" charset="-128"/>
              </a:rPr>
              <a:t>Sequence Number assignment; Receive reordering buffer [Motion 62]</a:t>
            </a:r>
          </a:p>
          <a:p>
            <a:pPr marL="1196975" lvl="2" eaLnBrk="1" hangingPunct="1">
              <a:spcBef>
                <a:spcPts val="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kern="0" dirty="0">
                <a:solidFill>
                  <a:schemeClr val="tx1"/>
                </a:solidFill>
                <a:latin typeface="Times New Roman" pitchFamily="18" charset="0"/>
                <a:ea typeface="MS Gothic" pitchFamily="49" charset="-128"/>
              </a:rPr>
              <a:t>“For each block ack agreement, there exists one receive reordering buffer based on MPDUs in the MLD which is the recipient of the QoS Data frames for that block ack agreement. The receive reordering buffer operation is based on the Sequence Number space that is shared between the two MLDs.”</a:t>
            </a:r>
          </a:p>
          <a:p>
            <a:pPr marL="1196975" lvl="2" eaLnBrk="1" hangingPunct="1">
              <a:spcBef>
                <a:spcPts val="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kern="0" dirty="0">
                <a:solidFill>
                  <a:schemeClr val="tx1"/>
                </a:solidFill>
                <a:latin typeface="Times New Roman" pitchFamily="18" charset="0"/>
                <a:ea typeface="MS Gothic" pitchFamily="49" charset="-128"/>
                <a:sym typeface="Wingdings" panose="05000000000000000000" pitchFamily="2" charset="2"/>
              </a:rPr>
              <a:t> Note that this implies PS buffering (of individually addressed frames, at least) is a shared MLD function, in order to maintain SN ordering.</a:t>
            </a:r>
            <a:endParaRPr lang="en-US" sz="1400" kern="0" dirty="0">
              <a:solidFill>
                <a:schemeClr val="tx1"/>
              </a:solidFill>
              <a:latin typeface="Times New Roman" pitchFamily="18" charset="0"/>
              <a:ea typeface="MS Gothic" pitchFamily="49" charset="-128"/>
            </a:endParaRPr>
          </a:p>
          <a:p>
            <a:pPr marL="1196975" lvl="2" eaLnBrk="1" hangingPunct="1">
              <a:spcBef>
                <a:spcPts val="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400" kern="0" dirty="0">
              <a:solidFill>
                <a:schemeClr val="tx1"/>
              </a:solidFill>
              <a:highlight>
                <a:srgbClr val="FFFF00"/>
              </a:highlight>
              <a:latin typeface="Times New Roman" pitchFamily="18" charset="0"/>
              <a:ea typeface="MS Gothic" pitchFamily="49" charset="-128"/>
            </a:endParaRPr>
          </a:p>
        </p:txBody>
      </p:sp>
    </p:spTree>
    <p:extLst>
      <p:ext uri="{BB962C8B-B14F-4D97-AF65-F5344CB8AC3E}">
        <p14:creationId xmlns:p14="http://schemas.microsoft.com/office/powerpoint/2010/main" val="2750270652"/>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Slide Number Placeholder 5"/>
          <p:cNvSpPr>
            <a:spLocks noGrp="1"/>
          </p:cNvSpPr>
          <p:nvPr>
            <p:ph type="sldNum" idx="10"/>
          </p:nvPr>
        </p:nvSpPr>
        <p:spPr>
          <a:xfrm>
            <a:off x="4355976" y="4725144"/>
            <a:ext cx="528638" cy="363537"/>
          </a:xfrm>
        </p:spPr>
        <p:txBody>
          <a:bodyPr/>
          <a:lstStyle/>
          <a:p>
            <a:pPr>
              <a:defRPr/>
            </a:pPr>
            <a:r>
              <a:rPr lang="en-GB" dirty="0"/>
              <a:t>Slide </a:t>
            </a:r>
            <a:fld id="{1C2B32AF-A0A6-420E-BC00-B7B1B3A82339}" type="slidenum">
              <a:rPr lang="en-GB"/>
              <a:pPr>
                <a:defRPr/>
              </a:pPr>
              <a:t>5</a:t>
            </a:fld>
            <a:endParaRPr lang="en-GB" dirty="0"/>
          </a:p>
        </p:txBody>
      </p:sp>
      <p:sp>
        <p:nvSpPr>
          <p:cNvPr id="34" name="Rectangle 4"/>
          <p:cNvSpPr>
            <a:spLocks noGrp="1" noChangeArrowheads="1"/>
          </p:cNvSpPr>
          <p:nvPr>
            <p:ph type="ftr" idx="11"/>
          </p:nvPr>
        </p:nvSpPr>
        <p:spPr/>
        <p:txBody>
          <a:bodyPr/>
          <a:lstStyle/>
          <a:p>
            <a:r>
              <a:rPr lang="en-GB" dirty="0"/>
              <a:t>Mark Hamilton, Ruckus/CommScope</a:t>
            </a:r>
          </a:p>
        </p:txBody>
      </p:sp>
      <p:sp>
        <p:nvSpPr>
          <p:cNvPr id="2" name="Title 1"/>
          <p:cNvSpPr>
            <a:spLocks noGrp="1"/>
          </p:cNvSpPr>
          <p:nvPr>
            <p:ph type="title"/>
          </p:nvPr>
        </p:nvSpPr>
        <p:spPr>
          <a:xfrm>
            <a:off x="720341" y="867458"/>
            <a:ext cx="8131538" cy="838200"/>
          </a:xfrm>
        </p:spPr>
        <p:txBody>
          <a:bodyPr/>
          <a:lstStyle/>
          <a:p>
            <a:pPr algn="l" defTabSz="914400">
              <a:lnSpc>
                <a:spcPct val="80000"/>
              </a:lnSpc>
              <a:buFont typeface="Times New Roman" pitchFamily="16" charset="0"/>
              <a:buNone/>
              <a:defRPr/>
            </a:pPr>
            <a:r>
              <a:rPr lang="en-US" sz="3600" b="0" kern="1200" dirty="0">
                <a:solidFill>
                  <a:srgbClr val="435153"/>
                </a:solidFill>
              </a:rPr>
              <a:t>“MLD-level”, or “per-AP/link-level” - 2</a:t>
            </a:r>
            <a:endParaRPr lang="en-US" sz="3600" b="0" kern="1200" dirty="0">
              <a:solidFill>
                <a:schemeClr val="accent6"/>
              </a:solidFill>
            </a:endParaRPr>
          </a:p>
        </p:txBody>
      </p:sp>
      <p:sp>
        <p:nvSpPr>
          <p:cNvPr id="8" name="Rectangle 2"/>
          <p:cNvSpPr txBox="1">
            <a:spLocks noChangeArrowheads="1"/>
          </p:cNvSpPr>
          <p:nvPr/>
        </p:nvSpPr>
        <p:spPr bwMode="auto">
          <a:xfrm>
            <a:off x="395536" y="1484784"/>
            <a:ext cx="8456343" cy="4918621"/>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lvl1pPr marL="342900" indent="-342900" algn="l" defTabSz="449263" rtl="0" fontAlgn="base">
              <a:spcBef>
                <a:spcPts val="600"/>
              </a:spcBef>
              <a:spcAft>
                <a:spcPct val="0"/>
              </a:spcAft>
              <a:buClr>
                <a:srgbClr val="000000"/>
              </a:buClr>
              <a:buSzPct val="100000"/>
              <a:buFont typeface="Times New Roman" pitchFamily="18" charset="0"/>
              <a:defRPr sz="2400" b="1">
                <a:solidFill>
                  <a:srgbClr val="000000"/>
                </a:solidFill>
                <a:latin typeface="+mn-lt"/>
                <a:ea typeface="+mn-ea"/>
                <a:cs typeface="+mn-cs"/>
              </a:defRPr>
            </a:lvl1pPr>
            <a:lvl2pPr marL="742950" indent="-285750" algn="l" defTabSz="449263" rtl="0" fontAlgn="base">
              <a:spcBef>
                <a:spcPts val="500"/>
              </a:spcBef>
              <a:spcAft>
                <a:spcPct val="0"/>
              </a:spcAft>
              <a:buClr>
                <a:srgbClr val="000000"/>
              </a:buClr>
              <a:buSzPct val="100000"/>
              <a:buFont typeface="Times New Roman" pitchFamily="18" charset="0"/>
              <a:defRPr sz="2000">
                <a:solidFill>
                  <a:srgbClr val="000000"/>
                </a:solidFill>
                <a:latin typeface="+mn-lt"/>
                <a:ea typeface="+mn-ea"/>
              </a:defRPr>
            </a:lvl2pPr>
            <a:lvl3pPr marL="1143000" indent="-228600" algn="l" defTabSz="449263" rtl="0" fontAlgn="base">
              <a:spcBef>
                <a:spcPts val="450"/>
              </a:spcBef>
              <a:spcAft>
                <a:spcPct val="0"/>
              </a:spcAft>
              <a:buClr>
                <a:srgbClr val="000000"/>
              </a:buClr>
              <a:buSzPct val="100000"/>
              <a:buFont typeface="Times New Roman" pitchFamily="18" charset="0"/>
              <a:defRPr>
                <a:solidFill>
                  <a:srgbClr val="000000"/>
                </a:solidFill>
                <a:latin typeface="+mn-lt"/>
                <a:ea typeface="+mn-ea"/>
              </a:defRPr>
            </a:lvl3pPr>
            <a:lvl4pPr marL="16002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4pPr>
            <a:lvl5pPr marL="20574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53975" indent="0" eaLnBrk="1" hangingPunct="1">
              <a:spcBef>
                <a:spcPts val="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000" kern="0" dirty="0">
                <a:solidFill>
                  <a:schemeClr val="tx1"/>
                </a:solidFill>
                <a:latin typeface="Times New Roman" pitchFamily="18" charset="0"/>
                <a:ea typeface="MS Gothic" pitchFamily="49" charset="-128"/>
              </a:rPr>
              <a:t>Retransmission discussion:</a:t>
            </a:r>
          </a:p>
          <a:p>
            <a:pPr marL="396875" eaLnBrk="1" hangingPunct="1">
              <a:spcBef>
                <a:spcPts val="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Motion 61: </a:t>
            </a:r>
          </a:p>
          <a:p>
            <a:pPr marL="796925" lvl="1" eaLnBrk="1" hangingPunct="1">
              <a:spcBef>
                <a:spcPts val="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400" kern="0" dirty="0">
                <a:solidFill>
                  <a:schemeClr val="tx1"/>
                </a:solidFill>
                <a:latin typeface="Times New Roman" pitchFamily="18" charset="0"/>
                <a:ea typeface="MS Gothic" pitchFamily="49" charset="-128"/>
              </a:rPr>
              <a:t>“The established block ack agreement allows the QoS Data frames of the TID, aggregated within the A-MPDUs, to be exchanged between the two MLDs on any available link.</a:t>
            </a:r>
            <a:endParaRPr lang="en-US" sz="1400" kern="0" dirty="0">
              <a:solidFill>
                <a:schemeClr val="tx1"/>
              </a:solidFill>
              <a:latin typeface="Times New Roman" pitchFamily="18" charset="0"/>
              <a:ea typeface="MS Gothic" pitchFamily="49" charset="-128"/>
            </a:endParaRPr>
          </a:p>
          <a:p>
            <a:pPr marL="796925" lvl="1" eaLnBrk="1" hangingPunct="1">
              <a:spcBef>
                <a:spcPts val="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400" kern="0" dirty="0">
                <a:solidFill>
                  <a:schemeClr val="tx1"/>
                </a:solidFill>
                <a:latin typeface="Times New Roman" pitchFamily="18" charset="0"/>
                <a:ea typeface="MS Gothic" pitchFamily="49" charset="-128"/>
              </a:rPr>
              <a:t>NOTE – QoS Data frames that are not fragments might be retransmitted on any available link.”</a:t>
            </a:r>
            <a:endParaRPr lang="en-US" sz="1400" kern="0" dirty="0">
              <a:solidFill>
                <a:schemeClr val="tx1"/>
              </a:solidFill>
              <a:latin typeface="Times New Roman" pitchFamily="18" charset="0"/>
              <a:ea typeface="MS Gothic" pitchFamily="49" charset="-128"/>
            </a:endParaRPr>
          </a:p>
          <a:p>
            <a:pPr marL="396875" eaLnBrk="1" hangingPunct="1">
              <a:spcBef>
                <a:spcPts val="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Motion 61 is from 11-20/0434r3</a:t>
            </a:r>
          </a:p>
          <a:p>
            <a:pPr marL="396875" eaLnBrk="1" hangingPunct="1">
              <a:spcBef>
                <a:spcPts val="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11-20/0434r3 goes on, with a second Straw Poll, which was never run:</a:t>
            </a:r>
          </a:p>
          <a:p>
            <a:pPr marL="796925" lvl="1" eaLnBrk="1" hangingPunct="1">
              <a:spcBef>
                <a:spcPts val="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kern="0" dirty="0">
                <a:solidFill>
                  <a:schemeClr val="tx1"/>
                </a:solidFill>
                <a:latin typeface="Times New Roman" pitchFamily="18" charset="0"/>
                <a:ea typeface="MS Gothic" pitchFamily="49" charset="-128"/>
              </a:rPr>
              <a:t>The MLD MAC address of the recipient MLD is used as the A1 field for the AAD construction.</a:t>
            </a:r>
          </a:p>
          <a:p>
            <a:pPr marL="796925" lvl="1" eaLnBrk="1" hangingPunct="1">
              <a:spcBef>
                <a:spcPts val="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kern="0" dirty="0">
                <a:solidFill>
                  <a:schemeClr val="tx1"/>
                </a:solidFill>
                <a:latin typeface="Times New Roman" pitchFamily="18" charset="0"/>
                <a:ea typeface="MS Gothic" pitchFamily="49" charset="-128"/>
              </a:rPr>
              <a:t>The MLD MAC address of the transmitting MLD is used as the A2 field for the AAD and Nonce construction.</a:t>
            </a:r>
          </a:p>
          <a:p>
            <a:pPr marL="796925" lvl="1" eaLnBrk="1" hangingPunct="1">
              <a:spcBef>
                <a:spcPts val="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kern="0" dirty="0">
                <a:solidFill>
                  <a:schemeClr val="tx1"/>
                </a:solidFill>
                <a:latin typeface="Times New Roman" pitchFamily="18" charset="0"/>
                <a:ea typeface="MS Gothic" pitchFamily="49" charset="-128"/>
              </a:rPr>
              <a:t>If the Address 3 field of the protected frame carries the BSSID, the MLD MAC Address of the AP MLD is used as the A3 field for the AAD construction. Otherwise, the Address 3 field of the protected frame is used.</a:t>
            </a:r>
          </a:p>
          <a:p>
            <a:pPr marL="396875" eaLnBrk="1" hangingPunct="1">
              <a:spcBef>
                <a:spcPts val="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If the above (second Straw Poll) is accepted, Retransmission on any link “just works”, without any discussion of “MLD level” or “per-link level” retransmission.</a:t>
            </a:r>
          </a:p>
          <a:p>
            <a:pPr marL="396875" eaLnBrk="1" hangingPunct="1">
              <a:spcBef>
                <a:spcPts val="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If the above is not accepted, retransmission behavior “on any available link” needs to be defined.  There is nothing in the SFD or D0.1 describing this, so far.</a:t>
            </a:r>
          </a:p>
          <a:p>
            <a:pPr marL="396875" eaLnBrk="1" hangingPunct="1">
              <a:spcBef>
                <a:spcPts val="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800" kern="0" dirty="0">
              <a:solidFill>
                <a:schemeClr val="tx1"/>
              </a:solidFill>
              <a:latin typeface="Times New Roman" pitchFamily="18" charset="0"/>
              <a:ea typeface="MS Gothic" pitchFamily="49" charset="-128"/>
            </a:endParaRPr>
          </a:p>
          <a:p>
            <a:pPr marL="396875" eaLnBrk="1" hangingPunct="1">
              <a:spcBef>
                <a:spcPts val="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Is this all “TBD” in </a:t>
            </a:r>
            <a:r>
              <a:rPr lang="en-US" sz="1800" kern="0" dirty="0" err="1">
                <a:solidFill>
                  <a:schemeClr val="tx1"/>
                </a:solidFill>
                <a:latin typeface="Times New Roman" pitchFamily="18" charset="0"/>
                <a:ea typeface="MS Gothic" pitchFamily="49" charset="-128"/>
              </a:rPr>
              <a:t>TGbe</a:t>
            </a:r>
            <a:r>
              <a:rPr lang="en-US" sz="1800" kern="0" dirty="0">
                <a:solidFill>
                  <a:schemeClr val="tx1"/>
                </a:solidFill>
                <a:latin typeface="Times New Roman" pitchFamily="18" charset="0"/>
                <a:ea typeface="MS Gothic" pitchFamily="49" charset="-128"/>
              </a:rPr>
              <a:t>, still?</a:t>
            </a:r>
          </a:p>
          <a:p>
            <a:pPr marL="796925" lvl="1" eaLnBrk="1" hangingPunct="1">
              <a:spcBef>
                <a:spcPts val="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400" kern="0" dirty="0">
              <a:solidFill>
                <a:schemeClr val="tx1"/>
              </a:solidFill>
              <a:highlight>
                <a:srgbClr val="FFFF00"/>
              </a:highlight>
              <a:latin typeface="Times New Roman" pitchFamily="18" charset="0"/>
              <a:ea typeface="MS Gothic" pitchFamily="49" charset="-128"/>
            </a:endParaRPr>
          </a:p>
          <a:p>
            <a:pPr marL="1196975" lvl="2" eaLnBrk="1" hangingPunct="1">
              <a:spcBef>
                <a:spcPts val="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400" kern="0" dirty="0">
              <a:solidFill>
                <a:schemeClr val="tx1"/>
              </a:solidFill>
              <a:highlight>
                <a:srgbClr val="FFFF00"/>
              </a:highlight>
              <a:latin typeface="Times New Roman" pitchFamily="18" charset="0"/>
              <a:ea typeface="MS Gothic" pitchFamily="49" charset="-128"/>
            </a:endParaRPr>
          </a:p>
        </p:txBody>
      </p:sp>
    </p:spTree>
    <p:extLst>
      <p:ext uri="{BB962C8B-B14F-4D97-AF65-F5344CB8AC3E}">
        <p14:creationId xmlns:p14="http://schemas.microsoft.com/office/powerpoint/2010/main" val="3584770457"/>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Slide Number Placeholder 5"/>
          <p:cNvSpPr>
            <a:spLocks noGrp="1"/>
          </p:cNvSpPr>
          <p:nvPr>
            <p:ph type="sldNum" idx="10"/>
          </p:nvPr>
        </p:nvSpPr>
        <p:spPr>
          <a:xfrm>
            <a:off x="4355976" y="4725144"/>
            <a:ext cx="528638" cy="363537"/>
          </a:xfrm>
        </p:spPr>
        <p:txBody>
          <a:bodyPr/>
          <a:lstStyle/>
          <a:p>
            <a:pPr>
              <a:defRPr/>
            </a:pPr>
            <a:r>
              <a:rPr lang="en-GB" dirty="0"/>
              <a:t>Slide </a:t>
            </a:r>
            <a:fld id="{1C2B32AF-A0A6-420E-BC00-B7B1B3A82339}" type="slidenum">
              <a:rPr lang="en-GB"/>
              <a:pPr>
                <a:defRPr/>
              </a:pPr>
              <a:t>6</a:t>
            </a:fld>
            <a:endParaRPr lang="en-GB" dirty="0"/>
          </a:p>
        </p:txBody>
      </p:sp>
      <p:sp>
        <p:nvSpPr>
          <p:cNvPr id="34" name="Rectangle 4"/>
          <p:cNvSpPr>
            <a:spLocks noGrp="1" noChangeArrowheads="1"/>
          </p:cNvSpPr>
          <p:nvPr>
            <p:ph type="ftr" idx="11"/>
          </p:nvPr>
        </p:nvSpPr>
        <p:spPr/>
        <p:txBody>
          <a:bodyPr/>
          <a:lstStyle/>
          <a:p>
            <a:r>
              <a:rPr lang="en-GB" dirty="0"/>
              <a:t>Mark Hamilton, Ruckus/CommScope</a:t>
            </a:r>
          </a:p>
        </p:txBody>
      </p:sp>
      <p:sp>
        <p:nvSpPr>
          <p:cNvPr id="2" name="Title 1"/>
          <p:cNvSpPr>
            <a:spLocks noGrp="1"/>
          </p:cNvSpPr>
          <p:nvPr>
            <p:ph type="title"/>
          </p:nvPr>
        </p:nvSpPr>
        <p:spPr>
          <a:xfrm>
            <a:off x="720341" y="867458"/>
            <a:ext cx="8131538" cy="838200"/>
          </a:xfrm>
        </p:spPr>
        <p:txBody>
          <a:bodyPr/>
          <a:lstStyle/>
          <a:p>
            <a:pPr algn="l" defTabSz="914400">
              <a:lnSpc>
                <a:spcPct val="80000"/>
              </a:lnSpc>
              <a:buFont typeface="Times New Roman" pitchFamily="16" charset="0"/>
              <a:buNone/>
              <a:defRPr/>
            </a:pPr>
            <a:r>
              <a:rPr lang="en-US" sz="3600" b="0" kern="1200" dirty="0">
                <a:solidFill>
                  <a:srgbClr val="435153"/>
                </a:solidFill>
              </a:rPr>
              <a:t>“MLD-level”, or “per-AP/link-level” - 3</a:t>
            </a:r>
            <a:endParaRPr lang="en-US" sz="3600" b="0" kern="1200" dirty="0">
              <a:solidFill>
                <a:schemeClr val="accent6"/>
              </a:solidFill>
            </a:endParaRPr>
          </a:p>
        </p:txBody>
      </p:sp>
      <p:sp>
        <p:nvSpPr>
          <p:cNvPr id="8" name="Rectangle 2"/>
          <p:cNvSpPr txBox="1">
            <a:spLocks noChangeArrowheads="1"/>
          </p:cNvSpPr>
          <p:nvPr/>
        </p:nvSpPr>
        <p:spPr bwMode="auto">
          <a:xfrm>
            <a:off x="467545" y="1556792"/>
            <a:ext cx="8227486" cy="4304805"/>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lvl1pPr marL="342900" indent="-342900" algn="l" defTabSz="449263" rtl="0" fontAlgn="base">
              <a:spcBef>
                <a:spcPts val="600"/>
              </a:spcBef>
              <a:spcAft>
                <a:spcPct val="0"/>
              </a:spcAft>
              <a:buClr>
                <a:srgbClr val="000000"/>
              </a:buClr>
              <a:buSzPct val="100000"/>
              <a:buFont typeface="Times New Roman" pitchFamily="18" charset="0"/>
              <a:defRPr sz="2400" b="1">
                <a:solidFill>
                  <a:srgbClr val="000000"/>
                </a:solidFill>
                <a:latin typeface="+mn-lt"/>
                <a:ea typeface="+mn-ea"/>
                <a:cs typeface="+mn-cs"/>
              </a:defRPr>
            </a:lvl1pPr>
            <a:lvl2pPr marL="742950" indent="-285750" algn="l" defTabSz="449263" rtl="0" fontAlgn="base">
              <a:spcBef>
                <a:spcPts val="500"/>
              </a:spcBef>
              <a:spcAft>
                <a:spcPct val="0"/>
              </a:spcAft>
              <a:buClr>
                <a:srgbClr val="000000"/>
              </a:buClr>
              <a:buSzPct val="100000"/>
              <a:buFont typeface="Times New Roman" pitchFamily="18" charset="0"/>
              <a:defRPr sz="2000">
                <a:solidFill>
                  <a:srgbClr val="000000"/>
                </a:solidFill>
                <a:latin typeface="+mn-lt"/>
                <a:ea typeface="+mn-ea"/>
              </a:defRPr>
            </a:lvl2pPr>
            <a:lvl3pPr marL="1143000" indent="-228600" algn="l" defTabSz="449263" rtl="0" fontAlgn="base">
              <a:spcBef>
                <a:spcPts val="450"/>
              </a:spcBef>
              <a:spcAft>
                <a:spcPct val="0"/>
              </a:spcAft>
              <a:buClr>
                <a:srgbClr val="000000"/>
              </a:buClr>
              <a:buSzPct val="100000"/>
              <a:buFont typeface="Times New Roman" pitchFamily="18" charset="0"/>
              <a:defRPr>
                <a:solidFill>
                  <a:srgbClr val="000000"/>
                </a:solidFill>
                <a:latin typeface="+mn-lt"/>
                <a:ea typeface="+mn-ea"/>
              </a:defRPr>
            </a:lvl3pPr>
            <a:lvl4pPr marL="16002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4pPr>
            <a:lvl5pPr marL="20574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396875" eaLnBrk="1" hangingPunct="1">
              <a:spcBef>
                <a:spcPts val="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Implementation choice (explicitly), of MLD shared or per-link:</a:t>
            </a:r>
          </a:p>
          <a:p>
            <a:pPr marL="796925" lvl="1" eaLnBrk="1" hangingPunct="1">
              <a:spcBef>
                <a:spcPts val="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kern="0" dirty="0">
                <a:solidFill>
                  <a:schemeClr val="tx1"/>
                </a:solidFill>
                <a:latin typeface="Times New Roman" pitchFamily="18" charset="0"/>
                <a:ea typeface="MS Gothic" pitchFamily="49" charset="-128"/>
              </a:rPr>
              <a:t>Block-Ack </a:t>
            </a:r>
            <a:r>
              <a:rPr lang="en-US" sz="1400" kern="0" dirty="0" err="1">
                <a:solidFill>
                  <a:schemeClr val="tx1"/>
                </a:solidFill>
                <a:latin typeface="Times New Roman" pitchFamily="18" charset="0"/>
                <a:ea typeface="MS Gothic" pitchFamily="49" charset="-128"/>
              </a:rPr>
              <a:t>scoreboarding</a:t>
            </a:r>
            <a:r>
              <a:rPr lang="en-US" sz="1400" kern="0" dirty="0">
                <a:solidFill>
                  <a:schemeClr val="tx1"/>
                </a:solidFill>
                <a:latin typeface="Times New Roman" pitchFamily="18" charset="0"/>
                <a:ea typeface="MS Gothic" pitchFamily="49" charset="-128"/>
              </a:rPr>
              <a:t> [Motion 63.  Motion 114.  (Motion 112.) ]</a:t>
            </a:r>
          </a:p>
          <a:p>
            <a:pPr marL="1196975" lvl="2" eaLnBrk="1" hangingPunct="1">
              <a:spcBef>
                <a:spcPts val="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kern="0" dirty="0">
                <a:solidFill>
                  <a:schemeClr val="tx1"/>
                </a:solidFill>
                <a:latin typeface="Times New Roman" pitchFamily="18" charset="0"/>
                <a:ea typeface="MS Gothic" pitchFamily="49" charset="-128"/>
              </a:rPr>
              <a:t>“The receive status of QoS Data frames of a TID received on a link shall be signaled on the same link and may be signaled on other available link(s).”</a:t>
            </a:r>
          </a:p>
          <a:p>
            <a:pPr marL="1196975" lvl="2" eaLnBrk="1" hangingPunct="1">
              <a:spcBef>
                <a:spcPts val="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kern="0" dirty="0">
                <a:solidFill>
                  <a:schemeClr val="tx1"/>
                </a:solidFill>
                <a:latin typeface="Times New Roman" pitchFamily="18" charset="0"/>
                <a:ea typeface="MS Gothic" pitchFamily="49" charset="-128"/>
              </a:rPr>
              <a:t>“802.11be shall define mechanism for multi-link operation that enables the following: A STA of a recipient MLD shall provide receive status for MPDUs received on the link that it is operating on and may provide (if available) information on successful reception of MPDUs received by another STA of that MLD.”</a:t>
            </a:r>
          </a:p>
          <a:p>
            <a:pPr marL="1196975" lvl="2" eaLnBrk="1" hangingPunct="1">
              <a:spcBef>
                <a:spcPts val="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kern="0" dirty="0">
                <a:solidFill>
                  <a:schemeClr val="tx1"/>
                </a:solidFill>
                <a:latin typeface="Times New Roman" pitchFamily="18" charset="0"/>
                <a:ea typeface="MS Gothic" pitchFamily="49" charset="-128"/>
              </a:rPr>
              <a:t>(“An originator MLD of a BA agreement: 1) shall update the receive status for an MPDU corresponding to the BA agreement if the received status indicates successful reception. 2) shall not update the receive status for an MPDU corresponding to the BA agreement that has been already positively acknowledged.”)</a:t>
            </a:r>
          </a:p>
        </p:txBody>
      </p:sp>
    </p:spTree>
    <p:extLst>
      <p:ext uri="{BB962C8B-B14F-4D97-AF65-F5344CB8AC3E}">
        <p14:creationId xmlns:p14="http://schemas.microsoft.com/office/powerpoint/2010/main" val="267610609"/>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Slide Number Placeholder 5"/>
          <p:cNvSpPr>
            <a:spLocks noGrp="1"/>
          </p:cNvSpPr>
          <p:nvPr>
            <p:ph type="sldNum" idx="10"/>
          </p:nvPr>
        </p:nvSpPr>
        <p:spPr>
          <a:xfrm>
            <a:off x="4355976" y="4725144"/>
            <a:ext cx="528638" cy="363537"/>
          </a:xfrm>
        </p:spPr>
        <p:txBody>
          <a:bodyPr/>
          <a:lstStyle/>
          <a:p>
            <a:pPr>
              <a:defRPr/>
            </a:pPr>
            <a:r>
              <a:rPr lang="en-GB" dirty="0"/>
              <a:t>Slide </a:t>
            </a:r>
            <a:fld id="{1C2B32AF-A0A6-420E-BC00-B7B1B3A82339}" type="slidenum">
              <a:rPr lang="en-GB"/>
              <a:pPr>
                <a:defRPr/>
              </a:pPr>
              <a:t>7</a:t>
            </a:fld>
            <a:endParaRPr lang="en-GB" dirty="0"/>
          </a:p>
        </p:txBody>
      </p:sp>
      <p:sp>
        <p:nvSpPr>
          <p:cNvPr id="34" name="Rectangle 4"/>
          <p:cNvSpPr>
            <a:spLocks noGrp="1" noChangeArrowheads="1"/>
          </p:cNvSpPr>
          <p:nvPr>
            <p:ph type="ftr" idx="11"/>
          </p:nvPr>
        </p:nvSpPr>
        <p:spPr/>
        <p:txBody>
          <a:bodyPr/>
          <a:lstStyle/>
          <a:p>
            <a:r>
              <a:rPr lang="en-GB" dirty="0"/>
              <a:t>Mark Hamilton, Ruckus/CommScope</a:t>
            </a:r>
          </a:p>
        </p:txBody>
      </p:sp>
      <p:sp>
        <p:nvSpPr>
          <p:cNvPr id="2" name="Title 1"/>
          <p:cNvSpPr>
            <a:spLocks noGrp="1"/>
          </p:cNvSpPr>
          <p:nvPr>
            <p:ph type="title"/>
          </p:nvPr>
        </p:nvSpPr>
        <p:spPr>
          <a:xfrm>
            <a:off x="720341" y="867458"/>
            <a:ext cx="8131538" cy="838200"/>
          </a:xfrm>
        </p:spPr>
        <p:txBody>
          <a:bodyPr/>
          <a:lstStyle/>
          <a:p>
            <a:pPr algn="l" defTabSz="914400">
              <a:lnSpc>
                <a:spcPct val="80000"/>
              </a:lnSpc>
              <a:buFont typeface="Times New Roman" pitchFamily="16" charset="0"/>
              <a:buNone/>
              <a:defRPr/>
            </a:pPr>
            <a:r>
              <a:rPr lang="en-US" sz="3600" b="0" kern="1200" dirty="0">
                <a:solidFill>
                  <a:srgbClr val="435153"/>
                </a:solidFill>
              </a:rPr>
              <a:t>“MLD-level”, or “per-AP/link-level” - 4</a:t>
            </a:r>
            <a:endParaRPr lang="en-US" sz="3600" b="0" kern="1200" dirty="0">
              <a:solidFill>
                <a:schemeClr val="accent6"/>
              </a:solidFill>
            </a:endParaRPr>
          </a:p>
        </p:txBody>
      </p:sp>
      <p:sp>
        <p:nvSpPr>
          <p:cNvPr id="8" name="Rectangle 2"/>
          <p:cNvSpPr txBox="1">
            <a:spLocks noChangeArrowheads="1"/>
          </p:cNvSpPr>
          <p:nvPr/>
        </p:nvSpPr>
        <p:spPr bwMode="auto">
          <a:xfrm>
            <a:off x="467545" y="1556792"/>
            <a:ext cx="8227486" cy="4304805"/>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lvl1pPr marL="342900" indent="-342900" algn="l" defTabSz="449263" rtl="0" fontAlgn="base">
              <a:spcBef>
                <a:spcPts val="600"/>
              </a:spcBef>
              <a:spcAft>
                <a:spcPct val="0"/>
              </a:spcAft>
              <a:buClr>
                <a:srgbClr val="000000"/>
              </a:buClr>
              <a:buSzPct val="100000"/>
              <a:buFont typeface="Times New Roman" pitchFamily="18" charset="0"/>
              <a:defRPr sz="2400" b="1">
                <a:solidFill>
                  <a:srgbClr val="000000"/>
                </a:solidFill>
                <a:latin typeface="+mn-lt"/>
                <a:ea typeface="+mn-ea"/>
                <a:cs typeface="+mn-cs"/>
              </a:defRPr>
            </a:lvl1pPr>
            <a:lvl2pPr marL="742950" indent="-285750" algn="l" defTabSz="449263" rtl="0" fontAlgn="base">
              <a:spcBef>
                <a:spcPts val="500"/>
              </a:spcBef>
              <a:spcAft>
                <a:spcPct val="0"/>
              </a:spcAft>
              <a:buClr>
                <a:srgbClr val="000000"/>
              </a:buClr>
              <a:buSzPct val="100000"/>
              <a:buFont typeface="Times New Roman" pitchFamily="18" charset="0"/>
              <a:defRPr sz="2000">
                <a:solidFill>
                  <a:srgbClr val="000000"/>
                </a:solidFill>
                <a:latin typeface="+mn-lt"/>
                <a:ea typeface="+mn-ea"/>
              </a:defRPr>
            </a:lvl2pPr>
            <a:lvl3pPr marL="1143000" indent="-228600" algn="l" defTabSz="449263" rtl="0" fontAlgn="base">
              <a:spcBef>
                <a:spcPts val="450"/>
              </a:spcBef>
              <a:spcAft>
                <a:spcPct val="0"/>
              </a:spcAft>
              <a:buClr>
                <a:srgbClr val="000000"/>
              </a:buClr>
              <a:buSzPct val="100000"/>
              <a:buFont typeface="Times New Roman" pitchFamily="18" charset="0"/>
              <a:defRPr>
                <a:solidFill>
                  <a:srgbClr val="000000"/>
                </a:solidFill>
                <a:latin typeface="+mn-lt"/>
                <a:ea typeface="+mn-ea"/>
              </a:defRPr>
            </a:lvl3pPr>
            <a:lvl4pPr marL="16002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4pPr>
            <a:lvl5pPr marL="20574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396875" eaLnBrk="1" hangingPunct="1">
              <a:spcBef>
                <a:spcPts val="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Per-link functions:</a:t>
            </a:r>
          </a:p>
          <a:p>
            <a:pPr marL="796925" lvl="1" eaLnBrk="1" hangingPunct="1">
              <a:spcBef>
                <a:spcPts val="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kern="0" dirty="0">
                <a:solidFill>
                  <a:schemeClr val="tx1"/>
                </a:solidFill>
                <a:latin typeface="Times New Roman" pitchFamily="18" charset="0"/>
                <a:ea typeface="MS Gothic" pitchFamily="49" charset="-128"/>
              </a:rPr>
              <a:t>CCA, </a:t>
            </a:r>
            <a:r>
              <a:rPr lang="en-US" sz="1400" kern="0" dirty="0" err="1">
                <a:solidFill>
                  <a:schemeClr val="tx1"/>
                </a:solidFill>
                <a:latin typeface="Times New Roman" pitchFamily="18" charset="0"/>
                <a:ea typeface="MS Gothic" pitchFamily="49" charset="-128"/>
              </a:rPr>
              <a:t>backoff</a:t>
            </a:r>
            <a:r>
              <a:rPr lang="en-US" sz="1400" kern="0" dirty="0">
                <a:solidFill>
                  <a:schemeClr val="tx1"/>
                </a:solidFill>
                <a:latin typeface="Times New Roman" pitchFamily="18" charset="0"/>
                <a:ea typeface="MS Gothic" pitchFamily="49" charset="-128"/>
              </a:rPr>
              <a:t>, NAV, etc. (although there may be timing alignment done across the links, which puts restrictions on the EDCA access) [Motion 20]</a:t>
            </a:r>
          </a:p>
          <a:p>
            <a:pPr marL="1196975" lvl="2" eaLnBrk="1" hangingPunct="1">
              <a:spcBef>
                <a:spcPts val="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kern="0" dirty="0">
                <a:solidFill>
                  <a:schemeClr val="tx1"/>
                </a:solidFill>
                <a:latin typeface="Times New Roman" pitchFamily="18" charset="0"/>
                <a:ea typeface="MS Gothic" pitchFamily="49" charset="-128"/>
              </a:rPr>
              <a:t>“Each of STAs belonging to a MLD performs a channel access over their links independently in order to transmit frames.”</a:t>
            </a:r>
          </a:p>
          <a:p>
            <a:pPr marL="796925" lvl="1" eaLnBrk="1" hangingPunct="1">
              <a:spcBef>
                <a:spcPts val="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kern="0" dirty="0">
                <a:solidFill>
                  <a:schemeClr val="tx1"/>
                </a:solidFill>
                <a:latin typeface="Times New Roman" pitchFamily="18" charset="0"/>
                <a:ea typeface="MS Gothic" pitchFamily="49" charset="-128"/>
              </a:rPr>
              <a:t>A-MPDU aggregation/de-aggregation [I’m just assuming, since this is such a low-level function]</a:t>
            </a:r>
          </a:p>
          <a:p>
            <a:pPr marL="796925" lvl="1" eaLnBrk="1" hangingPunct="1">
              <a:spcBef>
                <a:spcPts val="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kern="0" dirty="0">
                <a:solidFill>
                  <a:schemeClr val="tx1"/>
                </a:solidFill>
                <a:latin typeface="Times New Roman" pitchFamily="18" charset="0"/>
                <a:ea typeface="MS Gothic" pitchFamily="49" charset="-128"/>
              </a:rPr>
              <a:t>Address 1 matching [Allows per-link MAC address; allows per-link </a:t>
            </a:r>
            <a:r>
              <a:rPr lang="en-US" sz="1400" kern="0" dirty="0" err="1">
                <a:solidFill>
                  <a:schemeClr val="tx1"/>
                </a:solidFill>
                <a:latin typeface="Times New Roman" pitchFamily="18" charset="0"/>
                <a:ea typeface="MS Gothic" pitchFamily="49" charset="-128"/>
              </a:rPr>
              <a:t>scoreboarding</a:t>
            </a:r>
            <a:r>
              <a:rPr lang="en-US" sz="1400" kern="0" dirty="0">
                <a:solidFill>
                  <a:schemeClr val="tx1"/>
                </a:solidFill>
                <a:latin typeface="Times New Roman" pitchFamily="18" charset="0"/>
                <a:ea typeface="MS Gothic" pitchFamily="49" charset="-128"/>
              </a:rPr>
              <a:t>.  </a:t>
            </a:r>
            <a:r>
              <a:rPr lang="en-US" sz="1400" u="sng" kern="0" dirty="0">
                <a:solidFill>
                  <a:schemeClr val="tx1"/>
                </a:solidFill>
                <a:latin typeface="Times New Roman" pitchFamily="18" charset="0"/>
                <a:ea typeface="MS Gothic" pitchFamily="49" charset="-128"/>
              </a:rPr>
              <a:t>Although, maybe this should be in the “Implementation choice” category?]</a:t>
            </a:r>
          </a:p>
          <a:p>
            <a:pPr marL="796925" lvl="1" eaLnBrk="1" hangingPunct="1">
              <a:spcBef>
                <a:spcPts val="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kern="0" dirty="0">
                <a:solidFill>
                  <a:schemeClr val="tx1"/>
                </a:solidFill>
                <a:latin typeface="Times New Roman" pitchFamily="18" charset="0"/>
                <a:ea typeface="MS Gothic" pitchFamily="49" charset="-128"/>
              </a:rPr>
              <a:t>Group addressed frame transmission</a:t>
            </a:r>
          </a:p>
          <a:p>
            <a:pPr marL="1196975" lvl="2" eaLnBrk="1" hangingPunct="1">
              <a:spcBef>
                <a:spcPts val="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kern="0" dirty="0">
                <a:solidFill>
                  <a:schemeClr val="tx1"/>
                </a:solidFill>
                <a:latin typeface="Times New Roman" pitchFamily="18" charset="0"/>
                <a:ea typeface="MS Gothic" pitchFamily="49" charset="-128"/>
              </a:rPr>
              <a:t>After multi-link setup between two MLDs, different GTK/IGTK/BIGTK in different links with different PN spaces are used. GTK/IGTK/BIGTK in different links can be delivered in one 4-way handshake. [Motion 71]</a:t>
            </a:r>
          </a:p>
          <a:p>
            <a:pPr marL="1196975" lvl="2" eaLnBrk="1" hangingPunct="1">
              <a:spcBef>
                <a:spcPts val="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kern="0" dirty="0">
                <a:solidFill>
                  <a:schemeClr val="tx1"/>
                </a:solidFill>
                <a:latin typeface="Times New Roman" pitchFamily="18" charset="0"/>
                <a:ea typeface="MS Gothic" pitchFamily="49" charset="-128"/>
              </a:rPr>
              <a:t>802.11be agrees that each AP in an AP MLD shall independently transmit all </a:t>
            </a:r>
            <a:r>
              <a:rPr lang="en-US" sz="1400" kern="0" dirty="0" err="1">
                <a:solidFill>
                  <a:schemeClr val="tx1"/>
                </a:solidFill>
                <a:latin typeface="Times New Roman" pitchFamily="18" charset="0"/>
                <a:ea typeface="MS Gothic" pitchFamily="49" charset="-128"/>
              </a:rPr>
              <a:t>bufferable</a:t>
            </a:r>
            <a:r>
              <a:rPr lang="en-US" sz="1400" kern="0" dirty="0">
                <a:solidFill>
                  <a:schemeClr val="tx1"/>
                </a:solidFill>
                <a:latin typeface="Times New Roman" pitchFamily="18" charset="0"/>
                <a:ea typeface="MS Gothic" pitchFamily="49" charset="-128"/>
              </a:rPr>
              <a:t> group addressed Management frames after every DTIM beacon in R1. [Motion 131 #SP206]</a:t>
            </a:r>
          </a:p>
          <a:p>
            <a:pPr marL="1196975" lvl="2" eaLnBrk="1" hangingPunct="1">
              <a:spcBef>
                <a:spcPts val="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kern="0" dirty="0">
                <a:solidFill>
                  <a:schemeClr val="tx1"/>
                </a:solidFill>
                <a:latin typeface="Times New Roman" pitchFamily="18" charset="0"/>
                <a:ea typeface="MS Gothic" pitchFamily="49" charset="-128"/>
              </a:rPr>
              <a:t>No agreement on group addressed data frames (but see 11-20/0661 for discussion of options)</a:t>
            </a:r>
          </a:p>
        </p:txBody>
      </p:sp>
    </p:spTree>
    <p:extLst>
      <p:ext uri="{BB962C8B-B14F-4D97-AF65-F5344CB8AC3E}">
        <p14:creationId xmlns:p14="http://schemas.microsoft.com/office/powerpoint/2010/main" val="482732625"/>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Slide Number Placeholder 5"/>
          <p:cNvSpPr>
            <a:spLocks noGrp="1"/>
          </p:cNvSpPr>
          <p:nvPr>
            <p:ph type="sldNum" idx="10"/>
          </p:nvPr>
        </p:nvSpPr>
        <p:spPr>
          <a:xfrm>
            <a:off x="4355976" y="4725144"/>
            <a:ext cx="528638" cy="363537"/>
          </a:xfrm>
        </p:spPr>
        <p:txBody>
          <a:bodyPr/>
          <a:lstStyle/>
          <a:p>
            <a:pPr>
              <a:defRPr/>
            </a:pPr>
            <a:r>
              <a:rPr lang="en-GB" dirty="0"/>
              <a:t>Slide </a:t>
            </a:r>
            <a:fld id="{1C2B32AF-A0A6-420E-BC00-B7B1B3A82339}" type="slidenum">
              <a:rPr lang="en-GB"/>
              <a:pPr>
                <a:defRPr/>
              </a:pPr>
              <a:t>8</a:t>
            </a:fld>
            <a:endParaRPr lang="en-GB" dirty="0"/>
          </a:p>
        </p:txBody>
      </p:sp>
      <p:sp>
        <p:nvSpPr>
          <p:cNvPr id="34" name="Rectangle 4"/>
          <p:cNvSpPr>
            <a:spLocks noGrp="1" noChangeArrowheads="1"/>
          </p:cNvSpPr>
          <p:nvPr>
            <p:ph type="ftr" idx="11"/>
          </p:nvPr>
        </p:nvSpPr>
        <p:spPr/>
        <p:txBody>
          <a:bodyPr/>
          <a:lstStyle/>
          <a:p>
            <a:r>
              <a:rPr lang="en-GB" dirty="0"/>
              <a:t>Mark Hamilton, Ruckus/CommScope</a:t>
            </a:r>
          </a:p>
        </p:txBody>
      </p:sp>
      <p:sp>
        <p:nvSpPr>
          <p:cNvPr id="2" name="Title 1"/>
          <p:cNvSpPr>
            <a:spLocks noGrp="1"/>
          </p:cNvSpPr>
          <p:nvPr>
            <p:ph type="title"/>
          </p:nvPr>
        </p:nvSpPr>
        <p:spPr>
          <a:xfrm>
            <a:off x="720341" y="867458"/>
            <a:ext cx="8131538" cy="838200"/>
          </a:xfrm>
        </p:spPr>
        <p:txBody>
          <a:bodyPr/>
          <a:lstStyle/>
          <a:p>
            <a:pPr algn="l" defTabSz="914400">
              <a:lnSpc>
                <a:spcPct val="80000"/>
              </a:lnSpc>
              <a:buFont typeface="Times New Roman" pitchFamily="16" charset="0"/>
              <a:buNone/>
              <a:defRPr/>
            </a:pPr>
            <a:r>
              <a:rPr lang="en-US" sz="3600" b="0" kern="1200" dirty="0">
                <a:solidFill>
                  <a:srgbClr val="435153"/>
                </a:solidFill>
              </a:rPr>
              <a:t>Implications</a:t>
            </a:r>
            <a:endParaRPr lang="en-US" sz="3600" b="0" kern="1200" dirty="0">
              <a:solidFill>
                <a:schemeClr val="accent6"/>
              </a:solidFill>
            </a:endParaRPr>
          </a:p>
        </p:txBody>
      </p:sp>
      <p:sp>
        <p:nvSpPr>
          <p:cNvPr id="8" name="Rectangle 2"/>
          <p:cNvSpPr txBox="1">
            <a:spLocks noChangeArrowheads="1"/>
          </p:cNvSpPr>
          <p:nvPr/>
        </p:nvSpPr>
        <p:spPr bwMode="auto">
          <a:xfrm>
            <a:off x="715492" y="1556792"/>
            <a:ext cx="7992243" cy="4824536"/>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lvl1pPr marL="342900" indent="-342900" algn="l" defTabSz="449263" rtl="0" fontAlgn="base">
              <a:spcBef>
                <a:spcPts val="600"/>
              </a:spcBef>
              <a:spcAft>
                <a:spcPct val="0"/>
              </a:spcAft>
              <a:buClr>
                <a:srgbClr val="000000"/>
              </a:buClr>
              <a:buSzPct val="100000"/>
              <a:buFont typeface="Times New Roman" pitchFamily="18" charset="0"/>
              <a:defRPr sz="2400" b="1">
                <a:solidFill>
                  <a:srgbClr val="000000"/>
                </a:solidFill>
                <a:latin typeface="+mn-lt"/>
                <a:ea typeface="+mn-ea"/>
                <a:cs typeface="+mn-cs"/>
              </a:defRPr>
            </a:lvl1pPr>
            <a:lvl2pPr marL="742950" indent="-285750" algn="l" defTabSz="449263" rtl="0" fontAlgn="base">
              <a:spcBef>
                <a:spcPts val="500"/>
              </a:spcBef>
              <a:spcAft>
                <a:spcPct val="0"/>
              </a:spcAft>
              <a:buClr>
                <a:srgbClr val="000000"/>
              </a:buClr>
              <a:buSzPct val="100000"/>
              <a:buFont typeface="Times New Roman" pitchFamily="18" charset="0"/>
              <a:defRPr sz="2000">
                <a:solidFill>
                  <a:srgbClr val="000000"/>
                </a:solidFill>
                <a:latin typeface="+mn-lt"/>
                <a:ea typeface="+mn-ea"/>
              </a:defRPr>
            </a:lvl2pPr>
            <a:lvl3pPr marL="1143000" indent="-228600" algn="l" defTabSz="449263" rtl="0" fontAlgn="base">
              <a:spcBef>
                <a:spcPts val="450"/>
              </a:spcBef>
              <a:spcAft>
                <a:spcPct val="0"/>
              </a:spcAft>
              <a:buClr>
                <a:srgbClr val="000000"/>
              </a:buClr>
              <a:buSzPct val="100000"/>
              <a:buFont typeface="Times New Roman" pitchFamily="18" charset="0"/>
              <a:defRPr>
                <a:solidFill>
                  <a:srgbClr val="000000"/>
                </a:solidFill>
                <a:latin typeface="+mn-lt"/>
                <a:ea typeface="+mn-ea"/>
              </a:defRPr>
            </a:lvl3pPr>
            <a:lvl4pPr marL="16002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4pPr>
            <a:lvl5pPr marL="20574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53975" indent="0"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Implications:</a:t>
            </a:r>
          </a:p>
          <a:p>
            <a:pPr marL="339725" indent="-285750" eaLnBrk="1" hangingPunct="1">
              <a:spcBef>
                <a:spcPts val="30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MLD:</a:t>
            </a:r>
          </a:p>
          <a:p>
            <a:pPr marL="796925" lvl="1" eaLnBrk="1" hangingPunct="1">
              <a:spcBef>
                <a:spcPts val="30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kern="0" dirty="0">
                <a:solidFill>
                  <a:schemeClr val="tx1"/>
                </a:solidFill>
                <a:latin typeface="Times New Roman" pitchFamily="18" charset="0"/>
                <a:ea typeface="MS Gothic" pitchFamily="49" charset="-128"/>
              </a:rPr>
              <a:t>802.1X controlled/uncontrolled filtering [Done at the MAC SAP]</a:t>
            </a:r>
          </a:p>
          <a:p>
            <a:pPr marL="796925" lvl="1" eaLnBrk="1" hangingPunct="1">
              <a:spcBef>
                <a:spcPts val="30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kern="0" dirty="0">
                <a:solidFill>
                  <a:schemeClr val="tx1"/>
                </a:solidFill>
                <a:latin typeface="Times New Roman" pitchFamily="18" charset="0"/>
                <a:ea typeface="MS Gothic" pitchFamily="49" charset="-128"/>
              </a:rPr>
              <a:t>RX/TX MSDU rate limiting [Done at the MAC SAP]</a:t>
            </a:r>
          </a:p>
          <a:p>
            <a:pPr marL="796925" lvl="1" eaLnBrk="1" hangingPunct="1">
              <a:spcBef>
                <a:spcPts val="30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kern="0" dirty="0">
                <a:solidFill>
                  <a:schemeClr val="tx1"/>
                </a:solidFill>
                <a:latin typeface="Times New Roman" pitchFamily="18" charset="0"/>
                <a:ea typeface="MS Gothic" pitchFamily="49" charset="-128"/>
              </a:rPr>
              <a:t>A-MSDU aggregation/</a:t>
            </a:r>
            <a:r>
              <a:rPr lang="en-US" sz="1400" kern="0" dirty="0" err="1">
                <a:solidFill>
                  <a:schemeClr val="tx1"/>
                </a:solidFill>
                <a:latin typeface="Times New Roman" pitchFamily="18" charset="0"/>
                <a:ea typeface="MS Gothic" pitchFamily="49" charset="-128"/>
              </a:rPr>
              <a:t>deaggregation</a:t>
            </a:r>
            <a:r>
              <a:rPr lang="en-US" sz="1400" kern="0" dirty="0">
                <a:solidFill>
                  <a:schemeClr val="tx1"/>
                </a:solidFill>
                <a:latin typeface="Times New Roman" pitchFamily="18" charset="0"/>
                <a:ea typeface="MS Gothic" pitchFamily="49" charset="-128"/>
              </a:rPr>
              <a:t> [Must be done “above” encryption and reordering buffer]</a:t>
            </a:r>
          </a:p>
          <a:p>
            <a:pPr marL="796925" lvl="1" eaLnBrk="1" hangingPunct="1">
              <a:spcBef>
                <a:spcPts val="30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kern="0" dirty="0">
                <a:solidFill>
                  <a:schemeClr val="tx1"/>
                </a:solidFill>
                <a:latin typeface="Times New Roman" pitchFamily="18" charset="0"/>
                <a:ea typeface="MS Gothic" pitchFamily="49" charset="-128"/>
              </a:rPr>
              <a:t>( </a:t>
            </a:r>
            <a:r>
              <a:rPr lang="en-US" sz="1400" kern="0" dirty="0">
                <a:solidFill>
                  <a:schemeClr val="tx1"/>
                </a:solidFill>
                <a:latin typeface="Times New Roman" pitchFamily="18" charset="0"/>
                <a:ea typeface="MS Gothic" pitchFamily="49" charset="-128"/>
                <a:sym typeface="Wingdings" panose="05000000000000000000" pitchFamily="2" charset="2"/>
              </a:rPr>
              <a:t></a:t>
            </a:r>
            <a:r>
              <a:rPr lang="en-US" sz="1400" kern="0" dirty="0">
                <a:solidFill>
                  <a:schemeClr val="tx1"/>
                </a:solidFill>
                <a:latin typeface="Times New Roman" pitchFamily="18" charset="0"/>
                <a:ea typeface="MS Gothic" pitchFamily="49" charset="-128"/>
              </a:rPr>
              <a:t> </a:t>
            </a:r>
            <a:r>
              <a:rPr lang="en-US" sz="1400" kern="0" dirty="0" err="1">
                <a:solidFill>
                  <a:schemeClr val="tx1"/>
                </a:solidFill>
                <a:latin typeface="Times New Roman" pitchFamily="18" charset="0"/>
                <a:ea typeface="MS Gothic" pitchFamily="49" charset="-128"/>
              </a:rPr>
              <a:t>bufferable</a:t>
            </a:r>
            <a:r>
              <a:rPr lang="en-US" sz="1400" kern="0" dirty="0">
                <a:solidFill>
                  <a:schemeClr val="tx1"/>
                </a:solidFill>
                <a:latin typeface="Times New Roman" pitchFamily="18" charset="0"/>
                <a:ea typeface="MS Gothic" pitchFamily="49" charset="-128"/>
              </a:rPr>
              <a:t> unicast MMPDUs need to inject into the stack here, so Action frames??)</a:t>
            </a:r>
          </a:p>
          <a:p>
            <a:pPr marL="796925" lvl="1" eaLnBrk="1" hangingPunct="1">
              <a:spcBef>
                <a:spcPts val="30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kern="0" dirty="0">
                <a:solidFill>
                  <a:schemeClr val="tx1"/>
                </a:solidFill>
                <a:latin typeface="Times New Roman" pitchFamily="18" charset="0"/>
                <a:ea typeface="MS Gothic" pitchFamily="49" charset="-128"/>
              </a:rPr>
              <a:t>PS Defer Queuing (of unicast frames – as discussed on slide 4)</a:t>
            </a:r>
          </a:p>
          <a:p>
            <a:pPr marL="1196975" lvl="2" eaLnBrk="1" hangingPunct="1">
              <a:spcBef>
                <a:spcPts val="30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kern="0" dirty="0">
                <a:solidFill>
                  <a:schemeClr val="tx1"/>
                </a:solidFill>
                <a:latin typeface="Times New Roman" pitchFamily="18" charset="0"/>
                <a:ea typeface="MS Gothic" pitchFamily="49" charset="-128"/>
              </a:rPr>
              <a:t>what about different PS state on different links??  (_all_ doze =&gt; buffer; _any_ active =&gt; don’t buffer)</a:t>
            </a:r>
          </a:p>
          <a:p>
            <a:pPr marL="796925" lvl="1" eaLnBrk="1" hangingPunct="1">
              <a:spcBef>
                <a:spcPts val="30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kern="0" dirty="0">
                <a:solidFill>
                  <a:schemeClr val="tx1"/>
                </a:solidFill>
                <a:latin typeface="Times New Roman" pitchFamily="18" charset="0"/>
                <a:ea typeface="MS Gothic" pitchFamily="49" charset="-128"/>
                <a:sym typeface="Wingdings" panose="05000000000000000000" pitchFamily="2" charset="2"/>
              </a:rPr>
              <a:t> </a:t>
            </a:r>
            <a:r>
              <a:rPr lang="en-US" sz="1400" kern="0" dirty="0">
                <a:solidFill>
                  <a:schemeClr val="tx1"/>
                </a:solidFill>
                <a:latin typeface="Times New Roman" pitchFamily="18" charset="0"/>
                <a:ea typeface="MS Gothic" pitchFamily="49" charset="-128"/>
              </a:rPr>
              <a:t>Management frames like Authentication/Association/Reassociation Request/Response [Must be above SN assignment]</a:t>
            </a:r>
          </a:p>
          <a:p>
            <a:pPr marL="796925" lvl="1" eaLnBrk="1" hangingPunct="1">
              <a:spcBef>
                <a:spcPts val="30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kern="0" dirty="0">
                <a:solidFill>
                  <a:schemeClr val="tx1"/>
                </a:solidFill>
                <a:latin typeface="Times New Roman" pitchFamily="18" charset="0"/>
                <a:ea typeface="MS Gothic" pitchFamily="49" charset="-128"/>
              </a:rPr>
              <a:t>Sequence Number assignment (per slide 4)</a:t>
            </a:r>
          </a:p>
          <a:p>
            <a:pPr marL="796925" lvl="1" eaLnBrk="1" hangingPunct="1">
              <a:spcBef>
                <a:spcPts val="30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kern="0" dirty="0">
                <a:solidFill>
                  <a:schemeClr val="tx1"/>
                </a:solidFill>
                <a:latin typeface="Times New Roman" pitchFamily="18" charset="0"/>
                <a:ea typeface="MS Gothic" pitchFamily="49" charset="-128"/>
              </a:rPr>
              <a:t>Replay detection on RX [Matches PN assignment on TX]</a:t>
            </a:r>
          </a:p>
          <a:p>
            <a:pPr marL="796925" lvl="1" eaLnBrk="1" hangingPunct="1">
              <a:spcBef>
                <a:spcPts val="30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kern="0" dirty="0">
                <a:solidFill>
                  <a:schemeClr val="tx1"/>
                </a:solidFill>
                <a:latin typeface="Times New Roman" pitchFamily="18" charset="0"/>
                <a:ea typeface="MS Gothic" pitchFamily="49" charset="-128"/>
                <a:sym typeface="Wingdings" panose="05000000000000000000" pitchFamily="2" charset="2"/>
              </a:rPr>
              <a:t>MPDU </a:t>
            </a:r>
            <a:r>
              <a:rPr lang="en-US" sz="1400" kern="0" dirty="0">
                <a:solidFill>
                  <a:schemeClr val="tx1"/>
                </a:solidFill>
                <a:latin typeface="Times New Roman" pitchFamily="18" charset="0"/>
                <a:ea typeface="MS Gothic" pitchFamily="49" charset="-128"/>
              </a:rPr>
              <a:t>Encryption/Decryption (as discussed on slide 4)</a:t>
            </a:r>
          </a:p>
          <a:p>
            <a:pPr marL="796925" lvl="1" eaLnBrk="1" hangingPunct="1">
              <a:spcBef>
                <a:spcPts val="30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kern="0" dirty="0">
                <a:solidFill>
                  <a:schemeClr val="tx1"/>
                </a:solidFill>
                <a:latin typeface="Times New Roman" pitchFamily="18" charset="0"/>
                <a:ea typeface="MS Gothic" pitchFamily="49" charset="-128"/>
              </a:rPr>
              <a:t>Duplicate Detection [Goes with receive reordering buffer]</a:t>
            </a:r>
          </a:p>
          <a:p>
            <a:pPr marL="396875" eaLnBrk="1" hangingPunct="1">
              <a:spcBef>
                <a:spcPts val="30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Per-link:</a:t>
            </a:r>
          </a:p>
          <a:p>
            <a:pPr marL="796925" lvl="1" eaLnBrk="1" hangingPunct="1">
              <a:spcBef>
                <a:spcPts val="30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kern="0" dirty="0">
                <a:solidFill>
                  <a:schemeClr val="tx1"/>
                </a:solidFill>
                <a:latin typeface="Times New Roman" pitchFamily="18" charset="0"/>
                <a:ea typeface="MS Gothic" pitchFamily="49" charset="-128"/>
              </a:rPr>
              <a:t>Control frames (RTS/CTS, Acks, NDP, etc.)</a:t>
            </a:r>
          </a:p>
          <a:p>
            <a:pPr marL="796925" lvl="1" eaLnBrk="1" hangingPunct="1">
              <a:spcBef>
                <a:spcPts val="30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kern="0" dirty="0">
                <a:solidFill>
                  <a:schemeClr val="tx1"/>
                </a:solidFill>
                <a:latin typeface="Times New Roman" pitchFamily="18" charset="0"/>
                <a:ea typeface="MS Gothic" pitchFamily="49" charset="-128"/>
              </a:rPr>
              <a:t>Management frames: Beacon generation, Probe Request/Response</a:t>
            </a:r>
          </a:p>
          <a:p>
            <a:pPr marL="796925" lvl="1" eaLnBrk="1" hangingPunct="1">
              <a:spcBef>
                <a:spcPts val="30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kern="0" dirty="0">
                <a:solidFill>
                  <a:schemeClr val="tx1"/>
                </a:solidFill>
                <a:highlight>
                  <a:srgbClr val="FFFF00"/>
                </a:highlight>
                <a:latin typeface="Times New Roman" pitchFamily="18" charset="0"/>
                <a:ea typeface="MS Gothic" pitchFamily="49" charset="-128"/>
              </a:rPr>
              <a:t>MPDU header creation/validation – “actual header”, not “masked header”/AAD for integrity?</a:t>
            </a:r>
          </a:p>
          <a:p>
            <a:pPr marL="796925" lvl="1" eaLnBrk="1" hangingPunct="1">
              <a:spcBef>
                <a:spcPts val="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400" kern="0" dirty="0">
              <a:solidFill>
                <a:schemeClr val="tx1"/>
              </a:solidFill>
              <a:latin typeface="Times New Roman" pitchFamily="18" charset="0"/>
              <a:ea typeface="MS Gothic" pitchFamily="49" charset="-128"/>
            </a:endParaRPr>
          </a:p>
          <a:p>
            <a:pPr marL="796925" lvl="1" eaLnBrk="1" hangingPunct="1">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400" kern="0" dirty="0">
              <a:solidFill>
                <a:schemeClr val="tx1"/>
              </a:solidFill>
              <a:latin typeface="Times New Roman" pitchFamily="18" charset="0"/>
              <a:ea typeface="MS Gothic" pitchFamily="49" charset="-128"/>
            </a:endParaRPr>
          </a:p>
        </p:txBody>
      </p:sp>
    </p:spTree>
    <p:extLst>
      <p:ext uri="{BB962C8B-B14F-4D97-AF65-F5344CB8AC3E}">
        <p14:creationId xmlns:p14="http://schemas.microsoft.com/office/powerpoint/2010/main" val="2272632092"/>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Slide Number Placeholder 5"/>
          <p:cNvSpPr>
            <a:spLocks noGrp="1"/>
          </p:cNvSpPr>
          <p:nvPr>
            <p:ph type="sldNum" idx="10"/>
          </p:nvPr>
        </p:nvSpPr>
        <p:spPr>
          <a:xfrm>
            <a:off x="4355976" y="4725144"/>
            <a:ext cx="528638" cy="363537"/>
          </a:xfrm>
        </p:spPr>
        <p:txBody>
          <a:bodyPr/>
          <a:lstStyle/>
          <a:p>
            <a:pPr>
              <a:defRPr/>
            </a:pPr>
            <a:r>
              <a:rPr lang="en-GB" dirty="0"/>
              <a:t>Slide </a:t>
            </a:r>
            <a:fld id="{1C2B32AF-A0A6-420E-BC00-B7B1B3A82339}" type="slidenum">
              <a:rPr lang="en-GB"/>
              <a:pPr>
                <a:defRPr/>
              </a:pPr>
              <a:t>9</a:t>
            </a:fld>
            <a:endParaRPr lang="en-GB" dirty="0"/>
          </a:p>
        </p:txBody>
      </p:sp>
      <p:sp>
        <p:nvSpPr>
          <p:cNvPr id="34" name="Rectangle 4"/>
          <p:cNvSpPr>
            <a:spLocks noGrp="1" noChangeArrowheads="1"/>
          </p:cNvSpPr>
          <p:nvPr>
            <p:ph type="ftr" idx="11"/>
          </p:nvPr>
        </p:nvSpPr>
        <p:spPr/>
        <p:txBody>
          <a:bodyPr/>
          <a:lstStyle/>
          <a:p>
            <a:r>
              <a:rPr lang="en-GB" dirty="0"/>
              <a:t>Mark Hamilton, Ruckus/CommScope</a:t>
            </a:r>
          </a:p>
        </p:txBody>
      </p:sp>
      <p:sp>
        <p:nvSpPr>
          <p:cNvPr id="8" name="Rectangle 2"/>
          <p:cNvSpPr txBox="1">
            <a:spLocks noChangeArrowheads="1"/>
          </p:cNvSpPr>
          <p:nvPr/>
        </p:nvSpPr>
        <p:spPr bwMode="auto">
          <a:xfrm>
            <a:off x="755576" y="1124744"/>
            <a:ext cx="3064419" cy="838201"/>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lvl1pPr marL="342900" indent="-342900" algn="l" defTabSz="449263" rtl="0" fontAlgn="base">
              <a:spcBef>
                <a:spcPts val="600"/>
              </a:spcBef>
              <a:spcAft>
                <a:spcPct val="0"/>
              </a:spcAft>
              <a:buClr>
                <a:srgbClr val="000000"/>
              </a:buClr>
              <a:buSzPct val="100000"/>
              <a:buFont typeface="Times New Roman" pitchFamily="18" charset="0"/>
              <a:defRPr sz="2400" b="1">
                <a:solidFill>
                  <a:srgbClr val="000000"/>
                </a:solidFill>
                <a:latin typeface="+mn-lt"/>
                <a:ea typeface="+mn-ea"/>
                <a:cs typeface="+mn-cs"/>
              </a:defRPr>
            </a:lvl1pPr>
            <a:lvl2pPr marL="742950" indent="-285750" algn="l" defTabSz="449263" rtl="0" fontAlgn="base">
              <a:spcBef>
                <a:spcPts val="500"/>
              </a:spcBef>
              <a:spcAft>
                <a:spcPct val="0"/>
              </a:spcAft>
              <a:buClr>
                <a:srgbClr val="000000"/>
              </a:buClr>
              <a:buSzPct val="100000"/>
              <a:buFont typeface="Times New Roman" pitchFamily="18" charset="0"/>
              <a:defRPr sz="2000">
                <a:solidFill>
                  <a:srgbClr val="000000"/>
                </a:solidFill>
                <a:latin typeface="+mn-lt"/>
                <a:ea typeface="+mn-ea"/>
              </a:defRPr>
            </a:lvl2pPr>
            <a:lvl3pPr marL="1143000" indent="-228600" algn="l" defTabSz="449263" rtl="0" fontAlgn="base">
              <a:spcBef>
                <a:spcPts val="450"/>
              </a:spcBef>
              <a:spcAft>
                <a:spcPct val="0"/>
              </a:spcAft>
              <a:buClr>
                <a:srgbClr val="000000"/>
              </a:buClr>
              <a:buSzPct val="100000"/>
              <a:buFont typeface="Times New Roman" pitchFamily="18" charset="0"/>
              <a:defRPr>
                <a:solidFill>
                  <a:srgbClr val="000000"/>
                </a:solidFill>
                <a:latin typeface="+mn-lt"/>
                <a:ea typeface="+mn-ea"/>
              </a:defRPr>
            </a:lvl3pPr>
            <a:lvl4pPr marL="16002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4pPr>
            <a:lvl5pPr marL="20574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53975" indent="0"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So, something like:</a:t>
            </a:r>
            <a:endParaRPr lang="en-US" sz="1400" kern="0" dirty="0">
              <a:solidFill>
                <a:schemeClr val="tx1"/>
              </a:solidFill>
              <a:latin typeface="Times New Roman" pitchFamily="18" charset="0"/>
              <a:ea typeface="MS Gothic" pitchFamily="49" charset="-128"/>
            </a:endParaRPr>
          </a:p>
        </p:txBody>
      </p:sp>
      <p:pic>
        <p:nvPicPr>
          <p:cNvPr id="3" name="Picture 2">
            <a:extLst>
              <a:ext uri="{FF2B5EF4-FFF2-40B4-BE49-F238E27FC236}">
                <a16:creationId xmlns:a16="http://schemas.microsoft.com/office/drawing/2014/main" id="{E80281C6-17D9-4610-B035-583CA35E199A}"/>
              </a:ext>
            </a:extLst>
          </p:cNvPr>
          <p:cNvPicPr>
            <a:picLocks noChangeAspect="1"/>
          </p:cNvPicPr>
          <p:nvPr/>
        </p:nvPicPr>
        <p:blipFill>
          <a:blip r:embed="rId2"/>
          <a:stretch>
            <a:fillRect/>
          </a:stretch>
        </p:blipFill>
        <p:spPr>
          <a:xfrm>
            <a:off x="2699792" y="692696"/>
            <a:ext cx="5433466" cy="5657380"/>
          </a:xfrm>
          <a:prstGeom prst="rect">
            <a:avLst/>
          </a:prstGeom>
        </p:spPr>
      </p:pic>
    </p:spTree>
    <p:extLst>
      <p:ext uri="{BB962C8B-B14F-4D97-AF65-F5344CB8AC3E}">
        <p14:creationId xmlns:p14="http://schemas.microsoft.com/office/powerpoint/2010/main" val="378148692"/>
      </p:ext>
    </p:extLst>
  </p:cSld>
  <p:clrMapOvr>
    <a:masterClrMapping/>
  </p:clrMapOvr>
  <p:transition/>
</p:sld>
</file>

<file path=ppt/theme/theme1.xml><?xml version="1.0" encoding="utf-8"?>
<a:theme xmlns:a="http://schemas.openxmlformats.org/drawingml/2006/main" name="802-11-templat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802-11-template">
      <a:majorFont>
        <a:latin typeface=""/>
        <a:ea typeface=""/>
        <a:cs typeface=""/>
      </a:majorFont>
      <a:minorFont>
        <a:latin typeface=""/>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38756</TotalTime>
  <Words>1989</Words>
  <Application>Microsoft Office PowerPoint</Application>
  <PresentationFormat>On-screen Show (4:3)</PresentationFormat>
  <Paragraphs>174</Paragraphs>
  <Slides>18</Slides>
  <Notes>3</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18</vt:i4>
      </vt:variant>
    </vt:vector>
  </HeadingPairs>
  <TitlesOfParts>
    <vt:vector size="22" baseType="lpstr">
      <vt:lpstr>Arial</vt:lpstr>
      <vt:lpstr>Times New Roman</vt:lpstr>
      <vt:lpstr>802-11-template</vt:lpstr>
      <vt:lpstr>Document</vt:lpstr>
      <vt:lpstr>802.11be AP MLD Architecture Discussion</vt:lpstr>
      <vt:lpstr>Abstract</vt:lpstr>
      <vt:lpstr>Need to sort out the functions within an AP MLD – which are “MLD” and which are “AP(s)”</vt:lpstr>
      <vt:lpstr>“MLD-level”, or “per-AP/link-level” - 1</vt:lpstr>
      <vt:lpstr>“MLD-level”, or “per-AP/link-level” - 2</vt:lpstr>
      <vt:lpstr>“MLD-level”, or “per-AP/link-level” - 3</vt:lpstr>
      <vt:lpstr>“MLD-level”, or “per-AP/link-level” - 4</vt:lpstr>
      <vt:lpstr>Implications</vt:lpstr>
      <vt:lpstr>PowerPoint Presentation</vt:lpstr>
      <vt:lpstr>Data plane/management plane</vt:lpstr>
      <vt:lpstr>PowerPoint Presentation</vt:lpstr>
      <vt:lpstr>PowerPoint Presentation</vt:lpstr>
      <vt:lpstr>PowerPoint Presentation</vt:lpstr>
      <vt:lpstr>PowerPoint Presentation</vt:lpstr>
      <vt:lpstr>PowerPoint Presentation</vt:lpstr>
      <vt:lpstr>“Legacy” AP behaviors</vt:lpstr>
      <vt:lpstr>PowerPoint Presentation</vt:lpstr>
      <vt:lpstr>PowerPoint Presentation</vt:lpstr>
    </vt:vector>
  </TitlesOfParts>
  <Company>Cisco Systems, Spctralink</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802.11 Portal and 802.1AC Convergence Function</dc:title>
  <dc:creator>Norman Finn, Mark Hamilton</dc:creator>
  <cp:lastModifiedBy>Hamilton, Mark</cp:lastModifiedBy>
  <cp:revision>298</cp:revision>
  <cp:lastPrinted>1601-01-01T00:00:00Z</cp:lastPrinted>
  <dcterms:created xsi:type="dcterms:W3CDTF">2010-02-15T12:38:41Z</dcterms:created>
  <dcterms:modified xsi:type="dcterms:W3CDTF">2020-11-04T00:55:31Z</dcterms:modified>
</cp:coreProperties>
</file>