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4"/>
  </p:notesMasterIdLst>
  <p:handoutMasterIdLst>
    <p:handoutMasterId r:id="rId15"/>
  </p:handoutMasterIdLst>
  <p:sldIdLst>
    <p:sldId id="256" r:id="rId2"/>
    <p:sldId id="257" r:id="rId3"/>
    <p:sldId id="323" r:id="rId4"/>
    <p:sldId id="324" r:id="rId5"/>
    <p:sldId id="330" r:id="rId6"/>
    <p:sldId id="329" r:id="rId7"/>
    <p:sldId id="331" r:id="rId8"/>
    <p:sldId id="325" r:id="rId9"/>
    <p:sldId id="322" r:id="rId10"/>
    <p:sldId id="326" r:id="rId11"/>
    <p:sldId id="327" r:id="rId12"/>
    <p:sldId id="328" r:id="rId13"/>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97B"/>
    <a:srgbClr val="008000"/>
    <a:srgbClr val="FF0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2" autoAdjust="0"/>
    <p:restoredTop sz="94530" autoAdjust="0"/>
  </p:normalViewPr>
  <p:slideViewPr>
    <p:cSldViewPr>
      <p:cViewPr varScale="1">
        <p:scale>
          <a:sx n="105" d="100"/>
          <a:sy n="105" d="100"/>
        </p:scale>
        <p:origin x="70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1456363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11-20/1639r2</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October 2020</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802.11be AP MLD Architecture Discussion</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2020-10-28</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252"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10</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Data plan/management plane</a:t>
            </a:r>
            <a:endParaRPr lang="en-US" sz="3600" b="0" kern="1200" dirty="0">
              <a:solidFill>
                <a:schemeClr val="accent6"/>
              </a:solidFill>
            </a:endParaRPr>
          </a:p>
        </p:txBody>
      </p:sp>
      <p:sp>
        <p:nvSpPr>
          <p:cNvPr id="8" name="Rectangle 2"/>
          <p:cNvSpPr txBox="1">
            <a:spLocks noChangeArrowheads="1"/>
          </p:cNvSpPr>
          <p:nvPr/>
        </p:nvSpPr>
        <p:spPr bwMode="auto">
          <a:xfrm>
            <a:off x="715492" y="1705658"/>
            <a:ext cx="7992243" cy="4155939"/>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Note that Figure 5-1 is really just a data plane view.  But, we are considering some management plane traffic/functions.  It would be helpful to clarify with a diagram that shows management functions.</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Many years ago (2008), the ARC SC started work on an overall architecture picture that combines data and management (and some control) functions.  See 11-08/949 and 11-08/1298. </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That ARC work was intended to be relatively comprehensive, and therefore got complicated (and never finished).  We can try something simpler for 11be purposes (next slide).</a:t>
            </a: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93942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11</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pic>
        <p:nvPicPr>
          <p:cNvPr id="2" name="Picture 1">
            <a:extLst>
              <a:ext uri="{FF2B5EF4-FFF2-40B4-BE49-F238E27FC236}">
                <a16:creationId xmlns:a16="http://schemas.microsoft.com/office/drawing/2014/main" id="{7F5731D6-FEB8-49CC-992D-2A4ADA7168CD}"/>
              </a:ext>
            </a:extLst>
          </p:cNvPr>
          <p:cNvPicPr>
            <a:picLocks noChangeAspect="1"/>
          </p:cNvPicPr>
          <p:nvPr/>
        </p:nvPicPr>
        <p:blipFill>
          <a:blip r:embed="rId2"/>
          <a:stretch>
            <a:fillRect/>
          </a:stretch>
        </p:blipFill>
        <p:spPr>
          <a:xfrm>
            <a:off x="899592" y="764704"/>
            <a:ext cx="7139084" cy="5486706"/>
          </a:xfrm>
          <a:prstGeom prst="rect">
            <a:avLst/>
          </a:prstGeom>
        </p:spPr>
      </p:pic>
    </p:spTree>
    <p:extLst>
      <p:ext uri="{BB962C8B-B14F-4D97-AF65-F5344CB8AC3E}">
        <p14:creationId xmlns:p14="http://schemas.microsoft.com/office/powerpoint/2010/main" val="12386917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12</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“Legacy” AP behaviors</a:t>
            </a:r>
            <a:endParaRPr lang="en-US" sz="3600" b="0" kern="1200" dirty="0">
              <a:solidFill>
                <a:schemeClr val="accent6"/>
              </a:solidFill>
            </a:endParaRPr>
          </a:p>
        </p:txBody>
      </p:sp>
      <p:sp>
        <p:nvSpPr>
          <p:cNvPr id="8" name="Rectangle 2"/>
          <p:cNvSpPr txBox="1">
            <a:spLocks noChangeArrowheads="1"/>
          </p:cNvSpPr>
          <p:nvPr/>
        </p:nvSpPr>
        <p:spPr bwMode="auto">
          <a:xfrm>
            <a:off x="715492" y="1988840"/>
            <a:ext cx="7992243" cy="448657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First, note that the AP MLD is handling associations from multiple non-AP STAs/MLDs.</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This implies, for example, multiple PTKSAs, PS buffers/queues, etc.</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we can think of the MLD AP as being “multi-</a:t>
            </a:r>
            <a:r>
              <a:rPr lang="en-US" sz="1800" kern="0" dirty="0" err="1">
                <a:solidFill>
                  <a:schemeClr val="tx1"/>
                </a:solidFill>
                <a:latin typeface="Times New Roman" pitchFamily="18" charset="0"/>
                <a:ea typeface="MS Gothic" pitchFamily="49" charset="-128"/>
              </a:rPr>
              <a:t>theaded</a:t>
            </a:r>
            <a:r>
              <a:rPr lang="en-US" sz="1800" kern="0" dirty="0">
                <a:solidFill>
                  <a:schemeClr val="tx1"/>
                </a:solidFill>
                <a:latin typeface="Times New Roman" pitchFamily="18" charset="0"/>
                <a:ea typeface="MS Gothic" pitchFamily="49" charset="-128"/>
              </a:rPr>
              <a:t>” in the sense that it is capable of managing an array of state information, one entry per peer non-AP STA/MLD</a:t>
            </a:r>
          </a:p>
          <a:p>
            <a:pPr marL="568325" indent="-457200" eaLnBrk="1" hangingPunct="1">
              <a:buFont typeface="+mj-lt"/>
              <a:buAutoNum type="arabi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What does adding “legacy” AP behavior change in this picture?</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Add 1 bit of state, for each non-AP STA/MLD: Is it a “legacy” STA or an MLD?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Stack layers treat the (small) differences between the two, on a case-by-case basis as the functions are accomplished.</a:t>
            </a:r>
          </a:p>
          <a:p>
            <a:pPr marL="968375" lvl="1" indent="-457200" eaLnBrk="1" hangingPunct="1">
              <a:buFont typeface="+mj-lt"/>
              <a:buAutoNum type="alphaLcParen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Thus, there is no need for a separate stack/architectural concept to support the “legacy” interop behaviors.</a:t>
            </a: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50781818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a:t>
            </a:r>
            <a:r>
              <a:rPr lang="en-GB" dirty="0" err="1">
                <a:latin typeface="Times New Roman" pitchFamily="18" charset="0"/>
                <a:ea typeface="MS Gothic" pitchFamily="49" charset="-128"/>
              </a:rPr>
              <a:t>TGbe</a:t>
            </a:r>
            <a:r>
              <a:rPr lang="en-GB" dirty="0">
                <a:latin typeface="Times New Roman" pitchFamily="18" charset="0"/>
                <a:ea typeface="MS Gothic" pitchFamily="49" charset="-128"/>
              </a:rPr>
              <a:t> AP MLDs.  This follows ideas in some first presentations in the ARC SC sessions on Aug 6, Aug 24, and Sep 16.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3</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323528" y="710909"/>
            <a:ext cx="5688632" cy="1735088"/>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latin typeface="Times New Roman" pitchFamily="18" charset="0"/>
                <a:ea typeface="MS Gothic" pitchFamily="49" charset="-128"/>
              </a:rPr>
              <a:t>Need to sort out the functions within an AP MLD – which are “MLD” and which are “AP(s)”</a:t>
            </a:r>
          </a:p>
        </p:txBody>
      </p:sp>
      <p:sp>
        <p:nvSpPr>
          <p:cNvPr id="17410" name="Rectangle 2"/>
          <p:cNvSpPr>
            <a:spLocks noGrp="1" noChangeArrowheads="1"/>
          </p:cNvSpPr>
          <p:nvPr>
            <p:ph type="body" idx="1"/>
          </p:nvPr>
        </p:nvSpPr>
        <p:spPr>
          <a:xfrm>
            <a:off x="395536" y="2458889"/>
            <a:ext cx="5400601" cy="3395018"/>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Consider the MAC stack, as shown in 802.11 Figure 5-1: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Might be useful to ask, “Does this function have to be link-specific?” and/or “Is this function explicitly shared across the links?”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rgbClr val="FF0000"/>
                </a:solidFill>
                <a:latin typeface="Times New Roman" pitchFamily="18" charset="0"/>
                <a:ea typeface="MS Gothic" pitchFamily="49" charset="-128"/>
              </a:rPr>
              <a:t>For now, ignore “legacy” AP, only affiliated AP(s) are considered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pic>
        <p:nvPicPr>
          <p:cNvPr id="6" name="Picture 5">
            <a:extLst>
              <a:ext uri="{FF2B5EF4-FFF2-40B4-BE49-F238E27FC236}">
                <a16:creationId xmlns:a16="http://schemas.microsoft.com/office/drawing/2014/main" id="{5BCDB357-ABCD-4079-82F2-D44100023AFC}"/>
              </a:ext>
            </a:extLst>
          </p:cNvPr>
          <p:cNvPicPr>
            <a:picLocks noChangeAspect="1"/>
          </p:cNvPicPr>
          <p:nvPr/>
        </p:nvPicPr>
        <p:blipFill>
          <a:blip r:embed="rId3"/>
          <a:stretch>
            <a:fillRect/>
          </a:stretch>
        </p:blipFill>
        <p:spPr>
          <a:xfrm>
            <a:off x="5868144" y="867458"/>
            <a:ext cx="2247051" cy="5418797"/>
          </a:xfrm>
          <a:prstGeom prst="rect">
            <a:avLst/>
          </a:prstGeom>
        </p:spPr>
      </p:pic>
    </p:spTree>
    <p:extLst>
      <p:ext uri="{BB962C8B-B14F-4D97-AF65-F5344CB8AC3E}">
        <p14:creationId xmlns:p14="http://schemas.microsoft.com/office/powerpoint/2010/main" val="15209502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- 1</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All the figures/discussion presented in discussion so far have had some concept of some MAC functions that are per-link and “lower” in the stack, and some MAC functions that are shared across the links “at MLD level” and shown “higher” in the stack.</a:t>
            </a:r>
          </a:p>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A proposed split/allocation of some MAC functions (on this and following slides):</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 (shared state across all links/can use any available 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Security Association/state; PN space [Motion 111 #SP0611-29]</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supports that after multi-link setup between two MLDs, the same PMK and the same PTK across links are used with the same PN space for a PTKSA.”</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Therefore, MPDU </a:t>
            </a:r>
            <a:r>
              <a:rPr lang="en-US" sz="1400" kern="0" dirty="0">
                <a:solidFill>
                  <a:schemeClr val="tx1"/>
                </a:solidFill>
                <a:latin typeface="Times New Roman" pitchFamily="18" charset="0"/>
                <a:ea typeface="MS Gothic" pitchFamily="49" charset="-128"/>
              </a:rPr>
              <a:t>Encryption/Decryption, is a shared MLD function.  (Note: see 11-20/1240, this does NOT mean an implementation is prevented from having parallel blocks.)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solidFill>
                  <a:schemeClr val="tx1"/>
                </a:solidFill>
                <a:latin typeface="Times New Roman" pitchFamily="18" charset="0"/>
                <a:ea typeface="MS Gothic" pitchFamily="49" charset="-128"/>
              </a:rPr>
              <a:t>Sequence Number assignment; Receive reordering buffer [Motion 62]</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“For each block ack agreement, there exists one receive reordering buffer based on MPDUs in the MLD which is the recipient of the QoS Data frames for that block ack agreement. The receive reordering buffer operation is based on the Sequence Number space that is shared between the two MLDs.”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Note that this implies PS buffering (of individually addressed frames, at least) is a shared MLD function, in order to maintain SN ordering.</a:t>
            </a:r>
            <a:endParaRPr lang="en-US" sz="1400" kern="0" dirty="0">
              <a:solidFill>
                <a:schemeClr val="tx1"/>
              </a:solidFill>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275027065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- 2</a:t>
            </a:r>
            <a:endParaRPr lang="en-US" sz="3600" b="0" kern="1200" dirty="0">
              <a:solidFill>
                <a:schemeClr val="accent6"/>
              </a:solidFill>
            </a:endParaRPr>
          </a:p>
        </p:txBody>
      </p:sp>
      <p:sp>
        <p:nvSpPr>
          <p:cNvPr id="8" name="Rectangle 2"/>
          <p:cNvSpPr txBox="1">
            <a:spLocks noChangeArrowheads="1"/>
          </p:cNvSpPr>
          <p:nvPr/>
        </p:nvSpPr>
        <p:spPr bwMode="auto">
          <a:xfrm>
            <a:off x="395536" y="1484784"/>
            <a:ext cx="8456343" cy="491862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kern="0" dirty="0">
                <a:solidFill>
                  <a:schemeClr val="tx1"/>
                </a:solidFill>
                <a:latin typeface="Times New Roman" pitchFamily="18" charset="0"/>
                <a:ea typeface="MS Gothic" pitchFamily="49" charset="-128"/>
              </a:rPr>
              <a:t>Retransmission discussion: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“The established block ack agreement allows the QoS Data frames of the TID, aggregated within the A-MPDUs, to be exchanged between the two MLDs on any available link.</a:t>
            </a:r>
            <a:endParaRPr lang="en-US" sz="1400" kern="0" dirty="0">
              <a:solidFill>
                <a:schemeClr val="tx1"/>
              </a:solidFill>
              <a:latin typeface="Times New Roman" pitchFamily="18" charset="0"/>
              <a:ea typeface="MS Gothic" pitchFamily="49" charset="-128"/>
            </a:endParaRP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solidFill>
                  <a:schemeClr val="tx1"/>
                </a:solidFill>
                <a:latin typeface="Times New Roman" pitchFamily="18" charset="0"/>
                <a:ea typeface="MS Gothic" pitchFamily="49" charset="-128"/>
              </a:rPr>
              <a:t>NOTE – QoS Data frames that are not fragments might be retransmitted on any available link.”</a:t>
            </a:r>
            <a:endParaRPr lang="en-US" sz="14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Motion 61 is from 11-20/0434r3</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11-20/0434r3 goes on, with a second Straw Poll, which was never run: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recipient MLD is used as the A1 field for the AAD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MLD MAC address of the transmitting MLD is used as the A2 field for the AAD and Nonce construction.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If the Address 3 field of the protected frame carries the BSSID, the MLD MAC Address of the AP MLD is used as the A3 field for the AAD construction. Otherwise, the Address 3 field of the protected frame is used.</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(second Straw Poll) is accepted, Retransmission on any link “just works”, without any discussion of “MLD level” or “per-link level” retransmission.</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If the above is not accepted, retransmission behavior “on any available link” needs to be defined.  There is nothing in the SFD or D0.1 describing this, so far.</a:t>
            </a: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kern="0" dirty="0">
              <a:solidFill>
                <a:schemeClr val="tx1"/>
              </a:solidFill>
              <a:latin typeface="Times New Roman" pitchFamily="18" charset="0"/>
              <a:ea typeface="MS Gothic" pitchFamily="49" charset="-128"/>
            </a:endParaRPr>
          </a:p>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Is this all “TBD” in </a:t>
            </a:r>
            <a:r>
              <a:rPr lang="en-US" sz="1800" kern="0" dirty="0" err="1">
                <a:solidFill>
                  <a:schemeClr val="tx1"/>
                </a:solidFill>
                <a:latin typeface="Times New Roman" pitchFamily="18" charset="0"/>
                <a:ea typeface="MS Gothic" pitchFamily="49" charset="-128"/>
              </a:rPr>
              <a:t>TGbe</a:t>
            </a:r>
            <a:r>
              <a:rPr lang="en-US" sz="1800" kern="0" dirty="0">
                <a:solidFill>
                  <a:schemeClr val="tx1"/>
                </a:solidFill>
                <a:latin typeface="Times New Roman" pitchFamily="18" charset="0"/>
                <a:ea typeface="MS Gothic" pitchFamily="49" charset="-128"/>
              </a:rPr>
              <a:t>, still?</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highlight>
                <a:srgbClr val="FFFF00"/>
              </a:highlight>
              <a:latin typeface="Times New Roman" pitchFamily="18" charset="0"/>
              <a:ea typeface="MS Gothic" pitchFamily="49" charset="-128"/>
            </a:endParaRPr>
          </a:p>
        </p:txBody>
      </p:sp>
    </p:spTree>
    <p:extLst>
      <p:ext uri="{BB962C8B-B14F-4D97-AF65-F5344CB8AC3E}">
        <p14:creationId xmlns:p14="http://schemas.microsoft.com/office/powerpoint/2010/main" val="35847704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- 3</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Implementation choice (explicitly), of MLD shared or per-link:</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Block-Ack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[Motion 63.  Motion 114.  (Motion 112.) ]</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“The receive status of QoS Data frames of a TID received on a link shall be signaled on the same link and may be signaled on other available link(s).”</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shall define mechanism for multi-link operation that enables the following: A STA of a recipient MLD shall provide receive status for MPDUs received on the link that it is operating on and may provide (if available) information on successful reception of MPDUs received by another STA of that MLD.”</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(“An originator MLD of a BA agreement: 1) shall update the receive status for an MPDU corresponding to the BA agreement if the received status indicates successful reception. 2) shall not update the receive status for an MPDU corresponding to the BA agreement that has been already positively acknowledged.”)</a:t>
            </a:r>
          </a:p>
        </p:txBody>
      </p:sp>
    </p:spTree>
    <p:extLst>
      <p:ext uri="{BB962C8B-B14F-4D97-AF65-F5344CB8AC3E}">
        <p14:creationId xmlns:p14="http://schemas.microsoft.com/office/powerpoint/2010/main" val="26761060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“MLD-level”, or “per-AP/link-level” - 4</a:t>
            </a:r>
            <a:endParaRPr lang="en-US" sz="3600" b="0" kern="1200" dirty="0">
              <a:solidFill>
                <a:schemeClr val="accent6"/>
              </a:solidFill>
            </a:endParaRPr>
          </a:p>
        </p:txBody>
      </p:sp>
      <p:sp>
        <p:nvSpPr>
          <p:cNvPr id="8" name="Rectangle 2"/>
          <p:cNvSpPr txBox="1">
            <a:spLocks noChangeArrowheads="1"/>
          </p:cNvSpPr>
          <p:nvPr/>
        </p:nvSpPr>
        <p:spPr bwMode="auto">
          <a:xfrm>
            <a:off x="467545" y="1556792"/>
            <a:ext cx="8227486" cy="4304805"/>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396875"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 functions: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CCA, </a:t>
            </a:r>
            <a:r>
              <a:rPr lang="en-US" sz="1400" kern="0" dirty="0" err="1">
                <a:solidFill>
                  <a:schemeClr val="tx1"/>
                </a:solidFill>
                <a:latin typeface="Times New Roman" pitchFamily="18" charset="0"/>
                <a:ea typeface="MS Gothic" pitchFamily="49" charset="-128"/>
              </a:rPr>
              <a:t>backoff</a:t>
            </a:r>
            <a:r>
              <a:rPr lang="en-US" sz="1400" kern="0" dirty="0">
                <a:solidFill>
                  <a:schemeClr val="tx1"/>
                </a:solidFill>
                <a:latin typeface="Times New Roman" pitchFamily="18" charset="0"/>
                <a:ea typeface="MS Gothic" pitchFamily="49" charset="-128"/>
              </a:rPr>
              <a:t>, NAV, etc. (although there may be timing alignment done across the links, which puts restrictions on the EDCA access) [Motion 20]</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“Each of STAs belonging to a MLD performs a channel access over their links independently in order to transmit frames.”</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A-MPDU aggregation/de-aggregation [I’m just assuming, since this is such a low-level function]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Address 1 matching [Allows per-link MAC address; allows per-link </a:t>
            </a:r>
            <a:r>
              <a:rPr lang="en-US" sz="1400" kern="0" dirty="0" err="1">
                <a:solidFill>
                  <a:schemeClr val="tx1"/>
                </a:solidFill>
                <a:latin typeface="Times New Roman" pitchFamily="18" charset="0"/>
                <a:ea typeface="MS Gothic" pitchFamily="49" charset="-128"/>
              </a:rPr>
              <a:t>scoreboarding</a:t>
            </a:r>
            <a:r>
              <a:rPr lang="en-US" sz="1400" kern="0" dirty="0">
                <a:solidFill>
                  <a:schemeClr val="tx1"/>
                </a:solidFill>
                <a:latin typeface="Times New Roman" pitchFamily="18" charset="0"/>
                <a:ea typeface="MS Gothic" pitchFamily="49" charset="-128"/>
              </a:rPr>
              <a:t>.  </a:t>
            </a:r>
            <a:r>
              <a:rPr lang="en-US" sz="1400" u="sng" kern="0" dirty="0">
                <a:solidFill>
                  <a:schemeClr val="tx1"/>
                </a:solidFill>
                <a:latin typeface="Times New Roman" pitchFamily="18" charset="0"/>
                <a:ea typeface="MS Gothic" pitchFamily="49" charset="-128"/>
              </a:rPr>
              <a:t>Although, maybe this should be in the “Implementation choice” category?]</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Group addressed frame transmission</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After multi-link setup between two MLDs, different GTK/IGTK/BIGTK in different links with different PN spaces are used. GTK/IGTK/BIGTK in different links can be delivered in one 4-way handshake. [Motion 71]</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802.11be agrees that each AP in an AP MLD shall independently transmit all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group addressed Management frames after every DTIM beacon in R1. [Motion 131 #SP206]</a:t>
            </a:r>
          </a:p>
          <a:p>
            <a:pPr marL="1196975" lvl="2"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No agreement on group addressed data frames (but see 11-20/0661 for discussion of options)</a:t>
            </a:r>
          </a:p>
        </p:txBody>
      </p:sp>
    </p:spTree>
    <p:extLst>
      <p:ext uri="{BB962C8B-B14F-4D97-AF65-F5344CB8AC3E}">
        <p14:creationId xmlns:p14="http://schemas.microsoft.com/office/powerpoint/2010/main" val="4827326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720341" y="867458"/>
            <a:ext cx="8131538" cy="838200"/>
          </a:xfrm>
        </p:spPr>
        <p:txBody>
          <a:bodyPr/>
          <a:lstStyle/>
          <a:p>
            <a:pPr algn="l" defTabSz="914400">
              <a:lnSpc>
                <a:spcPct val="80000"/>
              </a:lnSpc>
              <a:buFont typeface="Times New Roman" pitchFamily="16" charset="0"/>
              <a:buNone/>
              <a:defRPr/>
            </a:pPr>
            <a:r>
              <a:rPr lang="en-US" sz="3600" b="0" kern="1200" dirty="0">
                <a:solidFill>
                  <a:srgbClr val="435153"/>
                </a:solidFill>
              </a:rPr>
              <a:t>Implications</a:t>
            </a:r>
            <a:endParaRPr lang="en-US" sz="3600" b="0" kern="1200" dirty="0">
              <a:solidFill>
                <a:schemeClr val="accent6"/>
              </a:solidFill>
            </a:endParaRPr>
          </a:p>
        </p:txBody>
      </p:sp>
      <p:sp>
        <p:nvSpPr>
          <p:cNvPr id="8" name="Rectangle 2"/>
          <p:cNvSpPr txBox="1">
            <a:spLocks noChangeArrowheads="1"/>
          </p:cNvSpPr>
          <p:nvPr/>
        </p:nvSpPr>
        <p:spPr bwMode="auto">
          <a:xfrm>
            <a:off x="715492" y="1556792"/>
            <a:ext cx="7992243" cy="4824536"/>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Implications:</a:t>
            </a:r>
          </a:p>
          <a:p>
            <a:pPr marL="339725" indent="-285750"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MLD:</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802.1X controlled/uncontrolled filtering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RX/TX MSDU rate limiting [Done at the MAC SAP]</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A-MSDU aggregation/</a:t>
            </a:r>
            <a:r>
              <a:rPr lang="en-US" sz="1400" kern="0" dirty="0" err="1">
                <a:solidFill>
                  <a:schemeClr val="tx1"/>
                </a:solidFill>
                <a:latin typeface="Times New Roman" pitchFamily="18" charset="0"/>
                <a:ea typeface="MS Gothic" pitchFamily="49" charset="-128"/>
              </a:rPr>
              <a:t>deaggregation</a:t>
            </a:r>
            <a:r>
              <a:rPr lang="en-US" sz="1400" kern="0" dirty="0">
                <a:solidFill>
                  <a:schemeClr val="tx1"/>
                </a:solidFill>
                <a:latin typeface="Times New Roman" pitchFamily="18" charset="0"/>
                <a:ea typeface="MS Gothic" pitchFamily="49" charset="-128"/>
              </a:rPr>
              <a:t> [Must be done “above” encryption and reordering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 </a:t>
            </a:r>
            <a:r>
              <a:rPr lang="en-US" sz="1400" kern="0" dirty="0">
                <a:solidFill>
                  <a:schemeClr val="tx1"/>
                </a:solidFill>
                <a:latin typeface="Times New Roman" pitchFamily="18" charset="0"/>
                <a:ea typeface="MS Gothic" pitchFamily="49" charset="-128"/>
                <a:sym typeface="Wingdings" panose="05000000000000000000" pitchFamily="2" charset="2"/>
              </a:rPr>
              <a:t></a:t>
            </a:r>
            <a:r>
              <a:rPr lang="en-US" sz="1400" kern="0" dirty="0">
                <a:solidFill>
                  <a:schemeClr val="tx1"/>
                </a:solidFill>
                <a:latin typeface="Times New Roman" pitchFamily="18" charset="0"/>
                <a:ea typeface="MS Gothic" pitchFamily="49" charset="-128"/>
              </a:rPr>
              <a:t> </a:t>
            </a:r>
            <a:r>
              <a:rPr lang="en-US" sz="1400" kern="0" dirty="0" err="1">
                <a:solidFill>
                  <a:schemeClr val="tx1"/>
                </a:solidFill>
                <a:latin typeface="Times New Roman" pitchFamily="18" charset="0"/>
                <a:ea typeface="MS Gothic" pitchFamily="49" charset="-128"/>
              </a:rPr>
              <a:t>bufferable</a:t>
            </a:r>
            <a:r>
              <a:rPr lang="en-US" sz="1400" kern="0" dirty="0">
                <a:solidFill>
                  <a:schemeClr val="tx1"/>
                </a:solidFill>
                <a:latin typeface="Times New Roman" pitchFamily="18" charset="0"/>
                <a:ea typeface="MS Gothic" pitchFamily="49" charset="-128"/>
              </a:rPr>
              <a:t> unicast MMPDUs need to inject into the stack here, so Action frames??)</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PS Defer Queuing (of unicast frames – as discussed on slide 4)</a:t>
            </a:r>
          </a:p>
          <a:p>
            <a:pPr marL="1196975" lvl="2"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what about different PS state on different links??  (_all_ doze =&gt; buffer; _any_ active =&gt; don’t buffer)</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 </a:t>
            </a:r>
            <a:r>
              <a:rPr lang="en-US" sz="1400" kern="0" dirty="0">
                <a:solidFill>
                  <a:schemeClr val="tx1"/>
                </a:solidFill>
                <a:latin typeface="Times New Roman" pitchFamily="18" charset="0"/>
                <a:ea typeface="MS Gothic" pitchFamily="49" charset="-128"/>
              </a:rPr>
              <a:t>Management frames like Authentication/Association/Reassociation Request/Response [Must be above SN assignment]</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Sequence Number assignment (per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Replay detection on RX [Matches PN assignment on TX]</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sym typeface="Wingdings" panose="05000000000000000000" pitchFamily="2" charset="2"/>
              </a:rPr>
              <a:t>MPDU </a:t>
            </a:r>
            <a:r>
              <a:rPr lang="en-US" sz="1400" kern="0" dirty="0">
                <a:solidFill>
                  <a:schemeClr val="tx1"/>
                </a:solidFill>
                <a:latin typeface="Times New Roman" pitchFamily="18" charset="0"/>
                <a:ea typeface="MS Gothic" pitchFamily="49" charset="-128"/>
              </a:rPr>
              <a:t>Encryption/Decryption (as discussed on slide 4)</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Duplicate Detection [Goes with receive reordering buffer]</a:t>
            </a:r>
          </a:p>
          <a:p>
            <a:pPr marL="396875"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Per-link:</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Control frames (RTS/CTS, Acks, NDP, etc.)</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Management frames: Beacon generation, Probe Request/Response</a:t>
            </a:r>
          </a:p>
          <a:p>
            <a:pPr marL="796925" lvl="1" eaLnBrk="1" hangingPunct="1">
              <a:spcBef>
                <a:spcPts val="30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kern="0" dirty="0">
                <a:solidFill>
                  <a:schemeClr val="tx1"/>
                </a:solidFill>
                <a:latin typeface="Times New Roman" pitchFamily="18" charset="0"/>
                <a:ea typeface="MS Gothic" pitchFamily="49" charset="-128"/>
              </a:rPr>
              <a:t>MPDU header creation/validation</a:t>
            </a:r>
          </a:p>
          <a:p>
            <a:pPr marL="796925" lvl="1" eaLnBrk="1" hangingPunct="1">
              <a:spcBef>
                <a:spcPts val="0"/>
              </a:spcBef>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a:p>
            <a:pPr marL="796925" lvl="1" eaLnBrk="1" hangingPunct="1">
              <a:buFontTx/>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00" kern="0" dirty="0">
              <a:solidFill>
                <a:schemeClr val="tx1"/>
              </a:solidFill>
              <a:latin typeface="Times New Roman" pitchFamily="18" charset="0"/>
              <a:ea typeface="MS Gothic" pitchFamily="49" charset="-128"/>
            </a:endParaRPr>
          </a:p>
        </p:txBody>
      </p:sp>
    </p:spTree>
    <p:extLst>
      <p:ext uri="{BB962C8B-B14F-4D97-AF65-F5344CB8AC3E}">
        <p14:creationId xmlns:p14="http://schemas.microsoft.com/office/powerpoint/2010/main" val="2272632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9</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8" name="Rectangle 2"/>
          <p:cNvSpPr txBox="1">
            <a:spLocks noChangeArrowheads="1"/>
          </p:cNvSpPr>
          <p:nvPr/>
        </p:nvSpPr>
        <p:spPr bwMode="auto">
          <a:xfrm>
            <a:off x="755576" y="1124744"/>
            <a:ext cx="3064419" cy="838201"/>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53975" indent="0"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solidFill>
                  <a:schemeClr val="tx1"/>
                </a:solidFill>
                <a:latin typeface="Times New Roman" pitchFamily="18" charset="0"/>
                <a:ea typeface="MS Gothic" pitchFamily="49" charset="-128"/>
              </a:rPr>
              <a:t>So, something like:</a:t>
            </a:r>
            <a:endParaRPr lang="en-US" sz="1400" kern="0" dirty="0">
              <a:solidFill>
                <a:schemeClr val="tx1"/>
              </a:solidFill>
              <a:latin typeface="Times New Roman" pitchFamily="18" charset="0"/>
              <a:ea typeface="MS Gothic" pitchFamily="49" charset="-128"/>
            </a:endParaRPr>
          </a:p>
        </p:txBody>
      </p:sp>
      <p:pic>
        <p:nvPicPr>
          <p:cNvPr id="3" name="Picture 2">
            <a:extLst>
              <a:ext uri="{FF2B5EF4-FFF2-40B4-BE49-F238E27FC236}">
                <a16:creationId xmlns:a16="http://schemas.microsoft.com/office/drawing/2014/main" id="{E80281C6-17D9-4610-B035-583CA35E199A}"/>
              </a:ext>
            </a:extLst>
          </p:cNvPr>
          <p:cNvPicPr>
            <a:picLocks noChangeAspect="1"/>
          </p:cNvPicPr>
          <p:nvPr/>
        </p:nvPicPr>
        <p:blipFill>
          <a:blip r:embed="rId2"/>
          <a:stretch>
            <a:fillRect/>
          </a:stretch>
        </p:blipFill>
        <p:spPr>
          <a:xfrm>
            <a:off x="2699792" y="692696"/>
            <a:ext cx="5433466" cy="5657380"/>
          </a:xfrm>
          <a:prstGeom prst="rect">
            <a:avLst/>
          </a:prstGeom>
        </p:spPr>
      </p:pic>
    </p:spTree>
    <p:extLst>
      <p:ext uri="{BB962C8B-B14F-4D97-AF65-F5344CB8AC3E}">
        <p14:creationId xmlns:p14="http://schemas.microsoft.com/office/powerpoint/2010/main" val="378148692"/>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36915</TotalTime>
  <Words>1633</Words>
  <Application>Microsoft Office PowerPoint</Application>
  <PresentationFormat>On-screen Show (4:3)</PresentationFormat>
  <Paragraphs>120</Paragraphs>
  <Slides>12</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802-11-template</vt:lpstr>
      <vt:lpstr>Document</vt:lpstr>
      <vt:lpstr>802.11be AP MLD Architecture Discussion</vt:lpstr>
      <vt:lpstr>Abstract</vt:lpstr>
      <vt:lpstr>Need to sort out the functions within an AP MLD – which are “MLD” and which are “AP(s)”</vt:lpstr>
      <vt:lpstr>“MLD-level”, or “per-AP/link-level” - 1</vt:lpstr>
      <vt:lpstr>“MLD-level”, or “per-AP/link-level” - 2</vt:lpstr>
      <vt:lpstr>“MLD-level”, or “per-AP/link-level” - 3</vt:lpstr>
      <vt:lpstr>“MLD-level”, or “per-AP/link-level” - 4</vt:lpstr>
      <vt:lpstr>Implications</vt:lpstr>
      <vt:lpstr>PowerPoint Presentation</vt:lpstr>
      <vt:lpstr>Data plan/management plane</vt:lpstr>
      <vt:lpstr>PowerPoint Presentation</vt:lpstr>
      <vt:lpstr>“Legacy” AP behaviors</vt:lpstr>
    </vt:vector>
  </TitlesOfParts>
  <Company>Cisco Systems, Spctralink</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Hamilton, Mark</cp:lastModifiedBy>
  <cp:revision>287</cp:revision>
  <cp:lastPrinted>1601-01-01T00:00:00Z</cp:lastPrinted>
  <dcterms:created xsi:type="dcterms:W3CDTF">2010-02-15T12:38:41Z</dcterms:created>
  <dcterms:modified xsi:type="dcterms:W3CDTF">2020-10-28T22:15:01Z</dcterms:modified>
</cp:coreProperties>
</file>