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42"/>
  </p:notesMasterIdLst>
  <p:handoutMasterIdLst>
    <p:handoutMasterId r:id="rId43"/>
  </p:handoutMasterIdLst>
  <p:sldIdLst>
    <p:sldId id="256" r:id="rId5"/>
    <p:sldId id="257" r:id="rId6"/>
    <p:sldId id="2370" r:id="rId7"/>
    <p:sldId id="2350" r:id="rId8"/>
    <p:sldId id="265" r:id="rId9"/>
    <p:sldId id="258" r:id="rId10"/>
    <p:sldId id="2371" r:id="rId11"/>
    <p:sldId id="1573" r:id="rId12"/>
    <p:sldId id="1575" r:id="rId13"/>
    <p:sldId id="1574" r:id="rId14"/>
    <p:sldId id="287" r:id="rId15"/>
    <p:sldId id="274" r:id="rId16"/>
    <p:sldId id="2354" r:id="rId17"/>
    <p:sldId id="2355" r:id="rId18"/>
    <p:sldId id="1577" r:id="rId19"/>
    <p:sldId id="1576" r:id="rId20"/>
    <p:sldId id="647" r:id="rId21"/>
    <p:sldId id="2372" r:id="rId22"/>
    <p:sldId id="262" r:id="rId23"/>
    <p:sldId id="263" r:id="rId24"/>
    <p:sldId id="2357" r:id="rId25"/>
    <p:sldId id="273" r:id="rId26"/>
    <p:sldId id="283" r:id="rId27"/>
    <p:sldId id="298" r:id="rId28"/>
    <p:sldId id="299" r:id="rId29"/>
    <p:sldId id="301" r:id="rId30"/>
    <p:sldId id="2360" r:id="rId31"/>
    <p:sldId id="2361" r:id="rId32"/>
    <p:sldId id="2362" r:id="rId33"/>
    <p:sldId id="2363" r:id="rId34"/>
    <p:sldId id="2364" r:id="rId35"/>
    <p:sldId id="2365" r:id="rId36"/>
    <p:sldId id="2366" r:id="rId37"/>
    <p:sldId id="264" r:id="rId38"/>
    <p:sldId id="2367" r:id="rId39"/>
    <p:sldId id="2368" r:id="rId40"/>
    <p:sldId id="2369" r:id="rId4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EDCD73-A190-4735-925C-24BB0A9A1640}" v="15" dt="2020-11-02T00:30:08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6" d="100"/>
          <a:sy n="116" d="100"/>
        </p:scale>
        <p:origin x="102" y="3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, Robert" userId="8f61b79c-1993-4b76-a5c5-6bb0e2071c28" providerId="ADAL" clId="{4BEDCD73-A190-4735-925C-24BB0A9A1640}"/>
    <pc:docChg chg="custSel addSld delSld modSld">
      <pc:chgData name="Stacey, Robert" userId="8f61b79c-1993-4b76-a5c5-6bb0e2071c28" providerId="ADAL" clId="{4BEDCD73-A190-4735-925C-24BB0A9A1640}" dt="2020-11-02T00:31:57.105" v="212" actId="20577"/>
      <pc:docMkLst>
        <pc:docMk/>
      </pc:docMkLst>
      <pc:sldChg chg="modSp">
        <pc:chgData name="Stacey, Robert" userId="8f61b79c-1993-4b76-a5c5-6bb0e2071c28" providerId="ADAL" clId="{4BEDCD73-A190-4735-925C-24BB0A9A1640}" dt="2020-11-02T00:31:57.105" v="212" actId="20577"/>
        <pc:sldMkLst>
          <pc:docMk/>
          <pc:sldMk cId="0" sldId="256"/>
        </pc:sldMkLst>
        <pc:spChg chg="mod">
          <ac:chgData name="Stacey, Robert" userId="8f61b79c-1993-4b76-a5c5-6bb0e2071c28" providerId="ADAL" clId="{4BEDCD73-A190-4735-925C-24BB0A9A1640}" dt="2020-10-26T16:54:23.885" v="17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acey, Robert" userId="8f61b79c-1993-4b76-a5c5-6bb0e2071c28" providerId="ADAL" clId="{4BEDCD73-A190-4735-925C-24BB0A9A1640}" dt="2020-11-02T00:31:57.105" v="21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acey, Robert" userId="8f61b79c-1993-4b76-a5c5-6bb0e2071c28" providerId="ADAL" clId="{4BEDCD73-A190-4735-925C-24BB0A9A1640}" dt="2020-10-26T16:04:44.192" v="10" actId="20577"/>
        <pc:sldMkLst>
          <pc:docMk/>
          <pc:sldMk cId="0" sldId="257"/>
        </pc:sldMkLst>
        <pc:spChg chg="mod">
          <ac:chgData name="Stacey, Robert" userId="8f61b79c-1993-4b76-a5c5-6bb0e2071c28" providerId="ADAL" clId="{4BEDCD73-A190-4735-925C-24BB0A9A1640}" dt="2020-10-26T16:04:44.192" v="10" actId="20577"/>
          <ac:spMkLst>
            <pc:docMk/>
            <pc:sldMk cId="0" sldId="257"/>
            <ac:spMk id="7" creationId="{00000000-0000-0000-0000-000000000000}"/>
          </ac:spMkLst>
        </pc:spChg>
        <pc:spChg chg="mod">
          <ac:chgData name="Stacey, Robert" userId="8f61b79c-1993-4b76-a5c5-6bb0e2071c28" providerId="ADAL" clId="{4BEDCD73-A190-4735-925C-24BB0A9A1640}" dt="2020-10-26T16:04:33.945" v="2" actId="14100"/>
          <ac:spMkLst>
            <pc:docMk/>
            <pc:sldMk cId="0" sldId="257"/>
            <ac:spMk id="4098" creationId="{00000000-0000-0000-0000-000000000000}"/>
          </ac:spMkLst>
        </pc:spChg>
      </pc:sldChg>
      <pc:sldChg chg="add">
        <pc:chgData name="Stacey, Robert" userId="8f61b79c-1993-4b76-a5c5-6bb0e2071c28" providerId="ADAL" clId="{4BEDCD73-A190-4735-925C-24BB0A9A1640}" dt="2020-11-02T00:24:29.788" v="176"/>
        <pc:sldMkLst>
          <pc:docMk/>
          <pc:sldMk cId="0" sldId="258"/>
        </pc:sldMkLst>
      </pc:sldChg>
      <pc:sldChg chg="del">
        <pc:chgData name="Stacey, Robert" userId="8f61b79c-1993-4b76-a5c5-6bb0e2071c28" providerId="ADAL" clId="{4BEDCD73-A190-4735-925C-24BB0A9A1640}" dt="2020-10-26T16:25:27.005" v="99" actId="2696"/>
        <pc:sldMkLst>
          <pc:docMk/>
          <pc:sldMk cId="3551099967" sldId="258"/>
        </pc:sldMkLst>
      </pc:sldChg>
      <pc:sldChg chg="del">
        <pc:chgData name="Stacey, Robert" userId="8f61b79c-1993-4b76-a5c5-6bb0e2071c28" providerId="ADAL" clId="{4BEDCD73-A190-4735-925C-24BB0A9A1640}" dt="2020-11-02T00:24:37.246" v="178" actId="2696"/>
        <pc:sldMkLst>
          <pc:docMk/>
          <pc:sldMk cId="1375967840" sldId="259"/>
        </pc:sldMkLst>
      </pc:sldChg>
      <pc:sldChg chg="add del">
        <pc:chgData name="Stacey, Robert" userId="8f61b79c-1993-4b76-a5c5-6bb0e2071c28" providerId="ADAL" clId="{4BEDCD73-A190-4735-925C-24BB0A9A1640}" dt="2020-11-02T00:25:27.518" v="180"/>
        <pc:sldMkLst>
          <pc:docMk/>
          <pc:sldMk cId="3602997086" sldId="259"/>
        </pc:sldMkLst>
      </pc:sldChg>
      <pc:sldChg chg="modSp">
        <pc:chgData name="Stacey, Robert" userId="8f61b79c-1993-4b76-a5c5-6bb0e2071c28" providerId="ADAL" clId="{4BEDCD73-A190-4735-925C-24BB0A9A1640}" dt="2020-10-26T16:22:48.186" v="89" actId="6549"/>
        <pc:sldMkLst>
          <pc:docMk/>
          <pc:sldMk cId="1326725399" sldId="264"/>
        </pc:sldMkLst>
        <pc:spChg chg="mod">
          <ac:chgData name="Stacey, Robert" userId="8f61b79c-1993-4b76-a5c5-6bb0e2071c28" providerId="ADAL" clId="{4BEDCD73-A190-4735-925C-24BB0A9A1640}" dt="2020-10-26T16:21:39.633" v="60" actId="20577"/>
          <ac:spMkLst>
            <pc:docMk/>
            <pc:sldMk cId="1326725399" sldId="264"/>
            <ac:spMk id="2" creationId="{00000000-0000-0000-0000-000000000000}"/>
          </ac:spMkLst>
        </pc:spChg>
        <pc:spChg chg="mod">
          <ac:chgData name="Stacey, Robert" userId="8f61b79c-1993-4b76-a5c5-6bb0e2071c28" providerId="ADAL" clId="{4BEDCD73-A190-4735-925C-24BB0A9A1640}" dt="2020-10-26T16:22:48.186" v="89" actId="6549"/>
          <ac:spMkLst>
            <pc:docMk/>
            <pc:sldMk cId="1326725399" sldId="264"/>
            <ac:spMk id="9218" creationId="{00000000-0000-0000-0000-000000000000}"/>
          </ac:spMkLst>
        </pc:spChg>
      </pc:sldChg>
      <pc:sldChg chg="modSp">
        <pc:chgData name="Stacey, Robert" userId="8f61b79c-1993-4b76-a5c5-6bb0e2071c28" providerId="ADAL" clId="{4BEDCD73-A190-4735-925C-24BB0A9A1640}" dt="2020-10-26T16:51:51.160" v="108" actId="6549"/>
        <pc:sldMkLst>
          <pc:docMk/>
          <pc:sldMk cId="2323242583" sldId="265"/>
        </pc:sldMkLst>
        <pc:spChg chg="mod">
          <ac:chgData name="Stacey, Robert" userId="8f61b79c-1993-4b76-a5c5-6bb0e2071c28" providerId="ADAL" clId="{4BEDCD73-A190-4735-925C-24BB0A9A1640}" dt="2020-10-26T16:51:51.160" v="108" actId="6549"/>
          <ac:spMkLst>
            <pc:docMk/>
            <pc:sldMk cId="2323242583" sldId="265"/>
            <ac:spMk id="2" creationId="{00000000-0000-0000-0000-000000000000}"/>
          </ac:spMkLst>
        </pc:spChg>
      </pc:sldChg>
      <pc:sldChg chg="modSp add">
        <pc:chgData name="Stacey, Robert" userId="8f61b79c-1993-4b76-a5c5-6bb0e2071c28" providerId="ADAL" clId="{4BEDCD73-A190-4735-925C-24BB0A9A1640}" dt="2020-11-02T00:26:25.531" v="198" actId="1036"/>
        <pc:sldMkLst>
          <pc:docMk/>
          <pc:sldMk cId="0" sldId="274"/>
        </pc:sldMkLst>
        <pc:spChg chg="mod">
          <ac:chgData name="Stacey, Robert" userId="8f61b79c-1993-4b76-a5c5-6bb0e2071c28" providerId="ADAL" clId="{4BEDCD73-A190-4735-925C-24BB0A9A1640}" dt="2020-11-02T00:26:17.138" v="194" actId="14100"/>
          <ac:spMkLst>
            <pc:docMk/>
            <pc:sldMk cId="0" sldId="274"/>
            <ac:spMk id="15362" creationId="{8951FE28-62BD-4711-8155-18125A77C663}"/>
          </ac:spMkLst>
        </pc:spChg>
        <pc:spChg chg="mod">
          <ac:chgData name="Stacey, Robert" userId="8f61b79c-1993-4b76-a5c5-6bb0e2071c28" providerId="ADAL" clId="{4BEDCD73-A190-4735-925C-24BB0A9A1640}" dt="2020-11-02T00:26:25.531" v="198" actId="1036"/>
          <ac:spMkLst>
            <pc:docMk/>
            <pc:sldMk cId="0" sldId="274"/>
            <ac:spMk id="15363" creationId="{78574B42-BD4C-4808-8A66-9C1C626D4431}"/>
          </ac:spMkLst>
        </pc:spChg>
        <pc:spChg chg="mod">
          <ac:chgData name="Stacey, Robert" userId="8f61b79c-1993-4b76-a5c5-6bb0e2071c28" providerId="ADAL" clId="{4BEDCD73-A190-4735-925C-24BB0A9A1640}" dt="2020-11-02T00:25:38.338" v="181"/>
          <ac:spMkLst>
            <pc:docMk/>
            <pc:sldMk cId="0" sldId="274"/>
            <ac:spMk id="15364" creationId="{A733DB03-F553-41ED-A682-7B6FD09CF580}"/>
          </ac:spMkLst>
        </pc:spChg>
        <pc:spChg chg="mod">
          <ac:chgData name="Stacey, Robert" userId="8f61b79c-1993-4b76-a5c5-6bb0e2071c28" providerId="ADAL" clId="{4BEDCD73-A190-4735-925C-24BB0A9A1640}" dt="2020-11-02T00:25:38.338" v="181"/>
          <ac:spMkLst>
            <pc:docMk/>
            <pc:sldMk cId="0" sldId="274"/>
            <ac:spMk id="15365" creationId="{1CAC4776-74F3-4E70-A95F-FC32C6B0507E}"/>
          </ac:spMkLst>
        </pc:spChg>
        <pc:spChg chg="mod">
          <ac:chgData name="Stacey, Robert" userId="8f61b79c-1993-4b76-a5c5-6bb0e2071c28" providerId="ADAL" clId="{4BEDCD73-A190-4735-925C-24BB0A9A1640}" dt="2020-11-02T00:26:25.531" v="198" actId="1036"/>
          <ac:spMkLst>
            <pc:docMk/>
            <pc:sldMk cId="0" sldId="274"/>
            <ac:spMk id="15367" creationId="{2A58897E-CD60-4282-A5E0-8E8F24431DB3}"/>
          </ac:spMkLst>
        </pc:spChg>
      </pc:sldChg>
      <pc:sldChg chg="modSp">
        <pc:chgData name="Stacey, Robert" userId="8f61b79c-1993-4b76-a5c5-6bb0e2071c28" providerId="ADAL" clId="{4BEDCD73-A190-4735-925C-24BB0A9A1640}" dt="2020-10-26T16:17:56.596" v="39" actId="20577"/>
        <pc:sldMkLst>
          <pc:docMk/>
          <pc:sldMk cId="1271529881" sldId="283"/>
        </pc:sldMkLst>
        <pc:spChg chg="mod">
          <ac:chgData name="Stacey, Robert" userId="8f61b79c-1993-4b76-a5c5-6bb0e2071c28" providerId="ADAL" clId="{4BEDCD73-A190-4735-925C-24BB0A9A1640}" dt="2020-10-26T16:17:56.596" v="39" actId="20577"/>
          <ac:spMkLst>
            <pc:docMk/>
            <pc:sldMk cId="1271529881" sldId="283"/>
            <ac:spMk id="4097" creationId="{00000000-0000-0000-0000-000000000000}"/>
          </ac:spMkLst>
        </pc:spChg>
      </pc:sldChg>
      <pc:sldChg chg="modSp add">
        <pc:chgData name="Stacey, Robert" userId="8f61b79c-1993-4b76-a5c5-6bb0e2071c28" providerId="ADAL" clId="{4BEDCD73-A190-4735-925C-24BB0A9A1640}" dt="2020-10-26T16:50:45.469" v="106"/>
        <pc:sldMkLst>
          <pc:docMk/>
          <pc:sldMk cId="822775208" sldId="287"/>
        </pc:sldMkLst>
        <pc:spChg chg="mod">
          <ac:chgData name="Stacey, Robert" userId="8f61b79c-1993-4b76-a5c5-6bb0e2071c28" providerId="ADAL" clId="{4BEDCD73-A190-4735-925C-24BB0A9A1640}" dt="2020-10-26T16:50:45.469" v="106"/>
          <ac:spMkLst>
            <pc:docMk/>
            <pc:sldMk cId="822775208" sldId="287"/>
            <ac:spMk id="4" creationId="{F50E3A87-C269-48A3-8E92-ECFE8A46A6EB}"/>
          </ac:spMkLst>
        </pc:spChg>
        <pc:spChg chg="mod">
          <ac:chgData name="Stacey, Robert" userId="8f61b79c-1993-4b76-a5c5-6bb0e2071c28" providerId="ADAL" clId="{4BEDCD73-A190-4735-925C-24BB0A9A1640}" dt="2020-10-26T16:50:45.469" v="106"/>
          <ac:spMkLst>
            <pc:docMk/>
            <pc:sldMk cId="822775208" sldId="287"/>
            <ac:spMk id="5" creationId="{94711B1D-FCDD-4755-9D99-2CA74ED21E19}"/>
          </ac:spMkLst>
        </pc:spChg>
      </pc:sldChg>
      <pc:sldChg chg="modSp">
        <pc:chgData name="Stacey, Robert" userId="8f61b79c-1993-4b76-a5c5-6bb0e2071c28" providerId="ADAL" clId="{4BEDCD73-A190-4735-925C-24BB0A9A1640}" dt="2020-10-26T16:18:19.835" v="46" actId="20577"/>
        <pc:sldMkLst>
          <pc:docMk/>
          <pc:sldMk cId="549719642" sldId="298"/>
        </pc:sldMkLst>
        <pc:spChg chg="mod">
          <ac:chgData name="Stacey, Robert" userId="8f61b79c-1993-4b76-a5c5-6bb0e2071c28" providerId="ADAL" clId="{4BEDCD73-A190-4735-925C-24BB0A9A1640}" dt="2020-10-26T16:18:19.835" v="46" actId="20577"/>
          <ac:spMkLst>
            <pc:docMk/>
            <pc:sldMk cId="549719642" sldId="298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4BEDCD73-A190-4735-925C-24BB0A9A1640}" dt="2020-10-26T16:18:32.749" v="53" actId="20577"/>
        <pc:sldMkLst>
          <pc:docMk/>
          <pc:sldMk cId="423013433" sldId="299"/>
        </pc:sldMkLst>
        <pc:spChg chg="mod">
          <ac:chgData name="Stacey, Robert" userId="8f61b79c-1993-4b76-a5c5-6bb0e2071c28" providerId="ADAL" clId="{4BEDCD73-A190-4735-925C-24BB0A9A1640}" dt="2020-10-26T16:18:32.749" v="53" actId="20577"/>
          <ac:spMkLst>
            <pc:docMk/>
            <pc:sldMk cId="423013433" sldId="299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4BEDCD73-A190-4735-925C-24BB0A9A1640}" dt="2020-10-26T16:18:59.370" v="58" actId="20577"/>
        <pc:sldMkLst>
          <pc:docMk/>
          <pc:sldMk cId="1852831617" sldId="301"/>
        </pc:sldMkLst>
        <pc:spChg chg="mod">
          <ac:chgData name="Stacey, Robert" userId="8f61b79c-1993-4b76-a5c5-6bb0e2071c28" providerId="ADAL" clId="{4BEDCD73-A190-4735-925C-24BB0A9A1640}" dt="2020-10-26T16:18:59.370" v="58" actId="20577"/>
          <ac:spMkLst>
            <pc:docMk/>
            <pc:sldMk cId="1852831617" sldId="301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4BEDCD73-A190-4735-925C-24BB0A9A1640}" dt="2020-10-26T16:53:17.117" v="163" actId="20577"/>
        <pc:sldMkLst>
          <pc:docMk/>
          <pc:sldMk cId="2916252612" sldId="647"/>
        </pc:sldMkLst>
        <pc:spChg chg="mod">
          <ac:chgData name="Stacey, Robert" userId="8f61b79c-1993-4b76-a5c5-6bb0e2071c28" providerId="ADAL" clId="{4BEDCD73-A190-4735-925C-24BB0A9A1640}" dt="2020-10-26T16:53:17.117" v="163" actId="20577"/>
          <ac:spMkLst>
            <pc:docMk/>
            <pc:sldMk cId="2916252612" sldId="647"/>
            <ac:spMk id="9222" creationId="{00000000-0000-0000-0000-000000000000}"/>
          </ac:spMkLst>
        </pc:spChg>
      </pc:sldChg>
      <pc:sldChg chg="del">
        <pc:chgData name="Stacey, Robert" userId="8f61b79c-1993-4b76-a5c5-6bb0e2071c28" providerId="ADAL" clId="{4BEDCD73-A190-4735-925C-24BB0A9A1640}" dt="2020-11-02T00:24:35.256" v="177" actId="2696"/>
        <pc:sldMkLst>
          <pc:docMk/>
          <pc:sldMk cId="3888869897" sldId="2351"/>
        </pc:sldMkLst>
      </pc:sldChg>
      <pc:sldChg chg="del">
        <pc:chgData name="Stacey, Robert" userId="8f61b79c-1993-4b76-a5c5-6bb0e2071c28" providerId="ADAL" clId="{4BEDCD73-A190-4735-925C-24BB0A9A1640}" dt="2020-10-26T16:50:47.683" v="107" actId="2696"/>
        <pc:sldMkLst>
          <pc:docMk/>
          <pc:sldMk cId="3605714965" sldId="2352"/>
        </pc:sldMkLst>
      </pc:sldChg>
      <pc:sldChg chg="del">
        <pc:chgData name="Stacey, Robert" userId="8f61b79c-1993-4b76-a5c5-6bb0e2071c28" providerId="ADAL" clId="{4BEDCD73-A190-4735-925C-24BB0A9A1640}" dt="2020-11-02T00:26:30.631" v="199" actId="2696"/>
        <pc:sldMkLst>
          <pc:docMk/>
          <pc:sldMk cId="4096911655" sldId="2353"/>
        </pc:sldMkLst>
      </pc:sldChg>
      <pc:sldChg chg="modSp del">
        <pc:chgData name="Stacey, Robert" userId="8f61b79c-1993-4b76-a5c5-6bb0e2071c28" providerId="ADAL" clId="{4BEDCD73-A190-4735-925C-24BB0A9A1640}" dt="2020-11-02T00:30:24.425" v="206" actId="2696"/>
        <pc:sldMkLst>
          <pc:docMk/>
          <pc:sldMk cId="3250600389" sldId="2356"/>
        </pc:sldMkLst>
        <pc:spChg chg="mod">
          <ac:chgData name="Stacey, Robert" userId="8f61b79c-1993-4b76-a5c5-6bb0e2071c28" providerId="ADAL" clId="{4BEDCD73-A190-4735-925C-24BB0A9A1640}" dt="2020-10-26T16:53:02.854" v="134" actId="20577"/>
          <ac:spMkLst>
            <pc:docMk/>
            <pc:sldMk cId="3250600389" sldId="2356"/>
            <ac:spMk id="3077" creationId="{00000000-0000-0000-0000-000000000000}"/>
          </ac:spMkLst>
        </pc:spChg>
      </pc:sldChg>
      <pc:sldChg chg="modSp">
        <pc:chgData name="Stacey, Robert" userId="8f61b79c-1993-4b76-a5c5-6bb0e2071c28" providerId="ADAL" clId="{4BEDCD73-A190-4735-925C-24BB0A9A1640}" dt="2020-10-26T16:37:29.005" v="105" actId="20577"/>
        <pc:sldMkLst>
          <pc:docMk/>
          <pc:sldMk cId="783464033" sldId="2357"/>
        </pc:sldMkLst>
        <pc:spChg chg="mod">
          <ac:chgData name="Stacey, Robert" userId="8f61b79c-1993-4b76-a5c5-6bb0e2071c28" providerId="ADAL" clId="{4BEDCD73-A190-4735-925C-24BB0A9A1640}" dt="2020-10-26T16:37:29.005" v="105" actId="20577"/>
          <ac:spMkLst>
            <pc:docMk/>
            <pc:sldMk cId="783464033" sldId="2357"/>
            <ac:spMk id="4097" creationId="{00000000-0000-0000-0000-000000000000}"/>
          </ac:spMkLst>
        </pc:spChg>
      </pc:sldChg>
      <pc:sldChg chg="del">
        <pc:chgData name="Stacey, Robert" userId="8f61b79c-1993-4b76-a5c5-6bb0e2071c28" providerId="ADAL" clId="{4BEDCD73-A190-4735-925C-24BB0A9A1640}" dt="2020-10-26T16:18:06.219" v="40" actId="2696"/>
        <pc:sldMkLst>
          <pc:docMk/>
          <pc:sldMk cId="400443500" sldId="2358"/>
        </pc:sldMkLst>
      </pc:sldChg>
      <pc:sldChg chg="del">
        <pc:chgData name="Stacey, Robert" userId="8f61b79c-1993-4b76-a5c5-6bb0e2071c28" providerId="ADAL" clId="{4BEDCD73-A190-4735-925C-24BB0A9A1640}" dt="2020-10-26T16:18:07.905" v="41" actId="2696"/>
        <pc:sldMkLst>
          <pc:docMk/>
          <pc:sldMk cId="1800397587" sldId="2359"/>
        </pc:sldMkLst>
      </pc:sldChg>
      <pc:sldChg chg="modSp">
        <pc:chgData name="Stacey, Robert" userId="8f61b79c-1993-4b76-a5c5-6bb0e2071c28" providerId="ADAL" clId="{4BEDCD73-A190-4735-925C-24BB0A9A1640}" dt="2020-10-26T16:53:34.616" v="164" actId="6549"/>
        <pc:sldMkLst>
          <pc:docMk/>
          <pc:sldMk cId="3391876803" sldId="2360"/>
        </pc:sldMkLst>
        <pc:spChg chg="mod">
          <ac:chgData name="Stacey, Robert" userId="8f61b79c-1993-4b76-a5c5-6bb0e2071c28" providerId="ADAL" clId="{4BEDCD73-A190-4735-925C-24BB0A9A1640}" dt="2020-10-26T16:53:34.616" v="164" actId="6549"/>
          <ac:spMkLst>
            <pc:docMk/>
            <pc:sldMk cId="3391876803" sldId="2360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4BEDCD73-A190-4735-925C-24BB0A9A1640}" dt="2020-10-26T16:53:39.312" v="165" actId="6549"/>
        <pc:sldMkLst>
          <pc:docMk/>
          <pc:sldMk cId="995171029" sldId="2361"/>
        </pc:sldMkLst>
        <pc:spChg chg="mod">
          <ac:chgData name="Stacey, Robert" userId="8f61b79c-1993-4b76-a5c5-6bb0e2071c28" providerId="ADAL" clId="{4BEDCD73-A190-4735-925C-24BB0A9A1640}" dt="2020-10-26T16:53:39.312" v="165" actId="6549"/>
          <ac:spMkLst>
            <pc:docMk/>
            <pc:sldMk cId="995171029" sldId="2361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4BEDCD73-A190-4735-925C-24BB0A9A1640}" dt="2020-10-26T16:53:49.951" v="166" actId="6549"/>
        <pc:sldMkLst>
          <pc:docMk/>
          <pc:sldMk cId="3752613823" sldId="2363"/>
        </pc:sldMkLst>
        <pc:spChg chg="mod">
          <ac:chgData name="Stacey, Robert" userId="8f61b79c-1993-4b76-a5c5-6bb0e2071c28" providerId="ADAL" clId="{4BEDCD73-A190-4735-925C-24BB0A9A1640}" dt="2020-10-26T16:53:49.951" v="166" actId="6549"/>
          <ac:spMkLst>
            <pc:docMk/>
            <pc:sldMk cId="3752613823" sldId="2363"/>
            <ac:spMk id="2" creationId="{00000000-0000-0000-0000-000000000000}"/>
          </ac:spMkLst>
        </pc:spChg>
      </pc:sldChg>
      <pc:sldChg chg="modSp">
        <pc:chgData name="Stacey, Robert" userId="8f61b79c-1993-4b76-a5c5-6bb0e2071c28" providerId="ADAL" clId="{4BEDCD73-A190-4735-925C-24BB0A9A1640}" dt="2020-10-26T16:21:17.906" v="59" actId="13926"/>
        <pc:sldMkLst>
          <pc:docMk/>
          <pc:sldMk cId="1699631987" sldId="2366"/>
        </pc:sldMkLst>
        <pc:spChg chg="mod">
          <ac:chgData name="Stacey, Robert" userId="8f61b79c-1993-4b76-a5c5-6bb0e2071c28" providerId="ADAL" clId="{4BEDCD73-A190-4735-925C-24BB0A9A1640}" dt="2020-10-26T16:21:17.906" v="59" actId="13926"/>
          <ac:spMkLst>
            <pc:docMk/>
            <pc:sldMk cId="1699631987" sldId="2366"/>
            <ac:spMk id="3" creationId="{633ED5AE-CF03-4422-B92D-E9623D1A511B}"/>
          </ac:spMkLst>
        </pc:spChg>
      </pc:sldChg>
      <pc:sldChg chg="modSp">
        <pc:chgData name="Stacey, Robert" userId="8f61b79c-1993-4b76-a5c5-6bb0e2071c28" providerId="ADAL" clId="{4BEDCD73-A190-4735-925C-24BB0A9A1640}" dt="2020-10-26T16:54:07.229" v="167" actId="6549"/>
        <pc:sldMkLst>
          <pc:docMk/>
          <pc:sldMk cId="3310826745" sldId="2368"/>
        </pc:sldMkLst>
        <pc:spChg chg="mod">
          <ac:chgData name="Stacey, Robert" userId="8f61b79c-1993-4b76-a5c5-6bb0e2071c28" providerId="ADAL" clId="{4BEDCD73-A190-4735-925C-24BB0A9A1640}" dt="2020-10-26T16:54:07.229" v="167" actId="6549"/>
          <ac:spMkLst>
            <pc:docMk/>
            <pc:sldMk cId="3310826745" sldId="2368"/>
            <ac:spMk id="81" creationId="{00000000-0000-0000-0000-000000000000}"/>
          </ac:spMkLst>
        </pc:spChg>
      </pc:sldChg>
      <pc:sldChg chg="modSp add">
        <pc:chgData name="Stacey, Robert" userId="8f61b79c-1993-4b76-a5c5-6bb0e2071c28" providerId="ADAL" clId="{4BEDCD73-A190-4735-925C-24BB0A9A1640}" dt="2020-10-26T16:25:22.669" v="98" actId="20577"/>
        <pc:sldMkLst>
          <pc:docMk/>
          <pc:sldMk cId="1968720319" sldId="2370"/>
        </pc:sldMkLst>
        <pc:spChg chg="mod">
          <ac:chgData name="Stacey, Robert" userId="8f61b79c-1993-4b76-a5c5-6bb0e2071c28" providerId="ADAL" clId="{4BEDCD73-A190-4735-925C-24BB0A9A1640}" dt="2020-10-26T16:25:22.669" v="98" actId="20577"/>
          <ac:spMkLst>
            <pc:docMk/>
            <pc:sldMk cId="1968720319" sldId="2370"/>
            <ac:spMk id="2" creationId="{00000000-0000-0000-0000-000000000000}"/>
          </ac:spMkLst>
        </pc:spChg>
      </pc:sldChg>
      <pc:sldChg chg="add">
        <pc:chgData name="Stacey, Robert" userId="8f61b79c-1993-4b76-a5c5-6bb0e2071c28" providerId="ADAL" clId="{4BEDCD73-A190-4735-925C-24BB0A9A1640}" dt="2020-11-02T00:24:29.788" v="176"/>
        <pc:sldMkLst>
          <pc:docMk/>
          <pc:sldMk cId="3105462111" sldId="2371"/>
        </pc:sldMkLst>
      </pc:sldChg>
      <pc:sldChg chg="modSp add">
        <pc:chgData name="Stacey, Robert" userId="8f61b79c-1993-4b76-a5c5-6bb0e2071c28" providerId="ADAL" clId="{4BEDCD73-A190-4735-925C-24BB0A9A1640}" dt="2020-11-02T00:30:17.046" v="205" actId="14100"/>
        <pc:sldMkLst>
          <pc:docMk/>
          <pc:sldMk cId="3483457034" sldId="2372"/>
        </pc:sldMkLst>
        <pc:spChg chg="mod">
          <ac:chgData name="Stacey, Robert" userId="8f61b79c-1993-4b76-a5c5-6bb0e2071c28" providerId="ADAL" clId="{4BEDCD73-A190-4735-925C-24BB0A9A1640}" dt="2020-11-02T00:30:17.046" v="205" actId="14100"/>
          <ac:spMkLst>
            <pc:docMk/>
            <pc:sldMk cId="3483457034" sldId="2372"/>
            <ac:spMk id="3077" creationId="{00000000-0000-0000-0000-000000000000}"/>
          </ac:spMkLst>
        </pc:spChg>
      </pc:sldChg>
      <pc:sldChg chg="add del">
        <pc:chgData name="Stacey, Robert" userId="8f61b79c-1993-4b76-a5c5-6bb0e2071c28" providerId="ADAL" clId="{4BEDCD73-A190-4735-925C-24BB0A9A1640}" dt="2020-11-02T00:25:27.518" v="180"/>
        <pc:sldMkLst>
          <pc:docMk/>
          <pc:sldMk cId="3483457034" sldId="2372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6D8D15C-D287-4B01-AAAA-646AE09F432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D51F7B4-6C89-4E5D-A6CE-C4EE7F639C8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D8431679-FE12-47C9-BA11-BF4A7A3BF14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644229F5-B0D6-4213-A3EF-3AE6B53C33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71186041-3EA9-4B9C-9841-9C2E25C317E3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68BB6723-610D-4011-A4C5-A018341AC3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0E6DAAF6-FECC-4C32-8DD1-6B089948CB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6512538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November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55136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9353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980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637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022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786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721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172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21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765830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48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4719466-C64D-477B-BB79-D8DFB0AF84A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D20134F-35AC-41BF-89E6-E80184BBB21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5136D2E5-1562-436B-B9FD-18E3B65B826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D88B1105-D6AC-48EA-AC99-D627B01B66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5AAC844E-CEBD-45A0-AB0B-59E191FD6F1A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208D0639-F4F4-4D3B-A9E4-9FF3DB1E72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23A2B7D3-D06A-4527-8EA9-FE73CDE746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4979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76A82EC-078B-4868-A2BC-7BB558F7EB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BC261A8-28F3-415F-90F4-4D9D05D8AF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24DE2797-3713-41A3-8ED6-38222364899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8437" name="Rectangle 7">
            <a:extLst>
              <a:ext uri="{FF2B5EF4-FFF2-40B4-BE49-F238E27FC236}">
                <a16:creationId xmlns:a16="http://schemas.microsoft.com/office/drawing/2014/main" id="{074418C0-2600-45A4-A3A5-F47D64AEE5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BF0CE19D-BAF4-4407-AD3D-2F6F33EECE04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8438" name="Rectangle 2">
            <a:extLst>
              <a:ext uri="{FF2B5EF4-FFF2-40B4-BE49-F238E27FC236}">
                <a16:creationId xmlns:a16="http://schemas.microsoft.com/office/drawing/2014/main" id="{F107BBAD-F393-4FE6-A882-FD6967DB94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>
            <a:extLst>
              <a:ext uri="{FF2B5EF4-FFF2-40B4-BE49-F238E27FC236}">
                <a16:creationId xmlns:a16="http://schemas.microsoft.com/office/drawing/2014/main" id="{227EA7E9-0F42-4959-B439-674D7A8A63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3192374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E6F6582-5FD7-45DF-A301-6B944691BF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DDFBE7BC-2F95-49A3-8D55-7DA35BD0746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6D7CCF9A-15AE-4D71-9C38-A0E05D80AB4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20485" name="Rectangle 7">
            <a:extLst>
              <a:ext uri="{FF2B5EF4-FFF2-40B4-BE49-F238E27FC236}">
                <a16:creationId xmlns:a16="http://schemas.microsoft.com/office/drawing/2014/main" id="{B972CC8E-5DB0-47B1-AEB4-D20904A805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7B188B16-CB75-4B2B-95A0-A67B73CF758F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0486" name="Rectangle 2">
            <a:extLst>
              <a:ext uri="{FF2B5EF4-FFF2-40B4-BE49-F238E27FC236}">
                <a16:creationId xmlns:a16="http://schemas.microsoft.com/office/drawing/2014/main" id="{C22CEA64-E20A-440F-9EA9-363BD24286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>
            <a:extLst>
              <a:ext uri="{FF2B5EF4-FFF2-40B4-BE49-F238E27FC236}">
                <a16:creationId xmlns:a16="http://schemas.microsoft.com/office/drawing/2014/main" id="{7136789F-F506-44C0-842A-C1B8B215B1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938995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8DD5840-EDF4-41BD-BF57-EED9A98E0D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3B7A721-C1C8-4DF9-ADF7-FBC8C90D8F0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74DED2C3-1804-4F0D-94BF-48B1CF373D0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694D7580-B34D-4983-B340-980906F10E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979ABC4-C205-43C1-A012-46D13F64633A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53C48EAF-B5FC-428D-91BC-7EC977D336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39BE68B9-8C77-4279-84C9-606FAFB3A2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802.11-20/1632r0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0/dp-draft-CSD-0920-v01.pdf" TargetMode="External"/><Relationship Id="rId7" Type="http://schemas.openxmlformats.org/officeDocument/2006/relationships/hyperlink" Target="https://mentor.ieee.org/802-ec/dcn/19/ec-19-0222-00-ACSD-p802-16t.docx" TargetMode="External"/><Relationship Id="rId2" Type="http://schemas.openxmlformats.org/officeDocument/2006/relationships/hyperlink" Target="https://www.ieee802.org/1/files/public/docs2020/dp-draft-PAR-0920-v0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cn/20/15-20-0196-00-016t-licensed-narrowband-amendment-par.pdf" TargetMode="External"/><Relationship Id="rId5" Type="http://schemas.openxmlformats.org/officeDocument/2006/relationships/hyperlink" Target="https://mentor.ieee.org/802.15/dcn/20/15-20-0159-04-0jre-draft-csd-for-japanese-rate-extension.docx" TargetMode="External"/><Relationship Id="rId4" Type="http://schemas.openxmlformats.org/officeDocument/2006/relationships/hyperlink" Target="https://mentor.ieee.org/802.15/dcn/20/15-20-0202-00-0jre-802-15-4aa-par-for-japanese-rate-extension.doc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500-05-000m-p802-11revmd-report-to-ec-on-approval-to-forward-to-revcom.ppt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20/11-20-1682-00-0000-p802-11revme-revision-par.do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514-08-00ax-sa2-comments-on-tgax-d7-0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20/11-20-1552-18-00ax-tgax-crc-teleconference-agendas-october-november-december-2020.pptx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655-02-00bd-tgbd-october-2020-teleconference-minutes.docx" TargetMode="External"/><Relationship Id="rId2" Type="http://schemas.openxmlformats.org/officeDocument/2006/relationships/hyperlink" Target="https://mentor.ieee.org/802.11/dcn/20/11-20-1561-03-00bd-tgbd-teleconference-agenda-for-oct-2020.ppt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602-AANI-aani-sc-teleconference-agenda-november-2020-plenary.pptx" TargetMode="External"/><Relationship Id="rId2" Type="http://schemas.openxmlformats.org/officeDocument/2006/relationships/hyperlink" Target="https://mentor.ieee.org/802.11/dcn/20/11-20-1262-AANI-cc32-aani-report-comments.xls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174-00-0arc-epd-and-lpd-terminology-misalignment-in-ieee-std-802-1-and-802-11.ppt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Slides November 2020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2020-11-02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itle 1">
            <a:extLst>
              <a:ext uri="{FF2B5EF4-FFF2-40B4-BE49-F238E27FC236}">
                <a16:creationId xmlns:a16="http://schemas.microsoft.com/office/drawing/2014/main" id="{4A1A041D-34E7-4471-AF0B-699BE9A67E3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1"/>
            <a:ext cx="7772400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IEEE 802.11 Coex SC will focus on various issues related to coexistence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A8220778-FEC8-42BA-861F-8CD2E0E3404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2057400"/>
            <a:ext cx="7783513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(11-20-1620) to be addressed include:</a:t>
            </a:r>
          </a:p>
          <a:p>
            <a:pPr>
              <a:defRPr/>
            </a:pPr>
            <a:r>
              <a:rPr lang="en-AU" dirty="0"/>
              <a:t>Update on results from actual LAA deployments</a:t>
            </a:r>
          </a:p>
          <a:p>
            <a:pPr>
              <a:defRPr/>
            </a:pPr>
            <a:r>
              <a:rPr lang="en-AU" dirty="0"/>
              <a:t>Update of 3GPP activities in NR-U/LAA</a:t>
            </a:r>
          </a:p>
          <a:p>
            <a:pPr lvl="1">
              <a:defRPr/>
            </a:pPr>
            <a:r>
              <a:rPr lang="en-AU" dirty="0"/>
              <a:t>Particularly progress related to 6 GHz in R16</a:t>
            </a:r>
          </a:p>
          <a:p>
            <a:pPr>
              <a:defRPr/>
            </a:pPr>
            <a:r>
              <a:rPr lang="en-AU" dirty="0"/>
              <a:t>Update of CEPT activities related to 6 GHz</a:t>
            </a:r>
          </a:p>
          <a:p>
            <a:pPr lvl="1">
              <a:defRPr/>
            </a:pPr>
            <a:r>
              <a:rPr lang="en-AU" dirty="0"/>
              <a:t>Including a new potential coexistence issue </a:t>
            </a:r>
            <a:r>
              <a:rPr lang="en-AU" dirty="0">
                <a:sym typeface="Wingdings" panose="05000000000000000000" pitchFamily="2" charset="2"/>
              </a:rPr>
              <a:t></a:t>
            </a:r>
            <a:endParaRPr lang="en-AU" dirty="0"/>
          </a:p>
          <a:p>
            <a:pPr>
              <a:defRPr/>
            </a:pPr>
            <a:r>
              <a:rPr lang="en-AU" dirty="0"/>
              <a:t>Review of recent/upcoming ETSI BRAN activities</a:t>
            </a:r>
          </a:p>
          <a:p>
            <a:pPr lvl="1">
              <a:defRPr/>
            </a:pPr>
            <a:r>
              <a:rPr lang="en-AU" dirty="0"/>
              <a:t>EN 303 687 issues (6 GHz)</a:t>
            </a:r>
          </a:p>
          <a:p>
            <a:pPr lvl="2">
              <a:defRPr/>
            </a:pPr>
            <a:r>
              <a:rPr lang="en-AU" dirty="0"/>
              <a:t>Good news on a continuing compromise for operation in 6 GHz band!</a:t>
            </a:r>
          </a:p>
          <a:p>
            <a:pPr lvl="1">
              <a:defRPr/>
            </a:pPr>
            <a:r>
              <a:rPr lang="en-AU" dirty="0"/>
              <a:t>EN 301 893 issues (5 GHz)</a:t>
            </a:r>
          </a:p>
          <a:p>
            <a:pPr lvl="2">
              <a:defRPr/>
            </a:pPr>
            <a:r>
              <a:rPr lang="en-AU" dirty="0"/>
              <a:t>Bad news, with continuing disagreement on multiple fronts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39AC758-B14F-472E-9D83-94584BF667C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F8D4C4-BD85-4A69-A227-F3BB4BB640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83A82-CB06-4BB5-B82A-16A863BD01C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106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PAR Review SC – Snapshot slide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1201"/>
            <a:ext cx="10766394" cy="4400127"/>
          </a:xfrm>
        </p:spPr>
        <p:txBody>
          <a:bodyPr/>
          <a:lstStyle/>
          <a:p>
            <a:pPr marL="285750" indent="-285750"/>
            <a:r>
              <a:rPr lang="en-US" dirty="0"/>
              <a:t>3 PARs to be considered on </a:t>
            </a:r>
            <a:r>
              <a:rPr lang="en-US" altLang="en-US" dirty="0"/>
              <a:t>Telecon November 2, 2020</a:t>
            </a:r>
          </a:p>
          <a:p>
            <a:pPr marL="857250" lvl="1" indent="-457200">
              <a:buFont typeface="+mj-lt"/>
              <a:buAutoNum type="arabicParenR"/>
            </a:pPr>
            <a:r>
              <a:rPr lang="en-US" dirty="0"/>
              <a:t>802.1DP Standard: Time-Sensitive Networking Profile for Aerospace Onboard Ethernet Communications,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</a:t>
            </a:r>
            <a:endParaRPr lang="en-US" dirty="0"/>
          </a:p>
          <a:p>
            <a:pPr marL="857250" lvl="1" indent="-457200">
              <a:buFont typeface="+mj-lt"/>
              <a:buAutoNum type="arabicParenR"/>
            </a:pPr>
            <a:r>
              <a:rPr lang="en-US" dirty="0"/>
              <a:t>802.15.4aa Amendment: Japanese Rate Extension, </a:t>
            </a:r>
            <a:r>
              <a:rPr lang="en-US" dirty="0">
                <a:hlinkClick r:id="rId4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CSD</a:t>
            </a:r>
            <a:endParaRPr lang="en-US" dirty="0"/>
          </a:p>
          <a:p>
            <a:pPr marL="857250" lvl="1" indent="-457200">
              <a:buFont typeface="+mj-lt"/>
              <a:buAutoNum type="arabicParenR"/>
            </a:pPr>
            <a:r>
              <a:rPr lang="en-US" dirty="0"/>
              <a:t>802.16t Amendment - Fixed and Mobile Wireless Access in Narrowband Channels, </a:t>
            </a:r>
            <a:r>
              <a:rPr lang="en-US" dirty="0">
                <a:hlinkClick r:id="rId6"/>
              </a:rPr>
              <a:t>PAR modification</a:t>
            </a:r>
            <a:r>
              <a:rPr lang="en-US" dirty="0"/>
              <a:t> and </a:t>
            </a:r>
            <a:r>
              <a:rPr lang="en-US" dirty="0">
                <a:hlinkClick r:id="rId7"/>
              </a:rPr>
              <a:t>CSD</a:t>
            </a:r>
            <a:endParaRPr lang="en-US" dirty="0"/>
          </a:p>
          <a:p>
            <a:pPr marL="857250" lvl="1" indent="-457200">
              <a:buFont typeface="+mj-lt"/>
              <a:buAutoNum type="arabicParenR"/>
            </a:pPr>
            <a:endParaRPr lang="en-US" dirty="0"/>
          </a:p>
          <a:p>
            <a:pPr marL="285750" indent="-285750"/>
            <a:r>
              <a:rPr lang="en-US" altLang="en-US" dirty="0"/>
              <a:t>Feedback to be reviewed on </a:t>
            </a:r>
            <a:r>
              <a:rPr lang="en-US" dirty="0"/>
              <a:t>Wednesday 11 Nov 2020 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14402" y="304014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8760296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 kern="1200">
                <a:solidFill>
                  <a:srgbClr val="000000"/>
                </a:solidFill>
                <a:latin typeface="Times New Roman" pitchFamily="16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951FE28-62BD-4711-8155-18125A77C6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81026"/>
            <a:ext cx="10363200" cy="561975"/>
          </a:xfrm>
        </p:spPr>
        <p:txBody>
          <a:bodyPr/>
          <a:lstStyle/>
          <a:p>
            <a:r>
              <a:rPr lang="en-US" altLang="en-US" dirty="0"/>
              <a:t>WNG (</a:t>
            </a:r>
            <a:r>
              <a:rPr lang="en-US" dirty="0"/>
              <a:t>Wireless Next Generation</a:t>
            </a:r>
            <a:r>
              <a:rPr lang="en-US" altLang="en-US" dirty="0"/>
              <a:t>) – November 2020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8574B42-BD4C-4808-8A66-9C1C626D44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2011363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Approval of Minutes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“EHT via Reconfigurable Surfaces” – Salah </a:t>
            </a:r>
            <a:r>
              <a:rPr lang="en-US" dirty="0" err="1"/>
              <a:t>Eddine</a:t>
            </a:r>
            <a:r>
              <a:rPr lang="en-US" dirty="0"/>
              <a:t> </a:t>
            </a:r>
            <a:r>
              <a:rPr lang="en-US" dirty="0" err="1"/>
              <a:t>Zegrar</a:t>
            </a:r>
            <a:r>
              <a:rPr lang="en-US" dirty="0"/>
              <a:t> (VESTEL, IMU)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January 2021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>
              <a:spcBef>
                <a:spcPts val="0"/>
              </a:spcBef>
              <a:defRPr/>
            </a:pPr>
            <a:endParaRPr lang="en-US" altLang="en-US" dirty="0"/>
          </a:p>
          <a:p>
            <a:pPr marL="0" indent="0">
              <a:spcBef>
                <a:spcPts val="0"/>
              </a:spcBef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11-20/1721r0</a:t>
            </a:r>
          </a:p>
        </p:txBody>
      </p:sp>
      <p:sp>
        <p:nvSpPr>
          <p:cNvPr id="15364" name="Date Placeholder 3">
            <a:extLst>
              <a:ext uri="{FF2B5EF4-FFF2-40B4-BE49-F238E27FC236}">
                <a16:creationId xmlns:a16="http://schemas.microsoft.com/office/drawing/2014/main" id="{A733DB03-F553-41ED-A682-7B6FD09CF58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Nov 2011</a:t>
            </a:r>
            <a:endParaRPr lang="en-US" altLang="en-US" sz="1800"/>
          </a:p>
        </p:txBody>
      </p:sp>
      <p:sp>
        <p:nvSpPr>
          <p:cNvPr id="15365" name="Footer Placeholder 4">
            <a:extLst>
              <a:ext uri="{FF2B5EF4-FFF2-40B4-BE49-F238E27FC236}">
                <a16:creationId xmlns:a16="http://schemas.microsoft.com/office/drawing/2014/main" id="{1CAC4776-74F3-4E70-A95F-FC32C6B05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294438" y="6475413"/>
            <a:ext cx="22494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Mark Hamilton, Polycom, Inc.</a:t>
            </a:r>
            <a:endParaRPr lang="en-US" altLang="en-US" sz="1200" b="0"/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1D13030B-BA92-4AD0-A566-8E02B4843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42FBDD0-3A1E-4F23-8E5D-3AACF8624207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2A58897E-CD60-4282-A5E0-8E8F24431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504950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Monday 2 November (11:15-1:15 EDT)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0564AF3A-3E68-4138-AAB1-A0133526D21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/>
              <a:t>IEEE 802 JTC1 SC will meet once (virtually) in Nov 2020 </a:t>
            </a:r>
            <a:r>
              <a:rPr lang="en-AU" altLang="en-US"/>
              <a:t>(Tue 4-6pm ET) </a:t>
            </a:r>
            <a:endParaRPr lang="en-US" altLang="en-US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1759A69F-5F0F-4F63-AF45-43055545B38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(11-20-1619) will include “the usual”:</a:t>
            </a:r>
          </a:p>
          <a:p>
            <a:pPr>
              <a:defRPr/>
            </a:pPr>
            <a:r>
              <a:rPr lang="en-AU" dirty="0"/>
              <a:t>Approve minutes</a:t>
            </a:r>
          </a:p>
          <a:p>
            <a:pPr lvl="1">
              <a:defRPr/>
            </a:pPr>
            <a:r>
              <a:rPr lang="en-AU" dirty="0"/>
              <a:t>From virtual meeting in Sep 2020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From formalisation of status as SC in Jul 2018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Review SC6 meeting in October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26C0CA7-F19E-4583-BC66-4DFF6262B02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588C7-8BA4-46D0-A320-E4E7FF6EC8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547DA-76E4-487F-80F3-AD7C049D7DC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403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B613C1D1-EC1B-4FC4-9328-538BBF9DA6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IEEE 802 has submitted 105 standards into or through the PSDO pipeline</a:t>
            </a:r>
          </a:p>
        </p:txBody>
      </p:sp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8081A9B3-1277-4C9F-B091-E605E14D77AA}"/>
              </a:ext>
            </a:extLst>
          </p:cNvPr>
          <p:cNvGraphicFramePr>
            <a:graphicFrameLocks/>
          </p:cNvGraphicFramePr>
          <p:nvPr/>
        </p:nvGraphicFramePr>
        <p:xfrm>
          <a:off x="3238500" y="2133601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WG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Completed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In-process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14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13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9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802.16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All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69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36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36B2331-90DC-45A6-92DB-9821474B10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F5AA6-1ADF-41AF-AF37-FBF6EA0DB2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ECA716-1C46-4015-935E-D4E40D71A0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805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8D649ADE-9D3F-41F5-827F-3B2C91CC5A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 large number of IEEE 802 submissions are in the PSDO balloting process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2A86823-44E9-450C-8380-FF799D981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 marL="0" indent="0">
              <a:defRPr/>
            </a:pPr>
            <a:r>
              <a:rPr lang="en-AU" dirty="0"/>
              <a:t>Starting 60-day ballot </a:t>
            </a:r>
          </a:p>
          <a:p>
            <a:pPr marL="182563" indent="-182563">
              <a:spcBef>
                <a:spcPts val="400"/>
              </a:spcBef>
              <a:defRPr/>
            </a:pPr>
            <a:r>
              <a:rPr lang="en-AU" sz="2000" b="0" dirty="0"/>
              <a:t>802.1CMde</a:t>
            </a:r>
          </a:p>
          <a:p>
            <a:pPr marL="0" indent="0">
              <a:defRPr/>
            </a:pPr>
            <a:r>
              <a:rPr lang="en-AU" dirty="0"/>
              <a:t>In 60-day ballot</a:t>
            </a:r>
          </a:p>
          <a:p>
            <a:pPr marL="182563" indent="-182563">
              <a:spcBef>
                <a:spcPts val="400"/>
              </a:spcBef>
              <a:defRPr/>
            </a:pPr>
            <a:r>
              <a:rPr lang="en-AU" sz="2000" b="0" dirty="0"/>
              <a:t>802.1X</a:t>
            </a:r>
          </a:p>
          <a:p>
            <a:pPr marL="182563" indent="-182563">
              <a:spcBef>
                <a:spcPts val="400"/>
              </a:spcBef>
              <a:defRPr/>
            </a:pPr>
            <a:r>
              <a:rPr lang="en-AU" sz="2000" b="0" dirty="0"/>
              <a:t>802.3cn</a:t>
            </a:r>
          </a:p>
          <a:p>
            <a:pPr marL="182563" indent="-182563">
              <a:spcBef>
                <a:spcPts val="400"/>
              </a:spcBef>
              <a:defRPr/>
            </a:pPr>
            <a:r>
              <a:rPr lang="en-AU" sz="2000" b="0" dirty="0"/>
              <a:t>802.3cg</a:t>
            </a:r>
          </a:p>
          <a:p>
            <a:pPr marL="182563" indent="-182563">
              <a:spcBef>
                <a:spcPts val="400"/>
              </a:spcBef>
              <a:defRPr/>
            </a:pPr>
            <a:r>
              <a:rPr lang="en-AU" sz="2000" b="0" dirty="0"/>
              <a:t>802.3cq</a:t>
            </a:r>
          </a:p>
          <a:p>
            <a:pPr marL="182563" indent="-182563">
              <a:spcBef>
                <a:spcPts val="400"/>
              </a:spcBef>
              <a:defRPr/>
            </a:pPr>
            <a:r>
              <a:rPr lang="en-AU" sz="2000" b="0" dirty="0"/>
              <a:t>802.3cm</a:t>
            </a:r>
          </a:p>
          <a:p>
            <a:pPr marL="182563" indent="-182563">
              <a:spcBef>
                <a:spcPts val="400"/>
              </a:spcBef>
              <a:defRPr/>
            </a:pPr>
            <a:r>
              <a:rPr lang="en-AU" sz="2000" b="0" dirty="0"/>
              <a:t>802.3ch</a:t>
            </a:r>
          </a:p>
          <a:p>
            <a:pPr marL="182563" indent="-182563">
              <a:spcBef>
                <a:spcPts val="400"/>
              </a:spcBef>
              <a:defRPr/>
            </a:pPr>
            <a:r>
              <a:rPr lang="en-AU" sz="2000" b="0" dirty="0"/>
              <a:t>802.3ca</a:t>
            </a:r>
          </a:p>
          <a:p>
            <a:pPr marL="182563" indent="-182563">
              <a:spcBef>
                <a:spcPts val="400"/>
              </a:spcBef>
              <a:defRPr/>
            </a:pPr>
            <a:r>
              <a:rPr lang="en-AU" sz="2000" b="0" dirty="0"/>
              <a:t>802.3.2</a:t>
            </a:r>
          </a:p>
          <a:p>
            <a:pPr>
              <a:defRPr/>
            </a:pPr>
            <a:endParaRPr lang="en-AU" sz="2000" dirty="0"/>
          </a:p>
        </p:txBody>
      </p:sp>
      <p:sp>
        <p:nvSpPr>
          <p:cNvPr id="18439" name="Content Placeholder 2">
            <a:extLst>
              <a:ext uri="{FF2B5EF4-FFF2-40B4-BE49-F238E27FC236}">
                <a16:creationId xmlns:a16="http://schemas.microsoft.com/office/drawing/2014/main" id="{AB178AA3-C902-4919-824A-E363C580BD13}"/>
              </a:ext>
            </a:extLst>
          </p:cNvPr>
          <p:cNvSpPr txBox="1">
            <a:spLocks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AU" altLang="en-US"/>
              <a:t>Starting FDIS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802.1Qcc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802.1Qcp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802.1Qcy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802.1AS-Rev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802.1AX-REV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802.3cb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802.3bt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802.3cd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AU" altLang="en-US"/>
              <a:t>In FDIS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802.1AE-2018/Cor 1</a:t>
            </a:r>
            <a:endParaRPr lang="en-AU" altLang="en-US" sz="1800"/>
          </a:p>
        </p:txBody>
      </p:sp>
      <p:sp>
        <p:nvSpPr>
          <p:cNvPr id="18440" name="Content Placeholder 2">
            <a:extLst>
              <a:ext uri="{FF2B5EF4-FFF2-40B4-BE49-F238E27FC236}">
                <a16:creationId xmlns:a16="http://schemas.microsoft.com/office/drawing/2014/main" id="{F83B2B31-D034-450C-9CA1-10041DDBE635}"/>
              </a:ext>
            </a:extLst>
          </p:cNvPr>
          <p:cNvSpPr txBox="1">
            <a:spLocks/>
          </p:cNvSpPr>
          <p:nvPr/>
        </p:nvSpPr>
        <p:spPr bwMode="auto">
          <a:xfrm>
            <a:off x="7391400" y="1971675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AU" altLang="en-US"/>
              <a:t>Passed FDIS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802.3-REV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802.22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AU" altLang="en-US"/>
              <a:t>Waiting for pub.</a:t>
            </a:r>
          </a:p>
          <a:p>
            <a:pPr lvl="1">
              <a:spcBef>
                <a:spcPts val="400"/>
              </a:spcBef>
              <a:buFontTx/>
              <a:buChar char="•"/>
            </a:pPr>
            <a:r>
              <a:rPr lang="en-AU" altLang="en-US"/>
              <a:t>802.1Xck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E59210-EAE0-4154-883E-B7AE9C8C3A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65977C-9ABC-4309-8E2E-6972788B0F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84DB1-52BB-4472-AE39-83B4721A3B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898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6FF548C5-58BE-4D0E-AE19-6B56CC47B2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SC6 conducted a virtual meeting in</a:t>
            </a:r>
            <a:br>
              <a:rPr lang="en-AU" altLang="en-US"/>
            </a:br>
            <a:r>
              <a:rPr lang="en-AU" altLang="en-US"/>
              <a:t>Oct 2020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46C2129C-03E1-4E27-B0F6-6561592F3E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/>
              <a:t>SC6 created a SG on wearable devices, with possible overlap with 802.15.4 activities</a:t>
            </a:r>
          </a:p>
          <a:p>
            <a:pPr lvl="1"/>
            <a:r>
              <a:rPr lang="en-AU" altLang="en-US"/>
              <a:t>Conductive Fabric Area Network joint project with IEC TC 124</a:t>
            </a:r>
          </a:p>
          <a:p>
            <a:r>
              <a:rPr lang="en-AU" altLang="en-US"/>
              <a:t>SC6 created </a:t>
            </a:r>
            <a:r>
              <a:rPr lang="en-CA" altLang="en-US" i="1"/>
              <a:t>Trustworthiness ad-hoc </a:t>
            </a:r>
            <a:r>
              <a:rPr lang="en-CA" altLang="en-US"/>
              <a:t>with very broad scope, including security (encryption) issues</a:t>
            </a:r>
          </a:p>
          <a:p>
            <a:pPr lvl="1"/>
            <a:r>
              <a:rPr lang="en-AU" altLang="en-US"/>
              <a:t>Monitoring for any impact on ISO/IEC/IEEE 8802 standards</a:t>
            </a:r>
          </a:p>
          <a:p>
            <a:r>
              <a:rPr lang="en-AU" altLang="en-US"/>
              <a:t>SC6 created a PWI on </a:t>
            </a:r>
            <a:r>
              <a:rPr lang="en-CA" altLang="en-US"/>
              <a:t>Wake Up Radio based on a proposal, which appears to duplicate 802.11ba</a:t>
            </a:r>
            <a:endParaRPr lang="en-AU" altLang="en-US"/>
          </a:p>
          <a:p>
            <a:pPr lvl="1"/>
            <a:r>
              <a:rPr lang="en-AU" altLang="en-US"/>
              <a:t>Proponent will present to 802.11 TGba</a:t>
            </a:r>
          </a:p>
          <a:p>
            <a:r>
              <a:rPr lang="en-AU" altLang="en-US"/>
              <a:t>SC discussed a NP for smart grid in licensed spectrum</a:t>
            </a:r>
          </a:p>
          <a:p>
            <a:pPr lvl="1"/>
            <a:r>
              <a:rPr lang="en-AU" altLang="en-US"/>
              <a:t>Monitoring</a:t>
            </a:r>
          </a:p>
          <a:p>
            <a:endParaRPr lang="en-AU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4843821-08AA-42A6-A40D-887B012DD2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E77C9E-65CE-42E2-859D-7AD0289A55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10A6E-37AD-4F02-8523-A0788CE3F4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844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/>
              <a:t>TGmd</a:t>
            </a:r>
            <a:r>
              <a:rPr lang="en-US" altLang="en-US" dirty="0"/>
              <a:t> (Maintenance) – November 2020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6" y="1524000"/>
            <a:ext cx="9963764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P802.11REVmd D5.0 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Standards Association balloting is complete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Balloting details are in </a:t>
            </a:r>
            <a:r>
              <a:rPr lang="en-US" altLang="zh-CN" dirty="0">
                <a:hlinkClick r:id="rId3"/>
              </a:rPr>
              <a:t>https://mentor.ieee.org/802.11/dcn/20/11-20-1500-05-000m-p802-11revmd-report-to-ec-on-approval-to-forward-to-revcom.pptx</a:t>
            </a:r>
            <a:r>
              <a:rPr lang="en-US" altLang="zh-CN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D5.0 has been submitted for 2020 December </a:t>
            </a:r>
            <a:r>
              <a:rPr lang="en-US" altLang="zh-CN" dirty="0" err="1"/>
              <a:t>RevCom</a:t>
            </a:r>
            <a:r>
              <a:rPr lang="en-US" altLang="zh-CN" dirty="0"/>
              <a:t> /SASB approval</a:t>
            </a:r>
            <a:br>
              <a:rPr lang="en-US" altLang="zh-CN" dirty="0"/>
            </a:b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err="1"/>
              <a:t>TGmd</a:t>
            </a:r>
            <a:r>
              <a:rPr lang="en-US" altLang="zh-CN" dirty="0"/>
              <a:t> is not meeting this week. 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MANY thanks to all who worked on this revision!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Plans for next Revision: </a:t>
            </a:r>
            <a:r>
              <a:rPr lang="en-US" altLang="zh-CN" dirty="0" err="1"/>
              <a:t>TGme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dirty="0">
                <a:cs typeface="Arial" panose="020B0604020202020204" pitchFamily="34" charset="0"/>
                <a:sym typeface="Wingdings" panose="05000000000000000000" pitchFamily="2" charset="2"/>
              </a:rPr>
              <a:t>Draft revision PAR is posted, see </a:t>
            </a:r>
            <a:r>
              <a:rPr lang="en-US" dirty="0">
                <a:cs typeface="Arial" panose="020B0604020202020204" pitchFamily="34" charset="0"/>
                <a:sym typeface="Wingdings" panose="05000000000000000000" pitchFamily="2" charset="2"/>
                <a:hlinkClick r:id="rId4"/>
              </a:rPr>
              <a:t>https://mentor.ieee.org/802.11/dcn/20/11-20-1682-00-0000-p802-11revme-revision-par.doc</a:t>
            </a:r>
            <a:r>
              <a:rPr lang="en-US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cs typeface="Arial" panose="020B0604020202020204" pitchFamily="34" charset="0"/>
                <a:sym typeface="Wingdings" panose="05000000000000000000" pitchFamily="2" charset="2"/>
              </a:rPr>
              <a:t>Request EC approval 2020-11-13 to submit to </a:t>
            </a:r>
            <a:r>
              <a:rPr lang="en-US" altLang="en-US" dirty="0" err="1">
                <a:cs typeface="Arial" panose="020B0604020202020204" pitchFamily="34" charset="0"/>
                <a:sym typeface="Wingdings" panose="05000000000000000000" pitchFamily="2" charset="2"/>
              </a:rPr>
              <a:t>NesCom</a:t>
            </a:r>
            <a:r>
              <a:rPr lang="en-US" altLang="en-US" dirty="0">
                <a:cs typeface="Arial" panose="020B0604020202020204" pitchFamily="34" charset="0"/>
                <a:sym typeface="Wingdings" panose="05000000000000000000" pitchFamily="2" charset="2"/>
              </a:rPr>
              <a:t> after SASB approval of P802.11REVmd D5.0 as IEEE </a:t>
            </a:r>
            <a:r>
              <a:rPr lang="en-US" altLang="en-US" dirty="0" err="1">
                <a:cs typeface="Arial" panose="020B0604020202020204" pitchFamily="34" charset="0"/>
                <a:sym typeface="Wingdings" panose="05000000000000000000" pitchFamily="2" charset="2"/>
              </a:rPr>
              <a:t>Std</a:t>
            </a:r>
            <a:r>
              <a:rPr lang="en-US" altLang="en-US" dirty="0">
                <a:cs typeface="Arial" panose="020B0604020202020204" pitchFamily="34" charset="0"/>
                <a:sym typeface="Wingdings" panose="05000000000000000000" pitchFamily="2" charset="2"/>
              </a:rPr>
              <a:t> 802.11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™</a:t>
            </a:r>
            <a:r>
              <a:rPr lang="en-US" altLang="en-US" dirty="0">
                <a:cs typeface="Arial" panose="020B0604020202020204" pitchFamily="34" charset="0"/>
                <a:sym typeface="Wingdings" panose="05000000000000000000" pitchFamily="2" charset="2"/>
              </a:rPr>
              <a:t>-2020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cs typeface="Arial" panose="020B0604020202020204" pitchFamily="34" charset="0"/>
                <a:sym typeface="Wingdings" panose="05000000000000000000" pitchFamily="2" charset="2"/>
              </a:rPr>
              <a:t>A revision is required after 3 approved amendments: 11ax, 11ay, 11ba expected 1Q2021</a:t>
            </a:r>
            <a:endParaRPr lang="en-US" altLang="en-US" dirty="0">
              <a:cs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242CCB-0475-4A55-AA8B-AF9E0FA7EC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Dorothy Stanley, HP Enterprise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53CF9E-4153-4ED1-9514-5D45B50BAE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E4630-D9DF-44CC-A3B7-3337524D532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252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228600"/>
            <a:ext cx="1817689" cy="276225"/>
          </a:xfrm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2020</a:t>
            </a:r>
            <a:endParaRPr lang="en-US" dirty="0">
              <a:ea typeface="MS PGothic" pitchFamily="34" charset="-128"/>
            </a:endParaRP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Dorothy Stanley (HPE)</a:t>
            </a:r>
            <a:endParaRPr lang="en-US" dirty="0">
              <a:ea typeface="MS PGothic" pitchFamily="34" charset="-128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C395558-550E-4EBC-AAB7-BFABA5ABC9B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914400" y="457200"/>
            <a:ext cx="103632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err="1"/>
              <a:t>TGax</a:t>
            </a:r>
            <a:r>
              <a:rPr lang="en-US" dirty="0"/>
              <a:t> (High Efficiency WLAN) – November 2020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762000" y="1524000"/>
            <a:ext cx="102108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IEEE-SA recirculation ballot closed on September 17.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approval ratio is 88% and 132 comments were received.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CRC completed the resolution of all comments received on the October 30 Teleconference.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TG is currently developing the report to 802 EC to request conditional approval to proceed to </a:t>
            </a:r>
            <a:r>
              <a:rPr lang="en-CA" dirty="0" err="1"/>
              <a:t>RevCom</a:t>
            </a:r>
            <a:r>
              <a:rPr lang="en-CA" dirty="0"/>
              <a:t> in January 2021.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comment spreadsheet is available 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hlinkClick r:id="rId3"/>
              </a:rPr>
              <a:t>https://mentor.ieee.org/802.11/dcn/20/11-20-1514-08-00ax-sa2-comments-on-tgax-d7-0.xlsx</a:t>
            </a:r>
            <a:r>
              <a:rPr lang="en-CA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 cumulative agenda is available 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>
                <a:hlinkClick r:id="rId4"/>
              </a:rPr>
              <a:t>https://mentor.ieee.org/802.11/dcn/20/11-20-1552-18-00ax-tgax-crc-teleconference-agendas-october-november-december-2020.pptx</a:t>
            </a:r>
            <a:r>
              <a:rPr lang="en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34570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(Next Gen 60 GHz) – November 2020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359311"/>
              </p:ext>
            </p:extLst>
          </p:nvPr>
        </p:nvGraphicFramePr>
        <p:xfrm>
          <a:off x="929217" y="1868014"/>
          <a:ext cx="10346270" cy="190519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04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7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2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27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27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77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50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805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6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6"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9, 2020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Draft 5.0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137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46"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Sept 29, 2020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Draft 6.0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29217" y="4191000"/>
            <a:ext cx="10272183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altLang="en-US" dirty="0">
                <a:solidFill>
                  <a:schemeClr val="tx1"/>
                </a:solidFill>
              </a:rPr>
              <a:t>As of October 25, 2020, out of the 90 CIDs</a:t>
            </a:r>
          </a:p>
          <a:p>
            <a:pPr lvl="1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45 CIDs approved</a:t>
            </a:r>
          </a:p>
          <a:p>
            <a:pPr lvl="1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17 CIDs presented and ready for motion</a:t>
            </a:r>
          </a:p>
          <a:p>
            <a:pPr lvl="1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28 CIDs pending for resolution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38B2C6-519E-4BB1-A8C3-09114F4374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9E37E-9E99-4F12-A334-2A5E43F5BF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8BBDEF3B-7431-41B4-ADDC-AED411A3B9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0668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
ANA
AANI SC
ARC SC (Architecture)
</a:t>
            </a:r>
            <a:r>
              <a:rPr lang="en-US" altLang="en-US" dirty="0" err="1"/>
              <a:t>Coex</a:t>
            </a:r>
            <a:r>
              <a:rPr lang="en-US" altLang="en-US" dirty="0"/>
              <a:t> SC
PAR Review SC
WNG SC (Wireless Next Generation)
JTC1 802 SC
</a:t>
            </a:r>
            <a:r>
              <a:rPr lang="en-US" altLang="en-US" dirty="0" err="1"/>
              <a:t>TGmd</a:t>
            </a:r>
            <a:r>
              <a:rPr lang="en-US" altLang="en-US" dirty="0"/>
              <a:t> (Maintenance)
</a:t>
            </a:r>
            <a:r>
              <a:rPr lang="en-US" altLang="en-US" dirty="0" err="1"/>
              <a:t>TGax</a:t>
            </a:r>
            <a:r>
              <a:rPr lang="en-US" altLang="en-US" dirty="0"/>
              <a:t> (High Efficiency WLAN)
</a:t>
            </a:r>
            <a:r>
              <a:rPr lang="en-US" altLang="en-US" dirty="0" err="1"/>
              <a:t>TGay</a:t>
            </a:r>
            <a:r>
              <a:rPr lang="en-US" altLang="en-US" dirty="0"/>
              <a:t> (Next Generation 60 GHz)
</a:t>
            </a:r>
            <a:r>
              <a:rPr lang="en-US" altLang="en-US" dirty="0" err="1"/>
              <a:t>TGaz</a:t>
            </a:r>
            <a:r>
              <a:rPr lang="en-US" altLang="en-US" dirty="0"/>
              <a:t> (Next Generation Positioning)
</a:t>
            </a:r>
            <a:r>
              <a:rPr lang="en-US" altLang="en-US" dirty="0" err="1"/>
              <a:t>TGba</a:t>
            </a:r>
            <a:r>
              <a:rPr lang="en-US" altLang="en-US" dirty="0"/>
              <a:t> (Wake-Up Radio)
</a:t>
            </a:r>
            <a:r>
              <a:rPr lang="en-US" altLang="en-US" dirty="0" err="1"/>
              <a:t>TGbb</a:t>
            </a:r>
            <a:r>
              <a:rPr lang="en-US" altLang="en-US" dirty="0"/>
              <a:t> (Light Communication)
</a:t>
            </a:r>
            <a:r>
              <a:rPr lang="en-US" altLang="en-US" dirty="0" err="1"/>
              <a:t>TGbc</a:t>
            </a:r>
            <a:r>
              <a:rPr lang="en-US" altLang="en-US" dirty="0"/>
              <a:t> (Broadcast Services)
</a:t>
            </a:r>
            <a:r>
              <a:rPr lang="en-US" altLang="en-US" dirty="0" err="1"/>
              <a:t>TGbd</a:t>
            </a:r>
            <a:r>
              <a:rPr lang="en-US" altLang="en-US" dirty="0"/>
              <a:t> (Next Gen V2X)
</a:t>
            </a:r>
            <a:r>
              <a:rPr lang="en-US" altLang="en-US" dirty="0" err="1"/>
              <a:t>TGbe</a:t>
            </a:r>
            <a:r>
              <a:rPr lang="en-US" altLang="en-US" dirty="0"/>
              <a:t> (Extremely High Throughput)
</a:t>
            </a:r>
            <a:r>
              <a:rPr lang="en-US" altLang="en-US" dirty="0" err="1"/>
              <a:t>TGbf</a:t>
            </a:r>
            <a:r>
              <a:rPr lang="en-US" altLang="en-US" dirty="0"/>
              <a:t> (WLAN Sensing)
RCM SG (Random and Changing MAC Addresses)
ITU AHG (ITU Liaison)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/>
              <a:t>This presentation contains the IEEE 802.11 WG snapshot slides for the November 2020 session: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– Schedule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Goal this week (11:15am ET to 1:15pm ET, November 3 and 5):</a:t>
            </a:r>
          </a:p>
          <a:p>
            <a:pPr marL="8001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Continue resolving the remaining comments of the recirculation SA ballot on Draft 6.0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5FF97A-1519-4E37-9596-A780B827F1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3F18DE-E54A-444F-840D-EE9C9B087A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2011F2-8DA5-44C8-A7F8-2393698E27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3718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TGaz</a:t>
            </a:r>
            <a:r>
              <a:rPr lang="en-GB" dirty="0"/>
              <a:t> (Next Generation Positioning) </a:t>
            </a:r>
            <a:r>
              <a:rPr lang="en-US" dirty="0"/>
              <a:t> – Nov. 2020</a:t>
            </a:r>
            <a:br>
              <a:rPr lang="en-US" dirty="0"/>
            </a:b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Work completed since Sep. 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Motioned 98 resolutions for LB249, await motioning additional 16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125 comments remaining out of which 80 technical, 6 General and 25 editorial.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Publish a new minor draft rev. D2.4.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 targets a recirculating out of the Nov. meeting dependent on successful completion of LB249 comment resolution </a:t>
            </a:r>
            <a:r>
              <a:rPr lang="en-US" sz="1600" b="0" dirty="0"/>
              <a:t>(70%)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400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TG will meet for 5 meeting slots during the IEEE electronic meeting.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Agenda document is submission 11-20/1570.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C4C76AF-3D0C-4810-A501-1B301DB3B8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AA5CBE-DE70-4FE6-A0E9-8B020E1880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B45586-6A54-4AE8-A66B-B7A138C960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34640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(Wake-up Radio)</a:t>
            </a:r>
            <a:br>
              <a:rPr lang="en-US" dirty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9601200" cy="4722814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Result of 1</a:t>
            </a:r>
            <a:r>
              <a:rPr lang="en-US" altLang="en-US" baseline="30000" dirty="0"/>
              <a:t>st</a:t>
            </a:r>
            <a:r>
              <a:rPr lang="en-US" altLang="en-US" dirty="0"/>
              <a:t> recirculation SA ballot on D7.0 (September 16 – October 1)</a:t>
            </a:r>
          </a:p>
          <a:p>
            <a:pPr lvl="1">
              <a:defRPr/>
            </a:pPr>
            <a:r>
              <a:rPr lang="en-US" altLang="en-US" dirty="0"/>
              <a:t>Approval rate: 95% (5 disapprove)</a:t>
            </a:r>
          </a:p>
          <a:p>
            <a:pPr lvl="1">
              <a:defRPr/>
            </a:pPr>
            <a:r>
              <a:rPr lang="en-US" altLang="en-US" dirty="0"/>
              <a:t>4 comments received (3 MBS, 1 non-MBS)</a:t>
            </a:r>
          </a:p>
          <a:p>
            <a:pPr>
              <a:defRPr/>
            </a:pPr>
            <a:r>
              <a:rPr lang="en-US" altLang="en-US" dirty="0"/>
              <a:t>Comment resolution completed (October 12 telco)</a:t>
            </a:r>
          </a:p>
          <a:p>
            <a:pPr>
              <a:defRPr/>
            </a:pPr>
            <a:r>
              <a:rPr lang="en-US" altLang="en-US" dirty="0"/>
              <a:t>One meeting scheduled this week on November 2 (13:30-15:30 ET)</a:t>
            </a:r>
          </a:p>
          <a:p>
            <a:pPr>
              <a:defRPr/>
            </a:pPr>
            <a:r>
              <a:rPr lang="en-US" altLang="en-US" dirty="0"/>
              <a:t>Plan for this week</a:t>
            </a:r>
          </a:p>
          <a:p>
            <a:pPr lvl="1">
              <a:defRPr/>
            </a:pPr>
            <a:r>
              <a:rPr lang="en-US" altLang="en-US" dirty="0"/>
              <a:t>Approve the following motions: </a:t>
            </a:r>
          </a:p>
          <a:p>
            <a:pPr lvl="2">
              <a:defRPr/>
            </a:pPr>
            <a:r>
              <a:rPr lang="en-US" altLang="en-US" sz="2000" dirty="0"/>
              <a:t>Previous meeting minutes</a:t>
            </a:r>
          </a:p>
          <a:p>
            <a:pPr lvl="2">
              <a:defRPr/>
            </a:pPr>
            <a:r>
              <a:rPr lang="en-US" altLang="en-US" sz="2000" dirty="0"/>
              <a:t>Prepare 802.11ba Draft 8.0 and start 2</a:t>
            </a:r>
            <a:r>
              <a:rPr lang="en-US" altLang="en-US" sz="2000" baseline="30000" dirty="0"/>
              <a:t>nd</a:t>
            </a:r>
            <a:r>
              <a:rPr lang="en-US" altLang="en-US" sz="2000" dirty="0"/>
              <a:t> recirculation SA ballot (10 days) – [start date: after 802.11ax and 802.11ay]</a:t>
            </a:r>
          </a:p>
          <a:p>
            <a:pPr lvl="2">
              <a:defRPr/>
            </a:pPr>
            <a:r>
              <a:rPr lang="en-GB" sz="2000" dirty="0"/>
              <a:t>Re-affirm P802.11ba CSD</a:t>
            </a:r>
            <a:endParaRPr lang="en-US" altLang="en-US" sz="2000" dirty="0"/>
          </a:p>
          <a:p>
            <a:pPr lvl="2">
              <a:defRPr/>
            </a:pPr>
            <a:r>
              <a:rPr lang="en-US" altLang="en-US" sz="2000" dirty="0"/>
              <a:t>Report for Conditional approval to </a:t>
            </a:r>
            <a:r>
              <a:rPr lang="en-US" altLang="en-US" sz="2000" dirty="0" err="1"/>
              <a:t>RevCom</a:t>
            </a:r>
            <a:endParaRPr lang="en-US" alt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marL="0" indent="0"/>
            <a:r>
              <a:rPr lang="en-US" altLang="en-US" sz="1800" b="0" dirty="0"/>
              <a:t>	</a:t>
            </a:r>
          </a:p>
          <a:p>
            <a:pPr marL="0" indent="0"/>
            <a:endParaRPr lang="en-US" alt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98DF0-C698-4BDB-ABF8-9ED2A8B14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80753-077A-4A41-9647-3DA79973A6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4320E2-DCEE-4751-8402-9B192F915C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5236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TGbb</a:t>
            </a:r>
            <a:r>
              <a:rPr lang="en-GB" dirty="0"/>
              <a:t> (Light Communication)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68164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Progress since September interim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Comment collection on Draft 0.2 complete (doc. </a:t>
            </a:r>
            <a:r>
              <a:rPr lang="en-GB" altLang="en-US" sz="1800"/>
              <a:t>11-20/1678)</a:t>
            </a:r>
            <a:endParaRPr lang="en-GB" altLang="en-US" sz="18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PHY text complete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MAC proposals being considered for mandatory mode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Goals for Nov. meeting (agenda in doc. 11-20/1626)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Review and resolve comments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MAC proposals 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84BD660-231B-4BD1-8D3F-7C7C6DCBCF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F9A515-238F-4309-956B-28DFD7E19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C29A45-90C5-4493-808F-61EC381255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5298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</a:t>
            </a:r>
            <a:r>
              <a:rPr lang="en-US" b="0" dirty="0"/>
              <a:t>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340123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September 2020:</a:t>
            </a:r>
          </a:p>
          <a:p>
            <a:pPr lvl="1">
              <a:buFont typeface="Arial"/>
              <a:buChar char="•"/>
            </a:pP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Draft 0.3 created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All comments from comment collection resolved and incorporated in the draft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TG-internal review to verify correct implementation of comment resolution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4 telephone conferences (1-hour each)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Contributions to Clause 6 of the draft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 ready for motion to approve submissions</a:t>
            </a:r>
            <a:endParaRPr lang="en-US" dirty="0">
              <a:solidFill>
                <a:schemeClr val="tx1"/>
              </a:solidFill>
            </a:endParaRP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Contributions for PICS and MIBS section</a:t>
            </a:r>
          </a:p>
          <a:p>
            <a:pPr lvl="2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4D9CB20-26EB-44FE-B5C4-A8B7AFF4E8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EDBC6E7-6119-4AEA-8F4E-723788EECB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63C207E8-9EB8-479C-A0F7-E1DB81CAD2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7196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</a:t>
            </a:r>
            <a:r>
              <a:rPr lang="en-US" b="0" dirty="0"/>
              <a:t>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November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Approval of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Finalize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draft to go to WG LB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Motion to approve contributions to </a:t>
            </a:r>
            <a:r>
              <a:rPr lang="en-US" dirty="0" err="1">
                <a:solidFill>
                  <a:schemeClr val="tx1"/>
                </a:solidFill>
              </a:rPr>
              <a:t>Cls</a:t>
            </a:r>
            <a:r>
              <a:rPr lang="en-US" dirty="0">
                <a:solidFill>
                  <a:schemeClr val="tx1"/>
                </a:solidFill>
              </a:rPr>
              <a:t>. 6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Discussion and approval of PICS and MIBS Section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Motion for WG letter ballot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Plans for upcoming telephone conferences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Comment resolution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93FCF3A-ACC3-417C-9A3D-0F9B247A14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1B28BC4-A78E-42B0-A542-AACEB72C26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0DA33DB-F694-4C69-A352-979A1416F3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134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(</a:t>
            </a:r>
            <a:r>
              <a:rPr lang="en-US" b="0" dirty="0"/>
              <a:t>Broadcast Services)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4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09:00 </a:t>
            </a:r>
            <a:r>
              <a:rPr lang="en-US">
                <a:solidFill>
                  <a:schemeClr val="tx1"/>
                </a:solidFill>
              </a:rPr>
              <a:t>– 11:00h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11-20/1625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0999E0D-4F1C-4460-9968-8B500CB507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5F13DA9-F4AA-44C3-ADB9-A966F66BB3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887BF547-00F0-4607-9C5B-9F410BD9A7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28316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for Nov 2020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084320"/>
          </a:xfrm>
        </p:spPr>
        <p:txBody>
          <a:bodyPr>
            <a:normAutofit fontScale="87500" lnSpcReduction="10000"/>
          </a:bodyPr>
          <a:lstStyle/>
          <a:p>
            <a:pPr algn="just"/>
            <a:r>
              <a:rPr lang="en-GB" altLang="en-US" dirty="0"/>
              <a:t>Since Sep 20</a:t>
            </a:r>
            <a:r>
              <a:rPr lang="en-US" altLang="en-GB" dirty="0"/>
              <a:t>20</a:t>
            </a:r>
            <a:r>
              <a:rPr lang="en-GB" altLang="en-US" dirty="0"/>
              <a:t> </a:t>
            </a:r>
            <a:r>
              <a:rPr lang="en-US" altLang="en-GB" dirty="0"/>
              <a:t>IEEE 802.11 interim </a:t>
            </a:r>
            <a:r>
              <a:rPr lang="en-GB" altLang="en-US" dirty="0"/>
              <a:t>meeting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IEEE P802.11bd D1.0 was generated and uploaded to member area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CA document (11-20/1564r2) was approved for WG LB accompanying 11bd D1.0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WG LB 251 for IEEE P802.11bd D1.0 opened on Oct 19 and will close 30 days later on Nov 18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As per requested by ETSI, a copy of IEEE P802.11bd D1.0 was shared with ETSI TC ITS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The agenda and minutes for teleconference in Oct:</a:t>
            </a:r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2"/>
              </a:rPr>
              <a:t>https://mentor.ieee.org/802.11/dcn/20/11-20-1561-03-00bd-tgbd-teleconference-agenda-for-oct-2020.pptx</a:t>
            </a:r>
            <a:endParaRPr lang="en-US" altLang="en-GB" dirty="0"/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3"/>
              </a:rPr>
              <a:t>https://mentor.ieee.org/802.11/dcn/20/11-20-1655-02-00bd-tgbd-october-2020-teleconference-minutes.docx</a:t>
            </a:r>
            <a:endParaRPr lang="en-US" altLang="en-GB" dirty="0"/>
          </a:p>
          <a:p>
            <a:pPr marL="800100" lvl="1" indent="-342900" algn="just">
              <a:buFontTx/>
              <a:buChar char="-"/>
            </a:pPr>
            <a:endParaRPr lang="en-US" altLang="en-GB" dirty="0"/>
          </a:p>
          <a:p>
            <a:pPr marL="57150" indent="0" algn="just"/>
            <a:r>
              <a:rPr lang="en-US" altLang="en-GB" dirty="0"/>
              <a:t>Goal for IEEE 802.11 Nov plenary week: </a:t>
            </a:r>
          </a:p>
          <a:p>
            <a:pPr marL="457200" lvl="1" indent="0" algn="just"/>
            <a:r>
              <a:rPr lang="en-US" altLang="en-GB" dirty="0"/>
              <a:t>- New secretary appointment and future TC plan setup</a:t>
            </a:r>
          </a:p>
          <a:p>
            <a:pPr marL="457200" lvl="1" indent="0" algn="just"/>
            <a:r>
              <a:rPr lang="en-US" altLang="en-GB" dirty="0"/>
              <a:t>- Any new tech submission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769D702-3E12-4F1E-A628-03E4B3BFC4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0E8B529-CA97-433F-AC3D-C14992321D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5B9B01A8-341A-49A1-89C6-A06A4E3696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8768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TC Plan for the week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51543" y="2056607"/>
            <a:ext cx="8686799" cy="4113213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3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rd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 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(IEEE 802.11 plenary);</a:t>
            </a: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6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 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(IEEE 802.11 plenary).</a:t>
            </a:r>
          </a:p>
          <a:p>
            <a:endParaRPr lang="zh-CN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14FA75-6777-42F6-B214-F3BDB85AC9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AF2BFE0-212C-4870-8E30-E0AE62FCCD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EC4F5F58-C4A8-4D7D-AB7F-ED9357E2E4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1710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Progress Documents</a:t>
            </a:r>
            <a:endParaRPr lang="zh-CN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320674"/>
              </p:ext>
            </p:extLst>
          </p:nvPr>
        </p:nvGraphicFramePr>
        <p:xfrm>
          <a:off x="1752714" y="2133634"/>
          <a:ext cx="8610374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Latest</a:t>
                      </a:r>
                      <a:r>
                        <a:rPr lang="en-US" altLang="zh-CN" sz="1800" baseline="0" dirty="0"/>
                        <a:t> Revision</a:t>
                      </a:r>
                      <a:endParaRPr lang="en-US" altLang="zh-C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11-19/0202r1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 to IEEE VT/ITS</a:t>
                      </a:r>
                      <a:r>
                        <a:rPr lang="en-US" altLang="zh-CN" sz="1200" baseline="0" dirty="0"/>
                        <a:t> 1609 WG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</a:t>
                      </a:r>
                      <a:r>
                        <a:rPr lang="en-US" altLang="zh-CN" sz="1200" baseline="0" dirty="0"/>
                        <a:t> to ITU-T CITS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TBbd</a:t>
                      </a:r>
                      <a:r>
                        <a:rPr lang="en-US" altLang="zh-CN" sz="1200" baseline="0" dirty="0"/>
                        <a:t> FRD/SFD Motion Booklet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TGbd</a:t>
                      </a:r>
                      <a:r>
                        <a:rPr lang="en-US" altLang="zh-CN" sz="1200" dirty="0"/>
                        <a:t> Use Case</a:t>
                      </a:r>
                      <a:r>
                        <a:rPr lang="en-US" altLang="zh-CN" sz="1200" baseline="0" dirty="0"/>
                        <a:t> document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11-20/1164r7, 11-20/1352r9,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11-20/1561r3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  <a:sym typeface="+mn-ea"/>
                        </a:rPr>
                        <a:t>11-20/1655r2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11-19/2045r7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11-20/0701r7 (D0.3)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Coexistence</a:t>
                      </a:r>
                      <a:r>
                        <a:rPr lang="en-US" altLang="zh-CN" sz="1200" baseline="0" dirty="0">
                          <a:solidFill>
                            <a:srgbClr val="0070C0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11-20/1564r2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04F28-1E72-4C7F-80BA-8750CD30CC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12EDB-7FCA-4CC0-9795-48C1EF4B71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7F3D23-8784-45A7-955E-FC47A7C0D7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6941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draft 09/1034r16</a:t>
            </a:r>
          </a:p>
          <a:p>
            <a:r>
              <a:rPr lang="en-US" dirty="0"/>
              <a:t>Review WG Style Guide and </a:t>
            </a:r>
            <a:r>
              <a:rPr lang="en-US" dirty="0" err="1"/>
              <a:t>REVmd</a:t>
            </a:r>
            <a:r>
              <a:rPr lang="en-US" dirty="0"/>
              <a:t> practice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Timeline</a:t>
            </a:r>
            <a:endParaRPr lang="zh-CN" altLang="en-US" dirty="0"/>
          </a:p>
        </p:txBody>
      </p:sp>
      <p:sp>
        <p:nvSpPr>
          <p:cNvPr id="7" name="文本占位符 2"/>
          <p:cNvSpPr txBox="1">
            <a:spLocks/>
          </p:cNvSpPr>
          <p:nvPr/>
        </p:nvSpPr>
        <p:spPr bwMode="auto">
          <a:xfrm>
            <a:off x="2447290" y="1966595"/>
            <a:ext cx="7296150" cy="444309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rgbClr val="00B050"/>
                </a:solidFill>
                <a:sym typeface="+mn-ea"/>
              </a:rPr>
              <a:t>First TG meeting						Jan 2019</a:t>
            </a:r>
            <a:endParaRPr lang="en-US" altLang="en-US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D1.0 Letter Ballot						</a:t>
            </a:r>
            <a:r>
              <a:rPr lang="en-US" altLang="en-US" kern="0" dirty="0">
                <a:solidFill>
                  <a:srgbClr val="FF0000"/>
                </a:solidFill>
                <a:cs typeface="+mn-ea"/>
                <a:sym typeface="Wingdings" panose="05000000000000000000" pitchFamily="2" charset="2"/>
              </a:rPr>
              <a:t>Sep 2020  Oct 2020</a:t>
            </a:r>
            <a:endParaRPr lang="en-US" altLang="en-US" kern="0" dirty="0">
              <a:solidFill>
                <a:srgbClr val="FF000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D2.0 LB recirculation		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Form Sponsor Ballot Pool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D3.0 unchanged recirculation 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May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Initial Sponsor Ballot (D4.0)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Final 802.11 WG approval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May 2022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802 EC approval				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May 2022</a:t>
            </a:r>
            <a:endParaRPr lang="en-US" altLang="en-US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kern="0" dirty="0">
                <a:solidFill>
                  <a:schemeClr val="tx1"/>
                </a:solidFill>
                <a:sym typeface="+mn-ea"/>
              </a:rPr>
              <a:t> and SASB approval		</a:t>
            </a:r>
            <a:r>
              <a:rPr lang="en-US" altLang="en-US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Jun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D15A2E-B5F2-42F6-9A99-E7D624AA09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27502-CA7C-4EC6-8E02-655C806D78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BEF2ADF-E004-4B70-B531-659A5C39683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613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Since the September electronic interim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Delivered IEEE802.11be D0.1, which is available in the members area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Held 15 teleconferences (3 Joint, 11 parallel MAC/PHY, and 1 MAC conf calls)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Covering a variety of technical submissions: ~20 MAC, ~30 PHY, ~10 Joint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And building consensus for inclusion of concepts in the TGbe SFD and proposed spec text for the TGbe draft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Continued volunteer assignment for coordinating &amp; preparing draft text for the TGbe draft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Task group BE and ad-hoc groups operated smoothly following guidelines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Ran straw polls on technical submissions by using electronic polling systems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Concepts intended for the SFD were kept in a compendium of SPs doc., until ready for motion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Proposed draft texts are expected to be included in subsequent TGbe drafts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Ran (cumulative) motions during pre-announced Joint conference calls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1153BD3-3665-4842-965F-07A17ED0A4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C46E67-D72E-4E76-98F0-73C3557692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8ED34346-7ADF-4ECA-8CF2-DB6397EADA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2901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has scheduled 4 conf. calls during the November electronic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and two parallel MAC/PHY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 presentation of PDTs and of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Working towards the creation of TGbe D0.2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11-20/1615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00FF00"/>
                </a:highlight>
              </a:rPr>
              <a:t>Schedule</a:t>
            </a:r>
            <a:r>
              <a:rPr lang="en-US" dirty="0"/>
              <a:t> is provided in the next slide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A2F3A37-73B4-491B-B0E4-C7C3EE56B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7C620AC-0EEA-4A1D-8966-D848E94453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E751768-CF62-4EC6-A57F-3F8AC24AA2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61165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494213"/>
          </a:xfrm>
        </p:spPr>
        <p:txBody>
          <a:bodyPr/>
          <a:lstStyle/>
          <a:p>
            <a:pPr lvl="0"/>
            <a:r>
              <a:rPr lang="en-GB" sz="1400" u="sng" dirty="0">
                <a:highlight>
                  <a:srgbClr val="00FF00"/>
                </a:highlight>
              </a:rPr>
              <a:t>Nov 2 	Monday 		– MAC/PHY	19:00-21:00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GB" sz="1400" u="sng" dirty="0">
                <a:highlight>
                  <a:srgbClr val="00FF00"/>
                </a:highlight>
              </a:rPr>
              <a:t>Nov 4		Wednesday		– Joint (Motions)	09:00-11:00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GB" sz="1400" u="sng" dirty="0">
                <a:highlight>
                  <a:srgbClr val="00FF00"/>
                </a:highlight>
              </a:rPr>
              <a:t>Nov 5		Thursday 		– MAC/PHY	09:00-11:00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GB" sz="1400" u="sng" dirty="0">
                <a:highlight>
                  <a:srgbClr val="00FF00"/>
                </a:highlight>
              </a:rPr>
              <a:t>Nov 9		Monday 		– Joint (Motions)	09:00-11:00 ET*</a:t>
            </a:r>
            <a:endParaRPr lang="en-US" sz="1400" dirty="0">
              <a:highlight>
                <a:srgbClr val="00FF00"/>
              </a:highlight>
            </a:endParaRPr>
          </a:p>
          <a:p>
            <a:pPr lvl="0"/>
            <a:r>
              <a:rPr lang="en-US" sz="1400" dirty="0"/>
              <a:t>Nov 11	</a:t>
            </a:r>
            <a:r>
              <a:rPr lang="en-GB" sz="1400" dirty="0"/>
              <a:t>Wednesday		– Joint		10:00-12:00 ET</a:t>
            </a:r>
            <a:endParaRPr lang="en-US" sz="1400" dirty="0"/>
          </a:p>
          <a:p>
            <a:pPr lvl="0"/>
            <a:r>
              <a:rPr lang="en-US" sz="1400" dirty="0"/>
              <a:t>Nov 12 	</a:t>
            </a:r>
            <a:r>
              <a:rPr lang="en-GB" sz="1400" dirty="0"/>
              <a:t>Thursday 	– MAC/PHY		10:00-12:00 ET</a:t>
            </a:r>
            <a:endParaRPr lang="en-US" sz="1400" dirty="0"/>
          </a:p>
          <a:p>
            <a:pPr lvl="0"/>
            <a:r>
              <a:rPr lang="en-US" sz="1400" dirty="0"/>
              <a:t>Nov 16	</a:t>
            </a:r>
            <a:r>
              <a:rPr lang="en-GB" sz="1400" dirty="0"/>
              <a:t>Monday 	– MAC/PHY		10:00-12:00 ET</a:t>
            </a:r>
            <a:endParaRPr lang="en-US" sz="1400" dirty="0"/>
          </a:p>
          <a:p>
            <a:pPr lvl="0"/>
            <a:r>
              <a:rPr lang="en-US" sz="1400" dirty="0"/>
              <a:t>Nov 18	</a:t>
            </a:r>
            <a:r>
              <a:rPr lang="en-GB" sz="1400" dirty="0"/>
              <a:t>Wednesday	– Joint (Motions)		10:00-12:00 ET</a:t>
            </a:r>
            <a:endParaRPr lang="en-US" sz="1400" dirty="0"/>
          </a:p>
          <a:p>
            <a:pPr lvl="0"/>
            <a:r>
              <a:rPr lang="en-US" sz="1400" dirty="0"/>
              <a:t>Nov 19	</a:t>
            </a:r>
            <a:r>
              <a:rPr lang="en-GB" sz="1400" dirty="0"/>
              <a:t>Thursday	– MAC/PHY		</a:t>
            </a:r>
            <a:r>
              <a:rPr lang="en-US" sz="1400" dirty="0"/>
              <a:t>19:00-22:00 ET</a:t>
            </a:r>
          </a:p>
          <a:p>
            <a:pPr lvl="0"/>
            <a:r>
              <a:rPr lang="en-US" sz="1400" dirty="0"/>
              <a:t>Nov 30 </a:t>
            </a:r>
            <a:r>
              <a:rPr lang="en-GB" sz="1400" dirty="0"/>
              <a:t>	Monday	– MAC/PHY		19:00-22:00 ET</a:t>
            </a:r>
            <a:endParaRPr lang="en-US" sz="1400" dirty="0"/>
          </a:p>
          <a:p>
            <a:pPr lvl="0"/>
            <a:r>
              <a:rPr lang="en-US" sz="1400" dirty="0"/>
              <a:t>Dec 02 </a:t>
            </a:r>
            <a:r>
              <a:rPr lang="en-GB" sz="1400" dirty="0"/>
              <a:t>	Wednesday	– Joint (Motions)		10:00-12:00 ET</a:t>
            </a:r>
            <a:endParaRPr lang="en-US" sz="1400" dirty="0"/>
          </a:p>
          <a:p>
            <a:pPr lvl="0"/>
            <a:r>
              <a:rPr lang="en-US" sz="1400" dirty="0"/>
              <a:t>Dec 03 </a:t>
            </a:r>
            <a:r>
              <a:rPr lang="en-GB" sz="1400" dirty="0"/>
              <a:t>	Thursday	– MAC/PHY		</a:t>
            </a:r>
            <a:r>
              <a:rPr lang="en-US" sz="1400" dirty="0"/>
              <a:t>10:00-12:00 ET</a:t>
            </a:r>
          </a:p>
          <a:p>
            <a:pPr lvl="0"/>
            <a:r>
              <a:rPr lang="en-US" sz="1400" dirty="0"/>
              <a:t>*Sessions during Electronic Plenary Week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/>
            <a:r>
              <a:rPr lang="en-US" sz="1400" dirty="0"/>
              <a:t>Dec 07 	</a:t>
            </a:r>
            <a:r>
              <a:rPr lang="en-GB" sz="1400" dirty="0"/>
              <a:t>Monday		– MAC/PHY	</a:t>
            </a:r>
            <a:r>
              <a:rPr lang="en-US" sz="1400" dirty="0"/>
              <a:t>10:00-12:00 ET</a:t>
            </a:r>
          </a:p>
          <a:p>
            <a:pPr lvl="0"/>
            <a:r>
              <a:rPr lang="en-US" sz="1400" dirty="0"/>
              <a:t>Dec 09 </a:t>
            </a:r>
            <a:r>
              <a:rPr lang="en-GB" sz="1400" dirty="0"/>
              <a:t>	Wednesday		– Joint		10:00-12:00 ET</a:t>
            </a:r>
            <a:endParaRPr lang="en-US" sz="1400" dirty="0"/>
          </a:p>
          <a:p>
            <a:pPr lvl="0"/>
            <a:r>
              <a:rPr lang="en-US" sz="1400" dirty="0"/>
              <a:t>Dec 10 </a:t>
            </a:r>
            <a:r>
              <a:rPr lang="en-GB" sz="1400" dirty="0"/>
              <a:t>	Thursday		– MAC/PHY	19:00-22:00 ET</a:t>
            </a:r>
            <a:endParaRPr lang="en-US" sz="1400" dirty="0"/>
          </a:p>
          <a:p>
            <a:pPr lvl="0"/>
            <a:r>
              <a:rPr lang="en-US" sz="1400" dirty="0"/>
              <a:t>Dec 14 </a:t>
            </a:r>
            <a:r>
              <a:rPr lang="en-GB" sz="1400" dirty="0"/>
              <a:t>	Monday		– MAC/PHY	</a:t>
            </a:r>
            <a:r>
              <a:rPr lang="en-US" sz="1400" dirty="0"/>
              <a:t>19:00-22:00 ET</a:t>
            </a:r>
          </a:p>
          <a:p>
            <a:pPr lvl="0"/>
            <a:r>
              <a:rPr lang="en-US" sz="1400" dirty="0"/>
              <a:t>Dec 16 </a:t>
            </a:r>
            <a:r>
              <a:rPr lang="en-GB" sz="1400" dirty="0"/>
              <a:t>	Wednesday		– Joint (Motions)	10:00-12:00 ET</a:t>
            </a:r>
            <a:endParaRPr lang="en-US" sz="1400" dirty="0"/>
          </a:p>
          <a:p>
            <a:pPr lvl="0"/>
            <a:r>
              <a:rPr lang="en-US" sz="1400" dirty="0"/>
              <a:t>Dec 17 </a:t>
            </a:r>
            <a:r>
              <a:rPr lang="en-GB" sz="1400" dirty="0"/>
              <a:t>	Thursday		– MAC/PHY	</a:t>
            </a:r>
            <a:r>
              <a:rPr lang="en-US" sz="1400" dirty="0"/>
              <a:t>10:00-12:00 ET</a:t>
            </a:r>
          </a:p>
          <a:p>
            <a:pPr lvl="0"/>
            <a:r>
              <a:rPr lang="en-GB" sz="1400" dirty="0"/>
              <a:t>Jan 04	Monday		– MAC/PHY	19:00-22:00 ET</a:t>
            </a:r>
            <a:endParaRPr lang="en-US" sz="1400" dirty="0"/>
          </a:p>
          <a:p>
            <a:pPr lvl="0"/>
            <a:r>
              <a:rPr lang="en-GB" sz="1400" dirty="0"/>
              <a:t>Jan 06	Wednesday		– Joint (Motions)	10:00-12:00 ET</a:t>
            </a:r>
            <a:endParaRPr lang="en-US" sz="1400" dirty="0"/>
          </a:p>
          <a:p>
            <a:pPr lvl="0"/>
            <a:r>
              <a:rPr lang="en-GB" sz="1400" dirty="0"/>
              <a:t>Jan 07	Thursday		– MAC/PHY	10:00-12:00 ET</a:t>
            </a:r>
            <a:endParaRPr lang="en-US" sz="14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68FD2B3-9B85-4CEF-A755-4B16B25041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AE4A4B-F6CB-430E-B5B0-0488E07377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F8F4E5B3-3B52-4F62-9F26-E07B6C165C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6319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 </a:t>
            </a:r>
            <a:r>
              <a:rPr lang="en-US" dirty="0"/>
              <a:t>– November 2020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4958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Progress since </a:t>
            </a:r>
            <a:r>
              <a:rPr lang="en-US" altLang="zh-CN" dirty="0"/>
              <a:t>September </a:t>
            </a:r>
            <a:r>
              <a:rPr lang="en-US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/>
              <a:t>The IEEE Standards Association has </a:t>
            </a:r>
            <a:r>
              <a:rPr lang="en-US" altLang="zh-CN" dirty="0">
                <a:solidFill>
                  <a:srgbClr val="0000FF"/>
                </a:solidFill>
              </a:rPr>
              <a:t>approved </a:t>
            </a:r>
            <a:r>
              <a:rPr lang="en-US" altLang="zh-CN" dirty="0"/>
              <a:t>the P802.11bf PAR: Enhancements for WLAN Sensing. </a:t>
            </a:r>
            <a:r>
              <a:rPr lang="en-US" altLang="zh-CN" dirty="0" err="1"/>
              <a:t>TGbf</a:t>
            </a:r>
            <a:r>
              <a:rPr lang="en-US" altLang="zh-CN" dirty="0"/>
              <a:t> is officially </a:t>
            </a:r>
            <a:r>
              <a:rPr lang="en-US" altLang="zh-CN" dirty="0">
                <a:solidFill>
                  <a:srgbClr val="0000FF"/>
                </a:solidFill>
              </a:rPr>
              <a:t>formed</a:t>
            </a:r>
            <a:r>
              <a:rPr lang="en-US" altLang="zh-CN" dirty="0"/>
              <a:t>. 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 (e.g., usage model, general protocol and procedure, channel model……)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Goals for November 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scheduled for </a:t>
            </a:r>
            <a:r>
              <a:rPr lang="en-US" dirty="0" err="1"/>
              <a:t>TGbf</a:t>
            </a:r>
            <a:r>
              <a:rPr lang="en-US" dirty="0"/>
              <a:t> (November 3, 6, 9; 9am - 11:00am ET)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 err="1"/>
              <a:t>TGbf</a:t>
            </a:r>
            <a:r>
              <a:rPr lang="en-US" dirty="0"/>
              <a:t> timeline</a:t>
            </a:r>
            <a:r>
              <a:rPr lang="en-US" altLang="zh-CN" dirty="0"/>
              <a:t> discussion</a:t>
            </a:r>
            <a:endParaRPr lang="en-US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 err="1"/>
              <a:t>TGbf</a:t>
            </a:r>
            <a:r>
              <a:rPr lang="en-US" dirty="0"/>
              <a:t> leadership structure discussion, election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EF3757-5B6B-49E1-B84B-E5080D3190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223FF-8A7D-4118-A4ED-063539184B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E11DD6-D860-4E68-BF37-25BB596C31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725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9448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800" b="1" dirty="0">
                <a:cs typeface="Times New Roman" panose="02020603050405020304" pitchFamily="18" charset="0"/>
              </a:rPr>
              <a:t>Confirmed: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November 3 (Tuesday), 9am - 11:00am ET   ---- November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November 6 (Friday),    9am - 11:00am ET   ---- November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November 9 (Monday), 9am - 11:00am ET   ---- November plenary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November 17 (Tuesday), 9am - 10:30am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December 1   (Tuesday), 9am - 10:30am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  <a:p>
            <a:pPr lvl="1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5E2B57-7DA2-4368-AD77-57FE1475DB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E9FBE-63DA-449F-AFEE-B930591E32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ECA40D-3B21-4045-8261-BB75EEFDEE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0329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RCM SG – </a:t>
            </a:r>
            <a:r>
              <a:rPr lang="en-US" dirty="0"/>
              <a:t>Nov</a:t>
            </a:r>
            <a:r>
              <a:rPr dirty="0"/>
              <a:t>ember 2020</a:t>
            </a:r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The PAR/CSD sets for the two proposed task groups are in process</a:t>
            </a:r>
            <a:r>
              <a:rPr dirty="0"/>
              <a:t>.</a:t>
            </a: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The sessions during the plenary will address any comments on the PARs, and begin targeted discussions to get the new task groups moving once they become official.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dirty="0"/>
              <a:t>The agenda will be available </a:t>
            </a:r>
            <a:r>
              <a:t>as  802.11-20/0995r</a:t>
            </a:r>
            <a:r>
              <a:rPr lang="en-US"/>
              <a:t>11.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6668B0-411A-45D7-A3F8-CAA192ED32A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Self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839F96-0762-4E81-BE31-7A6A3EA6C7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36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7DB6E-2369-4D4D-917A-7D4D15A3C35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8267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B49A4-B9A6-4698-8947-A560FBC3B3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ITU AHG (ITU Liaison)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4DC732-26E5-481B-8BEE-9B1A5982AB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No report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535B96C-ACF1-44D2-AC58-CF818C8F14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Hassan Yaghoobi, Intel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0A15F3A-A73C-4E18-8D56-D0F8165C37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37</a:t>
            </a:fld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1DF1B11-E66C-4307-95DE-49FBB9F8CA7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218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11-11/0270r53 (October 2020)</a:t>
            </a:r>
          </a:p>
          <a:p>
            <a:pPr eaLnBrk="1" hangingPunct="1"/>
            <a:r>
              <a:rPr lang="en-US" altLang="en-US" dirty="0"/>
              <a:t>Changes since September 2020:</a:t>
            </a:r>
          </a:p>
          <a:p>
            <a:pPr lvl="1" eaLnBrk="1" hangingPunct="1"/>
            <a:r>
              <a:rPr lang="en-US" altLang="en-US" dirty="0" err="1"/>
              <a:t>TGay</a:t>
            </a:r>
            <a:r>
              <a:rPr lang="en-US" altLang="en-US" dirty="0"/>
              <a:t> and </a:t>
            </a:r>
            <a:r>
              <a:rPr lang="en-US" altLang="en-US" dirty="0" err="1"/>
              <a:t>TGmd</a:t>
            </a:r>
            <a:r>
              <a:rPr lang="en-US" altLang="en-US" dirty="0"/>
              <a:t> allocations 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 err="1"/>
              <a:t>TGaz</a:t>
            </a:r>
            <a:r>
              <a:rPr lang="en-US" altLang="en-US"/>
              <a:t>: around </a:t>
            </a:r>
            <a:r>
              <a:rPr lang="en-US" altLang="en-US" dirty="0"/>
              <a:t>22 allocations including Extended RSN Capabilities, Authentication Algorithm Numbers, AKM Suite Selectors, Element IDs, Public Action frames, Action Categories and Extended Capabilities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D9B4B95-82AB-4DC1-9FE2-90ECC2593E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F68CE5-8FB8-42E5-A408-3DB7DB142A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CD0E5-6F3D-4186-97F5-56AC3232B4C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27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AANI SC – November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088300"/>
            <a:ext cx="9029702" cy="53871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Review: the AANI SC Background and Status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Progress: the technical report on interworking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Motion SP agreed resolutions see </a:t>
            </a:r>
            <a:r>
              <a:rPr lang="en-US" dirty="0">
                <a:hlinkClick r:id="rId2"/>
              </a:rPr>
              <a:t>11-20/1262</a:t>
            </a:r>
            <a:r>
              <a:rPr lang="en-US" dirty="0"/>
              <a:t> “CC32-AANI_Report_Comments”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/>
              <a:t>Discuss </a:t>
            </a:r>
            <a:r>
              <a:rPr lang="en-US" dirty="0"/>
              <a:t>and agree text proposal to complete the report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Complete the technical report on interworking and have the 802.11 WG Endorse the report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3"/>
              </a:rPr>
              <a:t>11-20/1602</a:t>
            </a:r>
            <a:r>
              <a:rPr lang="en-US" altLang="en-US" sz="2000" b="0" dirty="0"/>
              <a:t> for additional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is scheduled to meet for 4 sessions: </a:t>
            </a:r>
            <a:br>
              <a:rPr lang="en-US" altLang="en-US" dirty="0"/>
            </a:br>
            <a:r>
              <a:rPr lang="en-US" altLang="en-US" dirty="0"/>
              <a:t>Tue	 3 Nov 	11:15-13:15 h ET</a:t>
            </a:r>
            <a:br>
              <a:rPr lang="en-US" altLang="en-US" dirty="0"/>
            </a:br>
            <a:r>
              <a:rPr lang="en-US" altLang="en-US" dirty="0"/>
              <a:t>Wed	 4 Nov 	19:00-21:00 h ET</a:t>
            </a:r>
            <a:br>
              <a:rPr lang="en-US" altLang="en-US" dirty="0"/>
            </a:br>
            <a:r>
              <a:rPr lang="en-US" altLang="en-US" dirty="0"/>
              <a:t>Thu	 5 Nov 	11:15-13:15 h ET</a:t>
            </a:r>
            <a:br>
              <a:rPr lang="en-US" altLang="en-US" dirty="0"/>
            </a:br>
            <a:r>
              <a:rPr lang="en-US" altLang="en-US" dirty="0"/>
              <a:t>Mon	 9 Nov 	13:30-15:30 h ET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200" dirty="0"/>
              <a:t>Challenge: </a:t>
            </a:r>
            <a:r>
              <a:rPr lang="en-US" altLang="en-US" sz="2200" b="0" dirty="0"/>
              <a:t>Synergize an agreement to unite the various technical interworking perspectives and complete the technical report.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sz="100" b="1" i="1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03CA2E2-EB59-480E-A8A3-4CD98EEDDC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Levy, InterDigital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62D84F2-CBA3-498D-901C-B1585DC79C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0436DCE-708D-48A7-8201-5940036992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42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Nov 2020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Two teleconferences since September, both to discuss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multi-link architecture implications, and also “Soft AP MLD” definition/concept. 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have two meetings this week: 	Monday 13:30 ET, Wednesday 11:15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Continue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architecture discussion.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 err="1"/>
              <a:t>TGbd</a:t>
            </a:r>
            <a:r>
              <a:rPr lang="en-US" altLang="en-US" sz="2400" b="1" dirty="0"/>
              <a:t> architecture discussion (Wed)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Plan for </a:t>
            </a:r>
            <a:r>
              <a:rPr lang="en-US" altLang="en-US" sz="2400" b="1" dirty="0" err="1"/>
              <a:t>TGbc</a:t>
            </a:r>
            <a:r>
              <a:rPr lang="en-US" altLang="en-US" sz="2400" b="1" dirty="0"/>
              <a:t> architecture discussion on Nov 17/24 telecons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“What is an ESS?” (and “HESS”) liaised to </a:t>
            </a:r>
            <a:r>
              <a:rPr lang="en-US" altLang="en-US" sz="2400" b="1" dirty="0" err="1"/>
              <a:t>REVmd</a:t>
            </a:r>
            <a:r>
              <a:rPr lang="en-US" altLang="en-US" sz="2400" b="1" dirty="0"/>
              <a:t> – not accepted at this time.  Will discuss next steps this week.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Doe, Some Company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Nov 2020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Annex G (purpose and value?, work to update or work to deprecate?)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Consider any changes to remove 802.2/LLC terms?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 STA?” (per </a:t>
            </a:r>
            <a:r>
              <a:rPr lang="en-US" b="1" dirty="0" err="1"/>
              <a:t>REVmd</a:t>
            </a:r>
            <a:r>
              <a:rPr lang="en-US" b="1" dirty="0"/>
              <a:t> discussion: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b="1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One aspect is how MAC address is set/controlled – related to IEEE 1609/</a:t>
            </a:r>
            <a:r>
              <a:rPr lang="en-US" b="1" dirty="0" err="1"/>
              <a:t>TGbd</a:t>
            </a:r>
            <a:r>
              <a:rPr lang="en-US" b="1" dirty="0"/>
              <a:t>  activities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TGbz</a:t>
            </a:r>
            <a:r>
              <a:rPr lang="en-US" sz="1800" b="1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Clarifying EPD/LPD: </a:t>
            </a:r>
            <a:r>
              <a:rPr lang="en-US" dirty="0">
                <a:hlinkClick r:id="rId4"/>
              </a:rPr>
              <a:t>11-20/0174r0</a:t>
            </a:r>
            <a:r>
              <a:rPr lang="en-US" dirty="0"/>
              <a:t>; </a:t>
            </a:r>
            <a:r>
              <a:rPr lang="en-US" b="1" dirty="0"/>
              <a:t>monitor 802.1 discussions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Nendica’s</a:t>
            </a:r>
            <a:r>
              <a:rPr lang="en-US" b="1" dirty="0"/>
              <a:t>/</a:t>
            </a:r>
            <a:r>
              <a:rPr lang="en-US" b="1" dirty="0" err="1"/>
              <a:t>TGbe’s</a:t>
            </a:r>
            <a:r>
              <a:rPr lang="en-US" b="1" dirty="0"/>
              <a:t> discussion on 802.11 in a Deterministic Network/Time-Sensitive Networking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Doe, Some Company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462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E85A9F32-66D6-4C38-8FAA-8C8FEF52982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Coex SC has a new scope for the</a:t>
            </a:r>
            <a:br>
              <a:rPr lang="en-US" altLang="en-US"/>
            </a:br>
            <a:r>
              <a:rPr lang="en-US" altLang="en-US"/>
              <a:t> Nov 2020 virtual meeting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22286995-53DF-4E60-81C9-F8054FB11A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1676400"/>
            <a:ext cx="7783513" cy="4876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The Coex SC is working based on agreed goals…</a:t>
            </a:r>
          </a:p>
          <a:p>
            <a:pPr>
              <a:defRPr/>
            </a:pPr>
            <a:r>
              <a:rPr lang="en-AU" altLang="en-US" i="1" dirty="0"/>
              <a:t>Coex SC s</a:t>
            </a:r>
            <a:r>
              <a:rPr lang="en-AU" i="1" dirty="0"/>
              <a:t>hall promote, within the 802.11 WG and externally, an environment that enables IEEE 802.11 technologies to have equitable access to unlicensed spectrum globally</a:t>
            </a:r>
          </a:p>
          <a:p>
            <a:pPr>
              <a:defRPr/>
            </a:pPr>
            <a:r>
              <a:rPr lang="en-AU" altLang="en-US" i="1" dirty="0"/>
              <a:t>Coex SC</a:t>
            </a:r>
            <a:r>
              <a:rPr lang="en-AU" i="1" dirty="0"/>
              <a:t> should focus particularly on coexistence of 802.11ax &amp; 802.11be with LAA &amp; NR-U in the 5 GHz &amp; 6 GHz bands globally</a:t>
            </a:r>
          </a:p>
          <a:p>
            <a:pPr>
              <a:defRPr/>
            </a:pPr>
            <a:r>
              <a:rPr lang="en-AU" i="1" dirty="0"/>
              <a:t>The Coex SC may consider coexistence with other technologies and in other bands as directed by the Chair of the 802.11 WG</a:t>
            </a:r>
          </a:p>
          <a:p>
            <a:pPr>
              <a:defRPr/>
            </a:pPr>
            <a:r>
              <a:rPr lang="en-AU" dirty="0"/>
              <a:t>… which were agreed by the WG in Sept 2020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3EF463-7F01-4144-A94E-36B9D260B57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58810E-A015-461F-9961-2C39D4AF08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81750-6EB2-4C0F-95ED-0EEF61FFED6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47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itle 1">
            <a:extLst>
              <a:ext uri="{FF2B5EF4-FFF2-40B4-BE49-F238E27FC236}">
                <a16:creationId xmlns:a16="http://schemas.microsoft.com/office/drawing/2014/main" id="{21614D90-44A4-4E85-B537-38374E30673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Coex SC will formally meet once during the Nov 2020 virtual meeting</a:t>
            </a:r>
          </a:p>
        </p:txBody>
      </p:sp>
      <p:sp>
        <p:nvSpPr>
          <p:cNvPr id="17414" name="Content Placeholder 2">
            <a:extLst>
              <a:ext uri="{FF2B5EF4-FFF2-40B4-BE49-F238E27FC236}">
                <a16:creationId xmlns:a16="http://schemas.microsoft.com/office/drawing/2014/main" id="{8564DA1A-6888-43D8-84F1-629EF7F9FE19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251076" y="2036763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AU" altLang="en-US"/>
              <a:t>The Coex SC is formally meeting once this week:</a:t>
            </a:r>
          </a:p>
          <a:p>
            <a:pPr lvl="1"/>
            <a:r>
              <a:rPr lang="en-AU" altLang="en-US"/>
              <a:t>Wed, 4 Nov 2020 at 4-6 pm</a:t>
            </a:r>
          </a:p>
          <a:p>
            <a:r>
              <a:rPr lang="en-AU" altLang="en-US"/>
              <a:t>The session clashes with no other TG/SG and so a big crowd is expected! </a:t>
            </a:r>
            <a:r>
              <a:rPr lang="en-AU" altLang="en-US">
                <a:sym typeface="Wingdings" panose="05000000000000000000" pitchFamily="2" charset="2"/>
              </a:rPr>
              <a:t></a:t>
            </a:r>
            <a:endParaRPr lang="en-AU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A06BFE8-4AC3-467C-AAB3-CDDF772D65A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ED72D7-6B8E-43E5-9E35-B1C8907D0D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3452F-5998-493F-97CF-7D31AE15C17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347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04785E-67BB-4305-9B97-6021308D188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7656</TotalTime>
  <Words>3687</Words>
  <Application>Microsoft Office PowerPoint</Application>
  <PresentationFormat>Widescreen</PresentationFormat>
  <Paragraphs>602</Paragraphs>
  <Slides>37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Times New Roman</vt:lpstr>
      <vt:lpstr>Office Theme</vt:lpstr>
      <vt:lpstr>Document</vt:lpstr>
      <vt:lpstr>WG11 Opening Report Snapshot Slides November 2020</vt:lpstr>
      <vt:lpstr>Abstract</vt:lpstr>
      <vt:lpstr>Editors meeting</vt:lpstr>
      <vt:lpstr>ANA Status</vt:lpstr>
      <vt:lpstr>AANI SC – November 2020</vt:lpstr>
      <vt:lpstr>ARC (Architecture) – Nov 2020</vt:lpstr>
      <vt:lpstr>ARC (Architecture) – Nov 2020</vt:lpstr>
      <vt:lpstr>The Coex SC has a new scope for the  Nov 2020 virtual meeting</vt:lpstr>
      <vt:lpstr>The Coex SC will formally meet once during the Nov 2020 virtual meeting</vt:lpstr>
      <vt:lpstr>The IEEE 802.11 Coex SC will focus on various issues related to coexistence</vt:lpstr>
      <vt:lpstr>PAR Review SC – Snapshot slide Chair: Jon Rosdahl</vt:lpstr>
      <vt:lpstr>WNG (Wireless Next Generation) – November 2020</vt:lpstr>
      <vt:lpstr>IEEE 802 JTC1 SC will meet once (virtually) in Nov 2020 (Tue 4-6pm ET) </vt:lpstr>
      <vt:lpstr>IEEE 802 has submitted 105 standards into or through the PSDO pipeline</vt:lpstr>
      <vt:lpstr>A large number of IEEE 802 submissions are in the PSDO balloting process</vt:lpstr>
      <vt:lpstr>SC6 conducted a virtual meeting in Oct 2020</vt:lpstr>
      <vt:lpstr>TGmd (Maintenance) – November 2020</vt:lpstr>
      <vt:lpstr>TGax (High Efficiency WLAN) – November 2020</vt:lpstr>
      <vt:lpstr>TGay (Next Gen 60 GHz) – November 2020</vt:lpstr>
      <vt:lpstr>TGay – Schedule</vt:lpstr>
      <vt:lpstr>TGaz (Next Generation Positioning)  – Nov. 2020 </vt:lpstr>
      <vt:lpstr>TGba (Wake-up Radio) </vt:lpstr>
      <vt:lpstr>TGbb (Light Communication)</vt:lpstr>
      <vt:lpstr>TGbc (Broadcast Services) Chair: Marc Emmelmann</vt:lpstr>
      <vt:lpstr>TGbc (Broadcast Services) Chair: Marc Emmelmann</vt:lpstr>
      <vt:lpstr>TGbc (Broadcast Services) Chair: Marc Emmelmann</vt:lpstr>
      <vt:lpstr>TGbd for Nov 2020 Interim</vt:lpstr>
      <vt:lpstr>TGbd TC Plan for the week</vt:lpstr>
      <vt:lpstr>TGbd Progress Documents</vt:lpstr>
      <vt:lpstr>TGbd Timeline</vt:lpstr>
      <vt:lpstr>TGbe (Extremely High Throughput)</vt:lpstr>
      <vt:lpstr>TGbe (Extremely High Throughput)</vt:lpstr>
      <vt:lpstr>Teleconference Plan</vt:lpstr>
      <vt:lpstr>TGbf (WLAN Sensing) – November 2020</vt:lpstr>
      <vt:lpstr>Teleconference Times</vt:lpstr>
      <vt:lpstr>RCM SG – November 2020</vt:lpstr>
      <vt:lpstr>ITU AHG (ITU Liaison)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184</cp:revision>
  <cp:lastPrinted>1601-01-01T00:00:00Z</cp:lastPrinted>
  <dcterms:created xsi:type="dcterms:W3CDTF">2018-05-02T19:26:26Z</dcterms:created>
  <dcterms:modified xsi:type="dcterms:W3CDTF">2020-11-02T00:32:02Z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