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708" r:id="rId2"/>
    <p:sldId id="678" r:id="rId3"/>
    <p:sldId id="679" r:id="rId4"/>
    <p:sldId id="872" r:id="rId5"/>
    <p:sldId id="778" r:id="rId6"/>
    <p:sldId id="779" r:id="rId7"/>
    <p:sldId id="780" r:id="rId8"/>
    <p:sldId id="782" r:id="rId9"/>
    <p:sldId id="868" r:id="rId10"/>
    <p:sldId id="869" r:id="rId11"/>
    <p:sldId id="870" r:id="rId12"/>
    <p:sldId id="809" r:id="rId13"/>
    <p:sldId id="721" r:id="rId14"/>
    <p:sldId id="902" r:id="rId15"/>
    <p:sldId id="901" r:id="rId16"/>
    <p:sldId id="538" r:id="rId17"/>
    <p:sldId id="900" r:id="rId18"/>
    <p:sldId id="695" r:id="rId19"/>
    <p:sldId id="740" r:id="rId20"/>
    <p:sldId id="741" r:id="rId21"/>
    <p:sldId id="825"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DA115E-3351-44ED-8DD1-CB842C4F5141}" v="9" dt="2020-10-30T22:25:49.8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110" d="100"/>
          <a:sy n="110" d="100"/>
        </p:scale>
        <p:origin x="522" y="10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nyoung" userId="127d513f-da54-4474-846e-76202393764d" providerId="ADAL" clId="{6DC41936-A9E8-4F73-8C79-F01E4BFFA1AF}"/>
    <pc:docChg chg="undo custSel modSld modMainMaster">
      <pc:chgData name="Minyoung" userId="127d513f-da54-4474-846e-76202393764d" providerId="ADAL" clId="{6DC41936-A9E8-4F73-8C79-F01E4BFFA1AF}" dt="2020-10-30T22:30:33.683" v="146" actId="20577"/>
      <pc:docMkLst>
        <pc:docMk/>
      </pc:docMkLst>
      <pc:sldChg chg="modSp">
        <pc:chgData name="Minyoung" userId="127d513f-da54-4474-846e-76202393764d" providerId="ADAL" clId="{6DC41936-A9E8-4F73-8C79-F01E4BFFA1AF}" dt="2020-10-30T22:30:33.683" v="146" actId="20577"/>
        <pc:sldMkLst>
          <pc:docMk/>
          <pc:sldMk cId="0" sldId="708"/>
        </pc:sldMkLst>
        <pc:spChg chg="mod">
          <ac:chgData name="Minyoung" userId="127d513f-da54-4474-846e-76202393764d" providerId="ADAL" clId="{6DC41936-A9E8-4F73-8C79-F01E4BFFA1AF}" dt="2020-10-30T22:30:33.683" v="146" actId="20577"/>
          <ac:spMkLst>
            <pc:docMk/>
            <pc:sldMk cId="0" sldId="708"/>
            <ac:spMk id="12" creationId="{00000000-0000-0000-0000-000000000000}"/>
          </ac:spMkLst>
        </pc:spChg>
      </pc:sldChg>
      <pc:sldChg chg="modSp">
        <pc:chgData name="Minyoung" userId="127d513f-da54-4474-846e-76202393764d" providerId="ADAL" clId="{6DC41936-A9E8-4F73-8C79-F01E4BFFA1AF}" dt="2020-10-30T22:25:56.560" v="142" actId="20577"/>
        <pc:sldMkLst>
          <pc:docMk/>
          <pc:sldMk cId="1653065574" sldId="809"/>
        </pc:sldMkLst>
        <pc:spChg chg="mod">
          <ac:chgData name="Minyoung" userId="127d513f-da54-4474-846e-76202393764d" providerId="ADAL" clId="{6DC41936-A9E8-4F73-8C79-F01E4BFFA1AF}" dt="2020-10-30T22:25:56.560" v="142" actId="20577"/>
          <ac:spMkLst>
            <pc:docMk/>
            <pc:sldMk cId="1653065574" sldId="809"/>
            <ac:spMk id="31747" creationId="{00000000-0000-0000-0000-000000000000}"/>
          </ac:spMkLst>
        </pc:spChg>
      </pc:sldChg>
      <pc:sldChg chg="modSp">
        <pc:chgData name="Minyoung" userId="127d513f-da54-4474-846e-76202393764d" providerId="ADAL" clId="{6DC41936-A9E8-4F73-8C79-F01E4BFFA1AF}" dt="2020-10-30T22:24:14.617" v="87" actId="20577"/>
        <pc:sldMkLst>
          <pc:docMk/>
          <pc:sldMk cId="0" sldId="872"/>
        </pc:sldMkLst>
        <pc:spChg chg="mod">
          <ac:chgData name="Minyoung" userId="127d513f-da54-4474-846e-76202393764d" providerId="ADAL" clId="{6DC41936-A9E8-4F73-8C79-F01E4BFFA1AF}" dt="2020-10-30T22:24:14.617" v="87" actId="20577"/>
          <ac:spMkLst>
            <pc:docMk/>
            <pc:sldMk cId="0" sldId="872"/>
            <ac:spMk id="21507" creationId="{00000000-0000-0000-0000-000000000000}"/>
          </ac:spMkLst>
        </pc:spChg>
      </pc:sldChg>
      <pc:sldChg chg="modSp">
        <pc:chgData name="Minyoung" userId="127d513f-da54-4474-846e-76202393764d" providerId="ADAL" clId="{6DC41936-A9E8-4F73-8C79-F01E4BFFA1AF}" dt="2020-10-30T22:24:35.549" v="94" actId="20577"/>
        <pc:sldMkLst>
          <pc:docMk/>
          <pc:sldMk cId="1502450120" sldId="901"/>
        </pc:sldMkLst>
        <pc:spChg chg="mod">
          <ac:chgData name="Minyoung" userId="127d513f-da54-4474-846e-76202393764d" providerId="ADAL" clId="{6DC41936-A9E8-4F73-8C79-F01E4BFFA1AF}" dt="2020-10-30T22:24:35.549" v="94" actId="20577"/>
          <ac:spMkLst>
            <pc:docMk/>
            <pc:sldMk cId="1502450120" sldId="901"/>
            <ac:spMk id="2" creationId="{F37FC0DF-70FA-4B85-AE41-D4F235AAF09A}"/>
          </ac:spMkLst>
        </pc:spChg>
      </pc:sldChg>
      <pc:sldMasterChg chg="modSp">
        <pc:chgData name="Minyoung" userId="127d513f-da54-4474-846e-76202393764d" providerId="ADAL" clId="{6DC41936-A9E8-4F73-8C79-F01E4BFFA1AF}" dt="2020-10-30T22:17:07.726" v="1" actId="20577"/>
        <pc:sldMasterMkLst>
          <pc:docMk/>
          <pc:sldMasterMk cId="0" sldId="2147483648"/>
        </pc:sldMasterMkLst>
        <pc:spChg chg="mod">
          <ac:chgData name="Minyoung" userId="127d513f-da54-4474-846e-76202393764d" providerId="ADAL" clId="{6DC41936-A9E8-4F73-8C79-F01E4BFFA1AF}" dt="2020-10-30T22:17:07.726" v="1" actId="20577"/>
          <ac:spMkLst>
            <pc:docMk/>
            <pc:sldMasterMk cId="0" sldId="2147483648"/>
            <ac:spMk id="1031"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4</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5</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6</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8</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18</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802.11-20/1622r2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1026" name="Document" r:id="rId4" imgW="8267030" imgH="3047370" progId="Word.Document.8">
                  <p:embed/>
                </p:oleObj>
              </mc:Choice>
              <mc:Fallback>
                <p:oleObj name="Document" r:id="rId4" imgW="8267030" imgH="3047370" progId="Word.Document.8">
                  <p:embed/>
                  <p:pic>
                    <p:nvPicPr>
                      <p:cNvPr id="9" name="Object 3"/>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2020-10-30</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err="1"/>
              <a:t>TGba</a:t>
            </a:r>
            <a:r>
              <a:rPr lang="en-US" altLang="en-US"/>
              <a:t> Snapshot</a:t>
            </a:r>
            <a:endParaRPr lang="en-US" altLang="en-US" dirty="0"/>
          </a:p>
        </p:txBody>
      </p:sp>
      <p:sp>
        <p:nvSpPr>
          <p:cNvPr id="31747" name="Content Placeholder 2"/>
          <p:cNvSpPr>
            <a:spLocks noGrp="1"/>
          </p:cNvSpPr>
          <p:nvPr>
            <p:ph idx="1"/>
          </p:nvPr>
        </p:nvSpPr>
        <p:spPr>
          <a:xfrm>
            <a:off x="929218" y="1752600"/>
            <a:ext cx="10348382" cy="4722557"/>
          </a:xfrm>
        </p:spPr>
        <p:txBody>
          <a:bodyPr/>
          <a:lstStyle/>
          <a:p>
            <a:pPr>
              <a:defRPr/>
            </a:pPr>
            <a:r>
              <a:rPr lang="en-US" altLang="en-US" sz="1800" dirty="0"/>
              <a:t>Result of 1</a:t>
            </a:r>
            <a:r>
              <a:rPr lang="en-US" altLang="en-US" sz="1800" baseline="30000" dirty="0"/>
              <a:t>st</a:t>
            </a:r>
            <a:r>
              <a:rPr lang="en-US" altLang="en-US" sz="1800" dirty="0"/>
              <a:t> recirculation SA ballot (September 16 – October 1)</a:t>
            </a:r>
          </a:p>
          <a:p>
            <a:pPr lvl="1">
              <a:defRPr/>
            </a:pPr>
            <a:r>
              <a:rPr lang="en-US" altLang="en-US" sz="1600" dirty="0"/>
              <a:t>Approval rate: 95% (5 disapprove)</a:t>
            </a:r>
          </a:p>
          <a:p>
            <a:pPr lvl="2">
              <a:defRPr/>
            </a:pPr>
            <a:r>
              <a:rPr lang="en-US" altLang="en-US" sz="1400" dirty="0"/>
              <a:t>2 members changed their disapprove votes to approve (updated on October 26)</a:t>
            </a:r>
          </a:p>
          <a:p>
            <a:pPr lvl="2">
              <a:defRPr/>
            </a:pPr>
            <a:r>
              <a:rPr lang="en-US" altLang="en-US" sz="1400" b="1" dirty="0"/>
              <a:t>Updated approval rate: 97% (3 disapprove)</a:t>
            </a:r>
          </a:p>
          <a:p>
            <a:pPr lvl="1">
              <a:defRPr/>
            </a:pPr>
            <a:r>
              <a:rPr lang="en-US" altLang="en-US" sz="1600" dirty="0"/>
              <a:t>4 comments received (3 MBS, 1 non-MBS)</a:t>
            </a:r>
          </a:p>
          <a:p>
            <a:pPr>
              <a:defRPr/>
            </a:pPr>
            <a:r>
              <a:rPr lang="en-US" altLang="en-US" sz="1800" dirty="0"/>
              <a:t>Comment resolution completed (October 12 telco)</a:t>
            </a:r>
          </a:p>
          <a:p>
            <a:pPr>
              <a:defRPr/>
            </a:pPr>
            <a:r>
              <a:rPr lang="en-US" altLang="en-US" sz="1800" dirty="0"/>
              <a:t>One meeting scheduled this week on November 2 (13:30-15:30 ET)</a:t>
            </a:r>
          </a:p>
          <a:p>
            <a:pPr>
              <a:defRPr/>
            </a:pPr>
            <a:r>
              <a:rPr lang="en-US" altLang="en-US" sz="1800" dirty="0"/>
              <a:t>Plan for this week</a:t>
            </a:r>
          </a:p>
          <a:p>
            <a:pPr lvl="1">
              <a:defRPr/>
            </a:pPr>
            <a:r>
              <a:rPr lang="en-US" altLang="en-US" sz="1600" dirty="0"/>
              <a:t>Review document 11-20/1707r0: P802.11ba Report to EC on Approval to forward draft to </a:t>
            </a:r>
            <a:r>
              <a:rPr lang="en-US" altLang="en-US" sz="1600" dirty="0" err="1"/>
              <a:t>RevCom</a:t>
            </a:r>
            <a:endParaRPr lang="en-US" altLang="en-US" sz="1600" dirty="0"/>
          </a:p>
          <a:p>
            <a:pPr lvl="1">
              <a:defRPr/>
            </a:pPr>
            <a:r>
              <a:rPr lang="en-US" altLang="en-US" sz="1600" dirty="0"/>
              <a:t>Approve the following motions </a:t>
            </a:r>
          </a:p>
          <a:p>
            <a:pPr lvl="2">
              <a:defRPr/>
            </a:pPr>
            <a:r>
              <a:rPr lang="en-US" altLang="en-US" sz="1600" dirty="0"/>
              <a:t>Previous meeting minutes</a:t>
            </a:r>
          </a:p>
          <a:p>
            <a:pPr lvl="2">
              <a:defRPr/>
            </a:pPr>
            <a:r>
              <a:rPr lang="en-US" altLang="en-US" sz="1600" dirty="0"/>
              <a:t>Prepare 802.11ba Draft 8.0 and start 2</a:t>
            </a:r>
            <a:r>
              <a:rPr lang="en-US" altLang="en-US" sz="1600" baseline="30000" dirty="0"/>
              <a:t>nd</a:t>
            </a:r>
            <a:r>
              <a:rPr lang="en-US" altLang="en-US" sz="1600" dirty="0"/>
              <a:t> recirculation SA ballot (10 days) – [start date: after 802.11ax and 802.11ay]</a:t>
            </a:r>
          </a:p>
          <a:p>
            <a:pPr lvl="2">
              <a:defRPr/>
            </a:pPr>
            <a:r>
              <a:rPr lang="en-GB" sz="1600" dirty="0"/>
              <a:t>Re-affirm P802.11ba CSD</a:t>
            </a:r>
            <a:endParaRPr lang="en-US" altLang="en-US" sz="1600" dirty="0"/>
          </a:p>
          <a:p>
            <a:pPr lvl="2">
              <a:defRPr/>
            </a:pPr>
            <a:r>
              <a:rPr lang="en-US" altLang="en-US" sz="1600" dirty="0"/>
              <a:t>Report to EC for Conditional approval to </a:t>
            </a:r>
            <a:r>
              <a:rPr lang="en-US" altLang="en-US" sz="1600" dirty="0" err="1"/>
              <a:t>RevCom</a:t>
            </a:r>
            <a:endParaRPr lang="en-US" altLang="en-US" sz="1600" dirty="0"/>
          </a:p>
          <a:p>
            <a:pPr lvl="1">
              <a:defRPr/>
            </a:pPr>
            <a:endParaRPr lang="en-US" altLang="en-US" sz="1600" dirty="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12</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interim meeting [doc: IEEE 802.11-20/1481r0] and teleconference call [doc: IEEE 802.11-20/1648r0]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13</a:t>
            </a:fld>
            <a:endParaRPr lang="en-US" altLang="en-US" sz="1200" b="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8EDFE9-516F-4051-9C6B-BEBAA3B1EAC8}"/>
              </a:ext>
            </a:extLst>
          </p:cNvPr>
          <p:cNvSpPr>
            <a:spLocks noGrp="1"/>
          </p:cNvSpPr>
          <p:nvPr>
            <p:ph type="title"/>
          </p:nvPr>
        </p:nvSpPr>
        <p:spPr/>
        <p:txBody>
          <a:bodyPr/>
          <a:lstStyle/>
          <a:p>
            <a:r>
              <a:rPr lang="en-US" dirty="0"/>
              <a:t>Motion – 2</a:t>
            </a:r>
            <a:r>
              <a:rPr lang="en-US" baseline="30000" dirty="0"/>
              <a:t>nd</a:t>
            </a:r>
            <a:r>
              <a:rPr lang="en-US" dirty="0"/>
              <a:t> Recirculation SA ballot</a:t>
            </a:r>
          </a:p>
        </p:txBody>
      </p:sp>
      <p:sp>
        <p:nvSpPr>
          <p:cNvPr id="3" name="Content Placeholder 2">
            <a:extLst>
              <a:ext uri="{FF2B5EF4-FFF2-40B4-BE49-F238E27FC236}">
                <a16:creationId xmlns:a16="http://schemas.microsoft.com/office/drawing/2014/main" id="{D31A0E23-81E1-4328-909C-52FCE418BBBF}"/>
              </a:ext>
            </a:extLst>
          </p:cNvPr>
          <p:cNvSpPr>
            <a:spLocks noGrp="1"/>
          </p:cNvSpPr>
          <p:nvPr>
            <p:ph idx="1"/>
          </p:nvPr>
        </p:nvSpPr>
        <p:spPr/>
        <p:txBody>
          <a:bodyPr/>
          <a:lstStyle/>
          <a:p>
            <a:r>
              <a:rPr lang="en-US" dirty="0"/>
              <a:t>Having approved comment resolutions for all of the comments received from the first recirculation Standards Association ballot on </a:t>
            </a:r>
            <a:r>
              <a:rPr lang="en-US" dirty="0">
                <a:solidFill>
                  <a:srgbClr val="FF0000"/>
                </a:solidFill>
              </a:rPr>
              <a:t>P802.11ba Draft 7.0 </a:t>
            </a:r>
            <a:r>
              <a:rPr lang="en-US" dirty="0"/>
              <a:t>as contained in document </a:t>
            </a:r>
            <a:r>
              <a:rPr lang="en-US" dirty="0">
                <a:solidFill>
                  <a:srgbClr val="FF0000"/>
                </a:solidFill>
              </a:rPr>
              <a:t>11-20/1563r2</a:t>
            </a:r>
            <a:r>
              <a:rPr lang="en-US" dirty="0"/>
              <a:t>,</a:t>
            </a:r>
          </a:p>
          <a:p>
            <a:r>
              <a:rPr lang="en-US" dirty="0"/>
              <a:t>Instruct the editor to prepare </a:t>
            </a:r>
            <a:r>
              <a:rPr lang="en-US" dirty="0">
                <a:solidFill>
                  <a:srgbClr val="FF0000"/>
                </a:solidFill>
              </a:rPr>
              <a:t>Draft 8.0 </a:t>
            </a:r>
            <a:r>
              <a:rPr lang="en-US" dirty="0"/>
              <a:t>incorporating these resolutions and,</a:t>
            </a:r>
          </a:p>
          <a:p>
            <a:r>
              <a:rPr lang="en-US" dirty="0"/>
              <a:t>Approve a 10 day SA Recirculation Ballot asking the question “Should </a:t>
            </a:r>
            <a:r>
              <a:rPr lang="en-US" dirty="0">
                <a:solidFill>
                  <a:srgbClr val="FF0000"/>
                </a:solidFill>
              </a:rPr>
              <a:t>P802.11ba Draft 8.0 </a:t>
            </a:r>
            <a:r>
              <a:rPr lang="en-US" dirty="0"/>
              <a:t>be forwarded to </a:t>
            </a:r>
            <a:r>
              <a:rPr lang="en-US" dirty="0" err="1"/>
              <a:t>RevCom</a:t>
            </a:r>
            <a:r>
              <a:rPr lang="en-US" dirty="0"/>
              <a:t>?”</a:t>
            </a:r>
          </a:p>
          <a:p>
            <a:endParaRPr lang="en-US" dirty="0"/>
          </a:p>
          <a:p>
            <a:r>
              <a:rPr lang="en-US" dirty="0"/>
              <a:t>Move:</a:t>
            </a:r>
          </a:p>
          <a:p>
            <a:r>
              <a:rPr lang="en-US" dirty="0"/>
              <a:t>Second:</a:t>
            </a:r>
          </a:p>
          <a:p>
            <a:r>
              <a:rPr lang="en-US" dirty="0"/>
              <a:t>Result:</a:t>
            </a:r>
            <a:endParaRPr lang="en-US" dirty="0">
              <a:highlight>
                <a:srgbClr val="66FF66"/>
              </a:highlight>
            </a:endParaRPr>
          </a:p>
          <a:p>
            <a:endParaRPr lang="en-US" dirty="0"/>
          </a:p>
        </p:txBody>
      </p:sp>
      <p:sp>
        <p:nvSpPr>
          <p:cNvPr id="4" name="Date Placeholder 3">
            <a:extLst>
              <a:ext uri="{FF2B5EF4-FFF2-40B4-BE49-F238E27FC236}">
                <a16:creationId xmlns:a16="http://schemas.microsoft.com/office/drawing/2014/main" id="{9BCBA999-8141-406F-AF94-B112A5B6D8E6}"/>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F77B8496-D9EE-419E-BBD6-F11930CE7662}"/>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8B1C3938-EF43-4D6B-89FA-B311C40D184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4190953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FC0DF-70FA-4B85-AE41-D4F235AAF09A}"/>
              </a:ext>
            </a:extLst>
          </p:cNvPr>
          <p:cNvSpPr>
            <a:spLocks noGrp="1"/>
          </p:cNvSpPr>
          <p:nvPr>
            <p:ph type="title"/>
          </p:nvPr>
        </p:nvSpPr>
        <p:spPr/>
        <p:txBody>
          <a:bodyPr/>
          <a:lstStyle/>
          <a:p>
            <a:r>
              <a:rPr lang="en-US" altLang="en-US" dirty="0"/>
              <a:t>Motion – Report to EC for Conditional approval to </a:t>
            </a:r>
            <a:r>
              <a:rPr lang="en-US" altLang="en-US" dirty="0" err="1"/>
              <a:t>RevCom</a:t>
            </a:r>
            <a:endParaRPr lang="en-US" dirty="0"/>
          </a:p>
        </p:txBody>
      </p:sp>
      <p:sp>
        <p:nvSpPr>
          <p:cNvPr id="3" name="Content Placeholder 2">
            <a:extLst>
              <a:ext uri="{FF2B5EF4-FFF2-40B4-BE49-F238E27FC236}">
                <a16:creationId xmlns:a16="http://schemas.microsoft.com/office/drawing/2014/main" id="{F8BD31A4-3DE8-4AE2-9B43-372981881AC1}"/>
              </a:ext>
            </a:extLst>
          </p:cNvPr>
          <p:cNvSpPr>
            <a:spLocks noGrp="1"/>
          </p:cNvSpPr>
          <p:nvPr>
            <p:ph idx="1"/>
          </p:nvPr>
        </p:nvSpPr>
        <p:spPr/>
        <p:txBody>
          <a:bodyPr/>
          <a:lstStyle/>
          <a:p>
            <a:r>
              <a:rPr lang="en-US" altLang="en-US" dirty="0"/>
              <a:t>Approve the report in </a:t>
            </a:r>
            <a:r>
              <a:rPr lang="en-US" altLang="en-US" dirty="0">
                <a:solidFill>
                  <a:srgbClr val="FF0000"/>
                </a:solidFill>
              </a:rPr>
              <a:t>20-11/1707r0</a:t>
            </a:r>
            <a:r>
              <a:rPr lang="en-US" altLang="en-US" dirty="0"/>
              <a:t> as the report to the IEEE 802 EC on the requirements for conditional approval to forward </a:t>
            </a:r>
            <a:r>
              <a:rPr lang="en-US" altLang="en-US" dirty="0">
                <a:solidFill>
                  <a:srgbClr val="FF0000"/>
                </a:solidFill>
              </a:rPr>
              <a:t>P802.11ba D8.0 </a:t>
            </a:r>
            <a:r>
              <a:rPr lang="en-US" altLang="en-US" dirty="0"/>
              <a:t>to </a:t>
            </a:r>
            <a:r>
              <a:rPr lang="en-US" altLang="en-US" dirty="0" err="1"/>
              <a:t>RevCom</a:t>
            </a:r>
            <a:r>
              <a:rPr lang="en-US" altLang="en-US" dirty="0"/>
              <a:t>, granting the WG chair editorial license</a:t>
            </a:r>
          </a:p>
          <a:p>
            <a:endParaRPr lang="en-US" altLang="en-US" dirty="0"/>
          </a:p>
          <a:p>
            <a:r>
              <a:rPr lang="en-US" altLang="en-US" dirty="0"/>
              <a:t>Move:</a:t>
            </a:r>
          </a:p>
          <a:p>
            <a:r>
              <a:rPr lang="en-US" altLang="en-US" dirty="0"/>
              <a:t>Second:</a:t>
            </a:r>
          </a:p>
          <a:p>
            <a:r>
              <a:rPr lang="en-US" altLang="en-US" dirty="0"/>
              <a:t>Result: </a:t>
            </a:r>
          </a:p>
          <a:p>
            <a:endParaRPr lang="en-US" dirty="0"/>
          </a:p>
        </p:txBody>
      </p:sp>
      <p:sp>
        <p:nvSpPr>
          <p:cNvPr id="4" name="Date Placeholder 3">
            <a:extLst>
              <a:ext uri="{FF2B5EF4-FFF2-40B4-BE49-F238E27FC236}">
                <a16:creationId xmlns:a16="http://schemas.microsoft.com/office/drawing/2014/main" id="{2DCBF2FE-8542-4482-B687-B97B91ECB0DF}"/>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B62921BD-80ED-4B23-8399-6E1D007EC6D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7A34D2F9-B042-48BC-BF5D-22199F834385}"/>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15024501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2D1B0-0D9C-432C-B428-AE7AFE9AEEF4}"/>
              </a:ext>
            </a:extLst>
          </p:cNvPr>
          <p:cNvSpPr>
            <a:spLocks noGrp="1"/>
          </p:cNvSpPr>
          <p:nvPr>
            <p:ph type="title"/>
          </p:nvPr>
        </p:nvSpPr>
        <p:spPr/>
        <p:txBody>
          <a:bodyPr/>
          <a:lstStyle/>
          <a:p>
            <a:r>
              <a:rPr lang="en-GB" dirty="0"/>
              <a:t>Motion - Re-affirm P802.11ba CSD</a:t>
            </a:r>
          </a:p>
        </p:txBody>
      </p:sp>
      <p:sp>
        <p:nvSpPr>
          <p:cNvPr id="3" name="Content Placeholder 2">
            <a:extLst>
              <a:ext uri="{FF2B5EF4-FFF2-40B4-BE49-F238E27FC236}">
                <a16:creationId xmlns:a16="http://schemas.microsoft.com/office/drawing/2014/main" id="{1D165AC7-E4EC-4AE6-BDBA-F236DC880E8F}"/>
              </a:ext>
            </a:extLst>
          </p:cNvPr>
          <p:cNvSpPr>
            <a:spLocks noGrp="1"/>
          </p:cNvSpPr>
          <p:nvPr>
            <p:ph idx="1"/>
          </p:nvPr>
        </p:nvSpPr>
        <p:spPr>
          <a:xfrm>
            <a:off x="929217" y="1766254"/>
            <a:ext cx="10460568" cy="4494213"/>
          </a:xfrm>
        </p:spPr>
        <p:txBody>
          <a:bodyPr/>
          <a:lstStyle/>
          <a:p>
            <a:pPr lvl="0"/>
            <a:r>
              <a:rPr lang="en-GB" dirty="0"/>
              <a:t>Re-affirm the CSD in </a:t>
            </a:r>
            <a:r>
              <a:rPr lang="en-GB" dirty="0">
                <a:hlinkClick r:id="rId2"/>
              </a:rPr>
              <a:t>https://mentor.ieee.org/802.11/dcn/16/11-16-0936-04-0wur-a-csd-proposal-for-wake-up-radio-wur.docx</a:t>
            </a:r>
            <a:endParaRPr lang="en-GB" dirty="0"/>
          </a:p>
          <a:p>
            <a:pPr lvl="0"/>
            <a:endParaRPr lang="en-GB" dirty="0"/>
          </a:p>
          <a:p>
            <a:pPr lvl="0"/>
            <a:endParaRPr lang="en-GB" dirty="0"/>
          </a:p>
          <a:p>
            <a:pPr lvl="0"/>
            <a:endParaRPr lang="en-GB" dirty="0"/>
          </a:p>
          <a:p>
            <a:pPr lvl="0"/>
            <a:endParaRPr lang="en-GB" dirty="0"/>
          </a:p>
          <a:p>
            <a:pPr lvl="0"/>
            <a:endParaRPr lang="en-GB" dirty="0"/>
          </a:p>
          <a:p>
            <a:pPr lvl="0"/>
            <a:r>
              <a:rPr lang="en-GB" dirty="0"/>
              <a:t>Move:</a:t>
            </a:r>
          </a:p>
          <a:p>
            <a:r>
              <a:rPr lang="en-US" dirty="0"/>
              <a:t>Second:</a:t>
            </a:r>
          </a:p>
          <a:p>
            <a:r>
              <a:rPr lang="en-US" dirty="0"/>
              <a:t>Result:</a:t>
            </a:r>
            <a:endParaRPr lang="en-GB" dirty="0"/>
          </a:p>
        </p:txBody>
      </p:sp>
      <p:sp>
        <p:nvSpPr>
          <p:cNvPr id="4" name="Slide Number Placeholder 3">
            <a:extLst>
              <a:ext uri="{FF2B5EF4-FFF2-40B4-BE49-F238E27FC236}">
                <a16:creationId xmlns:a16="http://schemas.microsoft.com/office/drawing/2014/main" id="{E99994E4-5BFA-4B6A-9D45-0AE1EF202CDC}"/>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Date Placeholder 5">
            <a:extLst>
              <a:ext uri="{FF2B5EF4-FFF2-40B4-BE49-F238E27FC236}">
                <a16:creationId xmlns:a16="http://schemas.microsoft.com/office/drawing/2014/main" id="{2DACFCAC-0B0F-4004-BCE6-7526408BEC95}"/>
              </a:ext>
            </a:extLst>
          </p:cNvPr>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a:t>November 2020</a:t>
            </a:r>
            <a:endParaRPr lang="en-GB" dirty="0"/>
          </a:p>
        </p:txBody>
      </p:sp>
      <p:sp>
        <p:nvSpPr>
          <p:cNvPr id="7" name="Footer Placeholder 4">
            <a:extLst>
              <a:ext uri="{FF2B5EF4-FFF2-40B4-BE49-F238E27FC236}">
                <a16:creationId xmlns:a16="http://schemas.microsoft.com/office/drawing/2014/main" id="{20BC3C5A-860C-4BCA-A7F7-9E0800A8ADBF}"/>
              </a:ext>
            </a:extLst>
          </p:cNvPr>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Minyoung Park (Intel Corp.)</a:t>
            </a:r>
            <a:endParaRPr lang="en-GB" dirty="0"/>
          </a:p>
        </p:txBody>
      </p:sp>
    </p:spTree>
    <p:extLst>
      <p:ext uri="{BB962C8B-B14F-4D97-AF65-F5344CB8AC3E}">
        <p14:creationId xmlns:p14="http://schemas.microsoft.com/office/powerpoint/2010/main" val="1965909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6DAB6F-C825-4E25-A2F5-9808F2CEE410}"/>
              </a:ext>
            </a:extLst>
          </p:cNvPr>
          <p:cNvSpPr>
            <a:spLocks noGrp="1"/>
          </p:cNvSpPr>
          <p:nvPr>
            <p:ph type="title"/>
          </p:nvPr>
        </p:nvSpPr>
        <p:spPr/>
        <p:txBody>
          <a:bodyPr/>
          <a:lstStyle/>
          <a:p>
            <a:r>
              <a:rPr lang="en-US" dirty="0"/>
              <a:t>Timeline</a:t>
            </a:r>
          </a:p>
        </p:txBody>
      </p:sp>
      <p:sp>
        <p:nvSpPr>
          <p:cNvPr id="3" name="Content Placeholder 2">
            <a:extLst>
              <a:ext uri="{FF2B5EF4-FFF2-40B4-BE49-F238E27FC236}">
                <a16:creationId xmlns:a16="http://schemas.microsoft.com/office/drawing/2014/main" id="{CA157F4B-6B8A-405E-928C-6115F5760D8D}"/>
              </a:ext>
            </a:extLst>
          </p:cNvPr>
          <p:cNvSpPr>
            <a:spLocks noGrp="1"/>
          </p:cNvSpPr>
          <p:nvPr>
            <p:ph idx="1"/>
          </p:nvPr>
        </p:nvSpPr>
        <p:spPr/>
        <p:txBody>
          <a:bodyPr/>
          <a:lstStyle/>
          <a:p>
            <a:r>
              <a:rPr lang="en-US" dirty="0"/>
              <a:t>2020</a:t>
            </a:r>
          </a:p>
          <a:p>
            <a:pPr lvl="1"/>
            <a:r>
              <a:rPr lang="en-US" dirty="0">
                <a:solidFill>
                  <a:schemeClr val="bg2"/>
                </a:solidFill>
              </a:rPr>
              <a:t>October: comment resolution on D7.0 complete</a:t>
            </a:r>
          </a:p>
          <a:p>
            <a:pPr lvl="1"/>
            <a:r>
              <a:rPr lang="en-US" dirty="0"/>
              <a:t>November 13 – 802 EC conditional approval</a:t>
            </a:r>
          </a:p>
          <a:p>
            <a:pPr lvl="1"/>
            <a:r>
              <a:rPr lang="en-US" strike="sngStrike" dirty="0">
                <a:solidFill>
                  <a:srgbClr val="FF0000"/>
                </a:solidFill>
              </a:rPr>
              <a:t>October-November: D8.0 Recirc/Unchanged recirc</a:t>
            </a:r>
          </a:p>
          <a:p>
            <a:pPr lvl="1"/>
            <a:r>
              <a:rPr lang="en-US" dirty="0">
                <a:solidFill>
                  <a:srgbClr val="FF0000"/>
                </a:solidFill>
              </a:rPr>
              <a:t>December: D8.0 Recirc/Unchanged recirc </a:t>
            </a:r>
          </a:p>
          <a:p>
            <a:pPr lvl="2"/>
            <a:r>
              <a:rPr lang="en-US" dirty="0">
                <a:solidFill>
                  <a:srgbClr val="FF0000"/>
                </a:solidFill>
              </a:rPr>
              <a:t>After 11ay recirc starts; est. Dec. 1-10</a:t>
            </a:r>
          </a:p>
          <a:p>
            <a:pPr lvl="1"/>
            <a:r>
              <a:rPr lang="en-US" strike="sngStrike" dirty="0">
                <a:solidFill>
                  <a:srgbClr val="FF0000"/>
                </a:solidFill>
              </a:rPr>
              <a:t>December 11 – Draft to </a:t>
            </a:r>
            <a:r>
              <a:rPr lang="en-US" strike="sngStrike" dirty="0" err="1">
                <a:solidFill>
                  <a:srgbClr val="FF0000"/>
                </a:solidFill>
              </a:rPr>
              <a:t>RevCom</a:t>
            </a:r>
            <a:endParaRPr lang="en-US" strike="sngStrike" dirty="0">
              <a:solidFill>
                <a:srgbClr val="FF0000"/>
              </a:solidFill>
            </a:endParaRPr>
          </a:p>
          <a:p>
            <a:r>
              <a:rPr lang="en-US" dirty="0"/>
              <a:t>2021</a:t>
            </a:r>
          </a:p>
          <a:p>
            <a:pPr lvl="1"/>
            <a:r>
              <a:rPr lang="en-US" dirty="0"/>
              <a:t>February 12 – Post draft to </a:t>
            </a:r>
            <a:r>
              <a:rPr lang="en-US" dirty="0" err="1"/>
              <a:t>RevCom</a:t>
            </a:r>
            <a:r>
              <a:rPr lang="en-US" dirty="0"/>
              <a:t> by this date</a:t>
            </a:r>
          </a:p>
          <a:p>
            <a:pPr lvl="1"/>
            <a:r>
              <a:rPr lang="en-US" dirty="0"/>
              <a:t>March: </a:t>
            </a:r>
            <a:r>
              <a:rPr lang="en-US" dirty="0" err="1"/>
              <a:t>RevCom</a:t>
            </a:r>
            <a:r>
              <a:rPr lang="en-US" dirty="0"/>
              <a:t>/SASB approval</a:t>
            </a:r>
          </a:p>
        </p:txBody>
      </p:sp>
      <p:sp>
        <p:nvSpPr>
          <p:cNvPr id="4" name="Date Placeholder 3">
            <a:extLst>
              <a:ext uri="{FF2B5EF4-FFF2-40B4-BE49-F238E27FC236}">
                <a16:creationId xmlns:a16="http://schemas.microsoft.com/office/drawing/2014/main" id="{61B68CEA-A6EF-47EE-8190-4EA33F614A78}"/>
              </a:ext>
            </a:extLst>
          </p:cNvPr>
          <p:cNvSpPr>
            <a:spLocks noGrp="1"/>
          </p:cNvSpPr>
          <p:nvPr>
            <p:ph type="dt" sz="half" idx="10"/>
          </p:nvPr>
        </p:nvSpPr>
        <p:spPr/>
        <p:txBody>
          <a:bodyPr/>
          <a:lstStyle/>
          <a:p>
            <a:pPr>
              <a:defRPr/>
            </a:pPr>
            <a:r>
              <a:rPr lang="en-US"/>
              <a:t>November 2020</a:t>
            </a:r>
            <a:endParaRPr lang="en-US" dirty="0"/>
          </a:p>
        </p:txBody>
      </p:sp>
      <p:sp>
        <p:nvSpPr>
          <p:cNvPr id="5" name="Footer Placeholder 4">
            <a:extLst>
              <a:ext uri="{FF2B5EF4-FFF2-40B4-BE49-F238E27FC236}">
                <a16:creationId xmlns:a16="http://schemas.microsoft.com/office/drawing/2014/main" id="{A50E6498-C20B-4DDD-BC6E-59DC828B83F5}"/>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CEB6CD11-B0BB-4ADD-A0CB-586D5BF89CF2}"/>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18988964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685800" lvl="2" indent="-342900">
              <a:defRPr/>
            </a:pPr>
            <a:r>
              <a:rPr lang="en-US" altLang="en-US" sz="2400" b="1" dirty="0"/>
              <a:t>Scheduled with 10-day advance notice</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18</a:t>
            </a:fld>
            <a:endParaRPr lang="en-US" altLang="en-US" sz="1200"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19</a:t>
            </a:fld>
            <a:endParaRPr lang="en-US" altLang="en-US" sz="1200" b="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November 2 (Monday) </a:t>
            </a:r>
            <a:br>
              <a:rPr lang="en-US" altLang="en-US" sz="3200" dirty="0">
                <a:cs typeface="Times New Roman" panose="02020603050405020304" pitchFamily="18" charset="0"/>
              </a:rPr>
            </a:br>
            <a:r>
              <a:rPr lang="en-US" altLang="en-US" sz="3200" dirty="0">
                <a:cs typeface="Times New Roman" panose="02020603050405020304" pitchFamily="18" charset="0"/>
              </a:rPr>
              <a:t>13:30 – 15:30 ET </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a:t>
            </a:r>
            <a:r>
              <a:rPr lang="en-US" altLang="en-US" sz="2000" dirty="0" err="1">
                <a:cs typeface="Times New Roman" panose="02020603050405020304" pitchFamily="18" charset="0"/>
              </a:rPr>
              <a:t>Futurewei</a:t>
            </a:r>
            <a:r>
              <a:rPr lang="en-US" altLang="en-US" sz="2000" dirty="0">
                <a:cs typeface="Times New Roman" panose="02020603050405020304" pitchFamily="18" charset="0"/>
              </a:rPr>
              <a:t>)</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20</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21</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2020 session</a:t>
            </a:r>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599"/>
            <a:ext cx="7772401" cy="1041147"/>
          </a:xfrm>
        </p:spPr>
        <p:txBody>
          <a:bodyPr/>
          <a:lstStyle/>
          <a:p>
            <a:r>
              <a:rPr lang="en-US" altLang="en-US" dirty="0"/>
              <a:t>Agenda</a:t>
            </a:r>
          </a:p>
        </p:txBody>
      </p:sp>
      <p:sp>
        <p:nvSpPr>
          <p:cNvPr id="21507" name="Content Placeholder 6"/>
          <p:cNvSpPr>
            <a:spLocks noGrp="1"/>
          </p:cNvSpPr>
          <p:nvPr>
            <p:ph sz="half" idx="1"/>
          </p:nvPr>
        </p:nvSpPr>
        <p:spPr>
          <a:xfrm>
            <a:off x="929218" y="1828800"/>
            <a:ext cx="10348382" cy="4652710"/>
          </a:xfrm>
        </p:spPr>
        <p:txBody>
          <a:bodyPr/>
          <a:lstStyle/>
          <a:p>
            <a:pPr marL="800100" lvl="1" indent="-342900">
              <a:spcBef>
                <a:spcPts val="0"/>
              </a:spcBef>
              <a:buFont typeface="+mj-lt"/>
              <a:buAutoNum type="arabicPeriod"/>
            </a:pPr>
            <a:endParaRPr lang="en-US" altLang="en-US" sz="1200" dirty="0"/>
          </a:p>
          <a:p>
            <a:pPr marL="800100" lvl="1" indent="-342900">
              <a:spcBef>
                <a:spcPts val="0"/>
              </a:spcBef>
              <a:buFont typeface="+mj-lt"/>
              <a:buAutoNum type="arabicPeriod"/>
            </a:pPr>
            <a:r>
              <a:rPr lang="en-US" altLang="en-US" sz="1800" dirty="0"/>
              <a:t>Call meeting to order</a:t>
            </a:r>
          </a:p>
          <a:p>
            <a:pPr marL="800100" lvl="1" indent="-342900">
              <a:spcBef>
                <a:spcPts val="0"/>
              </a:spcBef>
              <a:buFont typeface="+mj-lt"/>
              <a:buAutoNum type="arabicPeriod"/>
            </a:pPr>
            <a:r>
              <a:rPr lang="en-US" altLang="en-US" sz="1800" dirty="0"/>
              <a:t>Agenda setting</a:t>
            </a:r>
          </a:p>
          <a:p>
            <a:pPr marL="800100" lvl="1" indent="-342900">
              <a:spcBef>
                <a:spcPts val="0"/>
              </a:spcBef>
              <a:buFont typeface="+mj-lt"/>
              <a:buAutoNum type="arabicPeriod"/>
            </a:pPr>
            <a:r>
              <a:rPr lang="en-US" altLang="en-US" sz="1800" dirty="0"/>
              <a:t>Patent policy (links in the next slide)</a:t>
            </a:r>
          </a:p>
          <a:p>
            <a:pPr marL="800100" lvl="1" indent="-342900">
              <a:spcBef>
                <a:spcPts val="0"/>
              </a:spcBef>
              <a:buFont typeface="+mj-lt"/>
              <a:buAutoNum type="arabicPeriod"/>
            </a:pPr>
            <a:r>
              <a:rPr lang="en-US" altLang="en-US" sz="1800" dirty="0"/>
              <a:t>Attendance: </a:t>
            </a:r>
          </a:p>
          <a:p>
            <a:pPr marL="1143000" lvl="2" indent="-342900">
              <a:spcBef>
                <a:spcPts val="0"/>
              </a:spcBef>
              <a:buFont typeface="+mj-lt"/>
              <a:buAutoNum type="arabicPeriod"/>
            </a:pPr>
            <a:r>
              <a:rPr lang="en-US" altLang="en-US" sz="1600" dirty="0"/>
              <a:t>Use IMAT to register your attendance</a:t>
            </a:r>
          </a:p>
          <a:p>
            <a:pPr marL="800100" lvl="1" indent="-342900">
              <a:spcBef>
                <a:spcPts val="0"/>
              </a:spcBef>
              <a:buFont typeface="+mj-lt"/>
              <a:buAutoNum type="arabicPeriod"/>
            </a:pPr>
            <a:r>
              <a:rPr lang="en-US" altLang="en-US" sz="1800" dirty="0"/>
              <a:t>Snapshot</a:t>
            </a:r>
          </a:p>
          <a:p>
            <a:pPr marL="800100" lvl="1" indent="-342900">
              <a:spcBef>
                <a:spcPts val="0"/>
              </a:spcBef>
              <a:buFont typeface="+mj-lt"/>
              <a:buAutoNum type="arabicPeriod"/>
            </a:pPr>
            <a:r>
              <a:rPr lang="en-US" altLang="en-US" sz="1800" dirty="0"/>
              <a:t>Review document </a:t>
            </a:r>
          </a:p>
          <a:p>
            <a:pPr marL="1143000" lvl="2" indent="-342900">
              <a:spcBef>
                <a:spcPts val="0"/>
              </a:spcBef>
              <a:buFont typeface="+mj-lt"/>
              <a:buAutoNum type="arabicPeriod"/>
            </a:pPr>
            <a:r>
              <a:rPr lang="en-US" altLang="en-US" sz="1600" dirty="0"/>
              <a:t>11-20/1707r0: P802.11ba Report to EC on Approval to forward draft to </a:t>
            </a:r>
            <a:r>
              <a:rPr lang="en-US" altLang="en-US" sz="1600" dirty="0" err="1"/>
              <a:t>RevCom</a:t>
            </a:r>
            <a:endParaRPr lang="en-US" altLang="en-US" sz="1600" dirty="0"/>
          </a:p>
          <a:p>
            <a:pPr marL="800100" lvl="1" indent="-342900">
              <a:spcBef>
                <a:spcPts val="0"/>
              </a:spcBef>
              <a:buFont typeface="+mj-lt"/>
              <a:buAutoNum type="arabicPeriod"/>
            </a:pPr>
            <a:r>
              <a:rPr lang="en-US" altLang="en-US" sz="1800" dirty="0"/>
              <a:t>Motions</a:t>
            </a:r>
          </a:p>
          <a:p>
            <a:pPr marL="1143000" lvl="2" indent="-342900">
              <a:spcBef>
                <a:spcPts val="0"/>
              </a:spcBef>
              <a:buFont typeface="+mj-lt"/>
              <a:buAutoNum type="arabicPeriod"/>
            </a:pPr>
            <a:r>
              <a:rPr lang="en-US" altLang="en-US" sz="1600" dirty="0"/>
              <a:t>Previous meeting minutes</a:t>
            </a:r>
          </a:p>
          <a:p>
            <a:pPr marL="1143000" lvl="2" indent="-342900">
              <a:spcBef>
                <a:spcPts val="0"/>
              </a:spcBef>
              <a:buFont typeface="+mj-lt"/>
              <a:buAutoNum type="arabicPeriod"/>
            </a:pPr>
            <a:r>
              <a:rPr lang="en-US" altLang="en-US" sz="1600" dirty="0"/>
              <a:t>Prepare 802.11ba Draft 8.0 and start 2nd recirculation SA ballot (10 days)</a:t>
            </a:r>
            <a:br>
              <a:rPr lang="en-US" altLang="en-US" sz="1600" dirty="0"/>
            </a:br>
            <a:r>
              <a:rPr lang="en-US" altLang="en-US" sz="1600" dirty="0"/>
              <a:t> – [start date: after 802.11ax and 802.11ay]</a:t>
            </a:r>
          </a:p>
          <a:p>
            <a:pPr marL="1143000" lvl="2" indent="-342900">
              <a:spcBef>
                <a:spcPts val="0"/>
              </a:spcBef>
              <a:buFont typeface="+mj-lt"/>
              <a:buAutoNum type="arabicPeriod"/>
            </a:pPr>
            <a:r>
              <a:rPr lang="en-US" altLang="en-US" sz="1600" dirty="0"/>
              <a:t>Report to EC for Conditional approval to </a:t>
            </a:r>
            <a:r>
              <a:rPr lang="en-US" altLang="en-US" sz="1600" dirty="0" err="1"/>
              <a:t>RevCom</a:t>
            </a:r>
            <a:endParaRPr lang="en-US" altLang="en-US" sz="1600" dirty="0"/>
          </a:p>
          <a:p>
            <a:pPr marL="1143000" lvl="2" indent="-342900">
              <a:spcBef>
                <a:spcPts val="0"/>
              </a:spcBef>
              <a:buFont typeface="+mj-lt"/>
              <a:buAutoNum type="arabicPeriod"/>
            </a:pPr>
            <a:r>
              <a:rPr lang="en-US" altLang="en-US" sz="1600" dirty="0"/>
              <a:t>Re-affirm P802.11ba CSD</a:t>
            </a:r>
          </a:p>
          <a:p>
            <a:pPr marL="800100" lvl="1" indent="-342900">
              <a:spcBef>
                <a:spcPts val="0"/>
              </a:spcBef>
              <a:buFont typeface="+mj-lt"/>
              <a:buAutoNum type="arabicPeriod"/>
            </a:pPr>
            <a:r>
              <a:rPr lang="en-US" altLang="en-US" sz="1800" dirty="0"/>
              <a:t>Timeline</a:t>
            </a:r>
          </a:p>
          <a:p>
            <a:pPr marL="800100" lvl="1" indent="-342900">
              <a:spcBef>
                <a:spcPts val="0"/>
              </a:spcBef>
              <a:buFont typeface="+mj-lt"/>
              <a:buAutoNum type="arabicPeriod"/>
            </a:pPr>
            <a:r>
              <a:rPr lang="en-US" altLang="en-US" sz="1800" dirty="0"/>
              <a:t>Adjourn</a:t>
            </a:r>
            <a:endParaRPr lang="en-US" altLang="en-US" sz="1600" dirty="0"/>
          </a:p>
          <a:p>
            <a:pPr marL="914400" lvl="1" indent="-457200">
              <a:spcBef>
                <a:spcPts val="0"/>
              </a:spcBef>
              <a:buFont typeface="+mj-lt"/>
              <a:buAutoNum type="arabicPeriod"/>
            </a:pPr>
            <a:endParaRPr lang="en-US" altLang="en-US" sz="1600" dirty="0"/>
          </a:p>
          <a:p>
            <a:pPr marL="800100" lvl="1" indent="-342900">
              <a:spcBef>
                <a:spcPts val="100"/>
              </a:spcBef>
              <a:buFont typeface="+mj-lt"/>
              <a:buAutoNum type="arabicPeriod"/>
            </a:pPr>
            <a:endParaRPr lang="en-US" altLang="en-US" sz="1200" dirty="0"/>
          </a:p>
        </p:txBody>
      </p:sp>
      <p:sp>
        <p:nvSpPr>
          <p:cNvPr id="4" name="Date Placeholder 3"/>
          <p:cNvSpPr>
            <a:spLocks noGrp="1"/>
          </p:cNvSpPr>
          <p:nvPr>
            <p:ph type="dt" sz="quarter" idx="10"/>
          </p:nvPr>
        </p:nvSpPr>
        <p:spPr/>
        <p:txBody>
          <a:bodyPr/>
          <a:lstStyle/>
          <a:p>
            <a:pPr>
              <a:defRPr/>
            </a:pPr>
            <a:r>
              <a:rPr lang="en-US"/>
              <a:t>November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5</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6</a:t>
            </a:fld>
            <a:endParaRPr lang="en-US" altLang="en-US"/>
          </a:p>
        </p:txBody>
      </p:sp>
      <p:sp>
        <p:nvSpPr>
          <p:cNvPr id="4" name="Date Placeholder 3"/>
          <p:cNvSpPr>
            <a:spLocks noGrp="1"/>
          </p:cNvSpPr>
          <p:nvPr>
            <p:ph type="dt" sz="half" idx="10"/>
          </p:nvPr>
        </p:nvSpPr>
        <p:spPr/>
        <p:txBody>
          <a:bodyPr/>
          <a:lstStyle/>
          <a:p>
            <a:pPr>
              <a:defRPr/>
            </a:pPr>
            <a:r>
              <a:rPr lang="en-US"/>
              <a:t>November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7</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32991650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198754</TotalTime>
  <Words>2118</Words>
  <Application>Microsoft Office PowerPoint</Application>
  <PresentationFormat>Widescreen</PresentationFormat>
  <Paragraphs>286</Paragraphs>
  <Slides>21</Slides>
  <Notes>9</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Monotype Sorts</vt:lpstr>
      <vt:lpstr>Arial</vt:lpstr>
      <vt:lpstr>Calibri</vt:lpstr>
      <vt:lpstr>Helvetica</vt:lpstr>
      <vt:lpstr>Times New Roman</vt:lpstr>
      <vt:lpstr>802-11-Submission</vt:lpstr>
      <vt:lpstr>Document</vt:lpstr>
      <vt:lpstr>November 2020  TGba Agenda</vt:lpstr>
      <vt:lpstr>IEEE 802.11 TGba: Wake-up Radio Operation</vt:lpstr>
      <vt:lpstr>Abstract</vt:lpstr>
      <vt:lpstr>Agenda</vt:lpstr>
      <vt:lpstr>Instructions for the WG Chair</vt:lpstr>
      <vt:lpstr>Participants have a duty to inform the IEEE</vt:lpstr>
      <vt:lpstr>Ways to inform IEEE</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TGba Snapshot</vt:lpstr>
      <vt:lpstr>Motion - Minutes</vt:lpstr>
      <vt:lpstr>Motion – 2nd Recirculation SA ballot</vt:lpstr>
      <vt:lpstr>Motion – Report to EC for Conditional approval to RevCom</vt:lpstr>
      <vt:lpstr>Motion - Re-affirm P802.11ba CSD</vt:lpstr>
      <vt:lpstr>Timeline</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Minyoung</cp:lastModifiedBy>
  <cp:revision>6035</cp:revision>
  <cp:lastPrinted>2014-11-04T15:04:57Z</cp:lastPrinted>
  <dcterms:created xsi:type="dcterms:W3CDTF">2007-04-17T18:10:23Z</dcterms:created>
  <dcterms:modified xsi:type="dcterms:W3CDTF">2020-10-30T22:30:37Z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2020-02-07 22:29:47Z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