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201"/>
  </p:notesMasterIdLst>
  <p:handoutMasterIdLst>
    <p:handoutMasterId r:id="rId202"/>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439" r:id="rId30"/>
    <p:sldId id="2292" r:id="rId31"/>
    <p:sldId id="2447" r:id="rId32"/>
    <p:sldId id="1967" r:id="rId33"/>
    <p:sldId id="1968" r:id="rId34"/>
    <p:sldId id="2104" r:id="rId35"/>
    <p:sldId id="2113" r:id="rId36"/>
    <p:sldId id="2167" r:id="rId37"/>
    <p:sldId id="2317" r:id="rId38"/>
    <p:sldId id="2331" r:id="rId39"/>
    <p:sldId id="2429" r:id="rId40"/>
    <p:sldId id="2332" r:id="rId41"/>
    <p:sldId id="2351" r:id="rId42"/>
    <p:sldId id="2431" r:id="rId43"/>
    <p:sldId id="2436" r:id="rId44"/>
    <p:sldId id="2437" r:id="rId45"/>
    <p:sldId id="2438" r:id="rId46"/>
    <p:sldId id="2008" r:id="rId47"/>
    <p:sldId id="2291" r:id="rId48"/>
    <p:sldId id="2428" r:id="rId49"/>
    <p:sldId id="2037" r:id="rId50"/>
    <p:sldId id="1945" r:id="rId51"/>
    <p:sldId id="2071" r:id="rId52"/>
    <p:sldId id="2036" r:id="rId53"/>
    <p:sldId id="2333" r:id="rId54"/>
    <p:sldId id="2323" r:id="rId55"/>
    <p:sldId id="2335" r:id="rId56"/>
    <p:sldId id="2334" r:id="rId57"/>
    <p:sldId id="2352" r:id="rId58"/>
    <p:sldId id="2353" r:id="rId59"/>
    <p:sldId id="2218" r:id="rId60"/>
    <p:sldId id="2426" r:id="rId61"/>
    <p:sldId id="2427" r:id="rId62"/>
    <p:sldId id="1688" r:id="rId63"/>
    <p:sldId id="2322" r:id="rId64"/>
    <p:sldId id="2293" r:id="rId65"/>
    <p:sldId id="1708" r:id="rId66"/>
    <p:sldId id="1709" r:id="rId67"/>
    <p:sldId id="1710" r:id="rId68"/>
    <p:sldId id="1790" r:id="rId69"/>
    <p:sldId id="2199" r:id="rId70"/>
    <p:sldId id="2319" r:id="rId71"/>
    <p:sldId id="2320" r:id="rId72"/>
    <p:sldId id="2321" r:id="rId73"/>
    <p:sldId id="2355" r:id="rId74"/>
    <p:sldId id="2354" r:id="rId75"/>
    <p:sldId id="2294" r:id="rId76"/>
    <p:sldId id="1679" r:id="rId77"/>
    <p:sldId id="2336" r:id="rId78"/>
    <p:sldId id="2445" r:id="rId79"/>
    <p:sldId id="2328" r:id="rId80"/>
    <p:sldId id="2448" r:id="rId81"/>
    <p:sldId id="2449" r:id="rId82"/>
    <p:sldId id="2450" r:id="rId83"/>
    <p:sldId id="2464" r:id="rId84"/>
    <p:sldId id="2461" r:id="rId85"/>
    <p:sldId id="2462" r:id="rId86"/>
    <p:sldId id="2463" r:id="rId87"/>
    <p:sldId id="2381" r:id="rId88"/>
    <p:sldId id="2459" r:id="rId89"/>
    <p:sldId id="2456" r:id="rId90"/>
    <p:sldId id="2430" r:id="rId91"/>
    <p:sldId id="2441" r:id="rId92"/>
    <p:sldId id="2442" r:id="rId93"/>
    <p:sldId id="2363" r:id="rId94"/>
    <p:sldId id="2384" r:id="rId95"/>
    <p:sldId id="2420" r:id="rId96"/>
    <p:sldId id="2419" r:id="rId97"/>
    <p:sldId id="2425" r:id="rId98"/>
    <p:sldId id="2451" r:id="rId99"/>
    <p:sldId id="2388" r:id="rId100"/>
    <p:sldId id="2452" r:id="rId101"/>
    <p:sldId id="2390" r:id="rId102"/>
    <p:sldId id="2432" r:id="rId103"/>
    <p:sldId id="2368" r:id="rId104"/>
    <p:sldId id="2369" r:id="rId105"/>
    <p:sldId id="2386" r:id="rId106"/>
    <p:sldId id="2389" r:id="rId107"/>
    <p:sldId id="2443" r:id="rId108"/>
    <p:sldId id="2440" r:id="rId109"/>
    <p:sldId id="2455" r:id="rId110"/>
    <p:sldId id="2460" r:id="rId111"/>
    <p:sldId id="2444" r:id="rId112"/>
    <p:sldId id="2453" r:id="rId113"/>
    <p:sldId id="2454" r:id="rId114"/>
    <p:sldId id="2364" r:id="rId115"/>
    <p:sldId id="2365" r:id="rId116"/>
    <p:sldId id="2382" r:id="rId117"/>
    <p:sldId id="2458" r:id="rId118"/>
    <p:sldId id="2324" r:id="rId119"/>
    <p:sldId id="1375" r:id="rId120"/>
    <p:sldId id="1376" r:id="rId121"/>
    <p:sldId id="1400" r:id="rId122"/>
    <p:sldId id="2004" r:id="rId123"/>
    <p:sldId id="2446" r:id="rId124"/>
    <p:sldId id="619" r:id="rId125"/>
    <p:sldId id="621" r:id="rId126"/>
    <p:sldId id="1561" r:id="rId127"/>
    <p:sldId id="1555" r:id="rId128"/>
    <p:sldId id="1601" r:id="rId129"/>
    <p:sldId id="1585" r:id="rId130"/>
    <p:sldId id="1586" r:id="rId131"/>
    <p:sldId id="1587" r:id="rId132"/>
    <p:sldId id="1588" r:id="rId133"/>
    <p:sldId id="1589" r:id="rId134"/>
    <p:sldId id="1590" r:id="rId135"/>
    <p:sldId id="1771" r:id="rId136"/>
    <p:sldId id="1772" r:id="rId137"/>
    <p:sldId id="1591" r:id="rId138"/>
    <p:sldId id="1592" r:id="rId139"/>
    <p:sldId id="1593" r:id="rId140"/>
    <p:sldId id="1594" r:id="rId141"/>
    <p:sldId id="1595" r:id="rId142"/>
    <p:sldId id="1596" r:id="rId143"/>
    <p:sldId id="1597" r:id="rId144"/>
    <p:sldId id="1598" r:id="rId145"/>
    <p:sldId id="1599" r:id="rId146"/>
    <p:sldId id="1600" r:id="rId147"/>
    <p:sldId id="1628" r:id="rId148"/>
    <p:sldId id="1638" r:id="rId149"/>
    <p:sldId id="1725" r:id="rId150"/>
    <p:sldId id="1726" r:id="rId151"/>
    <p:sldId id="1947" r:id="rId152"/>
    <p:sldId id="1975" r:id="rId153"/>
    <p:sldId id="1976" r:id="rId154"/>
    <p:sldId id="1977" r:id="rId155"/>
    <p:sldId id="2039" r:id="rId156"/>
    <p:sldId id="2060" r:id="rId157"/>
    <p:sldId id="2061" r:id="rId158"/>
    <p:sldId id="2097" r:id="rId159"/>
    <p:sldId id="2103" r:id="rId160"/>
    <p:sldId id="2063" r:id="rId161"/>
    <p:sldId id="2064" r:id="rId162"/>
    <p:sldId id="2065" r:id="rId163"/>
    <p:sldId id="2066" r:id="rId164"/>
    <p:sldId id="2067" r:id="rId165"/>
    <p:sldId id="2068" r:id="rId166"/>
    <p:sldId id="2069" r:id="rId167"/>
    <p:sldId id="2146" r:id="rId168"/>
    <p:sldId id="2147" r:id="rId169"/>
    <p:sldId id="2148" r:id="rId170"/>
    <p:sldId id="2158" r:id="rId171"/>
    <p:sldId id="2159" r:id="rId172"/>
    <p:sldId id="2157" r:id="rId173"/>
    <p:sldId id="2160" r:id="rId174"/>
    <p:sldId id="2216" r:id="rId175"/>
    <p:sldId id="2217" r:id="rId176"/>
    <p:sldId id="2219" r:id="rId177"/>
    <p:sldId id="2238" r:id="rId178"/>
    <p:sldId id="2239" r:id="rId179"/>
    <p:sldId id="2240" r:id="rId180"/>
    <p:sldId id="2242" r:id="rId181"/>
    <p:sldId id="2263" r:id="rId182"/>
    <p:sldId id="2276" r:id="rId183"/>
    <p:sldId id="2277" r:id="rId184"/>
    <p:sldId id="2278" r:id="rId185"/>
    <p:sldId id="2281" r:id="rId186"/>
    <p:sldId id="2282" r:id="rId187"/>
    <p:sldId id="2283" r:id="rId188"/>
    <p:sldId id="2284" r:id="rId189"/>
    <p:sldId id="2318" r:id="rId190"/>
    <p:sldId id="2329" r:id="rId191"/>
    <p:sldId id="2356" r:id="rId192"/>
    <p:sldId id="1701" r:id="rId193"/>
    <p:sldId id="1969" r:id="rId194"/>
    <p:sldId id="2112" r:id="rId195"/>
    <p:sldId id="1965" r:id="rId196"/>
    <p:sldId id="2114" r:id="rId197"/>
    <p:sldId id="1705" r:id="rId198"/>
    <p:sldId id="1706" r:id="rId199"/>
    <p:sldId id="1707" r:id="rId200"/>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p:cViewPr varScale="1">
        <p:scale>
          <a:sx n="106" d="100"/>
          <a:sy n="106" d="100"/>
        </p:scale>
        <p:origin x="1662" y="11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handoutMaster" Target="handoutMasters/handout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802.11-20/1619r9</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Nov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hyperlink" Target="mailto:liqin@iwncomm.com"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1.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hyperlink" Target="https://mentor.ieee.org/802-ec/dcn/20/ec-20-0183-00-00EC-ls-to-sc6-psdo-status-report.pptx" TargetMode="Externa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hyperlink" Target="https://mentor.ieee.org/802-ec/dcn/20/ec-20-0183-00-00EC-ls-to-sc6-psdo-status-report.pptx"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ieee802.org/3/index.html" TargetMode="External"/><Relationship Id="rId2" Type="http://schemas.openxmlformats.org/officeDocument/2006/relationships/hyperlink" Target="https://1.ieee802.org/" TargetMode="External"/><Relationship Id="rId1" Type="http://schemas.openxmlformats.org/officeDocument/2006/relationships/slideLayout" Target="../slideLayouts/slideLayout1.xml"/><Relationship Id="rId5" Type="http://schemas.openxmlformats.org/officeDocument/2006/relationships/hyperlink" Target="https://www.ieee802.org/15/" TargetMode="External"/><Relationship Id="rId4" Type="http://schemas.openxmlformats.org/officeDocument/2006/relationships/hyperlink" Target="https://www.ieee802.org/11/QuickGuide_IEEE_802_WG_and_Activities.htm"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5.emf"/><Relationship Id="rId5" Type="http://schemas.openxmlformats.org/officeDocument/2006/relationships/oleObject" Target="../embeddings/oleObject14.bin"/><Relationship Id="rId10" Type="http://schemas.openxmlformats.org/officeDocument/2006/relationships/image" Target="../media/image17.emf"/><Relationship Id="rId4" Type="http://schemas.openxmlformats.org/officeDocument/2006/relationships/image" Target="../media/image14.emf"/><Relationship Id="rId9" Type="http://schemas.openxmlformats.org/officeDocument/2006/relationships/oleObject" Target="../embeddings/oleObject16.bin"/></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527-00-0jtc-minutes-of-virtual-meeting-in-sep-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8" Type="http://schemas.openxmlformats.org/officeDocument/2006/relationships/hyperlink" Target="mailto:paul.nikolich@att.net" TargetMode="External"/><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18.w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0.emf"/></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97.xml.rels><?xml version="1.0" encoding="UTF-8" standalone="yes"?>
<Relationships xmlns="http://schemas.openxmlformats.org/package/2006/relationships"><Relationship Id="rId3" Type="http://schemas.openxmlformats.org/officeDocument/2006/relationships/hyperlink" Target="https://mentor.ieee.org/802.11/dcn/20/11-20-1358-02-0jtc-draft-ls-from-802-11-to-iso-iec-jtc1-sc6-in-relation-to-a-proposed-wake-up-radio-project.docx" TargetMode="External"/><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 Id="rId4" Type="http://schemas.openxmlformats.org/officeDocument/2006/relationships/hyperlink" Target="https://www.ieee802.org/11/Liaisons/2020-09-23-LS%20to%20JTC1%20SC6%20re%20Wake%20up%20Radio.pdf"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November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3 November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Sep 2020</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97AD39C-15D6-4C7F-B509-103AC3ED87C2}"/>
              </a:ext>
            </a:extLst>
          </p:cNvPr>
          <p:cNvSpPr>
            <a:spLocks noGrp="1"/>
          </p:cNvSpPr>
          <p:nvPr>
            <p:ph type="title"/>
          </p:nvPr>
        </p:nvSpPr>
        <p:spPr/>
        <p:txBody>
          <a:bodyPr/>
          <a:lstStyle/>
          <a:p>
            <a:r>
              <a:rPr lang="en-AU" dirty="0"/>
              <a:t>6.1: It appears the wearable devices work will be undertaken jointly with IEC TC 124</a:t>
            </a:r>
          </a:p>
        </p:txBody>
      </p:sp>
      <p:sp>
        <p:nvSpPr>
          <p:cNvPr id="3" name="Content Placeholder 2">
            <a:extLst>
              <a:ext uri="{FF2B5EF4-FFF2-40B4-BE49-F238E27FC236}">
                <a16:creationId xmlns:a16="http://schemas.microsoft.com/office/drawing/2014/main" id="{6296778E-F3E3-4715-A516-B584DEB3675D}"/>
              </a:ext>
            </a:extLst>
          </p:cNvPr>
          <p:cNvSpPr>
            <a:spLocks noGrp="1"/>
          </p:cNvSpPr>
          <p:nvPr>
            <p:ph idx="1"/>
          </p:nvPr>
        </p:nvSpPr>
        <p:spPr/>
        <p:txBody>
          <a:bodyPr/>
          <a:lstStyle/>
          <a:p>
            <a:pPr lvl="1"/>
            <a:r>
              <a:rPr lang="en-AU" dirty="0"/>
              <a:t>AG 1 (Wearable Devices) provided a status report on their activities related to wearable devices</a:t>
            </a:r>
          </a:p>
          <a:p>
            <a:pPr lvl="2"/>
            <a:r>
              <a:rPr lang="en-AU" dirty="0"/>
              <a:t>The work is related to PHY &amp; MACs for a Conductive Fabric Area Network (CFAN)</a:t>
            </a:r>
          </a:p>
          <a:p>
            <a:pPr lvl="1"/>
            <a:r>
              <a:rPr lang="en-AU" dirty="0"/>
              <a:t>AG 1 proposed the work continue via a JWG with IEC TC 124</a:t>
            </a:r>
          </a:p>
          <a:p>
            <a:pPr lvl="2"/>
            <a:r>
              <a:rPr lang="en-AU" i="1" dirty="0"/>
              <a:t>Propose the period extension of AG 1 to prepare the establishment of a Joint Working Group(JWG) on communication system for wearable devices with IEC TC 124</a:t>
            </a:r>
          </a:p>
          <a:p>
            <a:pPr lvl="1"/>
            <a:r>
              <a:rPr lang="en-AU" dirty="0">
                <a:solidFill>
                  <a:srgbClr val="FF0000"/>
                </a:solidFill>
              </a:rPr>
              <a:t> Was this agreed?</a:t>
            </a:r>
          </a:p>
        </p:txBody>
      </p:sp>
      <p:sp>
        <p:nvSpPr>
          <p:cNvPr id="4" name="Footer Placeholder 3">
            <a:extLst>
              <a:ext uri="{FF2B5EF4-FFF2-40B4-BE49-F238E27FC236}">
                <a16:creationId xmlns:a16="http://schemas.microsoft.com/office/drawing/2014/main" id="{C9FC0CC7-C894-4760-8350-B71D4E13D53C}"/>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4C8966-B216-4452-BA45-6DF7CCA19A6C}"/>
              </a:ext>
            </a:extLst>
          </p:cNvPr>
          <p:cNvSpPr>
            <a:spLocks noGrp="1"/>
          </p:cNvSpPr>
          <p:nvPr>
            <p:ph type="sldNum" sz="quarter" idx="11"/>
          </p:nvPr>
        </p:nvSpPr>
        <p:spPr/>
        <p:txBody>
          <a:bodyPr/>
          <a:lstStyle/>
          <a:p>
            <a:r>
              <a:rPr lang="en-US"/>
              <a:t>Slide </a:t>
            </a:r>
            <a:fld id="{EF4002E7-DB4D-4CC3-8382-1939D19420D8}" type="slidenum">
              <a:rPr lang="en-US" smtClean="0"/>
              <a:pPr/>
              <a:t>100</a:t>
            </a:fld>
            <a:endParaRPr lang="en-US"/>
          </a:p>
        </p:txBody>
      </p:sp>
      <p:graphicFrame>
        <p:nvGraphicFramePr>
          <p:cNvPr id="15" name="Object 14">
            <a:extLst>
              <a:ext uri="{FF2B5EF4-FFF2-40B4-BE49-F238E27FC236}">
                <a16:creationId xmlns:a16="http://schemas.microsoft.com/office/drawing/2014/main" id="{870FB066-957A-4451-9494-FC75513BFAFD}"/>
              </a:ext>
            </a:extLst>
          </p:cNvPr>
          <p:cNvGraphicFramePr>
            <a:graphicFrameLocks noChangeAspect="1"/>
          </p:cNvGraphicFramePr>
          <p:nvPr>
            <p:extLst>
              <p:ext uri="{D42A27DB-BD31-4B8C-83A1-F6EECF244321}">
                <p14:modId xmlns:p14="http://schemas.microsoft.com/office/powerpoint/2010/main" val="1127276551"/>
              </p:ext>
            </p:extLst>
          </p:nvPr>
        </p:nvGraphicFramePr>
        <p:xfrm>
          <a:off x="3200400" y="4419600"/>
          <a:ext cx="914400" cy="806450"/>
        </p:xfrm>
        <a:graphic>
          <a:graphicData uri="http://schemas.openxmlformats.org/presentationml/2006/ole">
            <mc:AlternateContent xmlns:mc="http://schemas.openxmlformats.org/markup-compatibility/2006">
              <mc:Choice xmlns:v="urn:schemas-microsoft-com:vml" Requires="v">
                <p:oleObj spid="_x0000_s334876"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3200400" y="44196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3101771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6.3: SC6 approved in Feb 2020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approved in Feb 2020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101</a:t>
            </a:fld>
            <a:endParaRPr lang="en-US"/>
          </a:p>
        </p:txBody>
      </p:sp>
    </p:spTree>
    <p:extLst>
      <p:ext uri="{BB962C8B-B14F-4D97-AF65-F5344CB8AC3E}">
        <p14:creationId xmlns:p14="http://schemas.microsoft.com/office/powerpoint/2010/main" val="3040828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6.3: Activity in the Advisory Group on Concept and Terminology </a:t>
            </a:r>
            <a:r>
              <a:rPr lang="en-CA" dirty="0"/>
              <a:t>(AG 2) has been light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Ms.Qin</a:t>
            </a:r>
            <a:r>
              <a:rPr lang="en-AU" dirty="0"/>
              <a:t> </a:t>
            </a:r>
            <a:r>
              <a:rPr lang="en-AU" dirty="0" err="1"/>
              <a:t>Ll</a:t>
            </a:r>
            <a:r>
              <a:rPr lang="en-AU" dirty="0"/>
              <a:t> (</a:t>
            </a:r>
            <a:r>
              <a:rPr lang="en-AU" dirty="0">
                <a:hlinkClick r:id="rId2"/>
              </a:rPr>
              <a:t>liqin@iwncomm.com</a:t>
            </a:r>
            <a:r>
              <a:rPr lang="en-AU" dirty="0"/>
              <a:t>)  was appointed as the Convenor of the Advisory Group on Concept and Terminology</a:t>
            </a:r>
            <a:r>
              <a:rPr lang="en-CA" dirty="0"/>
              <a:t> (now called AHG 2) </a:t>
            </a:r>
            <a:endParaRPr lang="en-AU" dirty="0"/>
          </a:p>
          <a:p>
            <a:pPr lvl="1"/>
            <a:r>
              <a:rPr lang="en-AU" dirty="0"/>
              <a:t>It is not obvious it is of direct interest to IEEE 802</a:t>
            </a:r>
          </a:p>
          <a:p>
            <a:pPr lvl="2"/>
            <a:r>
              <a:rPr lang="en-AU" dirty="0"/>
              <a:t>However, it has been highlighted today because an IEEE 802 attendee expressed a view that the AG might be misused to the detriment of IEEE 802</a:t>
            </a:r>
          </a:p>
          <a:p>
            <a:pPr lvl="1"/>
            <a:r>
              <a:rPr lang="en-AU" dirty="0"/>
              <a:t>One 802 participants has registered</a:t>
            </a:r>
          </a:p>
          <a:p>
            <a:pPr lvl="2"/>
            <a:r>
              <a:rPr lang="en-AU" dirty="0"/>
              <a:t>Andrew Myles</a:t>
            </a:r>
          </a:p>
          <a:p>
            <a:pPr lvl="1"/>
            <a:r>
              <a:rPr lang="en-AU" dirty="0"/>
              <a:t>A meeting was held on 24 August 2020 with no substantive discussion</a:t>
            </a:r>
          </a:p>
          <a:p>
            <a:pPr lvl="2"/>
            <a:r>
              <a:rPr lang="en-AU" dirty="0"/>
              <a:t>Seven China NB reps &amp; John Day (US NB) attended</a:t>
            </a:r>
          </a:p>
          <a:p>
            <a:pPr lvl="1"/>
            <a:r>
              <a:rPr lang="en-AU" dirty="0"/>
              <a:t>In Oct 2020, it was decided that AG 2 will develop</a:t>
            </a:r>
          </a:p>
          <a:p>
            <a:pPr lvl="2"/>
            <a:r>
              <a:rPr lang="en-AU" i="1" dirty="0"/>
              <a:t>… a Standing Document on SC 6 Glossary (SD on Glossary) to serve as work basis of SC 6/AG 2 and a tool for defining what types of terminological issue are to be addressed by AG 2</a:t>
            </a:r>
          </a:p>
          <a:p>
            <a:pPr lvl="1"/>
            <a:endParaRPr lang="en-AU" dirty="0"/>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102</a:t>
            </a:fld>
            <a:endParaRPr lang="en-US"/>
          </a:p>
        </p:txBody>
      </p:sp>
    </p:spTree>
    <p:extLst>
      <p:ext uri="{BB962C8B-B14F-4D97-AF65-F5344CB8AC3E}">
        <p14:creationId xmlns:p14="http://schemas.microsoft.com/office/powerpoint/2010/main" val="5500459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8382000" cy="1066800"/>
          </a:xfrm>
        </p:spPr>
        <p:txBody>
          <a:bodyPr/>
          <a:lstStyle/>
          <a:p>
            <a:r>
              <a:rPr lang="en-AU" dirty="0"/>
              <a:t>6.4: 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submitted proposal to SC6/WG1 for an </a:t>
            </a:r>
            <a:r>
              <a:rPr lang="en-AU" i="1" dirty="0"/>
              <a:t>ad hoc (AGH 2) </a:t>
            </a:r>
            <a:r>
              <a:rPr lang="en-AU" dirty="0"/>
              <a:t>on trustworthiness at SC6 meeting in Feb 2020</a:t>
            </a:r>
          </a:p>
          <a:p>
            <a:pPr lvl="2"/>
            <a:r>
              <a:rPr lang="en-AU" dirty="0"/>
              <a:t>See N17076</a:t>
            </a:r>
          </a:p>
          <a:p>
            <a:pPr lvl="1"/>
            <a:r>
              <a:rPr lang="en-AU" dirty="0"/>
              <a:t>The proposal was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103</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extLst>
              <p:ext uri="{D42A27DB-BD31-4B8C-83A1-F6EECF244321}">
                <p14:modId xmlns:p14="http://schemas.microsoft.com/office/powerpoint/2010/main" val="2249784142"/>
              </p:ext>
            </p:extLst>
          </p:nvPr>
        </p:nvGraphicFramePr>
        <p:xfrm>
          <a:off x="5410200" y="2438400"/>
          <a:ext cx="914400" cy="806450"/>
        </p:xfrm>
        <a:graphic>
          <a:graphicData uri="http://schemas.openxmlformats.org/presentationml/2006/ole">
            <mc:AlternateContent xmlns:mc="http://schemas.openxmlformats.org/markup-compatibility/2006">
              <mc:Choice xmlns:v="urn:schemas-microsoft-com:vml" Requires="v">
                <p:oleObj spid="_x0000_s327782"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54102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942317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8305800" cy="1066800"/>
          </a:xfrm>
        </p:spPr>
        <p:txBody>
          <a:bodyPr/>
          <a:lstStyle/>
          <a:p>
            <a:r>
              <a:rPr lang="en-AU" dirty="0"/>
              <a:t>6.4: 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was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(AGH 2) was: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15981351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458200" cy="1066800"/>
          </a:xfrm>
        </p:spPr>
        <p:txBody>
          <a:bodyPr/>
          <a:lstStyle/>
          <a:p>
            <a:r>
              <a:rPr lang="en-AU" dirty="0"/>
              <a:t>6.4: An IEEE 802 participant has reported on the discussion of the </a:t>
            </a:r>
            <a:r>
              <a:rPr lang="en-CA" i="1" dirty="0"/>
              <a:t>Trustworthiness ad-hoc </a:t>
            </a:r>
            <a:r>
              <a:rPr lang="en-CA" dirty="0"/>
              <a:t>group</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SC6 authorised the ad-hoc (AHG 2) to proceed, </a:t>
            </a:r>
            <a:r>
              <a:rPr lang="en-AU" dirty="0"/>
              <a:t>and it was extended ISO/IEC JTC1 SC6 plenary (October 2020)</a:t>
            </a:r>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28805"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118481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6.4 Activity in the </a:t>
            </a:r>
            <a:r>
              <a:rPr lang="en-CA" i="1" dirty="0"/>
              <a:t>Trustworthiness ad-hoc  </a:t>
            </a:r>
            <a:r>
              <a:rPr lang="en-CA" dirty="0"/>
              <a:t>(AHG 2) </a:t>
            </a:r>
            <a:r>
              <a:rPr lang="en-CA" i="1" dirty="0"/>
              <a:t>has been </a:t>
            </a:r>
            <a:r>
              <a:rPr lang="en-CA" dirty="0"/>
              <a:t>light</a:t>
            </a:r>
            <a:r>
              <a:rPr lang="en-CA" i="1" dirty="0"/>
              <a: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r>
              <a:rPr lang="en-CA" dirty="0"/>
              <a:t>(now called AHG 2)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A number of meetings have been held</a:t>
            </a:r>
          </a:p>
          <a:p>
            <a:pPr lvl="1"/>
            <a:r>
              <a:rPr lang="en-AU" dirty="0">
                <a:solidFill>
                  <a:srgbClr val="FF0000"/>
                </a:solidFill>
              </a:rPr>
              <a:t>Update from Peter Yee from Oct meeting?</a:t>
            </a:r>
          </a:p>
          <a:p>
            <a:pPr lvl="2"/>
            <a:r>
              <a:rPr lang="en-AU" dirty="0">
                <a:solidFill>
                  <a:srgbClr val="FF0000"/>
                </a:solidFill>
              </a:rPr>
              <a:t>“It was fairly innocuous”</a:t>
            </a:r>
          </a:p>
          <a:p>
            <a:pPr lvl="2"/>
            <a:r>
              <a:rPr lang="en-AU" dirty="0">
                <a:solidFill>
                  <a:srgbClr val="FF0000"/>
                </a:solidFill>
              </a:rPr>
              <a:t>Full report after SC6 plenary</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106</a:t>
            </a:fld>
            <a:endParaRPr lang="en-US"/>
          </a:p>
        </p:txBody>
      </p:sp>
    </p:spTree>
    <p:extLst>
      <p:ext uri="{BB962C8B-B14F-4D97-AF65-F5344CB8AC3E}">
        <p14:creationId xmlns:p14="http://schemas.microsoft.com/office/powerpoint/2010/main" val="4762201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was executed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1"/>
            <a:r>
              <a:rPr lang="en-AU" dirty="0">
                <a:effectLst/>
                <a:latin typeface="Arial" panose="020B0604020202020204" pitchFamily="34" charset="0"/>
              </a:rPr>
              <a:t>…</a:t>
            </a:r>
          </a:p>
          <a:p>
            <a:pPr lvl="1"/>
            <a:r>
              <a:rPr lang="en-AU" dirty="0">
                <a:effectLst/>
                <a:latin typeface="Arial" panose="020B0604020202020204" pitchFamily="34" charset="0"/>
              </a:rPr>
              <a:t>7. Liaison</a:t>
            </a:r>
          </a:p>
          <a:p>
            <a:pPr lvl="2"/>
            <a:r>
              <a:rPr lang="en-AU" dirty="0">
                <a:effectLst/>
                <a:latin typeface="Arial" panose="020B0604020202020204" pitchFamily="34" charset="0"/>
              </a:rPr>
              <a:t>7.1 Liaisons with other SDOs</a:t>
            </a:r>
          </a:p>
          <a:p>
            <a:pPr lvl="3"/>
            <a:r>
              <a:rPr lang="en-AU" dirty="0">
                <a:effectLst/>
                <a:latin typeface="Arial" panose="020B0604020202020204" pitchFamily="34" charset="0"/>
              </a:rPr>
              <a:t>JTC1/SC17 : Cards and security devices for personal identification</a:t>
            </a:r>
          </a:p>
          <a:p>
            <a:pPr lvl="3"/>
            <a:r>
              <a:rPr lang="en-AU" dirty="0">
                <a:effectLst/>
                <a:latin typeface="Arial" panose="020B0604020202020204" pitchFamily="34" charset="0"/>
              </a:rPr>
              <a:t>JTC1/SC27: IT Security techniques</a:t>
            </a:r>
          </a:p>
          <a:p>
            <a:pPr lvl="3"/>
            <a:r>
              <a:rPr lang="en-AU" dirty="0">
                <a:effectLst/>
                <a:latin typeface="Arial" panose="020B0604020202020204" pitchFamily="34" charset="0"/>
              </a:rPr>
              <a:t>JTC1/SC41: Internet of Things and related technologies</a:t>
            </a:r>
          </a:p>
          <a:p>
            <a:pPr lvl="3"/>
            <a:r>
              <a:rPr lang="en-AU" dirty="0">
                <a:effectLst/>
                <a:highlight>
                  <a:srgbClr val="FFFF00"/>
                </a:highlight>
                <a:latin typeface="Arial" panose="020B0604020202020204" pitchFamily="34" charset="0"/>
              </a:rPr>
              <a:t>IEEE 802</a:t>
            </a:r>
          </a:p>
          <a:p>
            <a:pPr lvl="3"/>
            <a:r>
              <a:rPr lang="en-AU" dirty="0">
                <a:effectLst/>
                <a:latin typeface="Arial" panose="020B0604020202020204" pitchFamily="34" charset="0"/>
              </a:rPr>
              <a:t>NFC Forum</a:t>
            </a:r>
          </a:p>
          <a:p>
            <a:pPr lvl="3"/>
            <a:r>
              <a:rPr lang="en-AU" dirty="0">
                <a:effectLst/>
                <a:latin typeface="Arial" panose="020B0604020202020204" pitchFamily="34" charset="0"/>
              </a:rPr>
              <a:t>IEC TC 100/TA 15</a:t>
            </a:r>
          </a:p>
          <a:p>
            <a:pPr lvl="3"/>
            <a:r>
              <a:rPr lang="en-AU" dirty="0">
                <a:effectLst/>
                <a:latin typeface="Arial" panose="020B0604020202020204" pitchFamily="34" charset="0"/>
              </a:rPr>
              <a:t>ECMA International</a:t>
            </a:r>
          </a:p>
          <a:p>
            <a:pPr lvl="2"/>
            <a:r>
              <a:rPr lang="en-AU" dirty="0">
                <a:effectLst/>
                <a:latin typeface="Arial" panose="020B0604020202020204" pitchFamily="34" charset="0"/>
              </a:rPr>
              <a:t>7.2 Review liaison status</a:t>
            </a:r>
          </a:p>
          <a:p>
            <a:pPr lvl="1"/>
            <a:r>
              <a:rPr lang="en-AU" dirty="0">
                <a:effectLst/>
                <a:latin typeface="Arial" panose="020B0604020202020204" pitchFamily="34" charset="0"/>
              </a:rPr>
              <a:t>…</a:t>
            </a:r>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107</a:t>
            </a:fld>
            <a:endParaRPr lang="en-US"/>
          </a:p>
        </p:txBody>
      </p:sp>
    </p:spTree>
    <p:extLst>
      <p:ext uri="{BB962C8B-B14F-4D97-AF65-F5344CB8AC3E}">
        <p14:creationId xmlns:p14="http://schemas.microsoft.com/office/powerpoint/2010/main" val="16663557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5AEB-2565-4F99-821C-9B3D2E07FF00}"/>
              </a:ext>
            </a:extLst>
          </p:cNvPr>
          <p:cNvSpPr>
            <a:spLocks noGrp="1"/>
          </p:cNvSpPr>
          <p:nvPr>
            <p:ph type="title"/>
          </p:nvPr>
        </p:nvSpPr>
        <p:spPr/>
        <p:txBody>
          <a:bodyPr/>
          <a:lstStyle/>
          <a:p>
            <a:r>
              <a:rPr lang="en-AU" dirty="0"/>
              <a:t>7.1: </a:t>
            </a:r>
            <a:r>
              <a:rPr lang="en-AU" dirty="0">
                <a:sym typeface="Wingdings" panose="05000000000000000000" pitchFamily="2" charset="2"/>
              </a:rPr>
              <a:t>IEEE </a:t>
            </a:r>
            <a:r>
              <a:rPr lang="en-AU" dirty="0"/>
              <a:t>802 provided a status report of our activities to SC6/WG1</a:t>
            </a:r>
            <a:br>
              <a:rPr lang="en-AU" dirty="0"/>
            </a:br>
            <a:endParaRPr lang="en-AU" dirty="0"/>
          </a:p>
        </p:txBody>
      </p:sp>
      <p:sp>
        <p:nvSpPr>
          <p:cNvPr id="3" name="Content Placeholder 2">
            <a:extLst>
              <a:ext uri="{FF2B5EF4-FFF2-40B4-BE49-F238E27FC236}">
                <a16:creationId xmlns:a16="http://schemas.microsoft.com/office/drawing/2014/main" id="{26C6150C-5649-4F5A-9250-1DFE77FF8B54}"/>
              </a:ext>
            </a:extLst>
          </p:cNvPr>
          <p:cNvSpPr>
            <a:spLocks noGrp="1"/>
          </p:cNvSpPr>
          <p:nvPr>
            <p:ph idx="1"/>
          </p:nvPr>
        </p:nvSpPr>
        <p:spPr/>
        <p:txBody>
          <a:bodyPr/>
          <a:lstStyle/>
          <a:p>
            <a:pPr lvl="1"/>
            <a:r>
              <a:rPr lang="en-AU" dirty="0"/>
              <a:t>IEEE 802 traditionally provides a status report of our activities to SC6/WG1, based on this agenda</a:t>
            </a:r>
          </a:p>
          <a:p>
            <a:pPr lvl="1"/>
            <a:r>
              <a:rPr lang="en-AU" dirty="0"/>
              <a:t>The IEEE 802 EC authorised the Chair/Vice Chair to do the same again</a:t>
            </a:r>
          </a:p>
          <a:p>
            <a:pPr lvl="2"/>
            <a:r>
              <a:rPr lang="en-AU" dirty="0"/>
              <a:t>See </a:t>
            </a:r>
            <a:r>
              <a:rPr lang="en-AU" dirty="0">
                <a:hlinkClick r:id="rId2"/>
              </a:rPr>
              <a:t>ec-20-0183-00</a:t>
            </a:r>
            <a:r>
              <a:rPr lang="en-AU" dirty="0">
                <a:sym typeface="Wingdings" panose="05000000000000000000" pitchFamily="2" charset="2"/>
              </a:rPr>
              <a:t> (N17306) </a:t>
            </a:r>
          </a:p>
          <a:p>
            <a:pPr lvl="1"/>
            <a:endParaRPr lang="en-AU" i="1" dirty="0"/>
          </a:p>
          <a:p>
            <a:pPr lvl="1"/>
            <a:endParaRPr lang="en-AU" dirty="0"/>
          </a:p>
        </p:txBody>
      </p:sp>
      <p:sp>
        <p:nvSpPr>
          <p:cNvPr id="4" name="Footer Placeholder 3">
            <a:extLst>
              <a:ext uri="{FF2B5EF4-FFF2-40B4-BE49-F238E27FC236}">
                <a16:creationId xmlns:a16="http://schemas.microsoft.com/office/drawing/2014/main" id="{A38774DD-87A5-44A1-84FB-8F41CAC27D3C}"/>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CE59A8C-7CAA-4B08-BC6B-1E276EE04B4B}"/>
              </a:ext>
            </a:extLst>
          </p:cNvPr>
          <p:cNvSpPr>
            <a:spLocks noGrp="1"/>
          </p:cNvSpPr>
          <p:nvPr>
            <p:ph type="sldNum" sz="quarter" idx="11"/>
          </p:nvPr>
        </p:nvSpPr>
        <p:spPr/>
        <p:txBody>
          <a:bodyPr/>
          <a:lstStyle/>
          <a:p>
            <a:r>
              <a:rPr lang="en-US"/>
              <a:t>Slide </a:t>
            </a:r>
            <a:fld id="{EF4002E7-DB4D-4CC3-8382-1939D19420D8}" type="slidenum">
              <a:rPr lang="en-US" smtClean="0"/>
              <a:pPr/>
              <a:t>108</a:t>
            </a:fld>
            <a:endParaRPr lang="en-US"/>
          </a:p>
        </p:txBody>
      </p:sp>
    </p:spTree>
    <p:extLst>
      <p:ext uri="{BB962C8B-B14F-4D97-AF65-F5344CB8AC3E}">
        <p14:creationId xmlns:p14="http://schemas.microsoft.com/office/powerpoint/2010/main" val="38890235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5AEB-2565-4F99-821C-9B3D2E07FF00}"/>
              </a:ext>
            </a:extLst>
          </p:cNvPr>
          <p:cNvSpPr>
            <a:spLocks noGrp="1"/>
          </p:cNvSpPr>
          <p:nvPr>
            <p:ph type="title"/>
          </p:nvPr>
        </p:nvSpPr>
        <p:spPr/>
        <p:txBody>
          <a:bodyPr/>
          <a:lstStyle/>
          <a:p>
            <a:r>
              <a:rPr lang="en-AU" dirty="0"/>
              <a:t>7.1: </a:t>
            </a:r>
            <a:r>
              <a:rPr lang="en-AU" dirty="0">
                <a:sym typeface="Wingdings" panose="05000000000000000000" pitchFamily="2" charset="2"/>
              </a:rPr>
              <a:t>IEEE </a:t>
            </a:r>
            <a:r>
              <a:rPr lang="en-AU" dirty="0"/>
              <a:t>802 provided a status report of our activities to SC6/WG1</a:t>
            </a:r>
            <a:br>
              <a:rPr lang="en-AU" dirty="0"/>
            </a:br>
            <a:endParaRPr lang="en-AU" dirty="0"/>
          </a:p>
        </p:txBody>
      </p:sp>
      <p:sp>
        <p:nvSpPr>
          <p:cNvPr id="3" name="Content Placeholder 2">
            <a:extLst>
              <a:ext uri="{FF2B5EF4-FFF2-40B4-BE49-F238E27FC236}">
                <a16:creationId xmlns:a16="http://schemas.microsoft.com/office/drawing/2014/main" id="{26C6150C-5649-4F5A-9250-1DFE77FF8B54}"/>
              </a:ext>
            </a:extLst>
          </p:cNvPr>
          <p:cNvSpPr>
            <a:spLocks noGrp="1"/>
          </p:cNvSpPr>
          <p:nvPr>
            <p:ph idx="1"/>
          </p:nvPr>
        </p:nvSpPr>
        <p:spPr/>
        <p:txBody>
          <a:bodyPr/>
          <a:lstStyle/>
          <a:p>
            <a:pPr lvl="1"/>
            <a:r>
              <a:rPr lang="en-AU" dirty="0">
                <a:sym typeface="Wingdings" panose="05000000000000000000" pitchFamily="2" charset="2"/>
              </a:rPr>
              <a:t>Stephen McCann presented </a:t>
            </a:r>
            <a:r>
              <a:rPr lang="en-AU" dirty="0">
                <a:hlinkClick r:id="rId2"/>
              </a:rPr>
              <a:t>ec-20-0183-00</a:t>
            </a:r>
            <a:r>
              <a:rPr lang="en-AU" dirty="0">
                <a:sym typeface="Wingdings" panose="05000000000000000000" pitchFamily="2" charset="2"/>
              </a:rPr>
              <a:t> to WG1 and reports:</a:t>
            </a:r>
          </a:p>
          <a:p>
            <a:pPr lvl="2"/>
            <a:r>
              <a:rPr lang="en-AU" i="1" dirty="0"/>
              <a:t>Regarding the liaison, the only question was about the new title naming convention of ISO for their documents and how this could align with IEEE 802 standards</a:t>
            </a:r>
          </a:p>
          <a:p>
            <a:pPr lvl="2"/>
            <a:r>
              <a:rPr lang="en-AU" i="1" dirty="0"/>
              <a:t>After the meeting, Jodi mentioned that this has been considered by IEEE 802.3 and so I think it's no longer a problem</a:t>
            </a:r>
          </a:p>
          <a:p>
            <a:pPr lvl="1"/>
            <a:r>
              <a:rPr lang="en-AU" dirty="0"/>
              <a:t>Jodi reported later</a:t>
            </a:r>
          </a:p>
          <a:p>
            <a:pPr lvl="2"/>
            <a:r>
              <a:rPr lang="en-AU" i="1" dirty="0"/>
              <a:t>I researched this further and it appears that the titles of the ISO documents have changed from "Information technology — Telecommunications and information exchange between systems — Local and metropolitan area networks" to "Telecommunications and exchange between information technology systems — Requirements for local and metropolitan area networks". </a:t>
            </a:r>
          </a:p>
          <a:p>
            <a:pPr lvl="1"/>
            <a:r>
              <a:rPr lang="en-AU" dirty="0"/>
              <a:t>Is this an issue?</a:t>
            </a:r>
          </a:p>
          <a:p>
            <a:pPr lvl="1"/>
            <a:endParaRPr lang="en-AU" dirty="0"/>
          </a:p>
        </p:txBody>
      </p:sp>
      <p:sp>
        <p:nvSpPr>
          <p:cNvPr id="4" name="Footer Placeholder 3">
            <a:extLst>
              <a:ext uri="{FF2B5EF4-FFF2-40B4-BE49-F238E27FC236}">
                <a16:creationId xmlns:a16="http://schemas.microsoft.com/office/drawing/2014/main" id="{A38774DD-87A5-44A1-84FB-8F41CAC27D3C}"/>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CE59A8C-7CAA-4B08-BC6B-1E276EE04B4B}"/>
              </a:ext>
            </a:extLst>
          </p:cNvPr>
          <p:cNvSpPr>
            <a:spLocks noGrp="1"/>
          </p:cNvSpPr>
          <p:nvPr>
            <p:ph type="sldNum" sz="quarter" idx="11"/>
          </p:nvPr>
        </p:nvSpPr>
        <p:spPr/>
        <p:txBody>
          <a:bodyPr/>
          <a:lstStyle/>
          <a:p>
            <a:r>
              <a:rPr lang="en-US"/>
              <a:t>Slide </a:t>
            </a:r>
            <a:fld id="{EF4002E7-DB4D-4CC3-8382-1939D19420D8}" type="slidenum">
              <a:rPr lang="en-US" smtClean="0"/>
              <a:pPr/>
              <a:t>109</a:t>
            </a:fld>
            <a:endParaRPr lang="en-US"/>
          </a:p>
        </p:txBody>
      </p:sp>
    </p:spTree>
    <p:extLst>
      <p:ext uri="{BB962C8B-B14F-4D97-AF65-F5344CB8AC3E}">
        <p14:creationId xmlns:p14="http://schemas.microsoft.com/office/powerpoint/2010/main" val="3536747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3 Nov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385C-D164-49A7-BF6F-60B97BE3FB24}"/>
              </a:ext>
            </a:extLst>
          </p:cNvPr>
          <p:cNvSpPr>
            <a:spLocks noGrp="1"/>
          </p:cNvSpPr>
          <p:nvPr>
            <p:ph type="title"/>
          </p:nvPr>
        </p:nvSpPr>
        <p:spPr/>
        <p:txBody>
          <a:bodyPr/>
          <a:lstStyle/>
          <a:p>
            <a:r>
              <a:rPr lang="en-AU" dirty="0">
                <a:sym typeface="Wingdings" panose="05000000000000000000" pitchFamily="2" charset="2"/>
              </a:rPr>
              <a:t>IEEE </a:t>
            </a:r>
            <a:r>
              <a:rPr lang="en-AU" dirty="0"/>
              <a:t>802 provided a status report of our activities to SC6</a:t>
            </a:r>
          </a:p>
        </p:txBody>
      </p:sp>
      <p:sp>
        <p:nvSpPr>
          <p:cNvPr id="3" name="Content Placeholder 2">
            <a:extLst>
              <a:ext uri="{FF2B5EF4-FFF2-40B4-BE49-F238E27FC236}">
                <a16:creationId xmlns:a16="http://schemas.microsoft.com/office/drawing/2014/main" id="{B03A98B2-A09C-4F46-A6BC-23AFA6A838E1}"/>
              </a:ext>
            </a:extLst>
          </p:cNvPr>
          <p:cNvSpPr>
            <a:spLocks noGrp="1"/>
          </p:cNvSpPr>
          <p:nvPr>
            <p:ph idx="1"/>
          </p:nvPr>
        </p:nvSpPr>
        <p:spPr/>
        <p:txBody>
          <a:bodyPr/>
          <a:lstStyle/>
          <a:p>
            <a:pPr lvl="1"/>
            <a:r>
              <a:rPr lang="en-AU" dirty="0"/>
              <a:t>Peter Yee presented the status report to the SC6 closing plenary</a:t>
            </a:r>
          </a:p>
          <a:p>
            <a:pPr lvl="1"/>
            <a:r>
              <a:rPr lang="en-AU" dirty="0"/>
              <a:t>He was asked about what each task group/project was.</a:t>
            </a:r>
          </a:p>
          <a:p>
            <a:pPr lvl="1"/>
            <a:r>
              <a:rPr lang="en-AU" dirty="0"/>
              <a:t>Jodi Haasz suggests that in the future we insert links in the presentation to the task groups. </a:t>
            </a:r>
          </a:p>
          <a:p>
            <a:pPr lvl="2"/>
            <a:r>
              <a:rPr lang="en-AU" i="1" dirty="0"/>
              <a:t>IEEE 802.1 - </a:t>
            </a:r>
            <a:r>
              <a:rPr lang="en-AU" i="1" dirty="0">
                <a:hlinkClick r:id="rId2"/>
              </a:rPr>
              <a:t>https://1.ieee802.org/</a:t>
            </a:r>
            <a:r>
              <a:rPr lang="en-AU" i="1" dirty="0"/>
              <a:t> (there is text on the centre of the page on where to find the information </a:t>
            </a:r>
          </a:p>
          <a:p>
            <a:pPr lvl="2"/>
            <a:r>
              <a:rPr lang="en-AU" i="1" dirty="0"/>
              <a:t>IEEE 802.3 - </a:t>
            </a:r>
            <a:r>
              <a:rPr lang="en-AU" i="1" dirty="0">
                <a:hlinkClick r:id="rId3"/>
              </a:rPr>
              <a:t>https://www.ieee802.org/3/index.html</a:t>
            </a:r>
            <a:endParaRPr lang="en-AU" i="1" dirty="0"/>
          </a:p>
          <a:p>
            <a:pPr lvl="2"/>
            <a:r>
              <a:rPr lang="en-AU" i="1" dirty="0"/>
              <a:t>IEEE 802.11 Perhaps  </a:t>
            </a:r>
            <a:r>
              <a:rPr lang="en-AU" i="1" dirty="0">
                <a:hlinkClick r:id="rId4"/>
              </a:rPr>
              <a:t>https://www.ieee802.org/11/QuickGuide_IEEE_802_WG_and_Activities.htm</a:t>
            </a:r>
            <a:r>
              <a:rPr lang="en-AU" i="1" dirty="0"/>
              <a:t>?</a:t>
            </a:r>
          </a:p>
          <a:p>
            <a:pPr lvl="2"/>
            <a:r>
              <a:rPr lang="en-AU" i="1" dirty="0"/>
              <a:t>IEEE 802.15 - </a:t>
            </a:r>
            <a:r>
              <a:rPr lang="en-AU" i="1" dirty="0">
                <a:hlinkClick r:id="rId5"/>
              </a:rPr>
              <a:t>https://www.ieee802.org/15/</a:t>
            </a:r>
            <a:endParaRPr lang="en-AU" i="1" dirty="0"/>
          </a:p>
          <a:p>
            <a:endParaRPr lang="en-AU" dirty="0"/>
          </a:p>
        </p:txBody>
      </p:sp>
      <p:sp>
        <p:nvSpPr>
          <p:cNvPr id="4" name="Footer Placeholder 3">
            <a:extLst>
              <a:ext uri="{FF2B5EF4-FFF2-40B4-BE49-F238E27FC236}">
                <a16:creationId xmlns:a16="http://schemas.microsoft.com/office/drawing/2014/main" id="{33E4D73F-8A0E-487A-AE2F-AE6C1A8A568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FFB791C8-B7AC-4779-BF5E-FDF239E2105A}"/>
              </a:ext>
            </a:extLst>
          </p:cNvPr>
          <p:cNvSpPr>
            <a:spLocks noGrp="1"/>
          </p:cNvSpPr>
          <p:nvPr>
            <p:ph type="sldNum" sz="quarter" idx="11"/>
          </p:nvPr>
        </p:nvSpPr>
        <p:spPr/>
        <p:txBody>
          <a:bodyPr/>
          <a:lstStyle/>
          <a:p>
            <a:r>
              <a:rPr lang="en-US"/>
              <a:t>Slide </a:t>
            </a:r>
            <a:fld id="{EF4002E7-DB4D-4CC3-8382-1939D19420D8}" type="slidenum">
              <a:rPr lang="en-US" smtClean="0"/>
              <a:pPr/>
              <a:t>110</a:t>
            </a:fld>
            <a:endParaRPr lang="en-US"/>
          </a:p>
        </p:txBody>
      </p:sp>
    </p:spTree>
    <p:extLst>
      <p:ext uri="{BB962C8B-B14F-4D97-AF65-F5344CB8AC3E}">
        <p14:creationId xmlns:p14="http://schemas.microsoft.com/office/powerpoint/2010/main" val="5887418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was executed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1"/>
            <a:r>
              <a:rPr lang="en-AU" dirty="0">
                <a:effectLst/>
                <a:latin typeface="Arial" panose="020B0604020202020204" pitchFamily="34" charset="0"/>
              </a:rPr>
              <a:t>…</a:t>
            </a:r>
          </a:p>
          <a:p>
            <a:pPr lvl="1"/>
            <a:r>
              <a:rPr lang="en-AU" dirty="0">
                <a:effectLst/>
                <a:latin typeface="Arial" panose="020B0604020202020204" pitchFamily="34" charset="0"/>
              </a:rPr>
              <a:t>8. Introduction of New Item</a:t>
            </a:r>
          </a:p>
          <a:p>
            <a:pPr lvl="2"/>
            <a:r>
              <a:rPr lang="en-AU" b="0" i="0" dirty="0">
                <a:effectLst/>
                <a:latin typeface="Arial" panose="020B0604020202020204" pitchFamily="34" charset="0"/>
              </a:rPr>
              <a:t>WG1N218: A proposal to revise ISO/IEC 18092:2013 Interface and Protocol (NFCIP-1)</a:t>
            </a:r>
          </a:p>
          <a:p>
            <a:pPr lvl="2"/>
            <a:r>
              <a:rPr lang="en-AU" b="0" i="0" dirty="0">
                <a:effectLst/>
                <a:highlight>
                  <a:srgbClr val="FFFF00"/>
                </a:highlight>
                <a:latin typeface="Arial" panose="020B0604020202020204" pitchFamily="34" charset="0"/>
              </a:rPr>
              <a:t>WG1N219: Korean NB contribution of New Work Item Proposal on New Radio Access Technology in Field Area Network for Smart Grid</a:t>
            </a:r>
            <a:endParaRPr lang="en-AU" dirty="0">
              <a:effectLst/>
              <a:highlight>
                <a:srgbClr val="FFFF00"/>
              </a:highlight>
              <a:latin typeface="Arial" panose="020B0604020202020204" pitchFamily="34" charset="0"/>
            </a:endParaRPr>
          </a:p>
          <a:p>
            <a:pPr lvl="1"/>
            <a:r>
              <a:rPr lang="en-AU" dirty="0">
                <a:effectLst/>
                <a:latin typeface="Arial" panose="020B0604020202020204" pitchFamily="34" charset="0"/>
              </a:rPr>
              <a:t>9. Information from ISO Central Secretariat/TMB/...</a:t>
            </a:r>
          </a:p>
          <a:p>
            <a:pPr lvl="1"/>
            <a:r>
              <a:rPr lang="en-AU" dirty="0">
                <a:effectLst/>
                <a:latin typeface="Arial" panose="020B0604020202020204" pitchFamily="34" charset="0"/>
              </a:rPr>
              <a:t>10. Other Business</a:t>
            </a:r>
          </a:p>
          <a:p>
            <a:pPr lvl="2"/>
            <a:r>
              <a:rPr lang="en-AU" dirty="0">
                <a:effectLst/>
                <a:latin typeface="Arial" panose="020B0604020202020204" pitchFamily="34" charset="0"/>
              </a:rPr>
              <a:t>10.1 Improvement of WG 1 Organization</a:t>
            </a:r>
          </a:p>
          <a:p>
            <a:pPr lvl="1"/>
            <a:r>
              <a:rPr lang="en-AU" dirty="0">
                <a:effectLst/>
                <a:latin typeface="Arial" panose="020B0604020202020204" pitchFamily="34" charset="0"/>
              </a:rPr>
              <a:t>11. Outputs review and recommendation of Resolutions</a:t>
            </a:r>
          </a:p>
          <a:p>
            <a:pPr lvl="1"/>
            <a:r>
              <a:rPr lang="en-AU" dirty="0">
                <a:effectLst/>
                <a:latin typeface="Arial" panose="020B0604020202020204" pitchFamily="34" charset="0"/>
              </a:rPr>
              <a:t>12. Adjournment</a:t>
            </a:r>
          </a:p>
          <a:p>
            <a:br>
              <a:rPr lang="en-AU" b="0" i="0" dirty="0">
                <a:solidFill>
                  <a:srgbClr val="000000"/>
                </a:solidFill>
                <a:effectLst/>
                <a:latin typeface="Arial" panose="020B0604020202020204" pitchFamily="34" charset="0"/>
              </a:rPr>
            </a:br>
            <a:endParaRPr lang="en-AU" dirty="0"/>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111</a:t>
            </a:fld>
            <a:endParaRPr lang="en-US"/>
          </a:p>
        </p:txBody>
      </p:sp>
    </p:spTree>
    <p:extLst>
      <p:ext uri="{BB962C8B-B14F-4D97-AF65-F5344CB8AC3E}">
        <p14:creationId xmlns:p14="http://schemas.microsoft.com/office/powerpoint/2010/main" val="12708447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697D-45CA-4440-A560-2DE770ED564F}"/>
              </a:ext>
            </a:extLst>
          </p:cNvPr>
          <p:cNvSpPr>
            <a:spLocks noGrp="1"/>
          </p:cNvSpPr>
          <p:nvPr>
            <p:ph type="title"/>
          </p:nvPr>
        </p:nvSpPr>
        <p:spPr/>
        <p:txBody>
          <a:bodyPr/>
          <a:lstStyle/>
          <a:p>
            <a:r>
              <a:rPr lang="en-AU" dirty="0"/>
              <a:t>8: The Korean NB proposed a NP for smart grid in licensed spectrum</a:t>
            </a:r>
          </a:p>
        </p:txBody>
      </p:sp>
      <p:sp>
        <p:nvSpPr>
          <p:cNvPr id="3" name="Content Placeholder 2">
            <a:extLst>
              <a:ext uri="{FF2B5EF4-FFF2-40B4-BE49-F238E27FC236}">
                <a16:creationId xmlns:a16="http://schemas.microsoft.com/office/drawing/2014/main" id="{10FF96EE-6093-45A2-98FA-DB33F0B0DAA0}"/>
              </a:ext>
            </a:extLst>
          </p:cNvPr>
          <p:cNvSpPr>
            <a:spLocks noGrp="1"/>
          </p:cNvSpPr>
          <p:nvPr>
            <p:ph idx="1"/>
          </p:nvPr>
        </p:nvSpPr>
        <p:spPr/>
        <p:txBody>
          <a:bodyPr/>
          <a:lstStyle/>
          <a:p>
            <a:pPr lvl="1"/>
            <a:r>
              <a:rPr lang="en-AU" dirty="0"/>
              <a:t>The Korea NB made a proposal for a licensed band smart grid solution with:</a:t>
            </a:r>
          </a:p>
          <a:p>
            <a:pPr lvl="2"/>
            <a:r>
              <a:rPr lang="en-AU" dirty="0"/>
              <a:t>10-100Kbps per node</a:t>
            </a:r>
          </a:p>
          <a:p>
            <a:pPr lvl="2"/>
            <a:r>
              <a:rPr lang="en-AU" dirty="0"/>
              <a:t>20ms latency</a:t>
            </a:r>
          </a:p>
          <a:p>
            <a:pPr lvl="2"/>
            <a:r>
              <a:rPr lang="en-AU" dirty="0"/>
              <a:t>99% reliability</a:t>
            </a:r>
          </a:p>
        </p:txBody>
      </p:sp>
      <p:sp>
        <p:nvSpPr>
          <p:cNvPr id="4" name="Footer Placeholder 3">
            <a:extLst>
              <a:ext uri="{FF2B5EF4-FFF2-40B4-BE49-F238E27FC236}">
                <a16:creationId xmlns:a16="http://schemas.microsoft.com/office/drawing/2014/main" id="{23F75D48-3784-4F07-B29F-CFB2DD91655B}"/>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7828EBC-D520-49EA-8AB4-C9EDED08E0BC}"/>
              </a:ext>
            </a:extLst>
          </p:cNvPr>
          <p:cNvSpPr>
            <a:spLocks noGrp="1"/>
          </p:cNvSpPr>
          <p:nvPr>
            <p:ph type="sldNum" sz="quarter" idx="11"/>
          </p:nvPr>
        </p:nvSpPr>
        <p:spPr/>
        <p:txBody>
          <a:bodyPr/>
          <a:lstStyle/>
          <a:p>
            <a:r>
              <a:rPr lang="en-US"/>
              <a:t>Slide </a:t>
            </a:r>
            <a:fld id="{EF4002E7-DB4D-4CC3-8382-1939D19420D8}" type="slidenum">
              <a:rPr lang="en-US" smtClean="0"/>
              <a:pPr/>
              <a:t>112</a:t>
            </a:fld>
            <a:endParaRPr lang="en-US"/>
          </a:p>
        </p:txBody>
      </p:sp>
      <p:graphicFrame>
        <p:nvGraphicFramePr>
          <p:cNvPr id="10" name="Object 9">
            <a:extLst>
              <a:ext uri="{FF2B5EF4-FFF2-40B4-BE49-F238E27FC236}">
                <a16:creationId xmlns:a16="http://schemas.microsoft.com/office/drawing/2014/main" id="{1477DC8F-0727-4911-99D1-3574C0117A7D}"/>
              </a:ext>
            </a:extLst>
          </p:cNvPr>
          <p:cNvGraphicFramePr>
            <a:graphicFrameLocks noChangeAspect="1"/>
          </p:cNvGraphicFramePr>
          <p:nvPr>
            <p:extLst>
              <p:ext uri="{D42A27DB-BD31-4B8C-83A1-F6EECF244321}">
                <p14:modId xmlns:p14="http://schemas.microsoft.com/office/powerpoint/2010/main" val="1684170627"/>
              </p:ext>
            </p:extLst>
          </p:nvPr>
        </p:nvGraphicFramePr>
        <p:xfrm>
          <a:off x="3505200" y="2622550"/>
          <a:ext cx="914400" cy="806450"/>
        </p:xfrm>
        <a:graphic>
          <a:graphicData uri="http://schemas.openxmlformats.org/presentationml/2006/ole">
            <mc:AlternateContent xmlns:mc="http://schemas.openxmlformats.org/markup-compatibility/2006">
              <mc:Choice xmlns:v="urn:schemas-microsoft-com:vml" Requires="v">
                <p:oleObj spid="_x0000_s335900"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3505200" y="26225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7640561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697D-45CA-4440-A560-2DE770ED564F}"/>
              </a:ext>
            </a:extLst>
          </p:cNvPr>
          <p:cNvSpPr>
            <a:spLocks noGrp="1"/>
          </p:cNvSpPr>
          <p:nvPr>
            <p:ph type="title"/>
          </p:nvPr>
        </p:nvSpPr>
        <p:spPr/>
        <p:txBody>
          <a:bodyPr/>
          <a:lstStyle/>
          <a:p>
            <a:r>
              <a:rPr lang="en-AU" dirty="0"/>
              <a:t>8: The Korean NB proposed a NP for smart grid in licensed spectrum</a:t>
            </a:r>
          </a:p>
        </p:txBody>
      </p:sp>
      <p:sp>
        <p:nvSpPr>
          <p:cNvPr id="3" name="Content Placeholder 2">
            <a:extLst>
              <a:ext uri="{FF2B5EF4-FFF2-40B4-BE49-F238E27FC236}">
                <a16:creationId xmlns:a16="http://schemas.microsoft.com/office/drawing/2014/main" id="{10FF96EE-6093-45A2-98FA-DB33F0B0DAA0}"/>
              </a:ext>
            </a:extLst>
          </p:cNvPr>
          <p:cNvSpPr>
            <a:spLocks noGrp="1"/>
          </p:cNvSpPr>
          <p:nvPr>
            <p:ph idx="1"/>
          </p:nvPr>
        </p:nvSpPr>
        <p:spPr/>
        <p:txBody>
          <a:bodyPr/>
          <a:lstStyle/>
          <a:p>
            <a:pPr lvl="1"/>
            <a:r>
              <a:rPr lang="en-AU" dirty="0"/>
              <a:t>Comment from </a:t>
            </a:r>
            <a:r>
              <a:rPr lang="en-US" dirty="0"/>
              <a:t>Stephen McCann: </a:t>
            </a:r>
          </a:p>
          <a:p>
            <a:pPr lvl="2"/>
            <a:r>
              <a:rPr lang="en-US" i="1" dirty="0"/>
              <a:t>There was a new work item proposed that might have bearing on IEEE 802.11ah (I’d hazard to say more bearing in the market than in the technology): WG1N219 Korean NB contribution of New Work Item Proposal on New Radio Access Technology in Field Area Network for Smart Grid. </a:t>
            </a:r>
          </a:p>
          <a:p>
            <a:pPr lvl="2"/>
            <a:r>
              <a:rPr lang="en-US" i="1" dirty="0"/>
              <a:t>Apparently, the existing technologies do not provide enough throughput in the limited bandwidth available in the desirable 900 MHz band.</a:t>
            </a:r>
          </a:p>
          <a:p>
            <a:pPr lvl="1"/>
            <a:r>
              <a:rPr lang="en-AU" dirty="0"/>
              <a:t>Comment from </a:t>
            </a:r>
            <a:r>
              <a:rPr lang="en-US" dirty="0"/>
              <a:t>Peter Yee: </a:t>
            </a:r>
          </a:p>
          <a:p>
            <a:pPr lvl="2"/>
            <a:r>
              <a:rPr lang="en-AU" i="1" dirty="0"/>
              <a:t>Finally, I agree with Peter about the new work item that may impact IEEE 802.11ah, although I think it was more of a concern to IEEE 802.15.4. To me, it appeared to be another  3GPP NB-IoT variant.</a:t>
            </a:r>
          </a:p>
          <a:p>
            <a:pPr lvl="1"/>
            <a:r>
              <a:rPr lang="en-AU" dirty="0">
                <a:solidFill>
                  <a:srgbClr val="FF0000"/>
                </a:solidFill>
              </a:rPr>
              <a:t>What was agreed?</a:t>
            </a:r>
          </a:p>
          <a:p>
            <a:pPr lvl="2"/>
            <a:r>
              <a:rPr lang="en-AU" dirty="0">
                <a:solidFill>
                  <a:srgbClr val="FF0000"/>
                </a:solidFill>
              </a:rPr>
              <a:t>No motion appeared to go to SC6</a:t>
            </a:r>
          </a:p>
          <a:p>
            <a:pPr lvl="2"/>
            <a:r>
              <a:rPr lang="en-AU" dirty="0" err="1">
                <a:solidFill>
                  <a:srgbClr val="FF0000"/>
                </a:solidFill>
              </a:rPr>
              <a:t>WiSun</a:t>
            </a:r>
            <a:r>
              <a:rPr lang="en-AU" dirty="0">
                <a:solidFill>
                  <a:srgbClr val="FF0000"/>
                </a:solidFill>
              </a:rPr>
              <a:t> Alliance is aware of this proposal</a:t>
            </a:r>
          </a:p>
          <a:p>
            <a:pPr lvl="2"/>
            <a:endParaRPr lang="en-AU" i="1" dirty="0"/>
          </a:p>
        </p:txBody>
      </p:sp>
      <p:sp>
        <p:nvSpPr>
          <p:cNvPr id="4" name="Footer Placeholder 3">
            <a:extLst>
              <a:ext uri="{FF2B5EF4-FFF2-40B4-BE49-F238E27FC236}">
                <a16:creationId xmlns:a16="http://schemas.microsoft.com/office/drawing/2014/main" id="{23F75D48-3784-4F07-B29F-CFB2DD91655B}"/>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7828EBC-D520-49EA-8AB4-C9EDED08E0BC}"/>
              </a:ext>
            </a:extLst>
          </p:cNvPr>
          <p:cNvSpPr>
            <a:spLocks noGrp="1"/>
          </p:cNvSpPr>
          <p:nvPr>
            <p:ph type="sldNum" sz="quarter" idx="11"/>
          </p:nvPr>
        </p:nvSpPr>
        <p:spPr/>
        <p:txBody>
          <a:bodyPr/>
          <a:lstStyle/>
          <a:p>
            <a:r>
              <a:rPr lang="en-US"/>
              <a:t>Slide </a:t>
            </a:r>
            <a:fld id="{EF4002E7-DB4D-4CC3-8382-1939D19420D8}" type="slidenum">
              <a:rPr lang="en-US" smtClean="0"/>
              <a:pPr/>
              <a:t>113</a:t>
            </a:fld>
            <a:endParaRPr lang="en-US"/>
          </a:p>
        </p:txBody>
      </p:sp>
    </p:spTree>
    <p:extLst>
      <p:ext uri="{BB962C8B-B14F-4D97-AF65-F5344CB8AC3E}">
        <p14:creationId xmlns:p14="http://schemas.microsoft.com/office/powerpoint/2010/main" val="1669358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a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114</a:t>
            </a:fld>
            <a:endParaRPr lang="en-US"/>
          </a:p>
        </p:txBody>
      </p:sp>
    </p:spTree>
    <p:extLst>
      <p:ext uri="{BB962C8B-B14F-4D97-AF65-F5344CB8AC3E}">
        <p14:creationId xmlns:p14="http://schemas.microsoft.com/office/powerpoint/2010/main" val="916341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activity is for a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states:</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115</a:t>
            </a:fld>
            <a:endParaRPr lang="en-US"/>
          </a:p>
        </p:txBody>
      </p:sp>
    </p:spTree>
    <p:extLst>
      <p:ext uri="{BB962C8B-B14F-4D97-AF65-F5344CB8AC3E}">
        <p14:creationId xmlns:p14="http://schemas.microsoft.com/office/powerpoint/2010/main" val="18412852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p:txBody>
          <a:bodyPr/>
          <a:lstStyle/>
          <a:p>
            <a:r>
              <a:rPr lang="en-AU" dirty="0"/>
              <a:t>SC6 agreed to ballot NPs for standards that allocate APs to ACs with load balancing &amp; backup </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endParaRPr lang="en-AU" dirty="0"/>
          </a:p>
          <a:p>
            <a:pPr lvl="1"/>
            <a:endParaRPr lang="en-AU" dirty="0"/>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116</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337990" name="Acrobat Document" showAsIcon="1" r:id="rId3" imgW="914597" imgH="806311" progId="AcroExch.Document.DC">
                  <p:embed/>
                </p:oleObj>
              </mc:Choice>
              <mc:Fallback>
                <p:oleObj name="Acrobat Document" showAsIcon="1" r:id="rId3" imgW="914597" imgH="806311" progId="AcroExch.Document.DC">
                  <p:embed/>
                  <p:pic>
                    <p:nvPicPr>
                      <p:cNvPr id="7" name="Object 6">
                        <a:extLst>
                          <a:ext uri="{FF2B5EF4-FFF2-40B4-BE49-F238E27FC236}">
                            <a16:creationId xmlns:a16="http://schemas.microsoft.com/office/drawing/2014/main" id="{58BD693C-4E41-4A26-AE48-8E4979774AC7}"/>
                          </a:ext>
                        </a:extLst>
                      </p:cNvPr>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337991" name="Acrobat Document" showAsIcon="1" r:id="rId5" imgW="914597" imgH="806311" progId="AcroExch.Document.DC">
                  <p:embed/>
                </p:oleObj>
              </mc:Choice>
              <mc:Fallback>
                <p:oleObj name="Acrobat Document" showAsIcon="1" r:id="rId5" imgW="914597" imgH="806311" progId="AcroExch.Document.DC">
                  <p:embed/>
                  <p:pic>
                    <p:nvPicPr>
                      <p:cNvPr id="8" name="Object 7">
                        <a:extLst>
                          <a:ext uri="{FF2B5EF4-FFF2-40B4-BE49-F238E27FC236}">
                            <a16:creationId xmlns:a16="http://schemas.microsoft.com/office/drawing/2014/main" id="{43BDC13B-5F7C-4D67-8E30-67D56C7D434F}"/>
                          </a:ext>
                        </a:extLst>
                      </p:cNvPr>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337992" name="Acrobat Document" showAsIcon="1" r:id="rId7" imgW="914597" imgH="806311" progId="AcroExch.Document.DC">
                  <p:embed/>
                </p:oleObj>
              </mc:Choice>
              <mc:Fallback>
                <p:oleObj name="Acrobat Document" showAsIcon="1" r:id="rId7" imgW="914597" imgH="806311" progId="AcroExch.Document.DC">
                  <p:embed/>
                  <p:pic>
                    <p:nvPicPr>
                      <p:cNvPr id="9" name="Object 8">
                        <a:extLst>
                          <a:ext uri="{FF2B5EF4-FFF2-40B4-BE49-F238E27FC236}">
                            <a16:creationId xmlns:a16="http://schemas.microsoft.com/office/drawing/2014/main" id="{2E0791E1-86B3-4679-B7FB-B34ECD3817C5}"/>
                          </a:ext>
                        </a:extLst>
                      </p:cNvPr>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337993" name="Acrobat Document" showAsIcon="1" r:id="rId9" imgW="914597" imgH="806311" progId="AcroExch.Document.DC">
                  <p:embed/>
                </p:oleObj>
              </mc:Choice>
              <mc:Fallback>
                <p:oleObj name="Acrobat Document" showAsIcon="1" r:id="rId9" imgW="914597" imgH="806311" progId="AcroExch.Document.DC">
                  <p:embed/>
                  <p:pic>
                    <p:nvPicPr>
                      <p:cNvPr id="10" name="Object 9">
                        <a:extLst>
                          <a:ext uri="{FF2B5EF4-FFF2-40B4-BE49-F238E27FC236}">
                            <a16:creationId xmlns:a16="http://schemas.microsoft.com/office/drawing/2014/main" id="{96699309-B90C-45CE-A0C1-564335B9C541}"/>
                          </a:ext>
                        </a:extLst>
                      </p:cNvPr>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151048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p:txBody>
          <a:bodyPr/>
          <a:lstStyle/>
          <a:p>
            <a:r>
              <a:rPr lang="en-AU" dirty="0"/>
              <a:t>SC6 agreed to ballot NPs for standards that allocate APs to ACs with load balancing &amp; backup </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The ballot failed, with not enough participants …</a:t>
            </a:r>
          </a:p>
          <a:p>
            <a:pPr lvl="1"/>
            <a:r>
              <a:rPr lang="en-AU" dirty="0"/>
              <a:t>…but they had two weeks to find two more participants, which they did:</a:t>
            </a:r>
          </a:p>
          <a:p>
            <a:pPr lvl="2"/>
            <a:r>
              <a:rPr lang="en-AU" dirty="0"/>
              <a:t>China: WAPI Alliance, China Telecom</a:t>
            </a:r>
          </a:p>
          <a:p>
            <a:pPr lvl="2"/>
            <a:r>
              <a:rPr lang="en-AU" dirty="0"/>
              <a:t>Korea: ETRI</a:t>
            </a:r>
          </a:p>
          <a:p>
            <a:pPr lvl="2"/>
            <a:r>
              <a:rPr lang="en-AU" dirty="0"/>
              <a:t>Spain: i2cat</a:t>
            </a:r>
          </a:p>
          <a:p>
            <a:pPr lvl="2"/>
            <a:r>
              <a:rPr lang="en-AU" dirty="0"/>
              <a:t>Netherlands: NXP</a:t>
            </a:r>
          </a:p>
          <a:p>
            <a:pPr lvl="2"/>
            <a:r>
              <a:rPr lang="en-AU" dirty="0"/>
              <a:t>Ukraine: International Research and Training Centre of Information Technologies and Systems</a:t>
            </a:r>
          </a:p>
          <a:p>
            <a:pPr lvl="1"/>
            <a:r>
              <a:rPr lang="en-AU" dirty="0"/>
              <a:t>In Oct 2020, there was a request to comment prior to June 2021 on:</a:t>
            </a:r>
          </a:p>
          <a:p>
            <a:pPr lvl="2"/>
            <a:r>
              <a:rPr lang="en-AU" b="0" i="0" dirty="0">
                <a:effectLst/>
                <a:latin typeface="Arial" panose="020B0604020202020204" pitchFamily="34" charset="0"/>
              </a:rPr>
              <a:t>6N17369: I</a:t>
            </a:r>
            <a:r>
              <a:rPr lang="en-AU" dirty="0">
                <a:effectLst/>
                <a:latin typeface="Arial" panose="020B0604020202020204" pitchFamily="34" charset="0"/>
              </a:rPr>
              <a:t>SO/IEC WD 5021-1, Telecommunications and information exchange between systems – Wireless LAN Access Control – Part 1: Networking architecture specification</a:t>
            </a:r>
          </a:p>
          <a:p>
            <a:pPr lvl="2"/>
            <a:r>
              <a:rPr lang="en-AU" b="0" i="0" dirty="0">
                <a:effectLst/>
                <a:latin typeface="Arial" panose="020B0604020202020204" pitchFamily="34" charset="0"/>
              </a:rPr>
              <a:t>6N17370: I</a:t>
            </a:r>
            <a:r>
              <a:rPr lang="en-AU" dirty="0">
                <a:effectLst/>
                <a:latin typeface="Arial" panose="020B0604020202020204" pitchFamily="34" charset="0"/>
              </a:rPr>
              <a:t>SO/IEC WD 5021-2, Telecommunications and information exchange between systems – Wireless LAN Access Control – Part 2: Technical specification for dispatching platform</a:t>
            </a:r>
            <a:endParaRPr lang="en-AU" dirty="0"/>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117</a:t>
            </a:fld>
            <a:endParaRPr lang="en-US"/>
          </a:p>
        </p:txBody>
      </p:sp>
    </p:spTree>
    <p:extLst>
      <p:ext uri="{BB962C8B-B14F-4D97-AF65-F5344CB8AC3E}">
        <p14:creationId xmlns:p14="http://schemas.microsoft.com/office/powerpoint/2010/main" val="31688915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12432047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119</a:t>
            </a:fld>
            <a:endParaRPr lang="en-US"/>
          </a:p>
        </p:txBody>
      </p:sp>
    </p:spTree>
    <p:extLst>
      <p:ext uri="{BB962C8B-B14F-4D97-AF65-F5344CB8AC3E}">
        <p14:creationId xmlns:p14="http://schemas.microsoft.com/office/powerpoint/2010/main" val="228502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Sep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Sep 2020, as documented in </a:t>
            </a:r>
            <a:r>
              <a:rPr lang="en-AU" i="1" dirty="0">
                <a:hlinkClick r:id="rId3"/>
              </a:rPr>
              <a:t>11-20-1527-00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120</a:t>
            </a:fld>
            <a:endParaRPr lang="en-US"/>
          </a:p>
        </p:txBody>
      </p:sp>
    </p:spTree>
    <p:extLst>
      <p:ext uri="{BB962C8B-B14F-4D97-AF65-F5344CB8AC3E}">
        <p14:creationId xmlns:p14="http://schemas.microsoft.com/office/powerpoint/2010/main" val="9312439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121</a:t>
            </a:fld>
            <a:endParaRPr lang="en-US"/>
          </a:p>
        </p:txBody>
      </p:sp>
    </p:spTree>
    <p:extLst>
      <p:ext uri="{BB962C8B-B14F-4D97-AF65-F5344CB8AC3E}">
        <p14:creationId xmlns:p14="http://schemas.microsoft.com/office/powerpoint/2010/main" val="15941415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p>
          <a:p>
            <a:pPr lvl="2"/>
            <a:r>
              <a:rPr lang="en-AU" dirty="0"/>
              <a:t>Paul Nikolich - </a:t>
            </a:r>
            <a:r>
              <a:rPr lang="pl-PL" dirty="0">
                <a:solidFill>
                  <a:srgbClr val="FF0000"/>
                </a:solidFill>
                <a:hlinkClick r:id="rId8"/>
              </a:rPr>
              <a:t>paul.nikolich@att.net</a:t>
            </a:r>
            <a:r>
              <a:rPr lang="en-AU" dirty="0">
                <a:solidFill>
                  <a:srgbClr val="FF0000"/>
                </a:solidFill>
              </a:rPr>
              <a:t> </a:t>
            </a:r>
            <a:r>
              <a:rPr lang="en-AU" dirty="0"/>
              <a:t>– added Nov 2020</a:t>
            </a: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122</a:t>
            </a:fld>
            <a:endParaRPr lang="en-US"/>
          </a:p>
        </p:txBody>
      </p:sp>
    </p:spTree>
    <p:extLst>
      <p:ext uri="{BB962C8B-B14F-4D97-AF65-F5344CB8AC3E}">
        <p14:creationId xmlns:p14="http://schemas.microsoft.com/office/powerpoint/2010/main" val="23833330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1AF3-1BDA-46A3-909A-94E468ACE402}"/>
              </a:ext>
            </a:extLst>
          </p:cNvPr>
          <p:cNvSpPr>
            <a:spLocks noGrp="1"/>
          </p:cNvSpPr>
          <p:nvPr>
            <p:ph type="title"/>
          </p:nvPr>
        </p:nvSpPr>
        <p:spPr/>
        <p:txBody>
          <a:bodyPr/>
          <a:lstStyle/>
          <a:p>
            <a:r>
              <a:rPr lang="en-AU" dirty="0"/>
              <a:t>A project editor has been assigned for IEEE projects in SC6</a:t>
            </a:r>
          </a:p>
        </p:txBody>
      </p:sp>
      <p:sp>
        <p:nvSpPr>
          <p:cNvPr id="3" name="Content Placeholder 2">
            <a:extLst>
              <a:ext uri="{FF2B5EF4-FFF2-40B4-BE49-F238E27FC236}">
                <a16:creationId xmlns:a16="http://schemas.microsoft.com/office/drawing/2014/main" id="{5CD38A44-EF00-43DA-9A91-696AD3ADCDD4}"/>
              </a:ext>
            </a:extLst>
          </p:cNvPr>
          <p:cNvSpPr>
            <a:spLocks noGrp="1"/>
          </p:cNvSpPr>
          <p:nvPr>
            <p:ph idx="1"/>
          </p:nvPr>
        </p:nvSpPr>
        <p:spPr/>
        <p:txBody>
          <a:bodyPr/>
          <a:lstStyle/>
          <a:p>
            <a:pPr lvl="1"/>
            <a:r>
              <a:rPr lang="en-AU" dirty="0"/>
              <a:t>(Sept 2020) Jodi Haasz writes that Catherine Berger (IEEE) has been appointed as IEEE Project Editor for SC6</a:t>
            </a:r>
          </a:p>
          <a:p>
            <a:pPr lvl="2"/>
            <a:r>
              <a:rPr lang="en-AU" i="1" dirty="0"/>
              <a:t>We have come full circle with JTC 1/SC 6. </a:t>
            </a:r>
          </a:p>
          <a:p>
            <a:pPr lvl="2"/>
            <a:r>
              <a:rPr lang="en-AU" i="1" dirty="0"/>
              <a:t>You may remember that there used to be a Project Editor assigned by SC 6 for the 8802 standards (it was Robin Tasker).  </a:t>
            </a:r>
          </a:p>
          <a:p>
            <a:pPr lvl="2"/>
            <a:r>
              <a:rPr lang="en-AU" i="1" dirty="0"/>
              <a:t>There was agreement at the SC 6 meeting in London that a project editor was not required for the adoption of SC 6 standards. </a:t>
            </a:r>
          </a:p>
          <a:p>
            <a:pPr lvl="2"/>
            <a:r>
              <a:rPr lang="en-AU" i="1" dirty="0"/>
              <a:t> ISO has recently contacted the Committee Manager that a Project Editor needed to be assigned for these projects.  </a:t>
            </a:r>
          </a:p>
          <a:p>
            <a:pPr lvl="2"/>
            <a:r>
              <a:rPr lang="en-AU" i="1" dirty="0"/>
              <a:t>As Catherine Berger has been handling the editorial process, she has agreed to be assigned as the Project Editor.</a:t>
            </a:r>
          </a:p>
          <a:p>
            <a:endParaRPr lang="en-AU" dirty="0"/>
          </a:p>
        </p:txBody>
      </p:sp>
      <p:sp>
        <p:nvSpPr>
          <p:cNvPr id="4" name="Footer Placeholder 3">
            <a:extLst>
              <a:ext uri="{FF2B5EF4-FFF2-40B4-BE49-F238E27FC236}">
                <a16:creationId xmlns:a16="http://schemas.microsoft.com/office/drawing/2014/main" id="{A80ED7D3-96DB-47C9-BED2-D521D817828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198CF6D6-9DD9-4D00-9512-495D1CC3E1D6}"/>
              </a:ext>
            </a:extLst>
          </p:cNvPr>
          <p:cNvSpPr>
            <a:spLocks noGrp="1"/>
          </p:cNvSpPr>
          <p:nvPr>
            <p:ph type="sldNum" sz="quarter" idx="11"/>
          </p:nvPr>
        </p:nvSpPr>
        <p:spPr/>
        <p:txBody>
          <a:bodyPr/>
          <a:lstStyle/>
          <a:p>
            <a:r>
              <a:rPr lang="en-US"/>
              <a:t>Slide </a:t>
            </a:r>
            <a:fld id="{EF4002E7-DB4D-4CC3-8382-1939D19420D8}" type="slidenum">
              <a:rPr lang="en-US" smtClean="0"/>
              <a:pPr/>
              <a:t>123</a:t>
            </a:fld>
            <a:endParaRPr lang="en-US"/>
          </a:p>
        </p:txBody>
      </p:sp>
    </p:spTree>
    <p:extLst>
      <p:ext uri="{BB962C8B-B14F-4D97-AF65-F5344CB8AC3E}">
        <p14:creationId xmlns:p14="http://schemas.microsoft.com/office/powerpoint/2010/main" val="36041966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Sept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126</a:t>
            </a:fld>
            <a:endParaRPr lang="en-US"/>
          </a:p>
        </p:txBody>
      </p:sp>
    </p:spTree>
    <p:extLst>
      <p:ext uri="{BB962C8B-B14F-4D97-AF65-F5344CB8AC3E}">
        <p14:creationId xmlns:p14="http://schemas.microsoft.com/office/powerpoint/2010/main" val="3323317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127</a:t>
            </a:fld>
            <a:endParaRPr lang="en-US"/>
          </a:p>
        </p:txBody>
      </p:sp>
    </p:spTree>
    <p:extLst>
      <p:ext uri="{BB962C8B-B14F-4D97-AF65-F5344CB8AC3E}">
        <p14:creationId xmlns:p14="http://schemas.microsoft.com/office/powerpoint/2010/main" val="3317650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128</a:t>
            </a:fld>
            <a:endParaRPr lang="en-US"/>
          </a:p>
        </p:txBody>
      </p:sp>
    </p:spTree>
    <p:extLst>
      <p:ext uri="{BB962C8B-B14F-4D97-AF65-F5344CB8AC3E}">
        <p14:creationId xmlns:p14="http://schemas.microsoft.com/office/powerpoint/2010/main" val="32852344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132</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584"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142</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143</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310"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149</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19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July 2020 meeting</a:t>
            </a:r>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18392705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159</a:t>
            </a:fld>
            <a:endParaRPr lang="en-US"/>
          </a:p>
        </p:txBody>
      </p:sp>
    </p:spTree>
    <p:extLst>
      <p:ext uri="{BB962C8B-B14F-4D97-AF65-F5344CB8AC3E}">
        <p14:creationId xmlns:p14="http://schemas.microsoft.com/office/powerpoint/2010/main" val="3663221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160</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162</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11689304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23739555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22846302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16768620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169</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69 standards through the PSDO ratification process,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83844682"/>
              </p:ext>
            </p:extLst>
          </p:nvPr>
        </p:nvGraphicFramePr>
        <p:xfrm>
          <a:off x="1714500" y="214884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33</a:t>
                      </a:r>
                    </a:p>
                  </a:txBody>
                  <a:tcPr/>
                </a:tc>
                <a:tc>
                  <a:txBody>
                    <a:bodyPr/>
                    <a:lstStyle/>
                    <a:p>
                      <a:pPr algn="ctr"/>
                      <a:r>
                        <a:rPr lang="en-AU" dirty="0"/>
                        <a:t>14</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12</a:t>
                      </a:r>
                    </a:p>
                  </a:txBody>
                  <a:tcPr/>
                </a:tc>
                <a:tc>
                  <a:txBody>
                    <a:bodyPr/>
                    <a:lstStyle/>
                    <a:p>
                      <a:pPr algn="ctr"/>
                      <a:r>
                        <a:rPr lang="en-AU" dirty="0"/>
                        <a:t>9</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69</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170</a:t>
            </a:fld>
            <a:endParaRPr lang="en-US"/>
          </a:p>
        </p:txBody>
      </p:sp>
    </p:spTree>
    <p:extLst>
      <p:ext uri="{BB962C8B-B14F-4D97-AF65-F5344CB8AC3E}">
        <p14:creationId xmlns:p14="http://schemas.microsoft.com/office/powerpoint/2010/main" val="8368451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171</a:t>
            </a:fld>
            <a:endParaRPr lang="en-US"/>
          </a:p>
        </p:txBody>
      </p:sp>
    </p:spTree>
    <p:extLst>
      <p:ext uri="{BB962C8B-B14F-4D97-AF65-F5344CB8AC3E}">
        <p14:creationId xmlns:p14="http://schemas.microsoft.com/office/powerpoint/2010/main" val="28794734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172</a:t>
            </a:fld>
            <a:endParaRPr lang="en-US"/>
          </a:p>
        </p:txBody>
      </p:sp>
    </p:spTree>
    <p:extLst>
      <p:ext uri="{BB962C8B-B14F-4D97-AF65-F5344CB8AC3E}">
        <p14:creationId xmlns:p14="http://schemas.microsoft.com/office/powerpoint/2010/main" val="24268506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173</a:t>
            </a:fld>
            <a:endParaRPr lang="en-US"/>
          </a:p>
        </p:txBody>
      </p:sp>
    </p:spTree>
    <p:extLst>
      <p:ext uri="{BB962C8B-B14F-4D97-AF65-F5344CB8AC3E}">
        <p14:creationId xmlns:p14="http://schemas.microsoft.com/office/powerpoint/2010/main" val="14201883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174</a:t>
            </a:fld>
            <a:endParaRPr lang="en-US"/>
          </a:p>
        </p:txBody>
      </p:sp>
    </p:spTree>
    <p:extLst>
      <p:ext uri="{BB962C8B-B14F-4D97-AF65-F5344CB8AC3E}">
        <p14:creationId xmlns:p14="http://schemas.microsoft.com/office/powerpoint/2010/main" val="24251679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176</a:t>
            </a:fld>
            <a:endParaRPr lang="en-US"/>
          </a:p>
        </p:txBody>
      </p:sp>
    </p:spTree>
    <p:extLst>
      <p:ext uri="{BB962C8B-B14F-4D97-AF65-F5344CB8AC3E}">
        <p14:creationId xmlns:p14="http://schemas.microsoft.com/office/powerpoint/2010/main" val="33676144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177</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178</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33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180</a:t>
            </a:fld>
            <a:endParaRPr lang="en-US"/>
          </a:p>
        </p:txBody>
      </p:sp>
    </p:spTree>
    <p:extLst>
      <p:ext uri="{BB962C8B-B14F-4D97-AF65-F5344CB8AC3E}">
        <p14:creationId xmlns:p14="http://schemas.microsoft.com/office/powerpoint/2010/main" val="27708579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181</a:t>
            </a:fld>
            <a:endParaRPr lang="en-US"/>
          </a:p>
        </p:txBody>
      </p:sp>
    </p:spTree>
    <p:extLst>
      <p:ext uri="{BB962C8B-B14F-4D97-AF65-F5344CB8AC3E}">
        <p14:creationId xmlns:p14="http://schemas.microsoft.com/office/powerpoint/2010/main" val="42232000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182</a:t>
            </a:fld>
            <a:endParaRPr lang="en-US"/>
          </a:p>
        </p:txBody>
      </p:sp>
    </p:spTree>
    <p:extLst>
      <p:ext uri="{BB962C8B-B14F-4D97-AF65-F5344CB8AC3E}">
        <p14:creationId xmlns:p14="http://schemas.microsoft.com/office/powerpoint/2010/main" val="23405875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183</a:t>
            </a:fld>
            <a:endParaRPr lang="en-US"/>
          </a:p>
        </p:txBody>
      </p:sp>
    </p:spTree>
    <p:extLst>
      <p:ext uri="{BB962C8B-B14F-4D97-AF65-F5344CB8AC3E}">
        <p14:creationId xmlns:p14="http://schemas.microsoft.com/office/powerpoint/2010/main" val="24006628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184</a:t>
            </a:fld>
            <a:endParaRPr lang="en-US"/>
          </a:p>
        </p:txBody>
      </p:sp>
    </p:spTree>
    <p:extLst>
      <p:ext uri="{BB962C8B-B14F-4D97-AF65-F5344CB8AC3E}">
        <p14:creationId xmlns:p14="http://schemas.microsoft.com/office/powerpoint/2010/main" val="20292585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186</a:t>
            </a:fld>
            <a:endParaRPr lang="en-US"/>
          </a:p>
        </p:txBody>
      </p:sp>
    </p:spTree>
    <p:extLst>
      <p:ext uri="{BB962C8B-B14F-4D97-AF65-F5344CB8AC3E}">
        <p14:creationId xmlns:p14="http://schemas.microsoft.com/office/powerpoint/2010/main" val="1153001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187</a:t>
            </a:fld>
            <a:endParaRPr lang="en-US"/>
          </a:p>
        </p:txBody>
      </p:sp>
    </p:spTree>
    <p:extLst>
      <p:ext uri="{BB962C8B-B14F-4D97-AF65-F5344CB8AC3E}">
        <p14:creationId xmlns:p14="http://schemas.microsoft.com/office/powerpoint/2010/main" val="41389489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188</a:t>
            </a:fld>
            <a:endParaRPr lang="en-US"/>
          </a:p>
        </p:txBody>
      </p:sp>
    </p:spTree>
    <p:extLst>
      <p:ext uri="{BB962C8B-B14F-4D97-AF65-F5344CB8AC3E}">
        <p14:creationId xmlns:p14="http://schemas.microsoft.com/office/powerpoint/2010/main" val="2771317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189</a:t>
            </a:fld>
            <a:endParaRPr lang="en-US"/>
          </a:p>
        </p:txBody>
      </p:sp>
    </p:spTree>
    <p:extLst>
      <p:ext uri="{BB962C8B-B14F-4D97-AF65-F5344CB8AC3E}">
        <p14:creationId xmlns:p14="http://schemas.microsoft.com/office/powerpoint/2010/main" val="140662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33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190</a:t>
            </a:fld>
            <a:endParaRPr lang="en-US"/>
          </a:p>
        </p:txBody>
      </p:sp>
    </p:spTree>
    <p:extLst>
      <p:ext uri="{BB962C8B-B14F-4D97-AF65-F5344CB8AC3E}">
        <p14:creationId xmlns:p14="http://schemas.microsoft.com/office/powerpoint/2010/main" val="187047836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191</a:t>
            </a:fld>
            <a:endParaRPr lang="en-US"/>
          </a:p>
        </p:txBody>
      </p:sp>
    </p:spTree>
    <p:extLst>
      <p:ext uri="{BB962C8B-B14F-4D97-AF65-F5344CB8AC3E}">
        <p14:creationId xmlns:p14="http://schemas.microsoft.com/office/powerpoint/2010/main" val="35753137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192</a:t>
            </a:fld>
            <a:endParaRPr lang="en-US"/>
          </a:p>
        </p:txBody>
      </p:sp>
    </p:spTree>
    <p:extLst>
      <p:ext uri="{BB962C8B-B14F-4D97-AF65-F5344CB8AC3E}">
        <p14:creationId xmlns:p14="http://schemas.microsoft.com/office/powerpoint/2010/main" val="22365210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193</a:t>
            </a:fld>
            <a:endParaRPr lang="en-US"/>
          </a:p>
        </p:txBody>
      </p:sp>
    </p:spTree>
    <p:extLst>
      <p:ext uri="{BB962C8B-B14F-4D97-AF65-F5344CB8AC3E}">
        <p14:creationId xmlns:p14="http://schemas.microsoft.com/office/powerpoint/2010/main" val="4826055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194</a:t>
            </a:fld>
            <a:endParaRPr lang="en-US"/>
          </a:p>
        </p:txBody>
      </p:sp>
    </p:spTree>
    <p:extLst>
      <p:ext uri="{BB962C8B-B14F-4D97-AF65-F5344CB8AC3E}">
        <p14:creationId xmlns:p14="http://schemas.microsoft.com/office/powerpoint/2010/main" val="42521768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has been published</a:t>
            </a:r>
          </a:p>
        </p:txBody>
      </p:sp>
      <p:sp>
        <p:nvSpPr>
          <p:cNvPr id="10" name="Content Placeholder 9"/>
          <p:cNvSpPr>
            <a:spLocks noGrp="1"/>
          </p:cNvSpPr>
          <p:nvPr>
            <p:ph idx="1"/>
          </p:nvPr>
        </p:nvSpPr>
        <p:spPr>
          <a:xfrm>
            <a:off x="685800" y="1371600"/>
            <a:ext cx="7772400" cy="47244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pPr lvl="1"/>
            <a:r>
              <a:rPr lang="en-AU" dirty="0"/>
              <a:t>IEEE 802.1Q-2018 has been published as ISO/IEC/IEEE 8802-1Q:2020</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195</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nvGraphicFramePr>
        <p:xfrm>
          <a:off x="5029200" y="5156201"/>
          <a:ext cx="914400" cy="806450"/>
        </p:xfrm>
        <a:graphic>
          <a:graphicData uri="http://schemas.openxmlformats.org/presentationml/2006/ole">
            <mc:AlternateContent xmlns:mc="http://schemas.openxmlformats.org/markup-compatibility/2006">
              <mc:Choice xmlns:v="urn:schemas-microsoft-com:vml" Requires="v">
                <p:oleObj spid="_x0000_s331844" name="Acrobat Document" showAsIcon="1" r:id="rId3" imgW="914597" imgH="806311" progId="AcroExch.Document.DC">
                  <p:embed/>
                </p:oleObj>
              </mc:Choice>
              <mc:Fallback>
                <p:oleObj name="Acrobat Document" showAsIcon="1" r:id="rId3" imgW="914597" imgH="806311" progId="AcroExch.Document.DC">
                  <p:embed/>
                  <p:pic>
                    <p:nvPicPr>
                      <p:cNvPr id="3" name="Object 2">
                        <a:extLst>
                          <a:ext uri="{FF2B5EF4-FFF2-40B4-BE49-F238E27FC236}">
                            <a16:creationId xmlns:a16="http://schemas.microsoft.com/office/drawing/2014/main" id="{8364D157-CA8E-4DC3-A2DC-FBBC42166849}"/>
                          </a:ext>
                        </a:extLst>
                      </p:cNvPr>
                      <p:cNvPicPr/>
                      <p:nvPr/>
                    </p:nvPicPr>
                    <p:blipFill>
                      <a:blip r:embed="rId4"/>
                      <a:stretch>
                        <a:fillRect/>
                      </a:stretch>
                    </p:blipFill>
                    <p:spPr>
                      <a:xfrm>
                        <a:off x="5029200" y="515620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514962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 &amp; response sent</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sent in Aug 2020 (N17266)</a:t>
            </a:r>
          </a:p>
          <a:p>
            <a:pPr lvl="1"/>
            <a:r>
              <a:rPr lang="en-AU" dirty="0"/>
              <a:t>IEEE 802.1AE has been published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196</a:t>
            </a:fld>
            <a:endParaRPr lang="en-US"/>
          </a:p>
        </p:txBody>
      </p:sp>
    </p:spTree>
    <p:extLst>
      <p:ext uri="{BB962C8B-B14F-4D97-AF65-F5344CB8AC3E}">
        <p14:creationId xmlns:p14="http://schemas.microsoft.com/office/powerpoint/2010/main" val="28749017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8802-11:2018/AMD 3:2020 (802.11aj)</a:t>
            </a:r>
            <a:r>
              <a:rPr lang="en-AU" dirty="0">
                <a:solidFill>
                  <a:srgbClr val="FF0000"/>
                </a:solidFill>
              </a:rPr>
              <a:t>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Has been published as ISO/IEC/IEEE 8802-11:2018/AMD 3:2020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197</a:t>
            </a:fld>
            <a:endParaRPr lang="en-US"/>
          </a:p>
        </p:txBody>
      </p:sp>
    </p:spTree>
    <p:extLst>
      <p:ext uri="{BB962C8B-B14F-4D97-AF65-F5344CB8AC3E}">
        <p14:creationId xmlns:p14="http://schemas.microsoft.com/office/powerpoint/2010/main" val="1632932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8802-11:2018/AMD 4:2020 (802.11ak)</a:t>
            </a:r>
            <a:r>
              <a:rPr lang="en-AU" dirty="0">
                <a:solidFill>
                  <a:srgbClr val="FF0000"/>
                </a:solidFill>
              </a:rPr>
              <a:t>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Has been published as ISO/IEC/IEEE 8802-11:2018/AMD 4:2020</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198</a:t>
            </a:fld>
            <a:endParaRPr lang="en-US"/>
          </a:p>
        </p:txBody>
      </p:sp>
    </p:spTree>
    <p:extLst>
      <p:ext uri="{BB962C8B-B14F-4D97-AF65-F5344CB8AC3E}">
        <p14:creationId xmlns:p14="http://schemas.microsoft.com/office/powerpoint/2010/main" val="327065229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8802-11:2018/AMD 5:2020 (802.11aq)</a:t>
            </a:r>
            <a:r>
              <a:rPr lang="en-AU" dirty="0">
                <a:solidFill>
                  <a:srgbClr val="FF0000"/>
                </a:solidFill>
              </a:rPr>
              <a:t>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802.11aq-2018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Has been published as ISO/IEC/IEEE 8802-11:2018/AMD 5:2020</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199</a:t>
            </a:fld>
            <a:endParaRPr lang="en-US"/>
          </a:p>
        </p:txBody>
      </p:sp>
    </p:spTree>
    <p:extLst>
      <p:ext uri="{BB962C8B-B14F-4D97-AF65-F5344CB8AC3E}">
        <p14:creationId xmlns:p14="http://schemas.microsoft.com/office/powerpoint/2010/main" val="214556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Nov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33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65984101"/>
              </p:ext>
            </p:extLst>
          </p:nvPr>
        </p:nvGraphicFramePr>
        <p:xfrm>
          <a:off x="761999" y="1712149"/>
          <a:ext cx="7696200" cy="359664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802.1Q-2018</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11 Mar</a:t>
                      </a:r>
                      <a:r>
                        <a:rPr lang="en-AU" sz="1600" b="0" kern="1200" baseline="0" dirty="0">
                          <a:solidFill>
                            <a:srgbClr val="00B050"/>
                          </a:solidFill>
                          <a:latin typeface="+mn-lt"/>
                          <a:ea typeface="+mn-ea"/>
                          <a:cs typeface="+mn-cs"/>
                        </a:rPr>
                        <a:t>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2496566975"/>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802.1AE-Rev</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11 Mar</a:t>
                      </a:r>
                      <a:r>
                        <a:rPr lang="en-AU" sz="1600" b="0" kern="1200" baseline="0" dirty="0">
                          <a:solidFill>
                            <a:srgbClr val="00B050"/>
                          </a:solidFill>
                          <a:latin typeface="+mn-lt"/>
                          <a:ea typeface="+mn-ea"/>
                          <a:cs typeface="+mn-cs"/>
                        </a:rPr>
                        <a:t>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 Jun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Aug 20</a:t>
                      </a:r>
                    </a:p>
                  </a:txBody>
                  <a:tcPr marL="115147" marR="115147"/>
                </a:tc>
                <a:extLst>
                  <a:ext uri="{0D108BD9-81ED-4DB2-BD59-A6C34878D82A}">
                    <a16:rowId xmlns:a16="http://schemas.microsoft.com/office/drawing/2014/main" val="179520788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12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71723301"/>
              </p:ext>
            </p:extLst>
          </p:nvPr>
        </p:nvGraphicFramePr>
        <p:xfrm>
          <a:off x="761999" y="1571037"/>
          <a:ext cx="7696200" cy="4829763"/>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r h="351837">
                <a:tc>
                  <a:txBody>
                    <a:bodyPr/>
                    <a:lstStyle/>
                    <a:p>
                      <a:r>
                        <a:rPr lang="en-AU" sz="1600" b="0" dirty="0">
                          <a:latin typeface="+mj-lt"/>
                          <a:cs typeface="Arial" panose="020B0604020202020204" pitchFamily="34" charset="0"/>
                        </a:rPr>
                        <a:t>802.11aj</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861545519"/>
                  </a:ext>
                </a:extLst>
              </a:tr>
              <a:tr h="351837">
                <a:tc>
                  <a:txBody>
                    <a:bodyPr/>
                    <a:lstStyle/>
                    <a:p>
                      <a:r>
                        <a:rPr lang="en-AU" sz="1600" b="0" dirty="0">
                          <a:latin typeface="+mj-lt"/>
                          <a:cs typeface="Arial" panose="020B0604020202020204" pitchFamily="34" charset="0"/>
                        </a:rPr>
                        <a:t>802.11ak</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4212728673"/>
                  </a:ext>
                </a:extLst>
              </a:tr>
              <a:tr h="351837">
                <a:tc>
                  <a:txBody>
                    <a:bodyPr/>
                    <a:lstStyle/>
                    <a:p>
                      <a:r>
                        <a:rPr lang="en-AU" sz="1600" b="0" dirty="0">
                          <a:latin typeface="+mj-lt"/>
                          <a:cs typeface="Arial" panose="020B0604020202020204" pitchFamily="34" charset="0"/>
                        </a:rPr>
                        <a:t>802.11aq</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480379155"/>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15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67595895"/>
              </p:ext>
            </p:extLst>
          </p:nvPr>
        </p:nvGraphicFramePr>
        <p:xfrm>
          <a:off x="152399" y="18288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Aug 20</a:t>
                      </a:r>
                      <a:endParaRPr lang="en-AU" sz="1600" b="0" dirty="0">
                        <a:solidFill>
                          <a:srgbClr val="00B050"/>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61734239"/>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34036834"/>
                  </a:ext>
                </a:extLst>
              </a:tr>
              <a:tr h="330320">
                <a:tc>
                  <a:txBody>
                    <a:bodyPr/>
                    <a:lstStyle/>
                    <a:p>
                      <a:r>
                        <a:rPr lang="en-AU" sz="1600" dirty="0">
                          <a:latin typeface="+mj-lt"/>
                          <a:cs typeface="Arial" panose="020B0604020202020204" pitchFamily="34" charset="0"/>
                        </a:rPr>
                        <a:t>.1X-2020</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r h="330320">
                <a:tc>
                  <a:txBody>
                    <a:bodyPr/>
                    <a:lstStyle/>
                    <a:p>
                      <a:r>
                        <a:rPr lang="en-AU" sz="1600" dirty="0">
                          <a:latin typeface="+mj-lt"/>
                          <a:cs typeface="Arial" panose="020B0604020202020204" pitchFamily="34" charset="0"/>
                        </a:rPr>
                        <a:t>.1AE/Cor1</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13 Jan 21</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2328711"/>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16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29</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001394528"/>
              </p:ext>
            </p:extLst>
          </p:nvPr>
        </p:nvGraphicFramePr>
        <p:xfrm>
          <a:off x="152399" y="1828800"/>
          <a:ext cx="8839199" cy="15849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.1Qcr</a:t>
                      </a:r>
                    </a:p>
                  </a:txBody>
                  <a:tcPr marL="115147" marR="0"/>
                </a:tc>
                <a:tc>
                  <a:txBody>
                    <a:bodyPr/>
                    <a:lstStyle/>
                    <a:p>
                      <a:pPr algn="ctr"/>
                      <a:r>
                        <a:rPr lang="en-AU" sz="1600" b="0" dirty="0">
                          <a:solidFill>
                            <a:schemeClr val="tx1"/>
                          </a:solidFill>
                          <a:latin typeface="+mj-lt"/>
                          <a:cs typeface="Arial" panose="020B0604020202020204" pitchFamily="34" charset="0"/>
                        </a:rPr>
                        <a:t>D2.3</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.1CS</a:t>
                      </a:r>
                    </a:p>
                  </a:txBody>
                  <a:tcPr marL="115147" marR="0"/>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.1Qcz</a:t>
                      </a:r>
                    </a:p>
                  </a:txBody>
                  <a:tcPr marL="115147" marR="0"/>
                </a:tc>
                <a:tc>
                  <a:txBody>
                    <a:bodyPr/>
                    <a:lstStyle/>
                    <a:p>
                      <a:pPr algn="ctr"/>
                      <a:r>
                        <a:rPr lang="en-AU" sz="1600" b="0" dirty="0">
                          <a:solidFill>
                            <a:schemeClr val="tx1"/>
                          </a:solidFill>
                          <a:latin typeface="+mj-lt"/>
                          <a:cs typeface="Arial" panose="020B0604020202020204" pitchFamily="34" charset="0"/>
                        </a:rPr>
                        <a:t>D1.2</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bl>
          </a:graphicData>
        </a:graphic>
      </p:graphicFrame>
    </p:spTree>
    <p:extLst>
      <p:ext uri="{BB962C8B-B14F-4D97-AF65-F5344CB8AC3E}">
        <p14:creationId xmlns:p14="http://schemas.microsoft.com/office/powerpoint/2010/main" val="72781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 &amp; stakeholders</a:t>
            </a:r>
          </a:p>
          <a:p>
            <a:pPr lvl="1"/>
            <a:r>
              <a:rPr lang="en-AU" dirty="0"/>
              <a:t>Karen Randall</a:t>
            </a:r>
          </a:p>
          <a:p>
            <a:pPr lvl="1"/>
            <a:r>
              <a:rPr lang="en-AU" dirty="0"/>
              <a:t>John Messenger</a:t>
            </a:r>
          </a:p>
          <a:p>
            <a:pPr lvl="1"/>
            <a:r>
              <a:rPr lang="en-AU" dirty="0"/>
              <a:t>Paul Congdon</a:t>
            </a:r>
          </a:p>
          <a:p>
            <a:pPr lvl="1"/>
            <a:r>
              <a:rPr lang="en-AU" dirty="0"/>
              <a:t>Glen Parsons (802.1 WG Chair)</a:t>
            </a:r>
          </a:p>
          <a:p>
            <a:pPr lvl="1"/>
            <a:r>
              <a:rPr lang="en-AU" dirty="0"/>
              <a:t>Mick Seaman</a:t>
            </a:r>
          </a:p>
          <a:p>
            <a:pPr lvl="1"/>
            <a:r>
              <a:rPr lang="en-AU" dirty="0"/>
              <a:t>Jessy </a:t>
            </a:r>
            <a:r>
              <a:rPr lang="en-AU" dirty="0" err="1"/>
              <a:t>Rouyer</a:t>
            </a:r>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242120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2EF076-A05D-45BF-A501-D5A575200D81}"/>
              </a:ext>
            </a:extLst>
          </p:cNvPr>
          <p:cNvSpPr>
            <a:spLocks noGrp="1"/>
          </p:cNvSpPr>
          <p:nvPr>
            <p:ph type="title"/>
          </p:nvPr>
        </p:nvSpPr>
        <p:spPr/>
        <p:txBody>
          <a:bodyPr/>
          <a:lstStyle/>
          <a:p>
            <a:r>
              <a:rPr lang="it-IT" dirty="0"/>
              <a:t>ISO/IEC/IEEE 8802-A:2015 </a:t>
            </a:r>
            <a:r>
              <a:rPr lang="en-AU" dirty="0"/>
              <a:t>is being systematically reviewed by ISO with ballot closing on 2 Dec 2020</a:t>
            </a:r>
          </a:p>
        </p:txBody>
      </p:sp>
      <p:sp>
        <p:nvSpPr>
          <p:cNvPr id="3" name="Content Placeholder 2">
            <a:extLst>
              <a:ext uri="{FF2B5EF4-FFF2-40B4-BE49-F238E27FC236}">
                <a16:creationId xmlns:a16="http://schemas.microsoft.com/office/drawing/2014/main" id="{8D812BB7-018F-4757-9A2C-CDB44C789561}"/>
              </a:ext>
            </a:extLst>
          </p:cNvPr>
          <p:cNvSpPr>
            <a:spLocks noGrp="1"/>
          </p:cNvSpPr>
          <p:nvPr>
            <p:ph idx="1"/>
          </p:nvPr>
        </p:nvSpPr>
        <p:spPr/>
        <p:txBody>
          <a:bodyPr/>
          <a:lstStyle/>
          <a:p>
            <a:pPr lvl="1"/>
            <a:r>
              <a:rPr lang="en-AU" dirty="0"/>
              <a:t>IEEE 802</a:t>
            </a:r>
            <a:r>
              <a:rPr lang="en-GB" dirty="0"/>
              <a:t>-2014 </a:t>
            </a:r>
            <a:r>
              <a:rPr lang="en-AU" dirty="0"/>
              <a:t>went through the PSDO process in 2015</a:t>
            </a:r>
          </a:p>
          <a:p>
            <a:pPr lvl="1"/>
            <a:r>
              <a:rPr lang="it-IT" dirty="0"/>
              <a:t>ISO/IEC/IEEE 8802-A:2015 is in the systematic review prpocess</a:t>
            </a:r>
          </a:p>
          <a:p>
            <a:pPr lvl="2"/>
            <a:r>
              <a:rPr lang="it-IT" dirty="0"/>
              <a:t>Ballot closes 4 Mar 2021</a:t>
            </a:r>
            <a:endParaRPr lang="en-AU" dirty="0"/>
          </a:p>
        </p:txBody>
      </p:sp>
      <p:sp>
        <p:nvSpPr>
          <p:cNvPr id="4" name="Footer Placeholder 3">
            <a:extLst>
              <a:ext uri="{FF2B5EF4-FFF2-40B4-BE49-F238E27FC236}">
                <a16:creationId xmlns:a16="http://schemas.microsoft.com/office/drawing/2014/main" id="{2AB146DC-5257-4B42-9155-B11EDAFEE80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551ED5C1-269A-45A6-A9F8-E0253B66E095}"/>
              </a:ext>
            </a:extLst>
          </p:cNvPr>
          <p:cNvSpPr>
            <a:spLocks noGrp="1"/>
          </p:cNvSpPr>
          <p:nvPr>
            <p:ph type="sldNum" sz="quarter" idx="11"/>
          </p:nvPr>
        </p:nvSpPr>
        <p:spPr/>
        <p:txBody>
          <a:bodyPr/>
          <a:lstStyle/>
          <a:p>
            <a:r>
              <a:rPr lang="en-US"/>
              <a:t>Slide </a:t>
            </a:r>
            <a:fld id="{EF4002E7-DB4D-4CC3-8382-1939D19420D8}" type="slidenum">
              <a:rPr lang="en-US" smtClean="0"/>
              <a:pPr/>
              <a:t>31</a:t>
            </a:fld>
            <a:endParaRPr lang="en-US"/>
          </a:p>
        </p:txBody>
      </p:sp>
    </p:spTree>
    <p:extLst>
      <p:ext uri="{BB962C8B-B14F-4D97-AF65-F5344CB8AC3E}">
        <p14:creationId xmlns:p14="http://schemas.microsoft.com/office/powerpoint/2010/main" val="2162867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 &amp; response sent</a:t>
            </a:r>
          </a:p>
          <a:p>
            <a:pPr lvl="1"/>
            <a:r>
              <a:rPr lang="en-AU" dirty="0"/>
              <a:t>802.1Qcc 60-day ballot passed on 16 July 2019 (N17244)</a:t>
            </a:r>
          </a:p>
          <a:p>
            <a:pPr lvl="2"/>
            <a:r>
              <a:rPr lang="en-AU" dirty="0"/>
              <a:t>Passed 8/0/10 on need for ISO standard</a:t>
            </a:r>
          </a:p>
          <a:p>
            <a:pPr lvl="2"/>
            <a:r>
              <a:rPr lang="en-AU" dirty="0"/>
              <a:t>Passed 6/1/9 on support for submission to FDIS</a:t>
            </a:r>
          </a:p>
          <a:p>
            <a:pPr lvl="1"/>
            <a:r>
              <a:rPr lang="en-AU" dirty="0"/>
              <a:t>China voted “no” with 2 comments</a:t>
            </a:r>
          </a:p>
          <a:p>
            <a:pPr lvl="2"/>
            <a:r>
              <a:rPr lang="en-AU" dirty="0"/>
              <a:t>Response sent in Oct 2020 (</a:t>
            </a:r>
            <a:r>
              <a:rPr lang="en-AU" dirty="0">
                <a:solidFill>
                  <a:srgbClr val="FF0000"/>
                </a:solidFill>
              </a:rPr>
              <a:t>N??????</a:t>
            </a:r>
            <a:r>
              <a:rPr lang="en-AU" dirty="0"/>
              <a:t>)</a:t>
            </a:r>
          </a:p>
          <a:p>
            <a:r>
              <a:rPr lang="en-AU" dirty="0"/>
              <a:t>FDIS ballot: </a:t>
            </a:r>
            <a:r>
              <a:rPr lang="en-AU" dirty="0">
                <a:solidFill>
                  <a:schemeClr val="accent2"/>
                </a:solidFill>
              </a:rPr>
              <a:t>waiting</a:t>
            </a:r>
          </a:p>
          <a:p>
            <a:pPr lvl="1"/>
            <a:r>
              <a:rPr lang="en-AU" dirty="0"/>
              <a:t>Will be called </a:t>
            </a:r>
            <a:r>
              <a:rPr lang="en-AU" sz="1800" dirty="0">
                <a:effectLst/>
                <a:latin typeface="Calibri" panose="020F0502020204030204" pitchFamily="34" charset="0"/>
                <a:ea typeface="Calibri" panose="020F0502020204030204" pitchFamily="34" charset="0"/>
              </a:rPr>
              <a:t>ISO/IEC/IEEE 8802-1Q:2020/AMD </a:t>
            </a:r>
            <a:r>
              <a:rPr lang="en-AU" sz="1800" dirty="0">
                <a:solidFill>
                  <a:srgbClr val="FF0000"/>
                </a:solidFill>
                <a:effectLst/>
                <a:latin typeface="Calibri" panose="020F0502020204030204" pitchFamily="34" charset="0"/>
                <a:ea typeface="Calibri" panose="020F0502020204030204" pitchFamily="34" charset="0"/>
              </a:rPr>
              <a:t>X</a:t>
            </a:r>
            <a:r>
              <a:rPr lang="en-AU" sz="1800" dirty="0">
                <a:effectLst/>
                <a:latin typeface="Calibri" panose="020F0502020204030204" pitchFamily="34" charset="0"/>
                <a:ea typeface="Calibri" panose="020F0502020204030204" pitchFamily="34" charset="0"/>
              </a:rPr>
              <a:t>:</a:t>
            </a:r>
            <a:r>
              <a:rPr lang="en-AU" sz="1800" dirty="0">
                <a:solidFill>
                  <a:srgbClr val="FF0000"/>
                </a:solidFill>
                <a:effectLst/>
                <a:latin typeface="Calibri" panose="020F0502020204030204" pitchFamily="34" charset="0"/>
                <a:ea typeface="Calibri" panose="020F0502020204030204" pitchFamily="34" charset="0"/>
              </a:rPr>
              <a:t>YYYY</a:t>
            </a:r>
            <a:endParaRPr lang="en-AU" dirty="0">
              <a:solidFill>
                <a:srgbClr val="FF0000"/>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graphicFrame>
        <p:nvGraphicFramePr>
          <p:cNvPr id="2" name="Object 1">
            <a:extLst>
              <a:ext uri="{FF2B5EF4-FFF2-40B4-BE49-F238E27FC236}">
                <a16:creationId xmlns:a16="http://schemas.microsoft.com/office/drawing/2014/main" id="{44F382B7-0903-4C99-AF91-A4E54A27D616}"/>
              </a:ext>
            </a:extLst>
          </p:cNvPr>
          <p:cNvGraphicFramePr>
            <a:graphicFrameLocks noChangeAspect="1"/>
          </p:cNvGraphicFramePr>
          <p:nvPr>
            <p:extLst>
              <p:ext uri="{D42A27DB-BD31-4B8C-83A1-F6EECF244321}">
                <p14:modId xmlns:p14="http://schemas.microsoft.com/office/powerpoint/2010/main" val="47920391"/>
              </p:ext>
            </p:extLst>
          </p:nvPr>
        </p:nvGraphicFramePr>
        <p:xfrm>
          <a:off x="4892675" y="4724400"/>
          <a:ext cx="914400" cy="806450"/>
        </p:xfrm>
        <a:graphic>
          <a:graphicData uri="http://schemas.openxmlformats.org/presentationml/2006/ole">
            <mc:AlternateContent xmlns:mc="http://schemas.openxmlformats.org/markup-compatibility/2006">
              <mc:Choice xmlns:v="urn:schemas-microsoft-com:vml" Requires="v">
                <p:oleObj spid="_x0000_s33283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92675" y="4724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03805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(N17245)</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p>
          <a:p>
            <a:pPr lvl="1"/>
            <a:r>
              <a:rPr lang="en-AU" dirty="0">
                <a:solidFill>
                  <a:srgbClr val="FF0000"/>
                </a:solidFill>
              </a:rPr>
              <a:t>(12 Oct 2020) Jodi notes FDIS will probably start about 16 Nov 2020</a:t>
            </a:r>
          </a:p>
          <a:p>
            <a:pPr lvl="1"/>
            <a:r>
              <a:rPr lang="en-AU" dirty="0"/>
              <a:t>Will be </a:t>
            </a:r>
            <a:r>
              <a:rPr lang="en-AU" dirty="0">
                <a:latin typeface="+mj-lt"/>
              </a:rPr>
              <a:t>called </a:t>
            </a:r>
            <a:r>
              <a:rPr lang="en-AU" sz="1800" dirty="0">
                <a:effectLst/>
                <a:latin typeface="+mj-lt"/>
                <a:ea typeface="Calibri" panose="020F0502020204030204" pitchFamily="34" charset="0"/>
              </a:rPr>
              <a:t>ISO/IEC/IEEE 8802-1Q:2020/AMD </a:t>
            </a:r>
            <a:r>
              <a:rPr lang="en-AU" sz="1800" dirty="0">
                <a:solidFill>
                  <a:srgbClr val="FF0000"/>
                </a:solidFill>
                <a:effectLst/>
                <a:latin typeface="+mj-lt"/>
                <a:ea typeface="Calibri" panose="020F0502020204030204" pitchFamily="34" charset="0"/>
              </a:rPr>
              <a:t>X</a:t>
            </a:r>
            <a:r>
              <a:rPr lang="en-AU" sz="1800" dirty="0">
                <a:effectLst/>
                <a:latin typeface="+mj-lt"/>
                <a:ea typeface="Calibri" panose="020F0502020204030204" pitchFamily="34" charset="0"/>
              </a:rPr>
              <a:t>:</a:t>
            </a:r>
            <a:r>
              <a:rPr lang="en-AU" sz="1800" dirty="0">
                <a:solidFill>
                  <a:srgbClr val="FF0000"/>
                </a:solidFill>
                <a:effectLst/>
                <a:latin typeface="+mj-lt"/>
                <a:ea typeface="Calibri" panose="020F0502020204030204" pitchFamily="34" charset="0"/>
              </a:rPr>
              <a:t>YYYY</a:t>
            </a:r>
            <a:endParaRPr lang="en-AU" dirty="0">
              <a:solidFill>
                <a:srgbClr val="FF0000"/>
              </a:solidFill>
              <a:latin typeface="+mj-lt"/>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2615643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(N17246)</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p>
          <a:p>
            <a:pPr lvl="1"/>
            <a:r>
              <a:rPr lang="en-AU" dirty="0">
                <a:solidFill>
                  <a:srgbClr val="FF0000"/>
                </a:solidFill>
              </a:rPr>
              <a:t>(12 Oct 2020) Jodi notes FDIS will probably start about 16 Nov 2020</a:t>
            </a:r>
          </a:p>
          <a:p>
            <a:pPr lvl="1"/>
            <a:r>
              <a:rPr lang="en-AU" dirty="0"/>
              <a:t>Will be called ISO/IEC/IEEE 8802-1Q:2020/AMD </a:t>
            </a:r>
            <a:r>
              <a:rPr lang="en-AU" dirty="0">
                <a:solidFill>
                  <a:srgbClr val="FF0000"/>
                </a:solidFill>
              </a:rPr>
              <a:t>X</a:t>
            </a:r>
            <a:r>
              <a:rPr lang="en-AU" dirty="0"/>
              <a:t>:</a:t>
            </a:r>
            <a:r>
              <a:rPr lang="en-AU" dirty="0">
                <a:solidFill>
                  <a:srgbClr val="FF0000"/>
                </a:solidFill>
              </a:rPr>
              <a:t>YYYY</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spTree>
    <p:extLst>
      <p:ext uri="{BB962C8B-B14F-4D97-AF65-F5344CB8AC3E}">
        <p14:creationId xmlns:p14="http://schemas.microsoft.com/office/powerpoint/2010/main" val="170251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a response sent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 &amp; response sent</a:t>
            </a:r>
            <a:endParaRPr lang="en-AU" dirty="0">
              <a:solidFill>
                <a:schemeClr val="accent2"/>
              </a:solidFill>
            </a:endParaRP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2"/>
            <a:r>
              <a:rPr lang="en-AU" dirty="0"/>
              <a:t>Response sent in Aug 2020 (N17265)</a:t>
            </a:r>
          </a:p>
          <a:p>
            <a:pPr lvl="1"/>
            <a:r>
              <a:rPr lang="en-AU" dirty="0"/>
              <a:t>Will be called ISO/IEC/IEEE 8802-1X:2013/AMD2-2020</a:t>
            </a:r>
          </a:p>
          <a:p>
            <a:pPr lvl="2"/>
            <a:r>
              <a:rPr lang="en-AU" dirty="0">
                <a:solidFill>
                  <a:srgbClr val="FF0000"/>
                </a:solidFill>
              </a:rPr>
              <a:t>(12 Oct 2020) Currently going through publication process</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spTree>
    <p:extLst>
      <p:ext uri="{BB962C8B-B14F-4D97-AF65-F5344CB8AC3E}">
        <p14:creationId xmlns:p14="http://schemas.microsoft.com/office/powerpoint/2010/main" val="3962172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1AS-Rev</a:t>
            </a:r>
            <a:r>
              <a:rPr lang="en-AU" dirty="0"/>
              <a:t> 60-day ballot passed on 22 August 2020 (N17268)</a:t>
            </a:r>
          </a:p>
          <a:p>
            <a:pPr lvl="2"/>
            <a:r>
              <a:rPr lang="en-AU" dirty="0"/>
              <a:t>Passed 9/0/9 on need for ISO standard</a:t>
            </a:r>
          </a:p>
          <a:p>
            <a:pPr lvl="2"/>
            <a:r>
              <a:rPr lang="en-AU" dirty="0"/>
              <a:t>Passed 7/1/10 on support for submission to FDIS</a:t>
            </a:r>
          </a:p>
          <a:p>
            <a:pPr lvl="1"/>
            <a:r>
              <a:rPr lang="en-AU" dirty="0"/>
              <a:t>China voted “no” with 1 comment</a:t>
            </a:r>
          </a:p>
          <a:p>
            <a:pPr lvl="2"/>
            <a:r>
              <a:rPr lang="en-AU" dirty="0"/>
              <a:t>Response sent in Oct 2020 (</a:t>
            </a:r>
            <a:r>
              <a:rPr lang="en-AU" dirty="0">
                <a:solidFill>
                  <a:srgbClr val="FF0000"/>
                </a:solidFill>
              </a:rPr>
              <a:t>N??????</a:t>
            </a:r>
            <a:r>
              <a:rPr lang="en-AU" dirty="0"/>
              <a:t>)</a:t>
            </a:r>
          </a:p>
          <a:p>
            <a:r>
              <a:rPr lang="en-AU" dirty="0"/>
              <a:t>FDIS ballot: </a:t>
            </a:r>
            <a:r>
              <a:rPr lang="en-AU" dirty="0">
                <a:solidFill>
                  <a:schemeClr val="accent2"/>
                </a:solidFill>
              </a:rPr>
              <a:t>waiting</a:t>
            </a:r>
          </a:p>
          <a:p>
            <a:pPr lvl="1"/>
            <a:r>
              <a:rPr lang="en-AU" dirty="0"/>
              <a:t>IEEE 802.1AS will be known as ISO/IEC/IEEE 8802-1AS:202</a:t>
            </a:r>
            <a:r>
              <a:rPr lang="en-AU" dirty="0">
                <a:solidFill>
                  <a:srgbClr val="FF0000"/>
                </a:solidFill>
              </a:rPr>
              <a:t>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2" name="Object 1">
            <a:extLst>
              <a:ext uri="{FF2B5EF4-FFF2-40B4-BE49-F238E27FC236}">
                <a16:creationId xmlns:a16="http://schemas.microsoft.com/office/drawing/2014/main" id="{BD6AF0C5-90A0-42E9-85CC-F61798A6D24E}"/>
              </a:ext>
            </a:extLst>
          </p:cNvPr>
          <p:cNvGraphicFramePr>
            <a:graphicFrameLocks noChangeAspect="1"/>
          </p:cNvGraphicFramePr>
          <p:nvPr>
            <p:extLst>
              <p:ext uri="{D42A27DB-BD31-4B8C-83A1-F6EECF244321}">
                <p14:modId xmlns:p14="http://schemas.microsoft.com/office/powerpoint/2010/main" val="3817222338"/>
              </p:ext>
            </p:extLst>
          </p:nvPr>
        </p:nvGraphicFramePr>
        <p:xfrm>
          <a:off x="4800600" y="4343400"/>
          <a:ext cx="914400" cy="806450"/>
        </p:xfrm>
        <a:graphic>
          <a:graphicData uri="http://schemas.openxmlformats.org/presentationml/2006/ole">
            <mc:AlternateContent xmlns:mc="http://schemas.openxmlformats.org/markup-compatibility/2006">
              <mc:Choice xmlns:v="urn:schemas-microsoft-com:vml" Requires="v">
                <p:oleObj spid="_x0000_s333858"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4343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755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passed in August 2020 and is waiting for FDIS start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A motion to submit was approved by IEEE 802 EC in Hawaii in Nov 2019</a:t>
            </a:r>
          </a:p>
          <a:p>
            <a:pPr lvl="1"/>
            <a:r>
              <a:rPr lang="en-AU" dirty="0"/>
              <a:t>802.</a:t>
            </a:r>
            <a:r>
              <a:rPr lang="en-AU" dirty="0">
                <a:cs typeface="Arial" panose="020B0604020202020204" pitchFamily="34" charset="0"/>
              </a:rPr>
              <a:t>1AX-Rev</a:t>
            </a:r>
            <a:r>
              <a:rPr lang="en-AU" dirty="0"/>
              <a:t> 60-day ballot passed on 22 August 2020 (N17267)</a:t>
            </a:r>
          </a:p>
          <a:p>
            <a:pPr lvl="2"/>
            <a:r>
              <a:rPr lang="en-AU" dirty="0"/>
              <a:t>Passed 9/0/9 on need for ISO standard</a:t>
            </a:r>
          </a:p>
          <a:p>
            <a:pPr lvl="2"/>
            <a:r>
              <a:rPr lang="en-AU" dirty="0"/>
              <a:t>Passed 7/0/11 on support for submission to FDIS</a:t>
            </a:r>
          </a:p>
          <a:p>
            <a:r>
              <a:rPr lang="en-AU" dirty="0"/>
              <a:t>FDIS ballot: </a:t>
            </a:r>
            <a:r>
              <a:rPr lang="en-AU" dirty="0">
                <a:solidFill>
                  <a:schemeClr val="accent2"/>
                </a:solidFill>
              </a:rPr>
              <a:t>waiting</a:t>
            </a:r>
          </a:p>
          <a:p>
            <a:pPr lvl="1"/>
            <a:r>
              <a:rPr lang="en-AU" dirty="0">
                <a:solidFill>
                  <a:srgbClr val="FF0000"/>
                </a:solidFill>
              </a:rPr>
              <a:t>(12 Oct 2020) Jodi notes FDIS will probably start about 19 Oct 2020</a:t>
            </a:r>
          </a:p>
          <a:p>
            <a:pPr lvl="1"/>
            <a:r>
              <a:rPr lang="en-AU" dirty="0"/>
              <a:t>IEEE 802.1AX will be known as ISO/IEC/IEEE 8802-1AX:202</a:t>
            </a:r>
            <a:r>
              <a:rPr lang="en-AU" dirty="0">
                <a:solidFill>
                  <a:srgbClr val="FF0000"/>
                </a:solidFill>
              </a:rPr>
              <a:t>X</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spTree>
    <p:extLst>
      <p:ext uri="{BB962C8B-B14F-4D97-AF65-F5344CB8AC3E}">
        <p14:creationId xmlns:p14="http://schemas.microsoft.com/office/powerpoint/2010/main" val="19488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(Sep 2020) IEEE 802.1Q-Rev is planning to start WG balloting very soon</a:t>
            </a:r>
          </a:p>
          <a:p>
            <a:pPr lvl="2"/>
            <a:r>
              <a:rPr lang="en-US" dirty="0"/>
              <a:t>A draft is likely to be ready by Nov 2020 (or possibly later) for liaising to SC6</a:t>
            </a:r>
          </a:p>
          <a:p>
            <a:pPr lvl="2"/>
            <a:r>
              <a:rPr lang="en-US" dirty="0"/>
              <a:t>Any amendments included in IEEE 802.1Q-Rev will not be sent independently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0487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93414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802.1X-2020 60-day ballot closes in Dec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802.1X-2020 was liaised for information in Aug 2020 (N17251)</a:t>
            </a:r>
          </a:p>
          <a:p>
            <a:r>
              <a:rPr lang="en-US" dirty="0"/>
              <a:t>60-day</a:t>
            </a:r>
            <a:r>
              <a:rPr lang="en-AU" dirty="0"/>
              <a:t> pre-ballot: </a:t>
            </a:r>
            <a:r>
              <a:rPr lang="en-AU" dirty="0">
                <a:solidFill>
                  <a:schemeClr val="accent2"/>
                </a:solidFill>
              </a:rPr>
              <a:t>closes 14 Dec 2020</a:t>
            </a:r>
          </a:p>
          <a:p>
            <a:pPr lvl="1"/>
            <a:r>
              <a:rPr lang="en-AU" dirty="0"/>
              <a:t>IEEE 802.1X-2020 </a:t>
            </a:r>
            <a:r>
              <a:rPr lang="en-AU" dirty="0">
                <a:cs typeface="Arial" panose="020B0604020202020204" pitchFamily="34" charset="0"/>
              </a:rPr>
              <a:t>w</a:t>
            </a:r>
            <a:r>
              <a:rPr lang="en-AU" dirty="0"/>
              <a:t>as approved in July 2020 for submission</a:t>
            </a:r>
          </a:p>
          <a:p>
            <a:pPr lvl="1"/>
            <a:r>
              <a:rPr lang="en-AU" dirty="0"/>
              <a:t>Ballot (N17314) closes on 14 Dec 2020</a:t>
            </a:r>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294110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has been submitted into the PSDO process</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IEEE 802.1CMde</a:t>
            </a:r>
            <a:r>
              <a:rPr lang="en-AU" dirty="0">
                <a:cs typeface="Arial" panose="020B0604020202020204" pitchFamily="34" charset="0"/>
              </a:rPr>
              <a:t> w</a:t>
            </a:r>
            <a:r>
              <a:rPr lang="en-AU" dirty="0"/>
              <a:t>as approved in July 2020 for submission once published, and submitted in Oct 2020</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119696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802.1AE-2018/Cor 1-2020 90-day FDIS ballot closes in Jan 2021</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802.1AE-2018/Cor 1-2020 was liaised in Aug 2020 (N17252)</a:t>
            </a:r>
          </a:p>
          <a:p>
            <a:r>
              <a:rPr lang="en-US" dirty="0"/>
              <a:t>90-day</a:t>
            </a:r>
            <a:r>
              <a:rPr lang="en-AU" dirty="0"/>
              <a:t> FDIS: </a:t>
            </a:r>
            <a:r>
              <a:rPr lang="en-AU" dirty="0">
                <a:solidFill>
                  <a:schemeClr val="accent2"/>
                </a:solidFill>
              </a:rPr>
              <a:t>closed 13 Jan 2021</a:t>
            </a:r>
          </a:p>
          <a:p>
            <a:pPr lvl="1"/>
            <a:r>
              <a:rPr lang="en-AU" dirty="0"/>
              <a:t>802.1AE-2018/Cor 1-2020 </a:t>
            </a:r>
            <a:r>
              <a:rPr lang="en-AU" dirty="0">
                <a:cs typeface="Arial" panose="020B0604020202020204" pitchFamily="34" charset="0"/>
              </a:rPr>
              <a:t>w</a:t>
            </a:r>
            <a:r>
              <a:rPr lang="en-AU" dirty="0"/>
              <a:t>as approved in July 2020 for submission</a:t>
            </a:r>
          </a:p>
          <a:p>
            <a:pPr lvl="1"/>
            <a:r>
              <a:rPr lang="en-AU" dirty="0"/>
              <a:t>Ballot (N17321) closes on 13 Jan 2021</a:t>
            </a:r>
          </a:p>
          <a:p>
            <a:pPr lvl="1"/>
            <a:endParaRPr lang="en-AU" dirty="0"/>
          </a:p>
          <a:p>
            <a:pPr lvl="2"/>
            <a:endParaRPr lang="en-AU" dirty="0">
              <a:solidFill>
                <a:schemeClr val="accent2"/>
              </a:solidFill>
            </a:endParaRPr>
          </a:p>
          <a:p>
            <a:pPr lvl="2"/>
            <a:endParaRPr lang="en-AU" dirty="0">
              <a:solidFill>
                <a:schemeClr val="accent2"/>
              </a:solidFill>
            </a:endParaRPr>
          </a:p>
          <a:p>
            <a:pPr lvl="1"/>
            <a:endParaRPr lang="en-AU" dirty="0">
              <a:solidFill>
                <a:schemeClr val="accent2"/>
              </a:solidFill>
            </a:endParaRPr>
          </a:p>
        </p:txBody>
      </p:sp>
    </p:spTree>
    <p:extLst>
      <p:ext uri="{BB962C8B-B14F-4D97-AF65-F5344CB8AC3E}">
        <p14:creationId xmlns:p14="http://schemas.microsoft.com/office/powerpoint/2010/main" val="193424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802.1Qcr was liaised in Aug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802.1Qcr D2.3 was liaised in Aug 2020 (N17269)</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43</a:t>
            </a:fld>
            <a:endParaRPr lang="en-US"/>
          </a:p>
        </p:txBody>
      </p:sp>
    </p:spTree>
    <p:extLst>
      <p:ext uri="{BB962C8B-B14F-4D97-AF65-F5344CB8AC3E}">
        <p14:creationId xmlns:p14="http://schemas.microsoft.com/office/powerpoint/2010/main" val="1944075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802.1CS was liaised in Aug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802.1CS D3.0 was liaised in Aug 2020 (N17269)</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44</a:t>
            </a:fld>
            <a:endParaRPr lang="en-US"/>
          </a:p>
        </p:txBody>
      </p:sp>
    </p:spTree>
    <p:extLst>
      <p:ext uri="{BB962C8B-B14F-4D97-AF65-F5344CB8AC3E}">
        <p14:creationId xmlns:p14="http://schemas.microsoft.com/office/powerpoint/2010/main" val="1898911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802.1Qcz was liaised in Aug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802.1Qcz D1.2 was liaised in Aug 2020 (N17269)</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spTree>
    <p:extLst>
      <p:ext uri="{BB962C8B-B14F-4D97-AF65-F5344CB8AC3E}">
        <p14:creationId xmlns:p14="http://schemas.microsoft.com/office/powerpoint/2010/main" val="1342022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11345328"/>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17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17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j-lt"/>
                          <a:ea typeface="+mn-ea"/>
                          <a:cs typeface="+mn-cs"/>
                        </a:rPr>
                        <a:t>D3.1</a:t>
                      </a:r>
                    </a:p>
                  </a:txBody>
                  <a:tcPr marR="0"/>
                </a:tc>
                <a:tc>
                  <a:txBody>
                    <a:bodyPr/>
                    <a:lstStyle/>
                    <a:p>
                      <a:pPr algn="ctr"/>
                      <a:r>
                        <a:rPr lang="en-AU" sz="1600" b="0" kern="1200" dirty="0">
                          <a:solidFill>
                            <a:schemeClr val="tx1"/>
                          </a:solidFill>
                          <a:latin typeface="+mn-lt"/>
                          <a:ea typeface="+mn-ea"/>
                          <a:cs typeface="+mn-cs"/>
                        </a:rPr>
                        <a:t>Oct 20</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j-lt"/>
                          <a:ea typeface="+mn-ea"/>
                          <a:cs typeface="+mn-cs"/>
                        </a:rPr>
                        <a:t>D3.0</a:t>
                      </a:r>
                    </a:p>
                  </a:txBody>
                  <a:tcPr marR="0"/>
                </a:tc>
                <a:tc>
                  <a:txBody>
                    <a:bodyPr/>
                    <a:lstStyle/>
                    <a:p>
                      <a:pPr algn="ctr"/>
                      <a:r>
                        <a:rPr lang="en-AU" sz="1600" b="0" kern="1200" dirty="0">
                          <a:solidFill>
                            <a:schemeClr val="tx1"/>
                          </a:solidFill>
                          <a:latin typeface="+mn-lt"/>
                          <a:ea typeface="+mn-ea"/>
                          <a:cs typeface="+mn-cs"/>
                        </a:rPr>
                        <a:t>Oct 20</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46</a:t>
            </a:fld>
            <a:endParaRPr lang="en-US"/>
          </a:p>
        </p:txBody>
      </p:sp>
    </p:spTree>
    <p:extLst>
      <p:ext uri="{BB962C8B-B14F-4D97-AF65-F5344CB8AC3E}">
        <p14:creationId xmlns:p14="http://schemas.microsoft.com/office/powerpoint/2010/main" val="588508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795304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Dec 2020</a:t>
            </a:r>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2496920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 and will be developed by the WG in Nov 2020 and approved by the EC in Nov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3242240"/>
              </p:ext>
            </p:extLst>
          </p:nvPr>
        </p:nvGraphicFramePr>
        <p:xfrm>
          <a:off x="6934200" y="4771231"/>
          <a:ext cx="914400" cy="806450"/>
        </p:xfrm>
        <a:graphic>
          <a:graphicData uri="http://schemas.openxmlformats.org/presentationml/2006/ole">
            <mc:AlternateContent xmlns:mc="http://schemas.openxmlformats.org/markup-compatibility/2006">
              <mc:Choice xmlns:v="urn:schemas-microsoft-com:vml" Requires="v">
                <p:oleObj spid="_x0000_s316579"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934200" y="477123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will be submitted to FDIS 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waiting</a:t>
            </a:r>
          </a:p>
          <a:p>
            <a:pPr lvl="1"/>
            <a:r>
              <a:rPr lang="en-AU" dirty="0"/>
              <a:t>Was holding off until FDIS approval of IEEE Std 802.3-2018, but was submitted for restart by Jodi Haasz in Aug 2020</a:t>
            </a:r>
          </a:p>
          <a:p>
            <a:pPr lvl="2"/>
            <a:r>
              <a:rPr lang="en-AU" dirty="0">
                <a:solidFill>
                  <a:srgbClr val="FF0000"/>
                </a:solidFill>
              </a:rPr>
              <a:t>(12 Oct 2020) Jodi notes FDIS will probably start about 19 Oct 2020</a:t>
            </a:r>
          </a:p>
          <a:p>
            <a:pPr lvl="1"/>
            <a:r>
              <a:rPr lang="en-US" dirty="0"/>
              <a:t>Will be published as ISO/IEC/IEEE 8802-3:2020/</a:t>
            </a:r>
            <a:r>
              <a:rPr lang="en-US" dirty="0" err="1"/>
              <a:t>Amd</a:t>
            </a:r>
            <a:r>
              <a:rPr lang="en-US" dirty="0"/>
              <a:t> </a:t>
            </a:r>
            <a:r>
              <a:rPr lang="en-US" dirty="0">
                <a:solidFill>
                  <a:srgbClr val="FF0000"/>
                </a:solidFill>
              </a:rPr>
              <a:t>X</a:t>
            </a:r>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1333320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60-day pre-ballot passed and is waiting for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rgbClr val="00B050"/>
                </a:solidFill>
              </a:rPr>
              <a:t>passed</a:t>
            </a:r>
          </a:p>
          <a:p>
            <a:pPr lvl="1"/>
            <a:r>
              <a:rPr lang="en-AU" dirty="0"/>
              <a:t>Submission approved in Mar 2019</a:t>
            </a:r>
          </a:p>
          <a:p>
            <a:pPr lvl="1"/>
            <a:r>
              <a:rPr lang="en-AU" dirty="0"/>
              <a:t>802.</a:t>
            </a:r>
            <a:r>
              <a:rPr lang="en-AU" dirty="0">
                <a:cs typeface="Arial" panose="020B0604020202020204" pitchFamily="34" charset="0"/>
              </a:rPr>
              <a:t>3bt-2018</a:t>
            </a:r>
            <a:r>
              <a:rPr lang="en-AU" dirty="0"/>
              <a:t> 60-day ballot passed on 17 Oct 2020 (N17340)</a:t>
            </a:r>
          </a:p>
          <a:p>
            <a:pPr lvl="2"/>
            <a:r>
              <a:rPr lang="en-AU" dirty="0"/>
              <a:t>Passed 7/0/10 on need for ISO standard</a:t>
            </a:r>
          </a:p>
          <a:p>
            <a:pPr lvl="2"/>
            <a:r>
              <a:rPr lang="en-AU" dirty="0"/>
              <a:t>Passed 6/0/11 on support for submission to FDIS</a:t>
            </a:r>
          </a:p>
          <a:p>
            <a:r>
              <a:rPr lang="en-AU" dirty="0"/>
              <a:t>FDIS ballot: </a:t>
            </a:r>
            <a:r>
              <a:rPr lang="en-AU" dirty="0">
                <a:solidFill>
                  <a:schemeClr val="accent2"/>
                </a:solidFill>
              </a:rPr>
              <a:t>waiting</a:t>
            </a:r>
          </a:p>
          <a:p>
            <a:pPr lvl="1"/>
            <a:r>
              <a:rPr lang="en-US" dirty="0">
                <a:solidFill>
                  <a:srgbClr val="FF0000"/>
                </a:solidFill>
              </a:rPr>
              <a:t>(Oct 2020) Should start by end of 2020</a:t>
            </a:r>
          </a:p>
          <a:p>
            <a:pPr lvl="1"/>
            <a:r>
              <a:rPr lang="en-US" dirty="0"/>
              <a:t>Will be published as ISO/IEC/IEEE 8802-3:2020/</a:t>
            </a:r>
            <a:r>
              <a:rPr lang="en-US" dirty="0" err="1"/>
              <a:t>Amd</a:t>
            </a:r>
            <a:r>
              <a:rPr lang="en-US" dirty="0"/>
              <a:t> </a:t>
            </a:r>
            <a:r>
              <a:rPr lang="en-US" dirty="0">
                <a:solidFill>
                  <a:srgbClr val="FF0000"/>
                </a:solidFill>
              </a:rPr>
              <a:t>X</a:t>
            </a:r>
            <a:endParaRPr lang="en-AU" dirty="0">
              <a:solidFill>
                <a:srgbClr val="FF0000"/>
              </a:solidFill>
            </a:endParaRPr>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252106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60-day pre-ballot passed and is waiting for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Submission approved in Mar 2019</a:t>
            </a:r>
          </a:p>
          <a:p>
            <a:pPr lvl="1"/>
            <a:r>
              <a:rPr lang="en-AU" dirty="0"/>
              <a:t>802.</a:t>
            </a:r>
            <a:r>
              <a:rPr lang="en-AU" dirty="0">
                <a:cs typeface="Arial" panose="020B0604020202020204" pitchFamily="34" charset="0"/>
              </a:rPr>
              <a:t>3bt-2018</a:t>
            </a:r>
            <a:r>
              <a:rPr lang="en-AU" dirty="0"/>
              <a:t> 60-day ballot passed on 17 Oct 2020 (N17339)</a:t>
            </a:r>
          </a:p>
          <a:p>
            <a:pPr lvl="2"/>
            <a:r>
              <a:rPr lang="en-AU" dirty="0"/>
              <a:t>Passed 7/0/10 on need for ISO standard</a:t>
            </a:r>
          </a:p>
          <a:p>
            <a:pPr lvl="2"/>
            <a:r>
              <a:rPr lang="en-AU" dirty="0"/>
              <a:t>Passed 6/0/11 on support for submission to FDIS</a:t>
            </a:r>
          </a:p>
          <a:p>
            <a:r>
              <a:rPr lang="en-AU" dirty="0"/>
              <a:t>FDIS ballot: </a:t>
            </a:r>
            <a:r>
              <a:rPr lang="en-AU" dirty="0">
                <a:solidFill>
                  <a:schemeClr val="accent2"/>
                </a:solidFill>
              </a:rPr>
              <a:t>waiting</a:t>
            </a:r>
          </a:p>
          <a:p>
            <a:pPr lvl="1"/>
            <a:r>
              <a:rPr lang="en-US" dirty="0">
                <a:solidFill>
                  <a:srgbClr val="FF0000"/>
                </a:solidFill>
              </a:rPr>
              <a:t>(Oct 2020) Should start by end of 2020</a:t>
            </a:r>
          </a:p>
          <a:p>
            <a:pPr lvl="1"/>
            <a:r>
              <a:rPr lang="en-US" dirty="0"/>
              <a:t>Will be published as ISO/IEC/IEEE 8802-3:2020/</a:t>
            </a:r>
            <a:r>
              <a:rPr lang="en-US" dirty="0" err="1"/>
              <a:t>Amd</a:t>
            </a:r>
            <a:r>
              <a:rPr lang="en-US" dirty="0"/>
              <a:t> </a:t>
            </a:r>
            <a:r>
              <a:rPr lang="en-AU" dirty="0">
                <a:solidFill>
                  <a:srgbClr val="FF0000"/>
                </a:solidFill>
              </a:rPr>
              <a:t>X</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1377100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AU" dirty="0">
                <a:solidFill>
                  <a:srgbClr val="FF0000"/>
                </a:solidFill>
              </a:rPr>
              <a:t>X</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4178958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AU" dirty="0">
                <a:solidFill>
                  <a:srgbClr val="FF0000"/>
                </a:solidFill>
              </a:rPr>
              <a:t>X</a:t>
            </a:r>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215942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US" dirty="0">
                <a:solidFill>
                  <a:srgbClr val="FF0000"/>
                </a:solidFill>
              </a:rPr>
              <a:t>X</a:t>
            </a:r>
            <a:endParaRPr lang="en-AU" dirty="0">
              <a:solidFill>
                <a:srgbClr val="FF0000"/>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3159285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AU" dirty="0">
                <a:solidFill>
                  <a:srgbClr val="FF0000"/>
                </a:solidFill>
              </a:rPr>
              <a:t>X</a:t>
            </a:r>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222402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60-day pre-ballot closes in December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442328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60-day pre-ballot closes in December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4225950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191429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was liaised for information in Oct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802.3cr D3.1 was liaised in Oct 2020 (N17346)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solidFill>
                <a:schemeClr val="accent2"/>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1507657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802.3cu draft was liaised for information in Oct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802.3cu D3.0 was liaised in Oct 2020 (N17346)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solidFill>
                <a:schemeClr val="accent2"/>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2592050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9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33334661"/>
              </p:ext>
            </p:extLst>
          </p:nvPr>
        </p:nvGraphicFramePr>
        <p:xfrm>
          <a:off x="152399" y="2161466"/>
          <a:ext cx="8839199" cy="3815538"/>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64221835"/>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898636627"/>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818041620"/>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49977097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924496195"/>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55731776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62</a:t>
            </a:fld>
            <a:endParaRPr lang="en-US"/>
          </a:p>
        </p:txBody>
      </p:sp>
    </p:spTree>
    <p:extLst>
      <p:ext uri="{BB962C8B-B14F-4D97-AF65-F5344CB8AC3E}">
        <p14:creationId xmlns:p14="http://schemas.microsoft.com/office/powerpoint/2010/main" val="3416955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9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63</a:t>
            </a:fld>
            <a:endParaRPr lang="en-US"/>
          </a:p>
        </p:txBody>
      </p:sp>
    </p:spTree>
    <p:extLst>
      <p:ext uri="{BB962C8B-B14F-4D97-AF65-F5344CB8AC3E}">
        <p14:creationId xmlns:p14="http://schemas.microsoft.com/office/powerpoint/2010/main" val="660601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3203830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p>
          <a:p>
            <a:pPr lvl="1"/>
            <a:r>
              <a:rPr lang="en-AU" dirty="0"/>
              <a:t>IEEE-SA ratification expected in Jan 2021</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4112704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pPr lvl="1"/>
            <a:r>
              <a:rPr lang="en-AU" dirty="0"/>
              <a:t>IEEE-SA ratification expected in Jan 2021</a:t>
            </a:r>
            <a:endParaRPr lang="en-AU" b="0" dirty="0"/>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1447526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pPr lvl="2"/>
            <a:r>
              <a:rPr lang="en-AU" dirty="0"/>
              <a:t>Will send draft when in SA Ballot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1264000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March 2020 (N17157)</a:t>
            </a:r>
          </a:p>
          <a:p>
            <a:r>
              <a:rPr lang="en-US" dirty="0"/>
              <a:t>60-day</a:t>
            </a:r>
            <a:r>
              <a:rPr lang="en-AU" dirty="0"/>
              <a:t> pre-ballot: </a:t>
            </a:r>
            <a:r>
              <a:rPr lang="en-AU" dirty="0">
                <a:solidFill>
                  <a:schemeClr val="accent2"/>
                </a:solidFill>
              </a:rPr>
              <a:t>waiting</a:t>
            </a:r>
            <a:endParaRPr lang="en-AU" dirty="0"/>
          </a:p>
          <a:p>
            <a:pPr lvl="1"/>
            <a:r>
              <a:rPr lang="en-AU" dirty="0"/>
              <a:t>IEEE-SA ratification expected in Jan 2021</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3194244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32597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314506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2112261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1073429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pPr lvl="1"/>
            <a:r>
              <a:rPr lang="en-AU" dirty="0"/>
              <a:t>IEEE-SA ratification expected in Dec 2020</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73</a:t>
            </a:fld>
            <a:endParaRPr lang="en-US"/>
          </a:p>
        </p:txBody>
      </p:sp>
    </p:spTree>
    <p:extLst>
      <p:ext uri="{BB962C8B-B14F-4D97-AF65-F5344CB8AC3E}">
        <p14:creationId xmlns:p14="http://schemas.microsoft.com/office/powerpoint/2010/main" val="2909817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74</a:t>
            </a:fld>
            <a:endParaRPr lang="en-US"/>
          </a:p>
        </p:txBody>
      </p:sp>
    </p:spTree>
    <p:extLst>
      <p:ext uri="{BB962C8B-B14F-4D97-AF65-F5344CB8AC3E}">
        <p14:creationId xmlns:p14="http://schemas.microsoft.com/office/powerpoint/2010/main" val="3392915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368028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86782849"/>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17 Oct 20</a:t>
                      </a:r>
                    </a:p>
                  </a:txBody>
                  <a:tcPr marL="0" marR="0"/>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accent2"/>
                          </a:solidFill>
                          <a:latin typeface="+mj-lt"/>
                        </a:rPr>
                        <a:t>Waiting</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76</a:t>
            </a:fld>
            <a:endParaRPr lang="en-US"/>
          </a:p>
        </p:txBody>
      </p:sp>
    </p:spTree>
    <p:extLst>
      <p:ext uri="{BB962C8B-B14F-4D97-AF65-F5344CB8AC3E}">
        <p14:creationId xmlns:p14="http://schemas.microsoft.com/office/powerpoint/2010/main" val="3228675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4015021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ISO/IEC/IEEE 8802-22:2015 passed its systematic review</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ISO/IEC/IEEE 8802-22:2015 was ratified in 2015</a:t>
            </a:r>
          </a:p>
          <a:p>
            <a:pPr lvl="1"/>
            <a:r>
              <a:rPr lang="en-AU" dirty="0"/>
              <a:t>ISO conducted a systematic review ballot closing 3 Sept 2020</a:t>
            </a:r>
          </a:p>
          <a:p>
            <a:pPr lvl="1"/>
            <a:r>
              <a:rPr lang="en-AU" dirty="0"/>
              <a:t>It was confirmed!</a:t>
            </a:r>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4146942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802.22-2019 60-day ballot passed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rgbClr val="00B050"/>
                </a:solidFill>
              </a:rPr>
              <a:t>passed</a:t>
            </a:r>
            <a:r>
              <a:rPr lang="en-AU" dirty="0">
                <a:solidFill>
                  <a:schemeClr val="accent2"/>
                </a:solidFill>
              </a:rPr>
              <a:t>, waiting for response</a:t>
            </a:r>
          </a:p>
          <a:p>
            <a:pPr lvl="1"/>
            <a:r>
              <a:rPr lang="en-AU" dirty="0"/>
              <a:t>IEEE 802.22-2019 passed on 16 Oct 2020 (N17342)</a:t>
            </a:r>
          </a:p>
          <a:p>
            <a:pPr lvl="2"/>
            <a:r>
              <a:rPr lang="en-AU" dirty="0"/>
              <a:t>Passed 6/0/11 on need for ISO standard</a:t>
            </a:r>
          </a:p>
          <a:p>
            <a:pPr lvl="2"/>
            <a:r>
              <a:rPr lang="en-AU" dirty="0"/>
              <a:t>Passed 5/1/11 on support for submission to FDIS</a:t>
            </a:r>
          </a:p>
          <a:p>
            <a:pPr lvl="1"/>
            <a:r>
              <a:rPr lang="en-AU" dirty="0"/>
              <a:t>China NB voted “no” with comments</a:t>
            </a:r>
          </a:p>
          <a:p>
            <a:pPr lvl="2"/>
            <a:r>
              <a:rPr lang="en-AU" dirty="0"/>
              <a:t>(19 Oct 2020) Notified Apurva Modi – he plans to respond next week</a:t>
            </a:r>
          </a:p>
          <a:p>
            <a:pPr lvl="1"/>
            <a:r>
              <a:rPr lang="en-AU" dirty="0"/>
              <a:t>802.22 WG is in hibernation and so comment resolution will be a little more challenging than usual</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79</a:t>
            </a:fld>
            <a:endParaRPr lang="en-US"/>
          </a:p>
        </p:txBody>
      </p:sp>
    </p:spTree>
    <p:extLst>
      <p:ext uri="{BB962C8B-B14F-4D97-AF65-F5344CB8AC3E}">
        <p14:creationId xmlns:p14="http://schemas.microsoft.com/office/powerpoint/2010/main" val="355101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8E1C-3486-470E-A4C7-9164C923162A}"/>
              </a:ext>
            </a:extLst>
          </p:cNvPr>
          <p:cNvSpPr>
            <a:spLocks noGrp="1"/>
          </p:cNvSpPr>
          <p:nvPr>
            <p:ph type="title"/>
          </p:nvPr>
        </p:nvSpPr>
        <p:spPr/>
        <p:txBody>
          <a:bodyPr/>
          <a:lstStyle/>
          <a:p>
            <a:r>
              <a:rPr lang="en-AU" dirty="0"/>
              <a:t>China NB provide their usual security related response during the IEEE 802.22-2019 60-day ballot </a:t>
            </a:r>
          </a:p>
        </p:txBody>
      </p:sp>
      <p:sp>
        <p:nvSpPr>
          <p:cNvPr id="3" name="Content Placeholder 2">
            <a:extLst>
              <a:ext uri="{FF2B5EF4-FFF2-40B4-BE49-F238E27FC236}">
                <a16:creationId xmlns:a16="http://schemas.microsoft.com/office/drawing/2014/main" id="{55AD6689-4C13-44AB-BC41-AC549FCEF880}"/>
              </a:ext>
            </a:extLst>
          </p:cNvPr>
          <p:cNvSpPr>
            <a:spLocks noGrp="1"/>
          </p:cNvSpPr>
          <p:nvPr>
            <p:ph idx="1"/>
          </p:nvPr>
        </p:nvSpPr>
        <p:spPr/>
        <p:txBody>
          <a:bodyPr/>
          <a:lstStyle/>
          <a:p>
            <a:r>
              <a:rPr lang="en-AU" dirty="0"/>
              <a:t>China NB comment</a:t>
            </a:r>
          </a:p>
          <a:p>
            <a:pPr lvl="1"/>
            <a:r>
              <a:rPr lang="en-AU" i="1" dirty="0"/>
              <a:t>The text specifies to use cryptographic algorithms such as AES, GCM, SHA256, ECC as the mandatory in implementation of the standard. However, policy and regulation limitations on application of cryptographic algorithm differ from countries and regions. </a:t>
            </a:r>
          </a:p>
          <a:p>
            <a:pPr lvl="1"/>
            <a:r>
              <a:rPr lang="en-AU" i="1" dirty="0"/>
              <a:t>In addition, there are many other algorithms recognized by international standards for choice. Therefore, it is unreasonable to specify cryptographic algorithms as mandatory implementation in this standard.</a:t>
            </a:r>
          </a:p>
          <a:p>
            <a:pPr lvl="1"/>
            <a:r>
              <a:rPr lang="en-AU" i="1" dirty="0"/>
              <a:t>This comment has been proposed in many ballots, but the responses did not resolve this issue.</a:t>
            </a:r>
          </a:p>
        </p:txBody>
      </p:sp>
      <p:sp>
        <p:nvSpPr>
          <p:cNvPr id="4" name="Footer Placeholder 3">
            <a:extLst>
              <a:ext uri="{FF2B5EF4-FFF2-40B4-BE49-F238E27FC236}">
                <a16:creationId xmlns:a16="http://schemas.microsoft.com/office/drawing/2014/main" id="{4BC536D7-0A5A-4E9C-A79D-2DA7CD5C97E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F4F8CBD-B5BA-4757-8EE3-FD31C5FA606E}"/>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3040642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8E1C-3486-470E-A4C7-9164C923162A}"/>
              </a:ext>
            </a:extLst>
          </p:cNvPr>
          <p:cNvSpPr>
            <a:spLocks noGrp="1"/>
          </p:cNvSpPr>
          <p:nvPr>
            <p:ph type="title"/>
          </p:nvPr>
        </p:nvSpPr>
        <p:spPr/>
        <p:txBody>
          <a:bodyPr/>
          <a:lstStyle/>
          <a:p>
            <a:r>
              <a:rPr lang="en-AU" dirty="0"/>
              <a:t>China NB provide their usual security related response during the IEEE 802.22-2019 60-day ballot </a:t>
            </a:r>
          </a:p>
        </p:txBody>
      </p:sp>
      <p:sp>
        <p:nvSpPr>
          <p:cNvPr id="3" name="Content Placeholder 2">
            <a:extLst>
              <a:ext uri="{FF2B5EF4-FFF2-40B4-BE49-F238E27FC236}">
                <a16:creationId xmlns:a16="http://schemas.microsoft.com/office/drawing/2014/main" id="{55AD6689-4C13-44AB-BC41-AC549FCEF880}"/>
              </a:ext>
            </a:extLst>
          </p:cNvPr>
          <p:cNvSpPr>
            <a:spLocks noGrp="1"/>
          </p:cNvSpPr>
          <p:nvPr>
            <p:ph idx="1"/>
          </p:nvPr>
        </p:nvSpPr>
        <p:spPr/>
        <p:txBody>
          <a:bodyPr/>
          <a:lstStyle/>
          <a:p>
            <a:r>
              <a:rPr lang="en-AU" dirty="0"/>
              <a:t>China NB change</a:t>
            </a:r>
          </a:p>
          <a:p>
            <a:pPr lvl="1"/>
            <a:r>
              <a:rPr lang="en-AU" i="1" dirty="0"/>
              <a:t>Noting that in TMB Resolution 70/2018 (72nd meeting of the Technical Management Board) regarding Legal statements in ISO deliverables, </a:t>
            </a:r>
          </a:p>
          <a:p>
            <a:pPr lvl="3"/>
            <a:r>
              <a:rPr lang="en-AU" i="1" dirty="0"/>
              <a:t>text relating to compliance with contractual obligations, legal requirements and government regulations exists in many ISO standards; and </a:t>
            </a:r>
          </a:p>
          <a:p>
            <a:pPr lvl="3"/>
            <a:r>
              <a:rPr lang="en-AU" i="1" dirty="0"/>
              <a:t>ISO deliverables can be used to complement such requirements and serve as useful tools for all related stakeholders (which can include government authorities and industry players);</a:t>
            </a:r>
          </a:p>
          <a:p>
            <a:pPr lvl="2"/>
            <a:r>
              <a:rPr lang="en-AU" i="1" dirty="0"/>
              <a:t>ISO clarifies that, for all ISO deliverables: </a:t>
            </a:r>
          </a:p>
          <a:p>
            <a:pPr lvl="3"/>
            <a:r>
              <a:rPr lang="en-AU" i="1" dirty="0"/>
              <a:t>a) Statements that include an explicit requirement or recommendation to comply with any specific law, regulation or contract (such as a normative reference to such requirements), or portion thereof, are not permitted; </a:t>
            </a:r>
          </a:p>
          <a:p>
            <a:pPr lvl="3"/>
            <a:r>
              <a:rPr lang="en-AU" i="1" dirty="0"/>
              <a:t>b) Statements related to legal and regulatory requirements that do not violate point a) are permitted;</a:t>
            </a:r>
          </a:p>
          <a:p>
            <a:pPr lvl="1"/>
            <a:r>
              <a:rPr lang="en-AU" i="1" dirty="0"/>
              <a:t>…</a:t>
            </a:r>
          </a:p>
        </p:txBody>
      </p:sp>
      <p:sp>
        <p:nvSpPr>
          <p:cNvPr id="4" name="Footer Placeholder 3">
            <a:extLst>
              <a:ext uri="{FF2B5EF4-FFF2-40B4-BE49-F238E27FC236}">
                <a16:creationId xmlns:a16="http://schemas.microsoft.com/office/drawing/2014/main" id="{4BC536D7-0A5A-4E9C-A79D-2DA7CD5C97E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F4F8CBD-B5BA-4757-8EE3-FD31C5FA606E}"/>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spTree>
    <p:extLst>
      <p:ext uri="{BB962C8B-B14F-4D97-AF65-F5344CB8AC3E}">
        <p14:creationId xmlns:p14="http://schemas.microsoft.com/office/powerpoint/2010/main" val="494320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8E1C-3486-470E-A4C7-9164C923162A}"/>
              </a:ext>
            </a:extLst>
          </p:cNvPr>
          <p:cNvSpPr>
            <a:spLocks noGrp="1"/>
          </p:cNvSpPr>
          <p:nvPr>
            <p:ph type="title"/>
          </p:nvPr>
        </p:nvSpPr>
        <p:spPr/>
        <p:txBody>
          <a:bodyPr/>
          <a:lstStyle/>
          <a:p>
            <a:r>
              <a:rPr lang="en-AU" dirty="0"/>
              <a:t>China NB provide their usual security related response during the IEEE 802.22-2019 60-day ballot </a:t>
            </a:r>
          </a:p>
        </p:txBody>
      </p:sp>
      <p:sp>
        <p:nvSpPr>
          <p:cNvPr id="3" name="Content Placeholder 2">
            <a:extLst>
              <a:ext uri="{FF2B5EF4-FFF2-40B4-BE49-F238E27FC236}">
                <a16:creationId xmlns:a16="http://schemas.microsoft.com/office/drawing/2014/main" id="{55AD6689-4C13-44AB-BC41-AC549FCEF880}"/>
              </a:ext>
            </a:extLst>
          </p:cNvPr>
          <p:cNvSpPr>
            <a:spLocks noGrp="1"/>
          </p:cNvSpPr>
          <p:nvPr>
            <p:ph idx="1"/>
          </p:nvPr>
        </p:nvSpPr>
        <p:spPr/>
        <p:txBody>
          <a:bodyPr/>
          <a:lstStyle/>
          <a:p>
            <a:r>
              <a:rPr lang="en-AU" dirty="0"/>
              <a:t>China NB change</a:t>
            </a:r>
          </a:p>
          <a:p>
            <a:pPr lvl="1"/>
            <a:r>
              <a:rPr lang="en-AU" i="1" dirty="0"/>
              <a:t>It is then suggested that the text shall make it clear that “Cryptographic algorithms to be applied to information security mechanism may be subject to national and regional regulations. In this International Standard, cryptographic algorithms are instantiated, and may be chosen according to specific requirements in different countries and regions.”	</a:t>
            </a:r>
          </a:p>
          <a:p>
            <a:endParaRPr lang="en-AU" dirty="0"/>
          </a:p>
        </p:txBody>
      </p:sp>
      <p:sp>
        <p:nvSpPr>
          <p:cNvPr id="4" name="Footer Placeholder 3">
            <a:extLst>
              <a:ext uri="{FF2B5EF4-FFF2-40B4-BE49-F238E27FC236}">
                <a16:creationId xmlns:a16="http://schemas.microsoft.com/office/drawing/2014/main" id="{4BC536D7-0A5A-4E9C-A79D-2DA7CD5C97E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F4F8CBD-B5BA-4757-8EE3-FD31C5FA606E}"/>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1813220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B205-769F-4DCB-9E89-2E6649B3AC6A}"/>
              </a:ext>
            </a:extLst>
          </p:cNvPr>
          <p:cNvSpPr>
            <a:spLocks noGrp="1"/>
          </p:cNvSpPr>
          <p:nvPr>
            <p:ph type="title"/>
          </p:nvPr>
        </p:nvSpPr>
        <p:spPr/>
        <p:txBody>
          <a:bodyPr/>
          <a:lstStyle/>
          <a:p>
            <a:r>
              <a:rPr lang="en-AU" dirty="0"/>
              <a:t>There is a proposal for text for a response to the China NB’s comment on 802.22</a:t>
            </a:r>
          </a:p>
        </p:txBody>
      </p:sp>
      <p:sp>
        <p:nvSpPr>
          <p:cNvPr id="3" name="Content Placeholder 2">
            <a:extLst>
              <a:ext uri="{FF2B5EF4-FFF2-40B4-BE49-F238E27FC236}">
                <a16:creationId xmlns:a16="http://schemas.microsoft.com/office/drawing/2014/main" id="{E19AE8E0-0D08-4148-AB30-7995FEF31093}"/>
              </a:ext>
            </a:extLst>
          </p:cNvPr>
          <p:cNvSpPr>
            <a:spLocks noGrp="1"/>
          </p:cNvSpPr>
          <p:nvPr>
            <p:ph idx="1"/>
          </p:nvPr>
        </p:nvSpPr>
        <p:spPr/>
        <p:txBody>
          <a:bodyPr/>
          <a:lstStyle/>
          <a:p>
            <a:pPr lvl="1"/>
            <a:r>
              <a:rPr lang="en-AU" dirty="0"/>
              <a:t>Apurva Mody (Chair of 802.22) has provided text for a response to the China NB comments on 802.22</a:t>
            </a:r>
          </a:p>
          <a:p>
            <a:pPr lvl="1"/>
            <a:r>
              <a:rPr lang="en-AU" dirty="0"/>
              <a:t>It was submitted today and so there has been little opportunity to review or refine it</a:t>
            </a:r>
          </a:p>
          <a:p>
            <a:pPr lvl="1"/>
            <a:r>
              <a:rPr lang="en-AU" dirty="0"/>
              <a:t>It is suggested</a:t>
            </a:r>
          </a:p>
          <a:p>
            <a:pPr lvl="2"/>
            <a:r>
              <a:rPr lang="en-AU" dirty="0"/>
              <a:t>We discuss the proposal today</a:t>
            </a:r>
          </a:p>
          <a:p>
            <a:pPr lvl="2"/>
            <a:r>
              <a:rPr lang="en-AU" dirty="0"/>
              <a:t>A small group refine it over the next day or so</a:t>
            </a:r>
          </a:p>
          <a:p>
            <a:pPr lvl="3"/>
            <a:r>
              <a:rPr lang="en-AU" dirty="0"/>
              <a:t>Volunteers?</a:t>
            </a:r>
          </a:p>
          <a:p>
            <a:pPr lvl="2"/>
            <a:r>
              <a:rPr lang="en-AU" dirty="0"/>
              <a:t>Someone take the result directly to the 802 EC</a:t>
            </a:r>
          </a:p>
          <a:p>
            <a:pPr lvl="3"/>
            <a:r>
              <a:rPr lang="en-AU" dirty="0"/>
              <a:t>802.22 WG no longer exists</a:t>
            </a:r>
          </a:p>
          <a:p>
            <a:pPr lvl="3"/>
            <a:r>
              <a:rPr lang="en-AU" dirty="0"/>
              <a:t>Apurva, can you arrange this?</a:t>
            </a:r>
          </a:p>
          <a:p>
            <a:pPr lvl="1"/>
            <a:r>
              <a:rPr lang="en-AU" dirty="0"/>
              <a:t>Objections?</a:t>
            </a:r>
          </a:p>
        </p:txBody>
      </p:sp>
      <p:sp>
        <p:nvSpPr>
          <p:cNvPr id="4" name="Footer Placeholder 3">
            <a:extLst>
              <a:ext uri="{FF2B5EF4-FFF2-40B4-BE49-F238E27FC236}">
                <a16:creationId xmlns:a16="http://schemas.microsoft.com/office/drawing/2014/main" id="{D5949796-DF57-498F-B836-E2268DAB260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188F95EE-4121-4041-985C-C48BB907312E}"/>
              </a:ext>
            </a:extLst>
          </p:cNvPr>
          <p:cNvSpPr>
            <a:spLocks noGrp="1"/>
          </p:cNvSpPr>
          <p:nvPr>
            <p:ph type="sldNum" sz="quarter" idx="11"/>
          </p:nvPr>
        </p:nvSpPr>
        <p:spPr/>
        <p:txBody>
          <a:bodyPr/>
          <a:lstStyle/>
          <a:p>
            <a:r>
              <a:rPr lang="en-US"/>
              <a:t>Slide </a:t>
            </a:r>
            <a:fld id="{EF4002E7-DB4D-4CC3-8382-1939D19420D8}" type="slidenum">
              <a:rPr lang="en-US" smtClean="0"/>
              <a:pPr/>
              <a:t>83</a:t>
            </a:fld>
            <a:endParaRPr lang="en-US"/>
          </a:p>
        </p:txBody>
      </p:sp>
    </p:spTree>
    <p:extLst>
      <p:ext uri="{BB962C8B-B14F-4D97-AF65-F5344CB8AC3E}">
        <p14:creationId xmlns:p14="http://schemas.microsoft.com/office/powerpoint/2010/main" val="4132867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5360-3327-4113-8C3D-6B18654E6CE6}"/>
              </a:ext>
            </a:extLst>
          </p:cNvPr>
          <p:cNvSpPr>
            <a:spLocks noGrp="1"/>
          </p:cNvSpPr>
          <p:nvPr>
            <p:ph type="title"/>
          </p:nvPr>
        </p:nvSpPr>
        <p:spPr/>
        <p:txBody>
          <a:bodyPr/>
          <a:lstStyle/>
          <a:p>
            <a:r>
              <a:rPr lang="en-AU" dirty="0"/>
              <a:t>There is a proposal for text for a response to the China NB’s comment on 802.22</a:t>
            </a:r>
          </a:p>
        </p:txBody>
      </p:sp>
      <p:sp>
        <p:nvSpPr>
          <p:cNvPr id="3" name="Content Placeholder 2">
            <a:extLst>
              <a:ext uri="{FF2B5EF4-FFF2-40B4-BE49-F238E27FC236}">
                <a16:creationId xmlns:a16="http://schemas.microsoft.com/office/drawing/2014/main" id="{FB8AD5B4-DC1D-47FB-A722-DDF153633409}"/>
              </a:ext>
            </a:extLst>
          </p:cNvPr>
          <p:cNvSpPr>
            <a:spLocks noGrp="1"/>
          </p:cNvSpPr>
          <p:nvPr>
            <p:ph idx="1"/>
          </p:nvPr>
        </p:nvSpPr>
        <p:spPr/>
        <p:txBody>
          <a:bodyPr/>
          <a:lstStyle/>
          <a:p>
            <a:r>
              <a:rPr lang="en-AU" dirty="0">
                <a:solidFill>
                  <a:srgbClr val="000000"/>
                </a:solidFill>
                <a:effectLst/>
                <a:latin typeface="Arial" panose="020B0604020202020204" pitchFamily="34" charset="0"/>
                <a:ea typeface="Calibri" panose="020F0502020204030204" pitchFamily="34" charset="0"/>
              </a:rPr>
              <a:t>Proposed IEEE 802 response to China NB comment</a:t>
            </a:r>
          </a:p>
          <a:p>
            <a:pPr lvl="1"/>
            <a:r>
              <a:rPr lang="en-AU" i="1" dirty="0">
                <a:solidFill>
                  <a:srgbClr val="000000"/>
                </a:solidFill>
                <a:effectLst/>
                <a:latin typeface="Arial" panose="020B0604020202020204" pitchFamily="34" charset="0"/>
                <a:ea typeface="Calibri" panose="020F0502020204030204" pitchFamily="34" charset="0"/>
              </a:rPr>
              <a:t>IEEE 802.22 Revision does not contain any statements that violate TMB Resolution 70/2018. There is no reference to any specific law, regulation, or contract in this standard. </a:t>
            </a:r>
          </a:p>
          <a:p>
            <a:pPr lvl="1"/>
            <a:r>
              <a:rPr lang="en-AU" i="1" dirty="0">
                <a:solidFill>
                  <a:srgbClr val="000000"/>
                </a:solidFill>
                <a:effectLst/>
                <a:latin typeface="Arial" panose="020B0604020202020204" pitchFamily="34" charset="0"/>
                <a:ea typeface="Calibri" panose="020F0502020204030204" pitchFamily="34" charset="0"/>
              </a:rPr>
              <a:t>Furthermore, all standards need to have mandatory-to-implement options to ensure interoperability, which is a primary purpose of international standardization. </a:t>
            </a:r>
          </a:p>
          <a:p>
            <a:pPr lvl="1"/>
            <a:r>
              <a:rPr lang="en-AU" i="1" dirty="0">
                <a:solidFill>
                  <a:srgbClr val="000000"/>
                </a:solidFill>
                <a:effectLst/>
                <a:latin typeface="Arial" panose="020B0604020202020204" pitchFamily="34" charset="0"/>
                <a:ea typeface="Calibri" panose="020F0502020204030204" pitchFamily="34" charset="0"/>
              </a:rPr>
              <a:t>IEEE 802.22 Revision defines security features which provide protection for the IEEE 802.22 users, service providers, and most importantly, the incumbents, who are the primary users of the spectrum. The Security suite consists of protocols for data encryption and for protocols for Control and Management (SCM).</a:t>
            </a:r>
          </a:p>
          <a:p>
            <a:pPr lvl="1"/>
            <a:r>
              <a:rPr lang="en-AU" i="1" dirty="0">
                <a:solidFill>
                  <a:srgbClr val="000000"/>
                </a:solidFill>
                <a:latin typeface="Arial" panose="020B0604020202020204" pitchFamily="34" charset="0"/>
                <a:ea typeface="Calibri" panose="020F0502020204030204" pitchFamily="34" charset="0"/>
              </a:rPr>
              <a:t>…</a:t>
            </a:r>
            <a:endParaRPr lang="en-AU" i="1" dirty="0">
              <a:solidFill>
                <a:srgbClr val="000000"/>
              </a:solidFill>
              <a:effectLst/>
              <a:latin typeface="Arial" panose="020B0604020202020204" pitchFamily="34" charset="0"/>
              <a:ea typeface="Calibri" panose="020F0502020204030204" pitchFamily="34" charset="0"/>
            </a:endParaRPr>
          </a:p>
          <a:p>
            <a:endParaRPr lang="en-AU" dirty="0"/>
          </a:p>
        </p:txBody>
      </p:sp>
      <p:sp>
        <p:nvSpPr>
          <p:cNvPr id="4" name="Footer Placeholder 3">
            <a:extLst>
              <a:ext uri="{FF2B5EF4-FFF2-40B4-BE49-F238E27FC236}">
                <a16:creationId xmlns:a16="http://schemas.microsoft.com/office/drawing/2014/main" id="{145B30A1-DBAE-49A1-A7EF-600B84A9D154}"/>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DD86DE4-D78F-40E2-80ED-DC3208076746}"/>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1737952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5360-3327-4113-8C3D-6B18654E6CE6}"/>
              </a:ext>
            </a:extLst>
          </p:cNvPr>
          <p:cNvSpPr>
            <a:spLocks noGrp="1"/>
          </p:cNvSpPr>
          <p:nvPr>
            <p:ph type="title"/>
          </p:nvPr>
        </p:nvSpPr>
        <p:spPr/>
        <p:txBody>
          <a:bodyPr/>
          <a:lstStyle/>
          <a:p>
            <a:r>
              <a:rPr lang="en-AU" dirty="0"/>
              <a:t>There is a proposal for text for a response to the China NB’s comment on 802.22</a:t>
            </a:r>
          </a:p>
        </p:txBody>
      </p:sp>
      <p:sp>
        <p:nvSpPr>
          <p:cNvPr id="3" name="Content Placeholder 2">
            <a:extLst>
              <a:ext uri="{FF2B5EF4-FFF2-40B4-BE49-F238E27FC236}">
                <a16:creationId xmlns:a16="http://schemas.microsoft.com/office/drawing/2014/main" id="{FB8AD5B4-DC1D-47FB-A722-DDF153633409}"/>
              </a:ext>
            </a:extLst>
          </p:cNvPr>
          <p:cNvSpPr>
            <a:spLocks noGrp="1"/>
          </p:cNvSpPr>
          <p:nvPr>
            <p:ph idx="1"/>
          </p:nvPr>
        </p:nvSpPr>
        <p:spPr/>
        <p:txBody>
          <a:bodyPr/>
          <a:lstStyle/>
          <a:p>
            <a:r>
              <a:rPr lang="en-AU" dirty="0">
                <a:solidFill>
                  <a:srgbClr val="000000"/>
                </a:solidFill>
                <a:effectLst/>
                <a:latin typeface="Arial" panose="020B0604020202020204" pitchFamily="34" charset="0"/>
                <a:ea typeface="Calibri" panose="020F0502020204030204" pitchFamily="34" charset="0"/>
              </a:rPr>
              <a:t>Proposed IEEE 802 response to China NB comment</a:t>
            </a:r>
          </a:p>
          <a:p>
            <a:pPr lvl="1"/>
            <a:r>
              <a:rPr lang="en-AU" i="1" dirty="0">
                <a:solidFill>
                  <a:srgbClr val="000000"/>
                </a:solidFill>
                <a:effectLst/>
                <a:latin typeface="Arial" panose="020B0604020202020204" pitchFamily="34" charset="0"/>
                <a:ea typeface="Calibri" panose="020F0502020204030204" pitchFamily="34" charset="0"/>
              </a:rPr>
              <a:t>As a result, the protection mechanisms in IEEE 802.22 are divided into two security sublayers that target non-cognitive as well as cognitive functionality of the system and the interactions between the two. </a:t>
            </a:r>
          </a:p>
          <a:p>
            <a:pPr lvl="1"/>
            <a:r>
              <a:rPr lang="en-AU" i="1" dirty="0">
                <a:solidFill>
                  <a:srgbClr val="000000"/>
                </a:solidFill>
                <a:effectLst/>
                <a:latin typeface="Arial" panose="020B0604020202020204" pitchFamily="34" charset="0"/>
                <a:ea typeface="Calibri" panose="020F0502020204030204" pitchFamily="34" charset="0"/>
              </a:rPr>
              <a:t>The Cipher Suite, GCM-AES-128 with SHA-256, specified in ISO/IEC/IEEE 802.22 Revision (revision to ISO/IEC/IEEE Std. 8802-22:2015) was chosen because it is well vetted, internationally designed, and recognized. </a:t>
            </a:r>
          </a:p>
          <a:p>
            <a:pPr lvl="1"/>
            <a:r>
              <a:rPr lang="en-AU" i="1" dirty="0">
                <a:solidFill>
                  <a:srgbClr val="000000"/>
                </a:solidFill>
                <a:effectLst/>
                <a:latin typeface="Arial" panose="020B0604020202020204" pitchFamily="34" charset="0"/>
                <a:ea typeface="Calibri" panose="020F0502020204030204" pitchFamily="34" charset="0"/>
              </a:rPr>
              <a:t>IEEE Std 802.22 Revision (Revision to ISO/IEC/IEEE Std. 8802-22:2015) allows addition of further standard Cipher Suites or the use of proprietary Cipher Suites should an additional Cipher Suite be required for any reason. </a:t>
            </a:r>
          </a:p>
          <a:p>
            <a:pPr lvl="1"/>
            <a:r>
              <a:rPr lang="en-AU" i="1" dirty="0">
                <a:solidFill>
                  <a:srgbClr val="000000"/>
                </a:solidFill>
                <a:latin typeface="Arial" panose="020B0604020202020204" pitchFamily="34" charset="0"/>
              </a:rPr>
              <a:t>…</a:t>
            </a:r>
            <a:endParaRPr lang="en-AU" i="1" dirty="0"/>
          </a:p>
        </p:txBody>
      </p:sp>
      <p:sp>
        <p:nvSpPr>
          <p:cNvPr id="4" name="Footer Placeholder 3">
            <a:extLst>
              <a:ext uri="{FF2B5EF4-FFF2-40B4-BE49-F238E27FC236}">
                <a16:creationId xmlns:a16="http://schemas.microsoft.com/office/drawing/2014/main" id="{145B30A1-DBAE-49A1-A7EF-600B84A9D154}"/>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DD86DE4-D78F-40E2-80ED-DC3208076746}"/>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9297909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5360-3327-4113-8C3D-6B18654E6CE6}"/>
              </a:ext>
            </a:extLst>
          </p:cNvPr>
          <p:cNvSpPr>
            <a:spLocks noGrp="1"/>
          </p:cNvSpPr>
          <p:nvPr>
            <p:ph type="title"/>
          </p:nvPr>
        </p:nvSpPr>
        <p:spPr/>
        <p:txBody>
          <a:bodyPr/>
          <a:lstStyle/>
          <a:p>
            <a:r>
              <a:rPr lang="en-AU" dirty="0"/>
              <a:t>There is a proposal for text for a response to the China NB’s comment on 802.22</a:t>
            </a:r>
          </a:p>
        </p:txBody>
      </p:sp>
      <p:sp>
        <p:nvSpPr>
          <p:cNvPr id="3" name="Content Placeholder 2">
            <a:extLst>
              <a:ext uri="{FF2B5EF4-FFF2-40B4-BE49-F238E27FC236}">
                <a16:creationId xmlns:a16="http://schemas.microsoft.com/office/drawing/2014/main" id="{FB8AD5B4-DC1D-47FB-A722-DDF153633409}"/>
              </a:ext>
            </a:extLst>
          </p:cNvPr>
          <p:cNvSpPr>
            <a:spLocks noGrp="1"/>
          </p:cNvSpPr>
          <p:nvPr>
            <p:ph idx="1"/>
          </p:nvPr>
        </p:nvSpPr>
        <p:spPr/>
        <p:txBody>
          <a:bodyPr/>
          <a:lstStyle/>
          <a:p>
            <a:r>
              <a:rPr lang="en-AU" dirty="0">
                <a:solidFill>
                  <a:srgbClr val="000000"/>
                </a:solidFill>
                <a:effectLst/>
                <a:latin typeface="Arial" panose="020B0604020202020204" pitchFamily="34" charset="0"/>
                <a:ea typeface="Calibri" panose="020F0502020204030204" pitchFamily="34" charset="0"/>
              </a:rPr>
              <a:t>Proposed IEEE 802 response to China NB comment</a:t>
            </a:r>
          </a:p>
          <a:p>
            <a:pPr lvl="1"/>
            <a:r>
              <a:rPr lang="en-AU" i="1" dirty="0">
                <a:solidFill>
                  <a:srgbClr val="000000"/>
                </a:solidFill>
                <a:effectLst/>
                <a:latin typeface="Arial" panose="020B0604020202020204" pitchFamily="34" charset="0"/>
                <a:ea typeface="Calibri" panose="020F0502020204030204" pitchFamily="34" charset="0"/>
              </a:rPr>
              <a:t>It is not necessary for the standard to speculate on, or to limit, the reasons why any specific additional Cipher Suite is desired. </a:t>
            </a:r>
          </a:p>
          <a:p>
            <a:pPr lvl="1"/>
            <a:r>
              <a:rPr lang="en-AU" i="1" dirty="0">
                <a:solidFill>
                  <a:srgbClr val="000000"/>
                </a:solidFill>
                <a:effectLst/>
                <a:latin typeface="Arial" panose="020B0604020202020204" pitchFamily="34" charset="0"/>
                <a:ea typeface="Calibri" panose="020F0502020204030204" pitchFamily="34" charset="0"/>
              </a:rPr>
              <a:t>Technical criteria for additional Cipher Suites are already specified in IEEE Std 802.22 Revision (Revision to ISO/IEC/IEEE Std. 8802-22:2015) Clause 8. </a:t>
            </a:r>
          </a:p>
          <a:p>
            <a:pPr lvl="1"/>
            <a:r>
              <a:rPr lang="en-AU" i="1" dirty="0">
                <a:solidFill>
                  <a:srgbClr val="000000"/>
                </a:solidFill>
                <a:effectLst/>
                <a:latin typeface="Arial" panose="020B0604020202020204" pitchFamily="34" charset="0"/>
                <a:ea typeface="Calibri" panose="020F0502020204030204" pitchFamily="34" charset="0"/>
              </a:rPr>
              <a:t>Therefore, IEEE 802 maintains that it is not unreasonable to specify a given Cipher Suite as mandatory to implement to ensure interoperability in this International Standard, and also offers a facility to augment with other Cipher Suites (standard or proprietary) while complying with the base standard. </a:t>
            </a:r>
            <a:endParaRPr lang="en-AU" i="1" dirty="0">
              <a:effectLst/>
              <a:latin typeface="Calibri" panose="020F0502020204030204" pitchFamily="34" charset="0"/>
              <a:ea typeface="Calibri" panose="020F0502020204030204" pitchFamily="34" charset="0"/>
            </a:endParaRPr>
          </a:p>
          <a:p>
            <a:endParaRPr lang="en-AU" dirty="0"/>
          </a:p>
        </p:txBody>
      </p:sp>
      <p:sp>
        <p:nvSpPr>
          <p:cNvPr id="4" name="Footer Placeholder 3">
            <a:extLst>
              <a:ext uri="{FF2B5EF4-FFF2-40B4-BE49-F238E27FC236}">
                <a16:creationId xmlns:a16="http://schemas.microsoft.com/office/drawing/2014/main" id="{145B30A1-DBAE-49A1-A7EF-600B84A9D154}"/>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DD86DE4-D78F-40E2-80ED-DC3208076746}"/>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spTree>
    <p:extLst>
      <p:ext uri="{BB962C8B-B14F-4D97-AF65-F5344CB8AC3E}">
        <p14:creationId xmlns:p14="http://schemas.microsoft.com/office/powerpoint/2010/main" val="2389483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in Oct 2020 was held virtually</a:t>
            </a:r>
            <a:endParaRPr lang="en-AU" dirty="0">
              <a:solidFill>
                <a:srgbClr val="FF0000"/>
              </a:solidFill>
            </a:endParaRP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Dates</a:t>
            </a:r>
          </a:p>
          <a:p>
            <a:pPr lvl="1"/>
            <a:r>
              <a:rPr lang="en-AU" dirty="0"/>
              <a:t>19-30 Oct 2020</a:t>
            </a:r>
          </a:p>
          <a:p>
            <a:r>
              <a:rPr lang="en-AU" dirty="0"/>
              <a:t>Location</a:t>
            </a:r>
          </a:p>
          <a:p>
            <a:pPr lvl="1"/>
            <a:r>
              <a:rPr lang="en-AU" dirty="0"/>
              <a:t>Virtual</a:t>
            </a:r>
            <a:endParaRPr lang="en-US" dirty="0"/>
          </a:p>
        </p:txBody>
      </p:sp>
      <p:sp>
        <p:nvSpPr>
          <p:cNvPr id="6" name="Content Placeholder 5"/>
          <p:cNvSpPr>
            <a:spLocks noGrp="1"/>
          </p:cNvSpPr>
          <p:nvPr>
            <p:ph sz="half" idx="2"/>
          </p:nvPr>
        </p:nvSpPr>
        <p:spPr/>
        <p:txBody>
          <a:bodyPr/>
          <a:lstStyle/>
          <a:p>
            <a:endParaRPr lang="en-GB"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87</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0333514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will be held in June/July 2021 in Spain</a:t>
            </a:r>
            <a:endParaRPr lang="en-AU" dirty="0">
              <a:solidFill>
                <a:srgbClr val="FF0000"/>
              </a:solidFill>
            </a:endParaRP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June/July 2021</a:t>
            </a:r>
          </a:p>
          <a:p>
            <a:r>
              <a:rPr lang="en-AU" dirty="0"/>
              <a:t>Location</a:t>
            </a:r>
          </a:p>
          <a:p>
            <a:pPr lvl="1"/>
            <a:r>
              <a:rPr lang="en-AU" dirty="0"/>
              <a:t>Spain</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-6 weeks</a:t>
            </a:r>
          </a:p>
          <a:p>
            <a:r>
              <a:rPr lang="en-GB" dirty="0"/>
              <a:t>Deadlines (for WG1)</a:t>
            </a:r>
          </a:p>
          <a:p>
            <a:pPr lvl="1"/>
            <a:r>
              <a:rPr lang="en-GB" dirty="0"/>
              <a:t>New agenda items: -6 weeks</a:t>
            </a:r>
          </a:p>
          <a:p>
            <a:pPr lvl="1"/>
            <a:r>
              <a:rPr lang="en-GB" dirty="0"/>
              <a:t>New contributions on existing agenda items: -2 weeks</a:t>
            </a:r>
          </a:p>
          <a:p>
            <a:pPr lvl="1"/>
            <a:r>
              <a:rPr lang="en-GB" dirty="0"/>
              <a:t>New comments: -1 week</a:t>
            </a:r>
          </a:p>
          <a:p>
            <a:r>
              <a:rPr lang="en-GB" dirty="0"/>
              <a:t>Following meetings</a:t>
            </a:r>
          </a:p>
          <a:p>
            <a:pPr lvl="1"/>
            <a:r>
              <a:rPr lang="en-GB" dirty="0"/>
              <a:t>Apr 2022 in Austria</a:t>
            </a:r>
          </a:p>
          <a:p>
            <a:pPr lvl="1"/>
            <a:r>
              <a:rPr lang="en-GB" dirty="0"/>
              <a:t>Dec 2022/Jan 2023 in Korea</a:t>
            </a:r>
          </a:p>
          <a:p>
            <a:pPr lvl="1"/>
            <a:r>
              <a:rPr lang="en-GB" dirty="0"/>
              <a:t>Oct/Nov 2023</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88</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5631781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0D96-0227-450C-8A4C-B2185B5D09F0}"/>
              </a:ext>
            </a:extLst>
          </p:cNvPr>
          <p:cNvSpPr>
            <a:spLocks noGrp="1"/>
          </p:cNvSpPr>
          <p:nvPr>
            <p:ph type="title"/>
          </p:nvPr>
        </p:nvSpPr>
        <p:spPr/>
        <p:txBody>
          <a:bodyPr/>
          <a:lstStyle/>
          <a:p>
            <a:r>
              <a:rPr lang="en-AU" dirty="0"/>
              <a:t>SC6 subgroups are planning some interim meetings</a:t>
            </a:r>
          </a:p>
        </p:txBody>
      </p:sp>
      <p:sp>
        <p:nvSpPr>
          <p:cNvPr id="3" name="Content Placeholder 2">
            <a:extLst>
              <a:ext uri="{FF2B5EF4-FFF2-40B4-BE49-F238E27FC236}">
                <a16:creationId xmlns:a16="http://schemas.microsoft.com/office/drawing/2014/main" id="{D6227C5E-5AAE-4272-954E-7E6D35697B41}"/>
              </a:ext>
            </a:extLst>
          </p:cNvPr>
          <p:cNvSpPr>
            <a:spLocks noGrp="1"/>
          </p:cNvSpPr>
          <p:nvPr>
            <p:ph idx="1"/>
          </p:nvPr>
        </p:nvSpPr>
        <p:spPr/>
        <p:txBody>
          <a:bodyPr/>
          <a:lstStyle/>
          <a:p>
            <a:pPr lvl="1"/>
            <a:r>
              <a:rPr lang="en-GB" dirty="0"/>
              <a:t>Interim WG1 is planning two interim meetings</a:t>
            </a:r>
          </a:p>
          <a:p>
            <a:pPr lvl="2"/>
            <a:r>
              <a:rPr lang="en-GB" dirty="0"/>
              <a:t>20-22 Jan 2021</a:t>
            </a:r>
          </a:p>
          <a:p>
            <a:pPr lvl="2"/>
            <a:r>
              <a:rPr lang="en-GB" dirty="0"/>
              <a:t>14-16 Apr 20201</a:t>
            </a:r>
          </a:p>
          <a:p>
            <a:pPr lvl="1"/>
            <a:r>
              <a:rPr lang="en-AU" dirty="0"/>
              <a:t>They are planning to focus on </a:t>
            </a:r>
          </a:p>
          <a:p>
            <a:pPr lvl="2"/>
            <a:r>
              <a:rPr lang="en-AU" dirty="0"/>
              <a:t>NFC work</a:t>
            </a:r>
          </a:p>
          <a:p>
            <a:pPr lvl="2"/>
            <a:r>
              <a:rPr lang="en-AU" dirty="0"/>
              <a:t>Drone work</a:t>
            </a:r>
          </a:p>
          <a:p>
            <a:pPr lvl="2"/>
            <a:r>
              <a:rPr lang="en-AU" dirty="0"/>
              <a:t>New work items?</a:t>
            </a:r>
          </a:p>
          <a:p>
            <a:pPr lvl="2"/>
            <a:r>
              <a:rPr lang="en-AU" dirty="0"/>
              <a:t>No work of direct interest to IEEE 802</a:t>
            </a:r>
          </a:p>
        </p:txBody>
      </p:sp>
      <p:sp>
        <p:nvSpPr>
          <p:cNvPr id="4" name="Footer Placeholder 3">
            <a:extLst>
              <a:ext uri="{FF2B5EF4-FFF2-40B4-BE49-F238E27FC236}">
                <a16:creationId xmlns:a16="http://schemas.microsoft.com/office/drawing/2014/main" id="{EE435615-F138-4EA6-BD38-51739734BAC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28D1295-A419-409B-A502-1ECF64971B0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40221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Nov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Tue 3 Nov 2020</a:t>
            </a:r>
            <a:br>
              <a:rPr lang="en-US" sz="1600" b="1" dirty="0">
                <a:latin typeface="+mj-lt"/>
              </a:rPr>
            </a:br>
            <a:r>
              <a:rPr lang="en-US" sz="1600" b="1" dirty="0">
                <a:latin typeface="+mj-lt"/>
              </a:rPr>
              <a:t>@16:00-18:00 ET</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Bef>
                <a:spcPts val="800"/>
              </a:spcBef>
            </a:pPr>
            <a:r>
              <a:rPr lang="en-AU" sz="1600" b="1" dirty="0" err="1">
                <a:latin typeface="+mj-lt"/>
              </a:rPr>
              <a:t>Webex</a:t>
            </a:r>
            <a:r>
              <a:rPr lang="en-AU" sz="1600" b="1" dirty="0">
                <a:latin typeface="+mj-lt"/>
              </a:rPr>
              <a:t> details</a:t>
            </a:r>
            <a:endParaRPr kumimoji="0" lang="en-AU" sz="1600" b="1" i="0" u="none" strike="noStrike" cap="none" normalizeH="0" baseline="0" dirty="0">
              <a:ln>
                <a:noFill/>
              </a:ln>
              <a:solidFill>
                <a:schemeClr val="tx1"/>
              </a:solidFill>
              <a:effectLst/>
              <a:latin typeface="+mj-lt"/>
            </a:endParaRPr>
          </a:p>
          <a:p>
            <a:pPr marL="285750" marR="0" indent="-285750" algn="l" defTabSz="914400" rtl="0" eaLnBrk="0" fontAlgn="base" latinLnBrk="0" hangingPunct="0">
              <a:lnSpc>
                <a:spcPct val="100000"/>
              </a:lnSpc>
              <a:spcBef>
                <a:spcPts val="800"/>
              </a:spcBef>
              <a:spcAft>
                <a:spcPct val="0"/>
              </a:spcAft>
              <a:buClrTx/>
              <a:buSzTx/>
              <a:buFont typeface="Arial" panose="020B0604020202020204" pitchFamily="34" charset="0"/>
              <a:buChar char="•"/>
              <a:tabLst/>
            </a:pPr>
            <a:r>
              <a:rPr kumimoji="0" lang="en-AU" sz="1600" i="0" u="none" strike="noStrike" cap="none" normalizeH="0" baseline="0" dirty="0">
                <a:ln>
                  <a:noFill/>
                </a:ln>
                <a:solidFill>
                  <a:schemeClr val="tx1"/>
                </a:solidFill>
                <a:effectLst/>
                <a:latin typeface="+mj-lt"/>
              </a:rPr>
              <a:t>TBD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stretched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90</a:t>
            </a:fld>
            <a:endParaRPr lang="en-US"/>
          </a:p>
        </p:txBody>
      </p:sp>
      <p:sp>
        <p:nvSpPr>
          <p:cNvPr id="6" name="Content Placeholder 5">
            <a:extLst>
              <a:ext uri="{FF2B5EF4-FFF2-40B4-BE49-F238E27FC236}">
                <a16:creationId xmlns:a16="http://schemas.microsoft.com/office/drawing/2014/main" id="{8DD65C12-ECA1-44E1-95B0-D67E06044967}"/>
              </a:ext>
            </a:extLst>
          </p:cNvPr>
          <p:cNvSpPr>
            <a:spLocks noGrp="1"/>
          </p:cNvSpPr>
          <p:nvPr>
            <p:ph idx="1"/>
          </p:nvPr>
        </p:nvSpPr>
        <p:spPr>
          <a:xfrm>
            <a:off x="685800" y="3583684"/>
            <a:ext cx="7772400" cy="2512315"/>
          </a:xfrm>
        </p:spPr>
        <p:txBody>
          <a:bodyPr/>
          <a:lstStyle/>
          <a:p>
            <a:pPr lvl="1"/>
            <a:r>
              <a:rPr lang="en-AU" dirty="0"/>
              <a:t>The items of most interest to IEEE 802 were scheduled for Thu, 22 Oct 2020 @ 13:00-16:00 UTC</a:t>
            </a:r>
          </a:p>
          <a:p>
            <a:pPr lvl="2"/>
            <a:r>
              <a:rPr lang="en-AU" dirty="0"/>
              <a:t>5.6: WUR proposal</a:t>
            </a:r>
          </a:p>
          <a:p>
            <a:pPr lvl="2"/>
            <a:r>
              <a:rPr lang="en-AU" dirty="0"/>
              <a:t>7: Liaison from IEEE 802 </a:t>
            </a:r>
          </a:p>
          <a:p>
            <a:pPr lvl="2"/>
            <a:r>
              <a:rPr lang="en-AU" dirty="0"/>
              <a:t>Note: Stephen McCann attended on behalf of IEEE 802</a:t>
            </a:r>
          </a:p>
          <a:p>
            <a:pPr lvl="1"/>
            <a:r>
              <a:rPr lang="en-AU" dirty="0"/>
              <a:t>IEEE 802 also potentially had interest in the 6.4: </a:t>
            </a:r>
            <a:r>
              <a:rPr lang="en-AU" i="1" dirty="0"/>
              <a:t>AHG 2 on Trustworthiness </a:t>
            </a:r>
            <a:r>
              <a:rPr lang="en-AU" dirty="0"/>
              <a:t>meeting scheduled for 26 Oct 2020 @ 7:00-8:00 UTC</a:t>
            </a:r>
          </a:p>
          <a:p>
            <a:pPr lvl="2"/>
            <a:r>
              <a:rPr lang="en-AU" dirty="0"/>
              <a:t>Note: Peter Yee volunteered to attend</a:t>
            </a:r>
          </a:p>
          <a:p>
            <a:pPr lvl="1"/>
            <a:endParaRPr lang="en-AU" dirty="0"/>
          </a:p>
          <a:p>
            <a:pPr lvl="2"/>
            <a:endParaRPr lang="en-AU" dirty="0"/>
          </a:p>
        </p:txBody>
      </p:sp>
      <p:graphicFrame>
        <p:nvGraphicFramePr>
          <p:cNvPr id="8" name="Content Placeholder 8">
            <a:extLst>
              <a:ext uri="{FF2B5EF4-FFF2-40B4-BE49-F238E27FC236}">
                <a16:creationId xmlns:a16="http://schemas.microsoft.com/office/drawing/2014/main" id="{F5322946-7440-4833-ABFA-72FCB82315F2}"/>
              </a:ext>
            </a:extLst>
          </p:cNvPr>
          <p:cNvGraphicFramePr>
            <a:graphicFrameLocks/>
          </p:cNvGraphicFramePr>
          <p:nvPr>
            <p:extLst>
              <p:ext uri="{D42A27DB-BD31-4B8C-83A1-F6EECF244321}">
                <p14:modId xmlns:p14="http://schemas.microsoft.com/office/powerpoint/2010/main" val="1976040402"/>
              </p:ext>
            </p:extLst>
          </p:nvPr>
        </p:nvGraphicFramePr>
        <p:xfrm>
          <a:off x="669010" y="1754883"/>
          <a:ext cx="7772399" cy="1597917"/>
        </p:xfrm>
        <a:graphic>
          <a:graphicData uri="http://schemas.openxmlformats.org/drawingml/2006/table">
            <a:tbl>
              <a:tblPr firstRow="1" bandRow="1">
                <a:tableStyleId>{21E4AEA4-8DFA-4A89-87EB-49C32662AFE0}</a:tableStyleId>
              </a:tblPr>
              <a:tblGrid>
                <a:gridCol w="3843806">
                  <a:extLst>
                    <a:ext uri="{9D8B030D-6E8A-4147-A177-3AD203B41FA5}">
                      <a16:colId xmlns:a16="http://schemas.microsoft.com/office/drawing/2014/main" val="1372783328"/>
                    </a:ext>
                  </a:extLst>
                </a:gridCol>
                <a:gridCol w="3928593">
                  <a:extLst>
                    <a:ext uri="{9D8B030D-6E8A-4147-A177-3AD203B41FA5}">
                      <a16:colId xmlns:a16="http://schemas.microsoft.com/office/drawing/2014/main" val="3847734731"/>
                    </a:ext>
                  </a:extLst>
                </a:gridCol>
              </a:tblGrid>
              <a:tr h="209550">
                <a:tc>
                  <a:txBody>
                    <a:bodyPr/>
                    <a:lstStyle/>
                    <a:p>
                      <a:pPr>
                        <a:lnSpc>
                          <a:spcPts val="1050"/>
                        </a:lnSpc>
                        <a:spcAft>
                          <a:spcPts val="0"/>
                        </a:spcAft>
                      </a:pPr>
                      <a:r>
                        <a:rPr lang="en-AU" sz="1600" dirty="0">
                          <a:effectLst/>
                        </a:rPr>
                        <a:t>Meeting</a:t>
                      </a:r>
                      <a:endParaRPr lang="en-AU" sz="16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600">
                          <a:effectLst/>
                        </a:rPr>
                        <a:t>Meeting dates</a:t>
                      </a:r>
                      <a:endParaRPr lang="en-AU" sz="16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600" u="sng" dirty="0">
                          <a:effectLst/>
                          <a:hlinkClick r:id="rId2"/>
                        </a:rPr>
                        <a:t>ISO/IEC JTC 1/SC 6/WG 1 - 35th</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19-23</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600" u="sng" dirty="0">
                          <a:effectLst/>
                          <a:hlinkClick r:id="rId3"/>
                        </a:rPr>
                        <a:t>ISO/IEC JTC 1/SC 6 - 42nd</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19-30</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600" u="sng" dirty="0">
                          <a:effectLst/>
                          <a:hlinkClick r:id="rId4"/>
                        </a:rPr>
                        <a:t>ISO/IEC JTC 1/SC 6/WG 7 - 32nd</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21-28</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600" u="sng" dirty="0">
                          <a:effectLst/>
                          <a:hlinkClick r:id="rId5"/>
                        </a:rPr>
                        <a:t>ISO/IEC JTC 1/SC 6/AG 2 - 1st</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19-30</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600" u="sng" dirty="0">
                          <a:effectLst/>
                          <a:hlinkClick r:id="rId6"/>
                        </a:rPr>
                        <a:t>ISO/IEC JTC 1/SC 6/AHG 2 - 1st</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dirty="0">
                          <a:effectLst/>
                        </a:rPr>
                        <a:t>2020 October 26</a:t>
                      </a:r>
                      <a:endParaRPr lang="en-AU" sz="16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was executed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1"/>
            <a:r>
              <a:rPr lang="en-AU" dirty="0">
                <a:effectLst/>
                <a:latin typeface="Arial" panose="020B0604020202020204" pitchFamily="34" charset="0"/>
              </a:rPr>
              <a:t>1. Welcome &amp; ISO/IEC Codes of Conduct</a:t>
            </a:r>
          </a:p>
          <a:p>
            <a:pPr lvl="1"/>
            <a:r>
              <a:rPr lang="en-AU" dirty="0">
                <a:effectLst/>
                <a:latin typeface="Arial" panose="020B0604020202020204" pitchFamily="34" charset="0"/>
              </a:rPr>
              <a:t>2. Roll Call</a:t>
            </a:r>
          </a:p>
          <a:p>
            <a:pPr lvl="1"/>
            <a:r>
              <a:rPr lang="en-AU" dirty="0">
                <a:effectLst/>
                <a:latin typeface="Arial" panose="020B0604020202020204" pitchFamily="34" charset="0"/>
              </a:rPr>
              <a:t>3. Approval of Agenda</a:t>
            </a:r>
          </a:p>
          <a:p>
            <a:pPr lvl="1"/>
            <a:r>
              <a:rPr lang="en-AU" dirty="0">
                <a:effectLst/>
                <a:latin typeface="Arial" panose="020B0604020202020204" pitchFamily="34" charset="0"/>
              </a:rPr>
              <a:t>4. Review Meeting Report</a:t>
            </a:r>
          </a:p>
          <a:p>
            <a:pPr lvl="1"/>
            <a:r>
              <a:rPr lang="en-AU" dirty="0">
                <a:effectLst/>
                <a:latin typeface="Arial" panose="020B0604020202020204" pitchFamily="34" charset="0"/>
              </a:rPr>
              <a:t>5. Active Work Items</a:t>
            </a:r>
          </a:p>
          <a:p>
            <a:pPr lvl="2"/>
            <a:r>
              <a:rPr lang="en-AU" dirty="0">
                <a:effectLst/>
                <a:latin typeface="Arial" panose="020B0604020202020204" pitchFamily="34" charset="0"/>
              </a:rPr>
              <a:t>5.1 Revision ISO/IEC 21481:2012 - Near Field Communication Interface and Protocol - 2 (NFCIP-2) </a:t>
            </a:r>
          </a:p>
          <a:p>
            <a:pPr lvl="2"/>
            <a:r>
              <a:rPr lang="en-AU" dirty="0">
                <a:effectLst/>
                <a:latin typeface="Arial" panose="020B0604020202020204" pitchFamily="34" charset="0"/>
              </a:rPr>
              <a:t>5.2 Revision ISO/IEC 17982:2012 - Close Capacitive Coupling Communication Physical Layer (CCCC PHY)</a:t>
            </a:r>
          </a:p>
          <a:p>
            <a:pPr lvl="2"/>
            <a:r>
              <a:rPr lang="en-AU" dirty="0">
                <a:effectLst/>
                <a:latin typeface="Arial" panose="020B0604020202020204" pitchFamily="34" charset="0"/>
              </a:rPr>
              <a:t>5.3 ISO/IEC 4005 Low Altitude Drone Area Network (LADAN)</a:t>
            </a:r>
          </a:p>
          <a:p>
            <a:pPr lvl="2"/>
            <a:r>
              <a:rPr lang="en-AU" dirty="0">
                <a:effectLst/>
                <a:latin typeface="Arial" panose="020B0604020202020204" pitchFamily="34" charset="0"/>
              </a:rPr>
              <a:t>5.4 Revision of ISO/IEC 23917:2005 NFCIP – 1 Protocol Test Methods</a:t>
            </a:r>
          </a:p>
          <a:p>
            <a:pPr lvl="2"/>
            <a:r>
              <a:rPr lang="en-AU" dirty="0">
                <a:effectLst/>
                <a:latin typeface="Arial" panose="020B0604020202020204" pitchFamily="34" charset="0"/>
              </a:rPr>
              <a:t>…</a:t>
            </a:r>
            <a:endParaRPr lang="en-AU" dirty="0"/>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spTree>
    <p:extLst>
      <p:ext uri="{BB962C8B-B14F-4D97-AF65-F5344CB8AC3E}">
        <p14:creationId xmlns:p14="http://schemas.microsoft.com/office/powerpoint/2010/main" val="1792327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was executed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2"/>
            <a:r>
              <a:rPr lang="en-AU" dirty="0">
                <a:latin typeface="Arial" panose="020B0604020202020204" pitchFamily="34" charset="0"/>
              </a:rPr>
              <a:t>…</a:t>
            </a:r>
          </a:p>
          <a:p>
            <a:pPr lvl="2"/>
            <a:r>
              <a:rPr lang="en-AU" dirty="0">
                <a:effectLst/>
                <a:latin typeface="Arial" panose="020B0604020202020204" pitchFamily="34" charset="0"/>
              </a:rPr>
              <a:t>5.4 Revision of ISO/IEC 23917:2005 NFCIP – 1 Protocol Test Methods</a:t>
            </a:r>
          </a:p>
          <a:p>
            <a:pPr lvl="2"/>
            <a:r>
              <a:rPr lang="en-AU" dirty="0">
                <a:effectLst/>
                <a:latin typeface="Arial" panose="020B0604020202020204" pitchFamily="34" charset="0"/>
              </a:rPr>
              <a:t>5.5 Revision of ISO/IEC 19369:2014 NFCIP - 2 Test method</a:t>
            </a:r>
          </a:p>
          <a:p>
            <a:pPr lvl="2"/>
            <a:r>
              <a:rPr lang="en-AU" dirty="0">
                <a:effectLst/>
                <a:highlight>
                  <a:srgbClr val="FFFF00"/>
                </a:highlight>
                <a:latin typeface="Arial" panose="020B0604020202020204" pitchFamily="34" charset="0"/>
              </a:rPr>
              <a:t>5.6 PWI on Narrow Band Variable OOK WUR</a:t>
            </a:r>
          </a:p>
          <a:p>
            <a:pPr lvl="1"/>
            <a:r>
              <a:rPr lang="en-AU" dirty="0">
                <a:effectLst/>
                <a:latin typeface="Arial" panose="020B0604020202020204" pitchFamily="34" charset="0"/>
              </a:rPr>
              <a:t>6. Potential updates of Ad-Hoc group related to WG 1</a:t>
            </a:r>
          </a:p>
          <a:p>
            <a:pPr lvl="2"/>
            <a:r>
              <a:rPr lang="en-AU" dirty="0">
                <a:effectLst/>
                <a:highlight>
                  <a:srgbClr val="FFFF00"/>
                </a:highlight>
                <a:latin typeface="Arial" panose="020B0604020202020204" pitchFamily="34" charset="0"/>
              </a:rPr>
              <a:t>6.1 AG 1 on Wearable Devices</a:t>
            </a:r>
          </a:p>
          <a:p>
            <a:pPr lvl="2"/>
            <a:r>
              <a:rPr lang="en-AU" dirty="0">
                <a:effectLst/>
                <a:latin typeface="Arial" panose="020B0604020202020204" pitchFamily="34" charset="0"/>
              </a:rPr>
              <a:t>6.2 AHG 1 on Networking for Blockchain</a:t>
            </a:r>
          </a:p>
          <a:p>
            <a:pPr lvl="2"/>
            <a:r>
              <a:rPr lang="en-AU" dirty="0">
                <a:effectLst/>
                <a:highlight>
                  <a:srgbClr val="FFFF00"/>
                </a:highlight>
                <a:latin typeface="Arial" panose="020B0604020202020204" pitchFamily="34" charset="0"/>
              </a:rPr>
              <a:t>6.3 AG 2 on Concepts and Terminology</a:t>
            </a:r>
          </a:p>
          <a:p>
            <a:pPr lvl="2"/>
            <a:r>
              <a:rPr lang="en-AU" dirty="0">
                <a:effectLst/>
                <a:highlight>
                  <a:srgbClr val="FFFF00"/>
                </a:highlight>
                <a:latin typeface="Arial" panose="020B0604020202020204" pitchFamily="34" charset="0"/>
              </a:rPr>
              <a:t>6.4 AHG 2 on Trustworthiness</a:t>
            </a:r>
          </a:p>
          <a:p>
            <a:pPr lvl="1"/>
            <a:r>
              <a:rPr lang="en-AU" dirty="0">
                <a:effectLst/>
                <a:latin typeface="Arial" panose="020B0604020202020204" pitchFamily="34" charset="0"/>
              </a:rPr>
              <a:t>…</a:t>
            </a:r>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859445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a:xfrm>
            <a:off x="685800" y="685800"/>
            <a:ext cx="8153400" cy="1066800"/>
          </a:xfrm>
        </p:spPr>
        <p:txBody>
          <a:bodyPr/>
          <a:lstStyle/>
          <a:p>
            <a:r>
              <a:rPr lang="en-AU" dirty="0"/>
              <a:t>5.6: Korea NB experts submitted a proposal to SC6 for a WUR standard for Wi-Fi (&amp; other tech) in Feb 2020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was then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4277521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5.6: An IEEE 802 participant reported on the discussion of the WUR proposal at the SC6 meeting in Feb 2020</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 Probably</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4708"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5574533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5.6: IEEE 802.15.4 might have an interest in the WUR activity but did not respond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was no response from 802.15.4 WG as of 8 Sept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95</a:t>
            </a:fld>
            <a:endParaRPr lang="en-US"/>
          </a:p>
        </p:txBody>
      </p:sp>
    </p:spTree>
    <p:extLst>
      <p:ext uri="{BB962C8B-B14F-4D97-AF65-F5344CB8AC3E}">
        <p14:creationId xmlns:p14="http://schemas.microsoft.com/office/powerpoint/2010/main" val="3366637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5.6: An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The ballot was subsequently cancelled for procedural reasons</a:t>
            </a:r>
          </a:p>
          <a:p>
            <a:pPr lvl="2"/>
            <a:r>
              <a:rPr lang="en-AU" dirty="0" err="1"/>
              <a:t>ie</a:t>
            </a:r>
            <a:r>
              <a:rPr lang="en-AU" dirty="0"/>
              <a:t> it was apparently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5832"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5833"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5689005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5.6: The IEEE 802 JTC1 SC sent a LS to SC6 relating to the WUR project</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WUR proposal in SC6 with 802.11ba</a:t>
            </a:r>
          </a:p>
          <a:p>
            <a:pPr lvl="2"/>
            <a:r>
              <a:rPr lang="en-US" dirty="0"/>
              <a:t>See </a:t>
            </a:r>
            <a:r>
              <a:rPr lang="en-AU" u="sng" dirty="0">
                <a:hlinkClick r:id="rId2"/>
              </a:rPr>
              <a:t>11-20-1008-00</a:t>
            </a:r>
            <a:endParaRPr lang="en-AU" u="sng" dirty="0"/>
          </a:p>
          <a:p>
            <a:pPr lvl="1"/>
            <a:r>
              <a:rPr lang="en-AU" dirty="0"/>
              <a:t>A LS has been developed by the IEEE 802 JTC1 SC, approved and was sent in Oct 2020</a:t>
            </a:r>
          </a:p>
          <a:p>
            <a:pPr lvl="2"/>
            <a:r>
              <a:rPr lang="en-AU" dirty="0"/>
              <a:t>See </a:t>
            </a:r>
            <a:r>
              <a:rPr lang="en-AU" dirty="0">
                <a:hlinkClick r:id="rId3"/>
              </a:rPr>
              <a:t>11-20-1358-02</a:t>
            </a:r>
            <a:r>
              <a:rPr lang="en-AU" dirty="0"/>
              <a:t> as approved by WG</a:t>
            </a:r>
          </a:p>
          <a:p>
            <a:pPr lvl="2"/>
            <a:r>
              <a:rPr lang="en-AU" dirty="0"/>
              <a:t>See </a:t>
            </a:r>
            <a:r>
              <a:rPr lang="en-AU" b="0" i="0" dirty="0">
                <a:effectLst/>
                <a:latin typeface="Arial" panose="020B0604020202020204" pitchFamily="34" charset="0"/>
                <a:hlinkClick r:id="rId4"/>
              </a:rPr>
              <a:t>Liaison statement</a:t>
            </a:r>
            <a:r>
              <a:rPr lang="en-AU" b="0" i="0" dirty="0">
                <a:solidFill>
                  <a:srgbClr val="000000"/>
                </a:solidFill>
                <a:effectLst/>
                <a:latin typeface="Arial" panose="020B0604020202020204" pitchFamily="34" charset="0"/>
              </a:rPr>
              <a:t> as sent (N17303)</a:t>
            </a:r>
          </a:p>
          <a:p>
            <a:pPr lvl="1"/>
            <a:r>
              <a:rPr lang="en-AU" dirty="0">
                <a:solidFill>
                  <a:srgbClr val="000000"/>
                </a:solidFill>
                <a:latin typeface="Arial" panose="020B0604020202020204" pitchFamily="34" charset="0"/>
              </a:rPr>
              <a:t>Subsequently the  Korea NB responded</a:t>
            </a:r>
          </a:p>
          <a:p>
            <a:pPr lvl="2"/>
            <a:r>
              <a:rPr lang="en-AU" dirty="0">
                <a:solidFill>
                  <a:srgbClr val="000000"/>
                </a:solidFill>
                <a:latin typeface="Arial" panose="020B0604020202020204" pitchFamily="34" charset="0"/>
              </a:rPr>
              <a:t>See N17311</a:t>
            </a:r>
          </a:p>
          <a:p>
            <a:pPr lvl="2"/>
            <a:r>
              <a:rPr lang="en-AU" dirty="0">
                <a:solidFill>
                  <a:srgbClr val="000000"/>
                </a:solidFill>
                <a:latin typeface="Arial" panose="020B0604020202020204" pitchFamily="34" charset="0"/>
              </a:rPr>
              <a:t>It is not entirely clear what this response is suggesting</a:t>
            </a:r>
          </a:p>
          <a:p>
            <a:pPr lvl="2"/>
            <a:r>
              <a:rPr lang="en-AU" dirty="0">
                <a:solidFill>
                  <a:srgbClr val="000000"/>
                </a:solidFill>
                <a:latin typeface="Arial" panose="020B0604020202020204" pitchFamily="34" charset="0"/>
              </a:rPr>
              <a:t>It seems to acknowledge the overlap with 802.11ba …</a:t>
            </a:r>
          </a:p>
          <a:p>
            <a:pPr lvl="2"/>
            <a:r>
              <a:rPr lang="en-AU" dirty="0">
                <a:solidFill>
                  <a:srgbClr val="000000"/>
                </a:solidFill>
                <a:latin typeface="Arial" panose="020B0604020202020204" pitchFamily="34" charset="0"/>
              </a:rPr>
              <a:t>… but also wants to continue</a:t>
            </a:r>
          </a:p>
          <a:p>
            <a:pPr lvl="2"/>
            <a:r>
              <a:rPr lang="en-AU" dirty="0">
                <a:solidFill>
                  <a:srgbClr val="000000"/>
                </a:solidFill>
                <a:latin typeface="Arial" panose="020B0604020202020204" pitchFamily="34" charset="0"/>
              </a:rPr>
              <a:t>Jodi Haasz plans to attend this session in WG1</a:t>
            </a:r>
            <a:endParaRPr lang="en-AU" dirty="0"/>
          </a:p>
          <a:p>
            <a:pPr lvl="2"/>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97</a:t>
            </a:fld>
            <a:endParaRPr lang="en-US"/>
          </a:p>
        </p:txBody>
      </p:sp>
    </p:spTree>
    <p:extLst>
      <p:ext uri="{BB962C8B-B14F-4D97-AF65-F5344CB8AC3E}">
        <p14:creationId xmlns:p14="http://schemas.microsoft.com/office/powerpoint/2010/main" val="5581853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D94-E0B1-4A45-8749-46E57B68B412}"/>
              </a:ext>
            </a:extLst>
          </p:cNvPr>
          <p:cNvSpPr>
            <a:spLocks noGrp="1"/>
          </p:cNvSpPr>
          <p:nvPr>
            <p:ph type="title"/>
          </p:nvPr>
        </p:nvSpPr>
        <p:spPr/>
        <p:txBody>
          <a:bodyPr/>
          <a:lstStyle/>
          <a:p>
            <a:r>
              <a:rPr lang="en-AU" dirty="0"/>
              <a:t>5.6: An attempt may be made to harmonise 802.11ba and the WUR project in SC6/WG1 </a:t>
            </a:r>
          </a:p>
        </p:txBody>
      </p:sp>
      <p:sp>
        <p:nvSpPr>
          <p:cNvPr id="3" name="Content Placeholder 2">
            <a:extLst>
              <a:ext uri="{FF2B5EF4-FFF2-40B4-BE49-F238E27FC236}">
                <a16:creationId xmlns:a16="http://schemas.microsoft.com/office/drawing/2014/main" id="{54049D38-1043-4B37-8213-71F1FB2E1832}"/>
              </a:ext>
            </a:extLst>
          </p:cNvPr>
          <p:cNvSpPr>
            <a:spLocks noGrp="1"/>
          </p:cNvSpPr>
          <p:nvPr>
            <p:ph idx="1"/>
          </p:nvPr>
        </p:nvSpPr>
        <p:spPr/>
        <p:txBody>
          <a:bodyPr/>
          <a:lstStyle/>
          <a:p>
            <a:pPr lvl="1"/>
            <a:r>
              <a:rPr lang="en-AU" dirty="0">
                <a:effectLst/>
                <a:latin typeface="Calibri" panose="020F0502020204030204" pitchFamily="34" charset="0"/>
                <a:ea typeface="Calibri" panose="020F0502020204030204" pitchFamily="34" charset="0"/>
              </a:rPr>
              <a:t>Stephen McCann reports on the SC6/WG1 </a:t>
            </a:r>
            <a:r>
              <a:rPr lang="en-AU" dirty="0">
                <a:latin typeface="Calibri" panose="020F0502020204030204" pitchFamily="34" charset="0"/>
                <a:ea typeface="Calibri" panose="020F0502020204030204" pitchFamily="34" charset="0"/>
              </a:rPr>
              <a:t>meeting</a:t>
            </a:r>
          </a:p>
          <a:p>
            <a:pPr lvl="2"/>
            <a:r>
              <a:rPr lang="en-AU" i="1" dirty="0">
                <a:effectLst/>
                <a:latin typeface="Calibri" panose="020F0502020204030204" pitchFamily="34" charset="0"/>
                <a:ea typeface="Calibri" panose="020F0502020204030204" pitchFamily="34" charset="0"/>
              </a:rPr>
              <a:t>During the “PWI on Narrow Band Variable OOK WUR” item, I invited the author Yongju Park to attend a future IEEE802.11ba teleconference to discuss his technology and see if any harmonisation was possible.</a:t>
            </a:r>
          </a:p>
          <a:p>
            <a:pPr lvl="2"/>
            <a:r>
              <a:rPr lang="en-AU" i="1" dirty="0">
                <a:effectLst/>
                <a:latin typeface="Calibri" panose="020F0502020204030204" pitchFamily="34" charset="0"/>
                <a:ea typeface="Calibri" panose="020F0502020204030204" pitchFamily="34" charset="0"/>
              </a:rPr>
              <a:t>He accepted and I took an action to approach Minyoung Park (IEEE 802.11ba) and arrange an agenda item for this.</a:t>
            </a:r>
          </a:p>
          <a:p>
            <a:pPr lvl="2"/>
            <a:r>
              <a:rPr lang="en-AU" i="1" dirty="0">
                <a:effectLst/>
                <a:latin typeface="Calibri" panose="020F0502020204030204" pitchFamily="34" charset="0"/>
                <a:ea typeface="Calibri" panose="020F0502020204030204" pitchFamily="34" charset="0"/>
              </a:rPr>
              <a:t>I'll  send Minyoung an email shortly.</a:t>
            </a:r>
          </a:p>
          <a:p>
            <a:endParaRPr lang="en-AU" dirty="0"/>
          </a:p>
        </p:txBody>
      </p:sp>
      <p:sp>
        <p:nvSpPr>
          <p:cNvPr id="4" name="Footer Placeholder 3">
            <a:extLst>
              <a:ext uri="{FF2B5EF4-FFF2-40B4-BE49-F238E27FC236}">
                <a16:creationId xmlns:a16="http://schemas.microsoft.com/office/drawing/2014/main" id="{565BDFCD-72C3-4003-9B58-9D6392FA433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DF30C14-CBFF-4E28-96D9-CAEEEF6E2C8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10192754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6.1: It was previously observed that </a:t>
            </a:r>
            <a:r>
              <a:rPr lang="en-CA" dirty="0"/>
              <a:t>Wearable Devices discussions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AG 1 (Feb 2020)</a:t>
            </a:r>
            <a:endParaRPr lang="en-AU" dirty="0"/>
          </a:p>
          <a:p>
            <a:pPr lvl="1"/>
            <a:r>
              <a:rPr lang="en-CA" dirty="0"/>
              <a:t>The IEEE 802 liaison officer shared his concerns that some of the concepts within this topic are similar to those in IEEE 802.15.4 (Personal Area Networks). </a:t>
            </a:r>
          </a:p>
          <a:p>
            <a:pPr lvl="1"/>
            <a:r>
              <a:rPr lang="en-CA" dirty="0"/>
              <a:t>AG 1 was approved, but it’s existence was extended at the ISO/IEC JTC1 SC6 plenary in October 2020</a:t>
            </a:r>
          </a:p>
          <a:p>
            <a:pPr lvl="1"/>
            <a:r>
              <a:rPr lang="en-CA" dirty="0"/>
              <a:t>There are no plans to comment at this stage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99</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extLst>
              <p:ext uri="{D42A27DB-BD31-4B8C-83A1-F6EECF244321}">
                <p14:modId xmlns:p14="http://schemas.microsoft.com/office/powerpoint/2010/main" val="2525551026"/>
              </p:ext>
            </p:extLst>
          </p:nvPr>
        </p:nvGraphicFramePr>
        <p:xfrm>
          <a:off x="1371600" y="4724400"/>
          <a:ext cx="381000" cy="806450"/>
        </p:xfrm>
        <a:graphic>
          <a:graphicData uri="http://schemas.openxmlformats.org/presentationml/2006/ole">
            <mc:AlternateContent xmlns:mc="http://schemas.openxmlformats.org/markup-compatibility/2006">
              <mc:Choice xmlns:v="urn:schemas-microsoft-com:vml" Requires="v">
                <p:oleObj spid="_x0000_s326759"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371600" y="47244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456717043"/>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19965</Words>
  <Application>Microsoft Office PowerPoint</Application>
  <PresentationFormat>On-screen Show (4:3)</PresentationFormat>
  <Paragraphs>2924</Paragraphs>
  <Slides>199</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199</vt:i4>
      </vt:variant>
    </vt:vector>
  </HeadingPairs>
  <TitlesOfParts>
    <vt:vector size="206" baseType="lpstr">
      <vt:lpstr>Arial</vt:lpstr>
      <vt:lpstr>Calibri</vt:lpstr>
      <vt:lpstr>Times New Roman</vt:lpstr>
      <vt:lpstr>802-11-Submission</vt:lpstr>
      <vt:lpstr>Acrobat Document</vt:lpstr>
      <vt:lpstr>Document</vt:lpstr>
      <vt:lpstr>Packager Shell Object</vt:lpstr>
      <vt:lpstr>IEEE 802 JTC1 Standing Committee November 2020 agenda virtually</vt:lpstr>
      <vt:lpstr>This document will be used to provide information for any IEEE 802 JTC1 SC meetings in Nov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Nov 2020</vt:lpstr>
      <vt:lpstr>The IEEE 802 JTC1 SC regular meeting has a high-level list of agenda items to be considered</vt:lpstr>
      <vt:lpstr>The IEEE 802 JTC1 SC will consider approving its agenda</vt:lpstr>
      <vt:lpstr>The IEEE 802 JTC1 SC will consider approval of the minutes of its Sep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69 standards through the PSDO ratification process, with 36 in-process</vt:lpstr>
      <vt:lpstr>IEEE 802.1 WG has sent 33 standards completely through the PSDO ratification process</vt:lpstr>
      <vt:lpstr>IEEE 802.1 WG has sent 33 standards completely through the PSDO ratification process</vt:lpstr>
      <vt:lpstr>IEEE 802.1 WG has sent 33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12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15 standards in the pipeline for ratification under the PSDO</vt:lpstr>
      <vt:lpstr>IEEE 802.1 has 16 standards in the pipeline for ratification under the PSDO</vt:lpstr>
      <vt:lpstr>IEEE 802.1 WG has a number of regular participants in IEEE 802 JTC1 SC activities</vt:lpstr>
      <vt:lpstr>ISO/IEC/IEEE 8802-A:2015 is being systematically reviewed by ISO with ballot closing on 2 Dec 2020</vt:lpstr>
      <vt:lpstr>IEEE 802.1Qcc is waiting for start of FDIS ballot</vt:lpstr>
      <vt:lpstr>IEEE 802.1Qcp-2018 60-day ballot passed and is waiting for start of FDIS ballot</vt:lpstr>
      <vt:lpstr>IEEE 802.1Qcy-2019 60-day ballot passed and is waiting for start of FDIS ballot</vt:lpstr>
      <vt:lpstr>IEEE 802.1Xck FDIS ballot passed in June 2020, a response sent and is waiting for publication</vt:lpstr>
      <vt:lpstr>IEEE 802.1AS-Rev is waiting for start of FDIS ballot</vt:lpstr>
      <vt:lpstr>IEEE 802.1AX-REV 60-day ballot passed in August 2020 and is waiting for FDIS start</vt:lpstr>
      <vt:lpstr>IEEE 802.1Q-REV will probably be liaised in Nov 2020</vt:lpstr>
      <vt:lpstr>IEEE 802.1Qcx was liaised for information in Jan 2020</vt:lpstr>
      <vt:lpstr>IEEE 802.1X-2020 60-day ballot closes in Dec 2020</vt:lpstr>
      <vt:lpstr>IEEE 802.1CMde has been submitted into the PSDO process</vt:lpstr>
      <vt:lpstr>IEEE 802.1AE-2018/Cor 1-2020 90-day FDIS ballot closes in Jan 2021</vt:lpstr>
      <vt:lpstr>IEEE 802.1Qcr was liaised in Aug 2020</vt:lpstr>
      <vt:lpstr>IEEE 802.1CS was liaised in Aug 2020</vt:lpstr>
      <vt:lpstr>IEEE 802.1Qcz was liaised in Aug 2020</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will be submitted to FDIS ballot in August 2020</vt:lpstr>
      <vt:lpstr>IEEE 802.3bt-2018 60-day pre-ballot passed and is waiting for FDIS ballot</vt:lpstr>
      <vt:lpstr>IEEE 802.3cd-2018 60-day pre-ballot passed and is waiting for FDIS ballot</vt:lpstr>
      <vt:lpstr>IEEE 802.3cn-2019 60-day pre-ballot closes in December 2020</vt:lpstr>
      <vt:lpstr>IEEE 802.3cg-2019 60-day pre-ballot closes in December 2020</vt:lpstr>
      <vt:lpstr>IEEE 802.3cq-2020 60-day pre-ballot closes in December 2020</vt:lpstr>
      <vt:lpstr>IEEE 802.3cm-2020 60-day pre-ballot closes in December 2020</vt:lpstr>
      <vt:lpstr>IEEE 802.3ch-2020 60-day pre-ballot closes in December 2020</vt:lpstr>
      <vt:lpstr>IEEE 802.3ca-2020 60-day pre-ballot closes in December 2020</vt:lpstr>
      <vt:lpstr>IEEE 802.3.2-2019 60-day pre-ballot closes in December 2020</vt:lpstr>
      <vt:lpstr>IEEE 802.3cr draft was liaised for information in Oct 2020</vt:lpstr>
      <vt:lpstr>IEEE 802.3cu draft was liaised for information in Oct 2020</vt:lpstr>
      <vt:lpstr>IEEE 802.11 has 9 standards in the pipeline for ratification under the PSDO</vt:lpstr>
      <vt:lpstr>IEEE 802.11 has 9 standards in the pipeline for ratification under the PSDO</vt:lpstr>
      <vt:lpstr>IEEE 802.11 WG has a number of regular participants in IEEE 802 JTC1 SC activities</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ISO/IEC/IEEE 8802-22:2015 passed its systematic review</vt:lpstr>
      <vt:lpstr>IEEE 802.22-2019 60-day ballot passed but a response is required</vt:lpstr>
      <vt:lpstr>China NB provide their usual security related response during the IEEE 802.22-2019 60-day ballot </vt:lpstr>
      <vt:lpstr>China NB provide their usual security related response during the IEEE 802.22-2019 60-day ballot </vt:lpstr>
      <vt:lpstr>China NB provide their usual security related response during the IEEE 802.22-2019 60-day ballot </vt:lpstr>
      <vt:lpstr>There is a proposal for text for a response to the China NB’s comment on 802.22</vt:lpstr>
      <vt:lpstr>There is a proposal for text for a response to the China NB’s comment on 802.22</vt:lpstr>
      <vt:lpstr>There is a proposal for text for a response to the China NB’s comment on 802.22</vt:lpstr>
      <vt:lpstr>There is a proposal for text for a response to the China NB’s comment on 802.22</vt:lpstr>
      <vt:lpstr>The last SC6 meeting in Oct 2020 was held virtually</vt:lpstr>
      <vt:lpstr>The next SC6 meeting will be held in June/July 2021 in Spain</vt:lpstr>
      <vt:lpstr>SC6 subgroups are planning some interim meetings</vt:lpstr>
      <vt:lpstr>The SC6 meeting in October stretched over two weeks</vt:lpstr>
      <vt:lpstr>An agenda was executed for SC6/WG1</vt:lpstr>
      <vt:lpstr>An agenda was executed for SC6/WG1</vt:lpstr>
      <vt:lpstr>5.6: Korea NB experts submitted a proposal to SC6 for a WUR standard for Wi-Fi (&amp; other tech) in Feb 2020 </vt:lpstr>
      <vt:lpstr>5.6: An IEEE 802 participant reported on the discussion of the WUR proposal at the SC6 meeting in Feb 2020</vt:lpstr>
      <vt:lpstr>5.6: IEEE 802.15.4 might have an interest in the WUR activity but did not respond</vt:lpstr>
      <vt:lpstr>5.6: An NWIP ballot started on the WUR proposal … but was then cancelled</vt:lpstr>
      <vt:lpstr>5.6: The IEEE 802 JTC1 SC sent a LS to SC6 relating to the WUR project</vt:lpstr>
      <vt:lpstr>5.6: An attempt may be made to harmonise 802.11ba and the WUR project in SC6/WG1 </vt:lpstr>
      <vt:lpstr>6.1: It was previously observed that Wearable Devices discussions overlapped with 802.15 work</vt:lpstr>
      <vt:lpstr>6.1: It appears the wearable devices work will be undertaken jointly with IEC TC 124</vt:lpstr>
      <vt:lpstr>6.3: SC6 approved in Feb 2020 an Advisory Group on Concepts and Terminology</vt:lpstr>
      <vt:lpstr>6.3: Activity in the Advisory Group on Concept and Terminology (AG 2) has been light </vt:lpstr>
      <vt:lpstr>6.4: China NB submitted a proposal to SC6/WG1 for an ad hoc on trustworthiness at SC6 meeting in Feb 2020</vt:lpstr>
      <vt:lpstr>6.4: China NB submitted a proposal to SC6/WG1 for an ad hoc on trustworthiness at SC6 meeting in Feb 2020</vt:lpstr>
      <vt:lpstr>6.4: An IEEE 802 participant has reported on the discussion of the Trustworthiness ad-hoc group</vt:lpstr>
      <vt:lpstr>6.4 Activity in the Trustworthiness ad-hoc  (AHG 2) has been light </vt:lpstr>
      <vt:lpstr>An agenda was executed for SC6/WG1</vt:lpstr>
      <vt:lpstr>7.1: IEEE 802 provided a status report of our activities to SC6/WG1 </vt:lpstr>
      <vt:lpstr>7.1: IEEE 802 provided a status report of our activities to SC6/WG1 </vt:lpstr>
      <vt:lpstr>IEEE 802 provided a status report of our activities to SC6</vt:lpstr>
      <vt:lpstr>An agenda was executed for SC6/WG1</vt:lpstr>
      <vt:lpstr>8: The Korean NB proposed a NP for smart grid in licensed spectrum</vt:lpstr>
      <vt:lpstr>8: The Korean NB proposed a NP for smart grid in licensed spectrum</vt:lpstr>
      <vt:lpstr>China NB experts submitted a new Wi-Fi related standards proposals to SC6/WG7</vt:lpstr>
      <vt:lpstr>The WG7 activity is for a standard that allocates APs to ACs for load balancing &amp; backup</vt:lpstr>
      <vt:lpstr>SC6 agreed to ballot NPs for standards that allocate APs to ACs with load balancing &amp; backup </vt:lpstr>
      <vt:lpstr>SC6 agreed to ballot NPs for standards that allocate APs to ACs with load balancing &amp; backup </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 project editor has been assigned for IEEE projects in SC6</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lpstr>IEEE 802.1Q-2018 has been published</vt:lpstr>
      <vt:lpstr>IEEE 802.1AE-Rev has been published</vt:lpstr>
      <vt:lpstr>ISO/IEC/IEEE 8802-11:2018/AMD 3:2020 (802.11aj) has been published</vt:lpstr>
      <vt:lpstr>ISO/IEC/IEEE 8802-11:2018/AMD 4:2020 (802.11ak) has been published</vt:lpstr>
      <vt:lpstr>ISO/IEC/IEEE 8802-11:2018/AMD 5:2020 (802.11aq) has been published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2020-11-03T20:44:17Z</dcterms:modified>
</cp:coreProperties>
</file>