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5"/>
  </p:notesMasterIdLst>
  <p:handoutMasterIdLst>
    <p:handoutMasterId r:id="rId18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13" r:id="rId36"/>
    <p:sldId id="2167" r:id="rId37"/>
    <p:sldId id="2317" r:id="rId38"/>
    <p:sldId id="2331" r:id="rId39"/>
    <p:sldId id="2429" r:id="rId40"/>
    <p:sldId id="2332" r:id="rId41"/>
    <p:sldId id="2351" r:id="rId42"/>
    <p:sldId id="2431" r:id="rId43"/>
    <p:sldId id="2436" r:id="rId44"/>
    <p:sldId id="2437" r:id="rId45"/>
    <p:sldId id="2438" r:id="rId46"/>
    <p:sldId id="2008" r:id="rId47"/>
    <p:sldId id="2291" r:id="rId48"/>
    <p:sldId id="2428"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1688" r:id="rId63"/>
    <p:sldId id="2322" r:id="rId64"/>
    <p:sldId id="2293" r:id="rId65"/>
    <p:sldId id="1708" r:id="rId66"/>
    <p:sldId id="1709" r:id="rId67"/>
    <p:sldId id="1710" r:id="rId68"/>
    <p:sldId id="1790" r:id="rId69"/>
    <p:sldId id="2199" r:id="rId70"/>
    <p:sldId id="2319" r:id="rId71"/>
    <p:sldId id="2320" r:id="rId72"/>
    <p:sldId id="2321" r:id="rId73"/>
    <p:sldId id="2355" r:id="rId74"/>
    <p:sldId id="2354" r:id="rId75"/>
    <p:sldId id="2294" r:id="rId76"/>
    <p:sldId id="1679" r:id="rId77"/>
    <p:sldId id="2336" r:id="rId78"/>
    <p:sldId id="2445" r:id="rId79"/>
    <p:sldId id="2328" r:id="rId80"/>
    <p:sldId id="2448" r:id="rId81"/>
    <p:sldId id="2449" r:id="rId82"/>
    <p:sldId id="2450" r:id="rId83"/>
    <p:sldId id="2446" r:id="rId84"/>
    <p:sldId id="2381" r:id="rId85"/>
    <p:sldId id="2430" r:id="rId86"/>
    <p:sldId id="2441" r:id="rId87"/>
    <p:sldId id="2442" r:id="rId88"/>
    <p:sldId id="2363" r:id="rId89"/>
    <p:sldId id="2384" r:id="rId90"/>
    <p:sldId id="2420" r:id="rId91"/>
    <p:sldId id="2419" r:id="rId92"/>
    <p:sldId id="2425" r:id="rId93"/>
    <p:sldId id="2388" r:id="rId94"/>
    <p:sldId id="2390" r:id="rId95"/>
    <p:sldId id="2432" r:id="rId96"/>
    <p:sldId id="2368" r:id="rId97"/>
    <p:sldId id="2369" r:id="rId98"/>
    <p:sldId id="2386" r:id="rId99"/>
    <p:sldId id="2389" r:id="rId100"/>
    <p:sldId id="2443" r:id="rId101"/>
    <p:sldId id="2440" r:id="rId102"/>
    <p:sldId id="2444" r:id="rId103"/>
    <p:sldId id="2324" r:id="rId104"/>
    <p:sldId id="1375" r:id="rId105"/>
    <p:sldId id="1376" r:id="rId106"/>
    <p:sldId id="1400" r:id="rId107"/>
    <p:sldId id="2004"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p:cViewPr varScale="1">
        <p:scale>
          <a:sx n="110" d="100"/>
          <a:sy n="110" d="100"/>
        </p:scale>
        <p:origin x="154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802.11-20/1619r4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ec/dcn/20/ec-20-0183-00-00EC-ls-to-sc6-psdo-status-report.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527-00-0jtc-minutes-of-virtual-meeting-in-sep-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2020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October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7. Liaison</a:t>
            </a:r>
          </a:p>
          <a:p>
            <a:pPr lvl="2"/>
            <a:r>
              <a:rPr lang="en-AU" dirty="0">
                <a:effectLst/>
                <a:latin typeface="Arial" panose="020B0604020202020204" pitchFamily="34" charset="0"/>
              </a:rPr>
              <a:t>7.1 Liaisons with other SDOs</a:t>
            </a:r>
          </a:p>
          <a:p>
            <a:pPr lvl="3"/>
            <a:r>
              <a:rPr lang="en-AU" dirty="0">
                <a:effectLst/>
                <a:latin typeface="Arial" panose="020B0604020202020204" pitchFamily="34" charset="0"/>
              </a:rPr>
              <a:t>JTC1/SC17 : Cards and security devices for personal identification</a:t>
            </a:r>
          </a:p>
          <a:p>
            <a:pPr lvl="3"/>
            <a:r>
              <a:rPr lang="en-AU" dirty="0">
                <a:effectLst/>
                <a:latin typeface="Arial" panose="020B0604020202020204" pitchFamily="34" charset="0"/>
              </a:rPr>
              <a:t>JTC1/SC27: IT Security techniques</a:t>
            </a:r>
          </a:p>
          <a:p>
            <a:pPr lvl="3"/>
            <a:r>
              <a:rPr lang="en-AU" dirty="0">
                <a:effectLst/>
                <a:latin typeface="Arial" panose="020B0604020202020204" pitchFamily="34" charset="0"/>
              </a:rPr>
              <a:t>JTC1/SC41: Internet of Things and related technologies</a:t>
            </a:r>
          </a:p>
          <a:p>
            <a:pPr lvl="3"/>
            <a:r>
              <a:rPr lang="en-AU" dirty="0">
                <a:effectLst/>
                <a:highlight>
                  <a:srgbClr val="FFFF00"/>
                </a:highlight>
                <a:latin typeface="Arial" panose="020B0604020202020204" pitchFamily="34" charset="0"/>
              </a:rPr>
              <a:t>IEEE 802</a:t>
            </a:r>
          </a:p>
          <a:p>
            <a:pPr lvl="3"/>
            <a:r>
              <a:rPr lang="en-AU" dirty="0">
                <a:effectLst/>
                <a:latin typeface="Arial" panose="020B0604020202020204" pitchFamily="34" charset="0"/>
              </a:rPr>
              <a:t>NFC Forum</a:t>
            </a:r>
          </a:p>
          <a:p>
            <a:pPr lvl="3"/>
            <a:r>
              <a:rPr lang="en-AU" dirty="0">
                <a:effectLst/>
                <a:latin typeface="Arial" panose="020B0604020202020204" pitchFamily="34" charset="0"/>
              </a:rPr>
              <a:t>IEC TC 100/TA 15</a:t>
            </a:r>
          </a:p>
          <a:p>
            <a:pPr lvl="3"/>
            <a:r>
              <a:rPr lang="en-AU" dirty="0">
                <a:effectLst/>
                <a:latin typeface="Arial" panose="020B0604020202020204" pitchFamily="34" charset="0"/>
              </a:rPr>
              <a:t>ECMA International</a:t>
            </a:r>
          </a:p>
          <a:p>
            <a:pPr lvl="2"/>
            <a:r>
              <a:rPr lang="en-AU" dirty="0">
                <a:effectLst/>
                <a:latin typeface="Arial" panose="020B0604020202020204" pitchFamily="34" charset="0"/>
              </a:rPr>
              <a:t>7.2 Review liaison status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6663557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5AEB-2565-4F99-821C-9B3D2E07FF00}"/>
              </a:ext>
            </a:extLst>
          </p:cNvPr>
          <p:cNvSpPr>
            <a:spLocks noGrp="1"/>
          </p:cNvSpPr>
          <p:nvPr>
            <p:ph type="title"/>
          </p:nvPr>
        </p:nvSpPr>
        <p:spPr>
          <a:xfrm>
            <a:off x="685800" y="685800"/>
            <a:ext cx="8229600" cy="1066800"/>
          </a:xfrm>
        </p:spPr>
        <p:txBody>
          <a:bodyPr/>
          <a:lstStyle/>
          <a:p>
            <a:r>
              <a:rPr lang="en-AU" dirty="0"/>
              <a:t>7.1: The SC Chair/Vice Chair have been authorised to send a status report to SC6 based on this document</a:t>
            </a:r>
          </a:p>
        </p:txBody>
      </p:sp>
      <p:sp>
        <p:nvSpPr>
          <p:cNvPr id="3" name="Content Placeholder 2">
            <a:extLst>
              <a:ext uri="{FF2B5EF4-FFF2-40B4-BE49-F238E27FC236}">
                <a16:creationId xmlns:a16="http://schemas.microsoft.com/office/drawing/2014/main" id="{26C6150C-5649-4F5A-9250-1DFE77FF8B54}"/>
              </a:ext>
            </a:extLst>
          </p:cNvPr>
          <p:cNvSpPr>
            <a:spLocks noGrp="1"/>
          </p:cNvSpPr>
          <p:nvPr>
            <p:ph idx="1"/>
          </p:nvPr>
        </p:nvSpPr>
        <p:spPr/>
        <p:txBody>
          <a:bodyPr/>
          <a:lstStyle/>
          <a:p>
            <a:pPr lvl="1"/>
            <a:r>
              <a:rPr lang="en-AU" dirty="0"/>
              <a:t>IEEE 802 traditionally provides a status report of our activities to SC6, based on this agenda, and the IEEE 802 EC authorised the Chai/Vice Chair to do the same again</a:t>
            </a:r>
          </a:p>
          <a:p>
            <a:pPr lvl="2"/>
            <a:r>
              <a:rPr lang="en-AU" dirty="0">
                <a:latin typeface="+mj-lt"/>
                <a:cs typeface="Calibri" panose="020F0502020204030204" pitchFamily="34" charset="0"/>
              </a:rPr>
              <a:t>See </a:t>
            </a:r>
            <a:r>
              <a:rPr lang="en-AU" u="sng" dirty="0">
                <a:solidFill>
                  <a:srgbClr val="0000FF"/>
                </a:solidFill>
                <a:effectLst/>
                <a:latin typeface="+mj-lt"/>
                <a:ea typeface="Calibri" panose="020F0502020204030204" pitchFamily="34" charset="0"/>
                <a:cs typeface="Calibri" panose="020F0502020204030204" pitchFamily="34" charset="0"/>
                <a:hlinkClick r:id="rId2"/>
              </a:rPr>
              <a:t>ec-20-0183-00</a:t>
            </a:r>
            <a:r>
              <a:rPr lang="en-AU" dirty="0">
                <a:latin typeface="+mj-lt"/>
                <a:cs typeface="Calibri" panose="020F0502020204030204" pitchFamily="34" charset="0"/>
                <a:sym typeface="Wingdings" panose="05000000000000000000" pitchFamily="2" charset="2"/>
              </a:rPr>
              <a:t> (N17306) </a:t>
            </a:r>
          </a:p>
          <a:p>
            <a:pPr lvl="1"/>
            <a:r>
              <a:rPr lang="en-AU" dirty="0">
                <a:sym typeface="Wingdings" panose="05000000000000000000" pitchFamily="2" charset="2"/>
              </a:rPr>
              <a:t>Stephen McCann volunteered to present it to SC6</a:t>
            </a:r>
            <a:endParaRPr lang="en-AU" dirty="0"/>
          </a:p>
        </p:txBody>
      </p:sp>
      <p:sp>
        <p:nvSpPr>
          <p:cNvPr id="4" name="Footer Placeholder 3">
            <a:extLst>
              <a:ext uri="{FF2B5EF4-FFF2-40B4-BE49-F238E27FC236}">
                <a16:creationId xmlns:a16="http://schemas.microsoft.com/office/drawing/2014/main" id="{A38774DD-87A5-44A1-84FB-8F41CAC27D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E59A8C-7CAA-4B08-BC6B-1E276EE04B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889023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8. Introduction of New Item</a:t>
            </a:r>
          </a:p>
          <a:p>
            <a:pPr lvl="1"/>
            <a:r>
              <a:rPr lang="en-AU" dirty="0">
                <a:effectLst/>
                <a:latin typeface="Arial" panose="020B0604020202020204" pitchFamily="34" charset="0"/>
              </a:rPr>
              <a:t>9. Information from ISO Central Secretariat/TMB/...</a:t>
            </a:r>
          </a:p>
          <a:p>
            <a:pPr lvl="1"/>
            <a:r>
              <a:rPr lang="en-AU" dirty="0">
                <a:effectLst/>
                <a:latin typeface="Arial" panose="020B0604020202020204" pitchFamily="34" charset="0"/>
              </a:rPr>
              <a:t>10. Other Business</a:t>
            </a:r>
          </a:p>
          <a:p>
            <a:pPr lvl="2"/>
            <a:r>
              <a:rPr lang="en-AU" dirty="0">
                <a:effectLst/>
                <a:latin typeface="Arial" panose="020B0604020202020204" pitchFamily="34" charset="0"/>
              </a:rPr>
              <a:t>10.1 Improvement of WG 1 Organization</a:t>
            </a:r>
          </a:p>
          <a:p>
            <a:pPr lvl="1"/>
            <a:r>
              <a:rPr lang="en-AU" dirty="0">
                <a:effectLst/>
                <a:latin typeface="Arial" panose="020B0604020202020204" pitchFamily="34" charset="0"/>
              </a:rPr>
              <a:t>11. Outputs review and recommendation of Resolutions</a:t>
            </a:r>
          </a:p>
          <a:p>
            <a:pPr lvl="1"/>
            <a:r>
              <a:rPr lang="en-AU" dirty="0">
                <a:effectLst/>
                <a:latin typeface="Arial" panose="020B0604020202020204" pitchFamily="34" charset="0"/>
              </a:rPr>
              <a:t>12. Adjournment</a:t>
            </a:r>
          </a:p>
          <a:p>
            <a:br>
              <a:rPr lang="en-AU" b="0" i="0" dirty="0">
                <a:solidFill>
                  <a:srgbClr val="000000"/>
                </a:solidFill>
                <a:effectLst/>
                <a:latin typeface="Arial" panose="020B0604020202020204" pitchFamily="34" charset="0"/>
              </a:rPr>
            </a:b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708447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43204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285021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9312439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15941415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3833330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3 Nov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2020, as documented in </a:t>
            </a:r>
            <a:r>
              <a:rPr lang="en-AU" i="1" dirty="0">
                <a:hlinkClick r:id="rId3"/>
              </a:rPr>
              <a:t>11-20-1527-00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28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17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556"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July 2020 meeting</a:t>
            </a:r>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ratification process,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5880591"/>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816"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67595895"/>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01394528"/>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2 Dec 2020</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a:t>
            </a:r>
            <a:r>
              <a:rPr lang="en-AU" dirty="0">
                <a:solidFill>
                  <a:srgbClr val="FF0000"/>
                </a:solidFill>
              </a:rPr>
              <a:t>N??????</a:t>
            </a:r>
            <a:r>
              <a:rPr lang="en-AU" dirty="0"/>
              <a:t>)</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44F382B7-0903-4C99-AF91-A4E54A27D616}"/>
              </a:ext>
            </a:extLst>
          </p:cNvPr>
          <p:cNvGraphicFramePr>
            <a:graphicFrameLocks noChangeAspect="1"/>
          </p:cNvGraphicFramePr>
          <p:nvPr>
            <p:extLst>
              <p:ext uri="{D42A27DB-BD31-4B8C-83A1-F6EECF244321}">
                <p14:modId xmlns:p14="http://schemas.microsoft.com/office/powerpoint/2010/main" val="47920391"/>
              </p:ext>
            </p:extLst>
          </p:nvPr>
        </p:nvGraphicFramePr>
        <p:xfrm>
          <a:off x="4892675" y="4724400"/>
          <a:ext cx="914400" cy="806450"/>
        </p:xfrm>
        <a:graphic>
          <a:graphicData uri="http://schemas.openxmlformats.org/presentationml/2006/ole">
            <mc:AlternateContent xmlns:mc="http://schemas.openxmlformats.org/markup-compatibility/2006">
              <mc:Choice xmlns:v="urn:schemas-microsoft-com:vml" Requires="v">
                <p:oleObj spid="_x0000_s332806"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4892675"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16 Nov 2020</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16 Nov 2020</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2"/>
            <a:r>
              <a:rPr lang="en-AU" dirty="0"/>
              <a:t>Response sent in Aug 2020 (N17265)</a:t>
            </a:r>
          </a:p>
          <a:p>
            <a:pPr lvl="1"/>
            <a:r>
              <a:rPr lang="en-AU" dirty="0"/>
              <a:t>Will be called ISO/IEC/IEEE 8802-1X:2013/AMD2-2020</a:t>
            </a:r>
          </a:p>
          <a:p>
            <a:pPr lvl="2"/>
            <a:r>
              <a:rPr lang="en-AU" dirty="0">
                <a:solidFill>
                  <a:srgbClr val="FF0000"/>
                </a:solidFill>
              </a:rPr>
              <a:t>(12 Oct 2020) Currently going through publication process</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sent in Oct 2020 (</a:t>
            </a:r>
            <a:r>
              <a:rPr lang="en-AU" dirty="0">
                <a:solidFill>
                  <a:srgbClr val="FF0000"/>
                </a:solidFill>
              </a:rPr>
              <a:t>N??????</a:t>
            </a:r>
            <a:r>
              <a:rPr lang="en-AU" dirty="0"/>
              <a:t>)</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2" name="Object 1">
            <a:extLst>
              <a:ext uri="{FF2B5EF4-FFF2-40B4-BE49-F238E27FC236}">
                <a16:creationId xmlns:a16="http://schemas.microsoft.com/office/drawing/2014/main" id="{BD6AF0C5-90A0-42E9-85CC-F61798A6D24E}"/>
              </a:ext>
            </a:extLst>
          </p:cNvPr>
          <p:cNvGraphicFramePr>
            <a:graphicFrameLocks noChangeAspect="1"/>
          </p:cNvGraphicFramePr>
          <p:nvPr>
            <p:extLst>
              <p:ext uri="{D42A27DB-BD31-4B8C-83A1-F6EECF244321}">
                <p14:modId xmlns:p14="http://schemas.microsoft.com/office/powerpoint/2010/main" val="3817222338"/>
              </p:ext>
            </p:extLst>
          </p:nvPr>
        </p:nvGraphicFramePr>
        <p:xfrm>
          <a:off x="4800600" y="4343400"/>
          <a:ext cx="914400" cy="806450"/>
        </p:xfrm>
        <a:graphic>
          <a:graphicData uri="http://schemas.openxmlformats.org/presentationml/2006/ole">
            <mc:AlternateContent xmlns:mc="http://schemas.openxmlformats.org/markup-compatibility/2006">
              <mc:Choice xmlns:v="urn:schemas-microsoft-com:vml" Requires="v">
                <p:oleObj spid="_x0000_s333829"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4800600" y="4343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p>
          <a:p>
            <a:pPr lvl="1"/>
            <a:r>
              <a:rPr lang="en-AU" dirty="0">
                <a:solidFill>
                  <a:srgbClr val="FF0000"/>
                </a:solidFill>
              </a:rPr>
              <a:t>(12 Oct 2020) Jodi notes FDIS will probably start about 19 Oct 2020</a:t>
            </a:r>
          </a:p>
          <a:p>
            <a:pPr lvl="1"/>
            <a:r>
              <a:rPr lang="en-AU" dirty="0"/>
              <a:t>IEEE 802.1AX will be known as ISO/IEC/IEEE 8802-1AX:202</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IEEE 802.1Q-Rev is planning to start WG balloting very soon</a:t>
            </a:r>
          </a:p>
          <a:p>
            <a:pPr lvl="2"/>
            <a:r>
              <a:rPr lang="en-US" dirty="0"/>
              <a:t>A draft is likely to be ready by Nov 2020 (or possibly later) for liaising to SC6</a:t>
            </a:r>
          </a:p>
          <a:p>
            <a:pPr lvl="2"/>
            <a:r>
              <a:rPr lang="en-US" dirty="0"/>
              <a:t>Any amendments included in IEEE 802.1Q-Rev will not be sent independently</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closes in Dec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closes 14 Dec 2020</a:t>
            </a:r>
          </a:p>
          <a:p>
            <a:pPr lvl="1"/>
            <a:r>
              <a:rPr lang="en-AU" dirty="0"/>
              <a:t>IEEE 802.1X-2020 </a:t>
            </a:r>
            <a:r>
              <a:rPr lang="en-AU" dirty="0">
                <a:cs typeface="Arial" panose="020B0604020202020204" pitchFamily="34" charset="0"/>
              </a:rPr>
              <a:t>w</a:t>
            </a:r>
            <a:r>
              <a:rPr lang="en-AU" dirty="0"/>
              <a:t>as approved in July 2020 for submission</a:t>
            </a:r>
          </a:p>
          <a:p>
            <a:pPr lvl="1"/>
            <a:r>
              <a:rPr lang="en-AU" dirty="0"/>
              <a:t>Ballot (N17314) closes on 14 Dec 2020</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has been submitted into the PSDO process</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and submitted in Oct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90-day FDIS ballot closes in Jan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closed 13 Jan 2021</a:t>
            </a:r>
          </a:p>
          <a:p>
            <a:pPr lvl="1"/>
            <a:r>
              <a:rPr lang="en-AU" dirty="0"/>
              <a:t>802.1AE-2018/Cor 1-2020 </a:t>
            </a:r>
            <a:r>
              <a:rPr lang="en-AU" dirty="0">
                <a:cs typeface="Arial" panose="020B0604020202020204" pitchFamily="34" charset="0"/>
              </a:rPr>
              <a:t>w</a:t>
            </a:r>
            <a:r>
              <a:rPr lang="en-AU" dirty="0"/>
              <a:t>as approved in July 2020 for submission</a:t>
            </a:r>
          </a:p>
          <a:p>
            <a:pPr lvl="1"/>
            <a:r>
              <a:rPr lang="en-AU" dirty="0"/>
              <a:t>Ballot (N17321) closes on 13 Jan 2021</a:t>
            </a:r>
          </a:p>
          <a:p>
            <a:pPr lvl="1"/>
            <a:endParaRPr lang="en-AU" dirty="0"/>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1345328"/>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Dec 2020</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9692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Nov 2020 and approved by the EC in Nov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550"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rPr>
              <a:t>(12 Oct 2020) Jodi notes FDIS will probably start about 19 Oct 2020</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(Oct 2020) Should start by end of 2020</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(Oct 2020) Should start by end of 2020</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60-day pre-ballot closes in December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60-day pre-ballot closes in December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660601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909817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8028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678284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ISO/IEC/IEEE 8802-22:2015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ISO/IEC/IEEE 8802-22:2015 was ratified in 2015</a:t>
            </a:r>
          </a:p>
          <a:p>
            <a:pPr lvl="1"/>
            <a:r>
              <a:rPr lang="en-AU" dirty="0"/>
              <a:t>ISO conducted a systematic review ballot closing 3 Sept 2020</a:t>
            </a:r>
          </a:p>
          <a:p>
            <a:pPr lvl="1"/>
            <a:r>
              <a:rPr lang="en-AU" dirty="0"/>
              <a:t>It was confirmed!</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146942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passed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waiting for response</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1"/>
            <a:r>
              <a:rPr lang="en-AU" dirty="0"/>
              <a:t>China NB voted “no” with comments</a:t>
            </a:r>
          </a:p>
          <a:p>
            <a:pPr lvl="2"/>
            <a:r>
              <a:rPr lang="en-AU" dirty="0"/>
              <a:t>(19 Oct 2020) Notified Apurva Modi – he plans to respond next week</a:t>
            </a:r>
          </a:p>
          <a:p>
            <a:pPr lvl="1"/>
            <a:r>
              <a:rPr lang="en-AU" dirty="0"/>
              <a:t>802.22 WG is in hibernation and so comment resolution will be a little more challenging than usual</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8E1C-3486-470E-A4C7-9164C923162A}"/>
              </a:ext>
            </a:extLst>
          </p:cNvPr>
          <p:cNvSpPr>
            <a:spLocks noGrp="1"/>
          </p:cNvSpPr>
          <p:nvPr>
            <p:ph type="title"/>
          </p:nvPr>
        </p:nvSpPr>
        <p:spPr/>
        <p:txBody>
          <a:bodyPr/>
          <a:lstStyle/>
          <a:p>
            <a:r>
              <a:rPr lang="en-AU" dirty="0"/>
              <a:t>China NB provide their usual security related response during the IEEE 802.22-2019 60-day ballot </a:t>
            </a:r>
          </a:p>
        </p:txBody>
      </p:sp>
      <p:sp>
        <p:nvSpPr>
          <p:cNvPr id="3" name="Content Placeholder 2">
            <a:extLst>
              <a:ext uri="{FF2B5EF4-FFF2-40B4-BE49-F238E27FC236}">
                <a16:creationId xmlns:a16="http://schemas.microsoft.com/office/drawing/2014/main" id="{55AD6689-4C13-44AB-BC41-AC549FCEF880}"/>
              </a:ext>
            </a:extLst>
          </p:cNvPr>
          <p:cNvSpPr>
            <a:spLocks noGrp="1"/>
          </p:cNvSpPr>
          <p:nvPr>
            <p:ph idx="1"/>
          </p:nvPr>
        </p:nvSpPr>
        <p:spPr/>
        <p:txBody>
          <a:bodyPr/>
          <a:lstStyle/>
          <a:p>
            <a:r>
              <a:rPr lang="en-AU" dirty="0"/>
              <a:t>China NB comment</a:t>
            </a:r>
          </a:p>
          <a:p>
            <a:pPr lvl="1"/>
            <a:r>
              <a:rPr lang="en-AU" dirty="0"/>
              <a:t>The text specifies to use cryptographic algorithms such as AES, GCM, SHA256, ECC as the mandatory in implementation of the standard. However, policy and regulation limitations on application of cryptographic algorithm differ from countries and regions. </a:t>
            </a:r>
          </a:p>
          <a:p>
            <a:pPr lvl="1"/>
            <a:r>
              <a:rPr lang="en-AU" dirty="0"/>
              <a:t>In addition, there are many other algorithms recognized by international standards for choice. Therefore, it is unreasonable to specify cryptographic algorithms as mandatory implementation in this standard.</a:t>
            </a:r>
          </a:p>
          <a:p>
            <a:pPr lvl="1"/>
            <a:r>
              <a:rPr lang="en-AU" dirty="0"/>
              <a:t>This comment has been proposed in many ballots, but the responses did not resolve this issue.</a:t>
            </a:r>
          </a:p>
        </p:txBody>
      </p:sp>
      <p:sp>
        <p:nvSpPr>
          <p:cNvPr id="4" name="Footer Placeholder 3">
            <a:extLst>
              <a:ext uri="{FF2B5EF4-FFF2-40B4-BE49-F238E27FC236}">
                <a16:creationId xmlns:a16="http://schemas.microsoft.com/office/drawing/2014/main" id="{4BC536D7-0A5A-4E9C-A79D-2DA7CD5C97E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F4F8CBD-B5BA-4757-8EE3-FD31C5FA606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0406424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8E1C-3486-470E-A4C7-9164C923162A}"/>
              </a:ext>
            </a:extLst>
          </p:cNvPr>
          <p:cNvSpPr>
            <a:spLocks noGrp="1"/>
          </p:cNvSpPr>
          <p:nvPr>
            <p:ph type="title"/>
          </p:nvPr>
        </p:nvSpPr>
        <p:spPr/>
        <p:txBody>
          <a:bodyPr/>
          <a:lstStyle/>
          <a:p>
            <a:r>
              <a:rPr lang="en-AU" dirty="0"/>
              <a:t>China NB provide their usual security related response during the IEEE 802.22-2019 60-day ballot </a:t>
            </a:r>
          </a:p>
        </p:txBody>
      </p:sp>
      <p:sp>
        <p:nvSpPr>
          <p:cNvPr id="3" name="Content Placeholder 2">
            <a:extLst>
              <a:ext uri="{FF2B5EF4-FFF2-40B4-BE49-F238E27FC236}">
                <a16:creationId xmlns:a16="http://schemas.microsoft.com/office/drawing/2014/main" id="{55AD6689-4C13-44AB-BC41-AC549FCEF880}"/>
              </a:ext>
            </a:extLst>
          </p:cNvPr>
          <p:cNvSpPr>
            <a:spLocks noGrp="1"/>
          </p:cNvSpPr>
          <p:nvPr>
            <p:ph idx="1"/>
          </p:nvPr>
        </p:nvSpPr>
        <p:spPr/>
        <p:txBody>
          <a:bodyPr/>
          <a:lstStyle/>
          <a:p>
            <a:r>
              <a:rPr lang="en-AU" dirty="0"/>
              <a:t>China NB change</a:t>
            </a:r>
          </a:p>
          <a:p>
            <a:pPr lvl="1"/>
            <a:r>
              <a:rPr lang="en-AU" dirty="0"/>
              <a:t>Noting that in TMB Resolution 70/2018 (72nd meeting of the Technical Management Board) regarding Legal statements in ISO deliverables, </a:t>
            </a:r>
          </a:p>
          <a:p>
            <a:pPr lvl="3"/>
            <a:r>
              <a:rPr lang="en-AU" dirty="0"/>
              <a:t>text relating to compliance with contractual obligations, legal requirements and government regulations exists in many ISO standards; and </a:t>
            </a:r>
          </a:p>
          <a:p>
            <a:pPr lvl="3"/>
            <a:r>
              <a:rPr lang="en-AU" dirty="0"/>
              <a:t>ISO deliverables can be used to complement such requirements and serve as useful tools for all related stakeholders (which can include government authorities and industry players);</a:t>
            </a:r>
          </a:p>
          <a:p>
            <a:pPr lvl="2"/>
            <a:r>
              <a:rPr lang="en-AU" dirty="0"/>
              <a:t>ISO clarifies that, for all ISO deliverables: </a:t>
            </a:r>
          </a:p>
          <a:p>
            <a:pPr lvl="3"/>
            <a:r>
              <a:rPr lang="en-AU" dirty="0"/>
              <a:t>a) Statements that include an explicit requirement or recommendation to comply with any specific law, regulation or contract (such as a normative reference to such requirements), or portion thereof, are not permitted; </a:t>
            </a:r>
          </a:p>
          <a:p>
            <a:pPr lvl="3"/>
            <a:r>
              <a:rPr lang="en-AU" dirty="0"/>
              <a:t>b) Statements related to legal and regulatory requirements that do not violate point a) are permitted;</a:t>
            </a:r>
          </a:p>
          <a:p>
            <a:pPr lvl="1"/>
            <a:r>
              <a:rPr lang="en-AU" dirty="0"/>
              <a:t>…</a:t>
            </a:r>
          </a:p>
        </p:txBody>
      </p:sp>
      <p:sp>
        <p:nvSpPr>
          <p:cNvPr id="4" name="Footer Placeholder 3">
            <a:extLst>
              <a:ext uri="{FF2B5EF4-FFF2-40B4-BE49-F238E27FC236}">
                <a16:creationId xmlns:a16="http://schemas.microsoft.com/office/drawing/2014/main" id="{4BC536D7-0A5A-4E9C-A79D-2DA7CD5C97E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F4F8CBD-B5BA-4757-8EE3-FD31C5FA606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94320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8E1C-3486-470E-A4C7-9164C923162A}"/>
              </a:ext>
            </a:extLst>
          </p:cNvPr>
          <p:cNvSpPr>
            <a:spLocks noGrp="1"/>
          </p:cNvSpPr>
          <p:nvPr>
            <p:ph type="title"/>
          </p:nvPr>
        </p:nvSpPr>
        <p:spPr/>
        <p:txBody>
          <a:bodyPr/>
          <a:lstStyle/>
          <a:p>
            <a:r>
              <a:rPr lang="en-AU" dirty="0"/>
              <a:t>China NB provide their usual security related response during the IEEE 802.22-2019 60-day ballot </a:t>
            </a:r>
          </a:p>
        </p:txBody>
      </p:sp>
      <p:sp>
        <p:nvSpPr>
          <p:cNvPr id="3" name="Content Placeholder 2">
            <a:extLst>
              <a:ext uri="{FF2B5EF4-FFF2-40B4-BE49-F238E27FC236}">
                <a16:creationId xmlns:a16="http://schemas.microsoft.com/office/drawing/2014/main" id="{55AD6689-4C13-44AB-BC41-AC549FCEF880}"/>
              </a:ext>
            </a:extLst>
          </p:cNvPr>
          <p:cNvSpPr>
            <a:spLocks noGrp="1"/>
          </p:cNvSpPr>
          <p:nvPr>
            <p:ph idx="1"/>
          </p:nvPr>
        </p:nvSpPr>
        <p:spPr/>
        <p:txBody>
          <a:bodyPr/>
          <a:lstStyle/>
          <a:p>
            <a:r>
              <a:rPr lang="en-AU" dirty="0"/>
              <a:t>China NB change</a:t>
            </a:r>
          </a:p>
          <a:p>
            <a:pPr lvl="1"/>
            <a:r>
              <a:rPr lang="en-AU" dirty="0"/>
              <a:t>…</a:t>
            </a:r>
          </a:p>
          <a:p>
            <a:pPr lvl="1"/>
            <a:r>
              <a:rPr lang="en-AU" dirty="0"/>
              <a:t>It is then suggested that the text shall make it clear that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a:t>
            </a:r>
          </a:p>
          <a:p>
            <a:endParaRPr lang="en-AU" dirty="0"/>
          </a:p>
        </p:txBody>
      </p:sp>
      <p:sp>
        <p:nvSpPr>
          <p:cNvPr id="4" name="Footer Placeholder 3">
            <a:extLst>
              <a:ext uri="{FF2B5EF4-FFF2-40B4-BE49-F238E27FC236}">
                <a16:creationId xmlns:a16="http://schemas.microsoft.com/office/drawing/2014/main" id="{4BC536D7-0A5A-4E9C-A79D-2DA7CD5C97E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F4F8CBD-B5BA-4757-8EE3-FD31C5FA606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8132201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2147804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was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meetings</a:t>
            </a:r>
          </a:p>
          <a:p>
            <a:pPr lvl="1"/>
            <a:r>
              <a:rPr lang="en-GB" dirty="0"/>
              <a:t>Jun 2021 in Spain</a:t>
            </a:r>
          </a:p>
          <a:p>
            <a:pPr lvl="1"/>
            <a:r>
              <a:rPr lang="en-GB" dirty="0"/>
              <a:t>Mar 2022 in Korea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stretched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
        <p:nvSpPr>
          <p:cNvPr id="6" name="Content Placeholder 5">
            <a:extLst>
              <a:ext uri="{FF2B5EF4-FFF2-40B4-BE49-F238E27FC236}">
                <a16:creationId xmlns:a16="http://schemas.microsoft.com/office/drawing/2014/main" id="{8DD65C12-ECA1-44E1-95B0-D67E06044967}"/>
              </a:ext>
            </a:extLst>
          </p:cNvPr>
          <p:cNvSpPr>
            <a:spLocks noGrp="1"/>
          </p:cNvSpPr>
          <p:nvPr>
            <p:ph idx="1"/>
          </p:nvPr>
        </p:nvSpPr>
        <p:spPr>
          <a:xfrm>
            <a:off x="685800" y="3583684"/>
            <a:ext cx="7772400" cy="2512315"/>
          </a:xfrm>
        </p:spPr>
        <p:txBody>
          <a:bodyPr/>
          <a:lstStyle/>
          <a:p>
            <a:pPr lvl="1"/>
            <a:r>
              <a:rPr lang="en-AU" dirty="0"/>
              <a:t>The items of most interest to IEEE 802 are both scheduled for Thu, 22 Oct 2020 @ 13:00-16:00 UTC</a:t>
            </a:r>
          </a:p>
          <a:p>
            <a:pPr lvl="2"/>
            <a:r>
              <a:rPr lang="en-AU" dirty="0"/>
              <a:t>5.6: WUR proposal</a:t>
            </a:r>
          </a:p>
          <a:p>
            <a:pPr lvl="2"/>
            <a:r>
              <a:rPr lang="en-AU" dirty="0"/>
              <a:t>7: Liaison from IEEE 802 </a:t>
            </a:r>
          </a:p>
          <a:p>
            <a:pPr lvl="2"/>
            <a:r>
              <a:rPr lang="en-AU" dirty="0"/>
              <a:t>Note: Stephen McCann volunteered to attend on behalf of IEEE 802, Andrew Myles may attend and Peter Yee is probably conflicted</a:t>
            </a:r>
          </a:p>
          <a:p>
            <a:pPr lvl="1"/>
            <a:r>
              <a:rPr lang="en-AU" dirty="0"/>
              <a:t>IEEE 802 also potentially had interest in the 6.4: </a:t>
            </a:r>
            <a:r>
              <a:rPr lang="en-AU" i="1" dirty="0"/>
              <a:t>AHG 2 on Trustworthiness </a:t>
            </a:r>
            <a:r>
              <a:rPr lang="en-AU" dirty="0"/>
              <a:t>meeting scheduled for 26 Oct 2020 @ 7:00-8:00 UTC</a:t>
            </a:r>
          </a:p>
          <a:p>
            <a:pPr lvl="2"/>
            <a:r>
              <a:rPr lang="en-AU" dirty="0"/>
              <a:t>Note: Peter Yee volunteered to attend</a:t>
            </a:r>
          </a:p>
          <a:p>
            <a:pPr lvl="1"/>
            <a:endParaRPr lang="en-AU" dirty="0"/>
          </a:p>
          <a:p>
            <a:pPr lvl="2"/>
            <a:endParaRPr lang="en-AU" dirty="0"/>
          </a:p>
        </p:txBody>
      </p:sp>
      <p:graphicFrame>
        <p:nvGraphicFramePr>
          <p:cNvPr id="8" name="Content Placeholder 8">
            <a:extLst>
              <a:ext uri="{FF2B5EF4-FFF2-40B4-BE49-F238E27FC236}">
                <a16:creationId xmlns:a16="http://schemas.microsoft.com/office/drawing/2014/main" id="{F5322946-7440-4833-ABFA-72FCB82315F2}"/>
              </a:ext>
            </a:extLst>
          </p:cNvPr>
          <p:cNvGraphicFramePr>
            <a:graphicFrameLocks/>
          </p:cNvGraphicFramePr>
          <p:nvPr>
            <p:extLst>
              <p:ext uri="{D42A27DB-BD31-4B8C-83A1-F6EECF244321}">
                <p14:modId xmlns:p14="http://schemas.microsoft.com/office/powerpoint/2010/main" val="1976040402"/>
              </p:ext>
            </p:extLst>
          </p:nvPr>
        </p:nvGraphicFramePr>
        <p:xfrm>
          <a:off x="669010" y="1754883"/>
          <a:ext cx="7772399" cy="1597917"/>
        </p:xfrm>
        <a:graphic>
          <a:graphicData uri="http://schemas.openxmlformats.org/drawingml/2006/table">
            <a:tbl>
              <a:tblPr firstRow="1" bandRow="1">
                <a:tableStyleId>{21E4AEA4-8DFA-4A89-87EB-49C32662AFE0}</a:tableStyleId>
              </a:tblPr>
              <a:tblGrid>
                <a:gridCol w="3843806">
                  <a:extLst>
                    <a:ext uri="{9D8B030D-6E8A-4147-A177-3AD203B41FA5}">
                      <a16:colId xmlns:a16="http://schemas.microsoft.com/office/drawing/2014/main" val="1372783328"/>
                    </a:ext>
                  </a:extLst>
                </a:gridCol>
                <a:gridCol w="3928593">
                  <a:extLst>
                    <a:ext uri="{9D8B030D-6E8A-4147-A177-3AD203B41FA5}">
                      <a16:colId xmlns:a16="http://schemas.microsoft.com/office/drawing/2014/main" val="3847734731"/>
                    </a:ext>
                  </a:extLst>
                </a:gridCol>
              </a:tblGrid>
              <a:tr h="209550">
                <a:tc>
                  <a:txBody>
                    <a:bodyPr/>
                    <a:lstStyle/>
                    <a:p>
                      <a:pPr>
                        <a:lnSpc>
                          <a:spcPts val="1050"/>
                        </a:lnSpc>
                        <a:spcAft>
                          <a:spcPts val="0"/>
                        </a:spcAft>
                      </a:pPr>
                      <a:r>
                        <a:rPr lang="en-AU" sz="1600" dirty="0">
                          <a:effectLst/>
                        </a:rPr>
                        <a:t>Meeting</a:t>
                      </a:r>
                      <a:endParaRPr lang="en-AU" sz="16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600">
                          <a:effectLst/>
                        </a:rPr>
                        <a:t>Meeting dates</a:t>
                      </a:r>
                      <a:endParaRPr lang="en-AU" sz="16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600" u="sng" dirty="0">
                          <a:effectLst/>
                          <a:hlinkClick r:id="rId2"/>
                        </a:rPr>
                        <a:t>ISO/IEC JTC 1/SC 6/WG 1 - 35th</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19-23</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600" u="sng" dirty="0">
                          <a:effectLst/>
                          <a:hlinkClick r:id="rId3"/>
                        </a:rPr>
                        <a:t>ISO/IEC JTC 1/SC 6 - 42nd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600" u="sng" dirty="0">
                          <a:effectLst/>
                          <a:hlinkClick r:id="rId4"/>
                        </a:rPr>
                        <a:t>ISO/IEC JTC 1/SC 6/WG 7 - 32nd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21-28</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600" u="sng" dirty="0">
                          <a:effectLst/>
                          <a:hlinkClick r:id="rId5"/>
                        </a:rPr>
                        <a:t>ISO/IEC JTC 1/SC 6/AG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600" u="sng" dirty="0">
                          <a:effectLst/>
                          <a:hlinkClick r:id="rId6"/>
                        </a:rPr>
                        <a:t>ISO/IEC JTC 1/SC 6/AHG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dirty="0">
                          <a:effectLst/>
                        </a:rPr>
                        <a:t>2020 October 26</a:t>
                      </a:r>
                      <a:endParaRPr lang="en-AU"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1. Welcome &amp; ISO/IEC Codes of Conduct</a:t>
            </a:r>
          </a:p>
          <a:p>
            <a:pPr lvl="1"/>
            <a:r>
              <a:rPr lang="en-AU" dirty="0">
                <a:effectLst/>
                <a:latin typeface="Arial" panose="020B0604020202020204" pitchFamily="34" charset="0"/>
              </a:rPr>
              <a:t>2. Roll Call</a:t>
            </a:r>
          </a:p>
          <a:p>
            <a:pPr lvl="1"/>
            <a:r>
              <a:rPr lang="en-AU" dirty="0">
                <a:effectLst/>
                <a:latin typeface="Arial" panose="020B0604020202020204" pitchFamily="34" charset="0"/>
              </a:rPr>
              <a:t>3. Approval of Agenda</a:t>
            </a:r>
          </a:p>
          <a:p>
            <a:pPr lvl="1"/>
            <a:r>
              <a:rPr lang="en-AU" dirty="0">
                <a:effectLst/>
                <a:latin typeface="Arial" panose="020B0604020202020204" pitchFamily="34" charset="0"/>
              </a:rPr>
              <a:t>4. Review Meeting Report</a:t>
            </a:r>
          </a:p>
          <a:p>
            <a:pPr lvl="1"/>
            <a:r>
              <a:rPr lang="en-AU" dirty="0">
                <a:effectLst/>
                <a:latin typeface="Arial" panose="020B0604020202020204" pitchFamily="34" charset="0"/>
              </a:rPr>
              <a:t>5. Active Work Items</a:t>
            </a:r>
          </a:p>
          <a:p>
            <a:pPr lvl="2"/>
            <a:r>
              <a:rPr lang="en-AU" dirty="0">
                <a:effectLst/>
                <a:latin typeface="Arial" panose="020B0604020202020204" pitchFamily="34" charset="0"/>
              </a:rPr>
              <a:t>5.1 Revision ISO/IEC 21481:2012 - Near Field Communication Interface and Protocol - 2 (NFCIP-2) </a:t>
            </a:r>
          </a:p>
          <a:p>
            <a:pPr lvl="2"/>
            <a:r>
              <a:rPr lang="en-AU" dirty="0">
                <a:effectLst/>
                <a:latin typeface="Arial" panose="020B0604020202020204" pitchFamily="34" charset="0"/>
              </a:rPr>
              <a:t>5.2 Revision ISO/IEC 17982:2012 - Close Capacitive Coupling Communication Physical Layer (CCCC PHY)</a:t>
            </a:r>
          </a:p>
          <a:p>
            <a:pPr lvl="2"/>
            <a:r>
              <a:rPr lang="en-AU" dirty="0">
                <a:effectLst/>
                <a:latin typeface="Arial" panose="020B0604020202020204" pitchFamily="34" charset="0"/>
              </a:rPr>
              <a:t>5.3 ISO/IEC 4005 Low Altitude Drone Area Network (LADAN)</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a:t>
            </a: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792327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2"/>
            <a:r>
              <a:rPr lang="en-AU" dirty="0">
                <a:latin typeface="Arial" panose="020B0604020202020204" pitchFamily="34" charset="0"/>
              </a:rPr>
              <a:t>…</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5.5 Revision of ISO/IEC 19369:2014 NFCIP - 2 Test method</a:t>
            </a:r>
          </a:p>
          <a:p>
            <a:pPr lvl="2"/>
            <a:r>
              <a:rPr lang="en-AU" dirty="0">
                <a:effectLst/>
                <a:highlight>
                  <a:srgbClr val="FFFF00"/>
                </a:highlight>
                <a:latin typeface="Arial" panose="020B0604020202020204" pitchFamily="34" charset="0"/>
              </a:rPr>
              <a:t>5.6 PWI on Narrow Band Variable OOK WUR</a:t>
            </a:r>
          </a:p>
          <a:p>
            <a:pPr lvl="1"/>
            <a:r>
              <a:rPr lang="en-AU" dirty="0">
                <a:effectLst/>
                <a:latin typeface="Arial" panose="020B0604020202020204" pitchFamily="34" charset="0"/>
              </a:rPr>
              <a:t>6. Potential updates of Ad-Hoc group related to WG 1</a:t>
            </a:r>
          </a:p>
          <a:p>
            <a:pPr lvl="2"/>
            <a:r>
              <a:rPr lang="en-AU" dirty="0">
                <a:effectLst/>
                <a:highlight>
                  <a:srgbClr val="FFFF00"/>
                </a:highlight>
                <a:latin typeface="Arial" panose="020B0604020202020204" pitchFamily="34" charset="0"/>
              </a:rPr>
              <a:t>6.1 AG 1 on Wearable Devices</a:t>
            </a:r>
          </a:p>
          <a:p>
            <a:pPr lvl="2"/>
            <a:r>
              <a:rPr lang="en-AU" dirty="0">
                <a:effectLst/>
                <a:latin typeface="Arial" panose="020B0604020202020204" pitchFamily="34" charset="0"/>
              </a:rPr>
              <a:t>6.2 AHG 1 on Networking for Blockchain</a:t>
            </a:r>
          </a:p>
          <a:p>
            <a:pPr lvl="2"/>
            <a:r>
              <a:rPr lang="en-AU" dirty="0">
                <a:effectLst/>
                <a:highlight>
                  <a:srgbClr val="FFFF00"/>
                </a:highlight>
                <a:latin typeface="Arial" panose="020B0604020202020204" pitchFamily="34" charset="0"/>
              </a:rPr>
              <a:t>6.3 AG 2 on Concepts and Terminology</a:t>
            </a:r>
          </a:p>
          <a:p>
            <a:pPr lvl="2"/>
            <a:r>
              <a:rPr lang="en-AU" dirty="0">
                <a:effectLst/>
                <a:highlight>
                  <a:srgbClr val="FFFF00"/>
                </a:highlight>
                <a:latin typeface="Arial" panose="020B0604020202020204" pitchFamily="34" charset="0"/>
              </a:rPr>
              <a:t>6.4 AHG 2 on Trustworthiness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859445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277521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680"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Nov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3 Nov 2020</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TBD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66637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774"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775"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p>
          <a:p>
            <a:pPr lvl="1"/>
            <a:r>
              <a:rPr lang="en-AU" dirty="0">
                <a:solidFill>
                  <a:srgbClr val="000000"/>
                </a:solidFill>
                <a:latin typeface="Arial" panose="020B0604020202020204" pitchFamily="34" charset="0"/>
              </a:rPr>
              <a:t>Subsequently the  Korea NB responded</a:t>
            </a:r>
          </a:p>
          <a:p>
            <a:pPr lvl="2"/>
            <a:r>
              <a:rPr lang="en-AU" dirty="0">
                <a:solidFill>
                  <a:srgbClr val="000000"/>
                </a:solidFill>
                <a:latin typeface="Arial" panose="020B0604020202020204" pitchFamily="34" charset="0"/>
              </a:rPr>
              <a:t>See N17311</a:t>
            </a:r>
          </a:p>
          <a:p>
            <a:pPr lvl="2"/>
            <a:r>
              <a:rPr lang="en-AU" dirty="0">
                <a:solidFill>
                  <a:srgbClr val="000000"/>
                </a:solidFill>
                <a:latin typeface="Arial" panose="020B0604020202020204" pitchFamily="34" charset="0"/>
              </a:rPr>
              <a:t>It is not entirely clear what this response is suggesting</a:t>
            </a:r>
          </a:p>
          <a:p>
            <a:pPr lvl="2"/>
            <a:r>
              <a:rPr lang="en-AU" dirty="0">
                <a:solidFill>
                  <a:srgbClr val="000000"/>
                </a:solidFill>
                <a:latin typeface="Arial" panose="020B0604020202020204" pitchFamily="34" charset="0"/>
              </a:rPr>
              <a:t>It seems to acknowledge the overlap with 802.11ba …</a:t>
            </a:r>
          </a:p>
          <a:p>
            <a:pPr lvl="2"/>
            <a:r>
              <a:rPr lang="en-AU" dirty="0">
                <a:solidFill>
                  <a:srgbClr val="000000"/>
                </a:solidFill>
                <a:latin typeface="Arial" panose="020B0604020202020204" pitchFamily="34" charset="0"/>
              </a:rPr>
              <a:t>… but also wants to continue</a:t>
            </a:r>
          </a:p>
          <a:p>
            <a:pPr lvl="2"/>
            <a:r>
              <a:rPr lang="en-AU" dirty="0">
                <a:solidFill>
                  <a:srgbClr val="000000"/>
                </a:solidFill>
                <a:latin typeface="Arial" panose="020B0604020202020204" pitchFamily="34" charset="0"/>
              </a:rPr>
              <a:t>Jodi Haasz plans to attend this session in WG1</a:t>
            </a:r>
            <a:endParaRPr lang="en-AU"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581853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6.1: It was previously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ISO/IEC JTC1 SC6 plenary in October 2020</a:t>
            </a:r>
          </a:p>
          <a:p>
            <a:pPr lvl="1"/>
            <a:r>
              <a:rPr lang="en-CA" dirty="0"/>
              <a:t>There are no plans to comment at this stage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3351660284"/>
              </p:ext>
            </p:extLst>
          </p:nvPr>
        </p:nvGraphicFramePr>
        <p:xfrm>
          <a:off x="1371600" y="4724400"/>
          <a:ext cx="381000" cy="806450"/>
        </p:xfrm>
        <a:graphic>
          <a:graphicData uri="http://schemas.openxmlformats.org/presentationml/2006/ole">
            <mc:AlternateContent xmlns:mc="http://schemas.openxmlformats.org/markup-compatibility/2006">
              <mc:Choice xmlns:v="urn:schemas-microsoft-com:vml" Requires="v">
                <p:oleObj spid="_x0000_s326728"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371600" y="47244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24567170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0408282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a:t>
            </a:r>
          </a:p>
          <a:p>
            <a:pPr lvl="2"/>
            <a:r>
              <a:rPr lang="en-AU" dirty="0"/>
              <a:t>Seven China NB reps &amp; John Day (US NB) attended</a:t>
            </a:r>
          </a:p>
          <a:p>
            <a:pPr lvl="2"/>
            <a:r>
              <a:rPr lang="en-AU" dirty="0"/>
              <a:t>No </a:t>
            </a:r>
            <a:r>
              <a:rPr lang="en-AU"/>
              <a:t>substantive discussion</a:t>
            </a:r>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5500459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753"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5981351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to proceed, </a:t>
            </a:r>
            <a:r>
              <a:rPr lang="en-AU" dirty="0"/>
              <a:t>but it will need to be re-chartered at the next ISO/IEC JTC1 SC6 plenary (October 2020)</a:t>
            </a:r>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776"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has been scheduled for 15 Sept 2020 @ 13:00 UTC</a:t>
            </a:r>
          </a:p>
          <a:p>
            <a:pPr lvl="2"/>
            <a:r>
              <a:rPr lang="en-AU" dirty="0"/>
              <a:t>Peter Yee has volunteered to attend</a:t>
            </a:r>
          </a:p>
          <a:p>
            <a:pPr lvl="1"/>
            <a:r>
              <a:rPr lang="en-AU" dirty="0"/>
              <a:t>A meeting has also been scheduled for the virtual SC6 meeting for 26 Oct 2020 @ 7:00-8:00 UTC</a:t>
            </a:r>
          </a:p>
          <a:p>
            <a:pPr lvl="2"/>
            <a:r>
              <a:rPr lang="en-AU" dirty="0"/>
              <a:t>Peter Yee has volunteered to attend</a:t>
            </a:r>
          </a:p>
          <a:p>
            <a:pPr lvl="2"/>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4762201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18140</Words>
  <Application>Microsoft Office PowerPoint</Application>
  <PresentationFormat>On-screen Show (4:3)</PresentationFormat>
  <Paragraphs>2769</Paragraphs>
  <Slides>183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183</vt:i4>
      </vt:variant>
    </vt:vector>
  </HeadingPairs>
  <TitlesOfParts>
    <vt:vector size="191" baseType="lpstr">
      <vt:lpstr>Arial</vt:lpstr>
      <vt:lpstr>Calibri</vt:lpstr>
      <vt:lpstr>Times New Roman</vt:lpstr>
      <vt:lpstr>802-11-Submission</vt:lpstr>
      <vt:lpstr>Acrobat Document</vt:lpstr>
      <vt:lpstr>Document</vt:lpstr>
      <vt:lpstr>Packager Shell Object</vt:lpstr>
      <vt:lpstr>Adobe Acrobat Document</vt:lpstr>
      <vt:lpstr>IEEE 802 JTC1 Standing Committee November 2020 agenda virtually</vt:lpstr>
      <vt:lpstr>This document will be used to provide information for any IEEE 802 JTC1 SC meetings in Nov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Nov 2020</vt:lpstr>
      <vt:lpstr>The IEEE 802 JTC1 SC regular meeting has a high-level list of agenda items to be considered</vt:lpstr>
      <vt:lpstr>The IEEE 802 JTC1 SC will consider approving its agenda</vt:lpstr>
      <vt:lpstr>The IEEE 802 JTC1 SC will consider approval of the minutes of its Sep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ratification process, with 36 in-process</vt:lpstr>
      <vt:lpstr>IEEE 802.1 WG has sent 33 standards completely through the PSDO ratification process</vt:lpstr>
      <vt:lpstr>IEEE 802.1 WG has sent 33 standards completely through the PSDO ratification process</vt:lpstr>
      <vt:lpstr>IEEE 802.1 WG has sent 33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12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15 standards in the pipeline for ratification under the PSDO</vt:lpstr>
      <vt:lpstr>IEEE 802.1 has 16 standards in the pipeline for ratification under the PSDO</vt:lpstr>
      <vt:lpstr>IEEE 802.1 WG has a number of regular participants in IEEE 802 JTC1 SC activities</vt:lpstr>
      <vt:lpstr>ISO/IEC/IEEE 8802-A:2015 is being systematically reviewed by ISO with ballot closing on 2 Dec 2020</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a response sent and is waiting for publication</vt:lpstr>
      <vt:lpstr>IEEE 802.1AS-Rev 60-day ballot passed in August 2020 but requires a response</vt:lpstr>
      <vt:lpstr>IEEE 802.1AX-REV 60-day ballot passed in August 2020 and is waiting for FDIS start</vt:lpstr>
      <vt:lpstr>IEEE 802.1Q-REV will probably be liaised in Nov 2020</vt:lpstr>
      <vt:lpstr>IEEE 802.1Qcx was liaised for information in Jan 2020</vt:lpstr>
      <vt:lpstr>IEEE 802.1X-2020 60-day ballot closes in Dec 2020</vt:lpstr>
      <vt:lpstr>IEEE 802.1CMde has been submitted into the PSDO process</vt:lpstr>
      <vt:lpstr>IEEE 802.1AE-2018/Cor 1-2020 90-day FDIS ballot closes in Jan 2021</vt:lpstr>
      <vt:lpstr>IEEE 802.1Qcr was liaised in Aug 2020</vt:lpstr>
      <vt:lpstr>IEEE 802.1CS was liaised in Aug 2020</vt:lpstr>
      <vt:lpstr>IEEE 802.1Qcz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passed and is waiting for FDIS ballot</vt:lpstr>
      <vt:lpstr>IEEE 802.3cd-2018 60-day pre-ballot passed and is waiting for FDIS ballot</vt:lpstr>
      <vt:lpstr>IEEE 802.3cn-2019 60-day pre-ballot closes in December 2020</vt:lpstr>
      <vt:lpstr>IEEE 802.3cg-2019 60-day pre-ballot closes in December 2020</vt:lpstr>
      <vt:lpstr>IEEE 802.3cq-2020 60-day pre-ballot closes in December 2020</vt:lpstr>
      <vt:lpstr>IEEE 802.3cm-2020 60-day pre-ballot closes in December 2020</vt:lpstr>
      <vt:lpstr>IEEE 802.3ch-2020 60-day pre-ballot closes in December 2020</vt:lpstr>
      <vt:lpstr>IEEE 802.3ca-2020 60-day pre-ballot closes in December 2020</vt:lpstr>
      <vt:lpstr>IEEE 802.3.2-2019 60-day pre-ballot closes in December 2020</vt:lpstr>
      <vt:lpstr>IEEE 802.3cr draft was liaised for information in Oct 2020</vt:lpstr>
      <vt:lpstr>IEEE 802.3cu draft was liaised for information in Oct 2020</vt:lpstr>
      <vt:lpstr>IEEE 802.11 has 9 standards in the pipeline for ratification under the PSDO</vt:lpstr>
      <vt:lpstr>IEEE 802.11 has 9 standards in the pipeline for ratification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ISO/IEC/IEEE 8802-22:2015 passed its systematic review</vt:lpstr>
      <vt:lpstr>IEEE 802.22-2019 60-day ballot passed but a response is required</vt:lpstr>
      <vt:lpstr>China NB provide their usual security related response during the IEEE 802.22-2019 60-day ballot </vt:lpstr>
      <vt:lpstr>China NB provide their usual security related response during the IEEE 802.22-2019 60-day ballot </vt:lpstr>
      <vt:lpstr>China NB provide their usual security related response during the IEEE 802.22-2019 60-day ballot </vt:lpstr>
      <vt:lpstr>A project editor has been assigned for IEEE projects in SC6</vt:lpstr>
      <vt:lpstr>The next SC6 meeting on Oct 2020 in Vienna, Austria has not yet been cancelled was virtual</vt:lpstr>
      <vt:lpstr>The SC6 meeting in October stretched over two weeks</vt:lpstr>
      <vt:lpstr>An agenda has been proposed for SC6/WG1</vt:lpstr>
      <vt:lpstr>An agenda has been proposed for SC6/WG1</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6.1: It was previously observed that Wearable Devices overlapped with 802.15 work</vt:lpstr>
      <vt:lpstr>6.3: SC6 approved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An agenda has been proposed for SC6/WG1</vt:lpstr>
      <vt:lpstr>7.1: The SC Chair/Vice Chair have been authorised to send a status report to SC6 based on this document</vt:lpstr>
      <vt:lpstr>An agenda has been proposed for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2020-10-22T06:45:00Z</dcterms:modified>
</cp:coreProperties>
</file>