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45"/>
  </p:notesMasterIdLst>
  <p:handoutMasterIdLst>
    <p:handoutMasterId r:id="rId46"/>
  </p:handoutMasterIdLst>
  <p:sldIdLst>
    <p:sldId id="256" r:id="rId5"/>
    <p:sldId id="257" r:id="rId6"/>
    <p:sldId id="382" r:id="rId7"/>
    <p:sldId id="383" r:id="rId8"/>
    <p:sldId id="384" r:id="rId9"/>
    <p:sldId id="386" r:id="rId10"/>
    <p:sldId id="388" r:id="rId11"/>
    <p:sldId id="400" r:id="rId12"/>
    <p:sldId id="387" r:id="rId13"/>
    <p:sldId id="389" r:id="rId14"/>
    <p:sldId id="390" r:id="rId15"/>
    <p:sldId id="391" r:id="rId16"/>
    <p:sldId id="402" r:id="rId17"/>
    <p:sldId id="403" r:id="rId18"/>
    <p:sldId id="404" r:id="rId19"/>
    <p:sldId id="392" r:id="rId20"/>
    <p:sldId id="405" r:id="rId21"/>
    <p:sldId id="406" r:id="rId22"/>
    <p:sldId id="393" r:id="rId23"/>
    <p:sldId id="407" r:id="rId24"/>
    <p:sldId id="408" r:id="rId25"/>
    <p:sldId id="409" r:id="rId26"/>
    <p:sldId id="413" r:id="rId27"/>
    <p:sldId id="411" r:id="rId28"/>
    <p:sldId id="395" r:id="rId29"/>
    <p:sldId id="396" r:id="rId30"/>
    <p:sldId id="417" r:id="rId31"/>
    <p:sldId id="398" r:id="rId32"/>
    <p:sldId id="420" r:id="rId33"/>
    <p:sldId id="419" r:id="rId34"/>
    <p:sldId id="422" r:id="rId35"/>
    <p:sldId id="423" r:id="rId36"/>
    <p:sldId id="399" r:id="rId37"/>
    <p:sldId id="425" r:id="rId38"/>
    <p:sldId id="424" r:id="rId39"/>
    <p:sldId id="428" r:id="rId40"/>
    <p:sldId id="429" r:id="rId41"/>
    <p:sldId id="430" r:id="rId42"/>
    <p:sldId id="432" r:id="rId43"/>
    <p:sldId id="431" r:id="rId4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0F1FA"/>
    <a:srgbClr val="85E9F7"/>
    <a:srgbClr val="67E4F5"/>
    <a:srgbClr val="F6F9CF"/>
    <a:srgbClr val="F5F8D8"/>
    <a:srgbClr val="F2F6BC"/>
    <a:srgbClr val="DDF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457" autoAdjust="0"/>
    <p:restoredTop sz="95220" autoAdjust="0"/>
  </p:normalViewPr>
  <p:slideViewPr>
    <p:cSldViewPr>
      <p:cViewPr varScale="1">
        <p:scale>
          <a:sx n="130" d="100"/>
          <a:sy n="130" d="100"/>
        </p:scale>
        <p:origin x="192" y="126"/>
      </p:cViewPr>
      <p:guideLst>
        <p:guide orient="horz" pos="2160"/>
        <p:guide pos="3840"/>
      </p:guideLst>
    </p:cSldViewPr>
  </p:slideViewPr>
  <p:outlineViewPr>
    <p:cViewPr varScale="1">
      <p:scale>
        <a:sx n="170" d="200"/>
        <a:sy n="170" d="200"/>
      </p:scale>
      <p:origin x="0" y="-7794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7" d="100"/>
          <a:sy n="97" d="100"/>
        </p:scale>
        <p:origin x="3594"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viewProps" Target="viewProps.xml"/><Relationship Id="rId8" Type="http://schemas.openxmlformats.org/officeDocument/2006/relationships/slide" Target="slides/slide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10/13/2020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txBody>
          <a:bodyPr/>
          <a:lstStyle/>
          <a:p>
            <a:endParaRPr lang="en-US"/>
          </a:p>
        </p:txBody>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8499833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2764187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38247840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18491687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802.11-20/xxxxr0</a:t>
            </a:r>
          </a:p>
        </p:txBody>
      </p:sp>
      <p:sp>
        <p:nvSpPr>
          <p:cNvPr id="5" name="Rectangle 3"/>
          <p:cNvSpPr>
            <a:spLocks noGrp="1" noChangeArrowheads="1"/>
          </p:cNvSpPr>
          <p:nvPr>
            <p:ph type="dt"/>
          </p:nvPr>
        </p:nvSpPr>
        <p:spPr>
          <a:ln/>
        </p:spPr>
        <p:txBody>
          <a:bodyPr/>
          <a:lstStyle/>
          <a:p>
            <a:r>
              <a:rPr lang="en-US"/>
              <a:t>October 2020</a:t>
            </a:r>
          </a:p>
        </p:txBody>
      </p:sp>
      <p:sp>
        <p:nvSpPr>
          <p:cNvPr id="6" name="Rectangle 6"/>
          <p:cNvSpPr>
            <a:spLocks noGrp="1" noChangeArrowheads="1"/>
          </p:cNvSpPr>
          <p:nvPr>
            <p:ph type="ftr"/>
          </p:nvPr>
        </p:nvSpPr>
        <p:spPr>
          <a:ln/>
        </p:spPr>
        <p:txBody>
          <a:bodyPr/>
          <a:lstStyle/>
          <a:p>
            <a:r>
              <a:rPr lang="en-US"/>
              <a:t>Dorothy Stanley, HPE</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dirty="0"/>
              <a:t>doc.: IEEE 802.11-yy/xxr0</a:t>
            </a:r>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38011818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33761941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8395606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707823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3501922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5739852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2985862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Binita Gupta (Intel)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Binita Gupta (Intel)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5" name="Footer Placeholder 4"/>
          <p:cNvSpPr>
            <a:spLocks noGrp="1"/>
          </p:cNvSpPr>
          <p:nvPr>
            <p:ph type="ftr" idx="11"/>
          </p:nvPr>
        </p:nvSpPr>
        <p:spPr/>
        <p:txBody>
          <a:bodyPr/>
          <a:lstStyle>
            <a:lvl1pPr>
              <a:defRPr/>
            </a:lvl1pPr>
          </a:lstStyle>
          <a:p>
            <a:r>
              <a:rPr lang="en-GB" dirty="0"/>
              <a:t>Binita Gupta (Intel)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
        <p:nvSpPr>
          <p:cNvPr id="7" name="Rectangle 3">
            <a:extLst>
              <a:ext uri="{FF2B5EF4-FFF2-40B4-BE49-F238E27FC236}">
                <a16:creationId xmlns:a16="http://schemas.microsoft.com/office/drawing/2014/main" id="{CD674BF2-1790-43CE-B7AC-725C25A79CF5}"/>
              </a:ext>
            </a:extLst>
          </p:cNvPr>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2020</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idx="11"/>
          </p:nvPr>
        </p:nvSpPr>
        <p:spPr/>
        <p:txBody>
          <a:bodyPr/>
          <a:lstStyle>
            <a:lvl1pPr>
              <a:defRPr/>
            </a:lvl1pPr>
          </a:lstStyle>
          <a:p>
            <a:r>
              <a:rPr lang="en-GB" dirty="0"/>
              <a:t>Binita Gupta (Intel)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
        <p:nvSpPr>
          <p:cNvPr id="8" name="Rectangle 3">
            <a:extLst>
              <a:ext uri="{FF2B5EF4-FFF2-40B4-BE49-F238E27FC236}">
                <a16:creationId xmlns:a16="http://schemas.microsoft.com/office/drawing/2014/main" id="{DDD06C0B-5B2E-4D20-BF45-DAA2A0836DBD}"/>
              </a:ext>
            </a:extLst>
          </p:cNvPr>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2020</a:t>
            </a: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October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Binita Gupta (Intel)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October 2020</a:t>
            </a:r>
            <a:endParaRPr lang="en-GB" dirty="0"/>
          </a:p>
        </p:txBody>
      </p:sp>
      <p:sp>
        <p:nvSpPr>
          <p:cNvPr id="4" name="Footer Placeholder 3"/>
          <p:cNvSpPr>
            <a:spLocks noGrp="1"/>
          </p:cNvSpPr>
          <p:nvPr>
            <p:ph type="ftr" idx="11"/>
          </p:nvPr>
        </p:nvSpPr>
        <p:spPr/>
        <p:txBody>
          <a:bodyPr/>
          <a:lstStyle>
            <a:lvl1pPr>
              <a:defRPr/>
            </a:lvl1pPr>
          </a:lstStyle>
          <a:p>
            <a:r>
              <a:rPr lang="en-GB" dirty="0"/>
              <a:t>Binita Gupta (Intel)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October 2020</a:t>
            </a:r>
            <a:endParaRPr lang="en-GB" dirty="0"/>
          </a:p>
        </p:txBody>
      </p:sp>
      <p:sp>
        <p:nvSpPr>
          <p:cNvPr id="3" name="Footer Placeholder 2"/>
          <p:cNvSpPr>
            <a:spLocks noGrp="1"/>
          </p:cNvSpPr>
          <p:nvPr>
            <p:ph type="ftr" idx="11"/>
          </p:nvPr>
        </p:nvSpPr>
        <p:spPr/>
        <p:txBody>
          <a:bodyPr/>
          <a:lstStyle>
            <a:lvl1pPr>
              <a:defRPr/>
            </a:lvl1pPr>
          </a:lstStyle>
          <a:p>
            <a:r>
              <a:rPr lang="en-GB" dirty="0"/>
              <a:t>Binita Gupta (Intel)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Binita Gupta (Intel)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Binita Gupta (Intel)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802.11-20/1579r2</a:t>
            </a:r>
          </a:p>
        </p:txBody>
      </p:sp>
      <p:sp>
        <p:nvSpPr>
          <p:cNvPr id="11" name="Rectangle 8">
            <a:extLst>
              <a:ext uri="{FF2B5EF4-FFF2-40B4-BE49-F238E27FC236}">
                <a16:creationId xmlns:a16="http://schemas.microsoft.com/office/drawing/2014/main" id="{4F147623-B6ED-4DA8-87A0-9DF690E990F1}"/>
              </a:ext>
            </a:extLst>
          </p:cNvPr>
          <p:cNvSpPr>
            <a:spLocks noChangeArrowheads="1"/>
          </p:cNvSpPr>
          <p:nvPr userDrawn="1"/>
        </p:nvSpPr>
        <p:spPr bwMode="auto">
          <a:xfrm>
            <a:off x="903816" y="6481171"/>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4.xml"/><Relationship Id="rId1" Type="http://schemas.openxmlformats.org/officeDocument/2006/relationships/vmlDrawing" Target="../drawings/vmlDrawing2.vml"/><Relationship Id="rId4" Type="http://schemas.openxmlformats.org/officeDocument/2006/relationships/image" Target="../media/image13.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37315" y="1041912"/>
            <a:ext cx="10881800" cy="1261554"/>
          </a:xfrm>
          <a:ln/>
        </p:spPr>
        <p:txBody>
          <a:bodyPr/>
          <a:lstStyle/>
          <a:p>
            <a:pPr>
              <a:spcAft>
                <a:spcPts val="60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sz="3600" dirty="0"/>
            </a:br>
            <a:r>
              <a:rPr lang="en-US" sz="4000" dirty="0"/>
              <a:t>802.11 WLAN and 3GPP 5G System </a:t>
            </a:r>
            <a:br>
              <a:rPr lang="en-US" sz="4000" dirty="0"/>
            </a:br>
            <a:r>
              <a:rPr lang="en-US" sz="4000" dirty="0"/>
              <a:t>Interworking</a:t>
            </a:r>
            <a:br>
              <a:rPr lang="en-US" sz="3600" dirty="0"/>
            </a:br>
            <a:endParaRPr lang="en-GB" sz="3600" b="0" dirty="0"/>
          </a:p>
        </p:txBody>
      </p:sp>
      <p:sp>
        <p:nvSpPr>
          <p:cNvPr id="3074" name="Rectangle 2"/>
          <p:cNvSpPr>
            <a:spLocks noGrp="1" noChangeArrowheads="1"/>
          </p:cNvSpPr>
          <p:nvPr>
            <p:ph idx="1"/>
          </p:nvPr>
        </p:nvSpPr>
        <p:spPr>
          <a:xfrm>
            <a:off x="624400" y="3401538"/>
            <a:ext cx="10881800"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2020-10-13</a:t>
            </a:r>
          </a:p>
        </p:txBody>
      </p:sp>
      <p:sp>
        <p:nvSpPr>
          <p:cNvPr id="6" name="Date Placeholder 3"/>
          <p:cNvSpPr>
            <a:spLocks noGrp="1"/>
          </p:cNvSpPr>
          <p:nvPr>
            <p:ph type="dt" idx="15"/>
          </p:nvPr>
        </p:nvSpPr>
        <p:spPr/>
        <p:txBody>
          <a:bodyPr/>
          <a:lstStyle/>
          <a:p>
            <a:r>
              <a:rPr lang="en-US"/>
              <a:t>October 2020</a:t>
            </a:r>
            <a:endParaRPr lang="en-GB" dirty="0"/>
          </a:p>
        </p:txBody>
      </p:sp>
      <p:sp>
        <p:nvSpPr>
          <p:cNvPr id="3076" name="Rectangle 4"/>
          <p:cNvSpPr>
            <a:spLocks noChangeArrowheads="1"/>
          </p:cNvSpPr>
          <p:nvPr/>
        </p:nvSpPr>
        <p:spPr bwMode="auto">
          <a:xfrm>
            <a:off x="741631" y="38862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a:t>
            </a:r>
          </a:p>
        </p:txBody>
      </p:sp>
      <p:graphicFrame>
        <p:nvGraphicFramePr>
          <p:cNvPr id="9" name="Object 3"/>
          <p:cNvGraphicFramePr>
            <a:graphicFrameLocks noChangeAspect="1"/>
          </p:cNvGraphicFramePr>
          <p:nvPr>
            <p:extLst>
              <p:ext uri="{D42A27DB-BD31-4B8C-83A1-F6EECF244321}">
                <p14:modId xmlns:p14="http://schemas.microsoft.com/office/powerpoint/2010/main" val="2491232782"/>
              </p:ext>
            </p:extLst>
          </p:nvPr>
        </p:nvGraphicFramePr>
        <p:xfrm>
          <a:off x="655100" y="4267200"/>
          <a:ext cx="10974925" cy="2295525"/>
        </p:xfrm>
        <a:graphic>
          <a:graphicData uri="http://schemas.openxmlformats.org/presentationml/2006/ole">
            <mc:AlternateContent xmlns:mc="http://schemas.openxmlformats.org/markup-compatibility/2006">
              <mc:Choice xmlns:v="urn:schemas-microsoft-com:vml" Requires="v">
                <p:oleObj spid="_x0000_s1122" name="Document" r:id="rId4" imgW="8234328" imgH="1700238" progId="Word.Document.8">
                  <p:embed/>
                </p:oleObj>
              </mc:Choice>
              <mc:Fallback>
                <p:oleObj name="Document" r:id="rId4" imgW="8234328" imgH="1700238" progId="Word.Document.8">
                  <p:embed/>
                  <p:pic>
                    <p:nvPicPr>
                      <p:cNvPr id="9" name="Object 3"/>
                      <p:cNvPicPr>
                        <a:picLocks noChangeAspect="1" noChangeArrowheads="1"/>
                      </p:cNvPicPr>
                      <p:nvPr/>
                    </p:nvPicPr>
                    <p:blipFill>
                      <a:blip r:embed="rId5"/>
                      <a:srcRect/>
                      <a:stretch>
                        <a:fillRect/>
                      </a:stretch>
                    </p:blipFill>
                    <p:spPr bwMode="auto">
                      <a:xfrm>
                        <a:off x="655100" y="4267200"/>
                        <a:ext cx="10974925" cy="2295525"/>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
        <p:nvSpPr>
          <p:cNvPr id="3" name="Footer Placeholder 2">
            <a:extLst>
              <a:ext uri="{FF2B5EF4-FFF2-40B4-BE49-F238E27FC236}">
                <a16:creationId xmlns:a16="http://schemas.microsoft.com/office/drawing/2014/main" id="{B7BFE3FB-775F-4390-B4D8-3B8B6A9BEC71}"/>
              </a:ext>
            </a:extLst>
          </p:cNvPr>
          <p:cNvSpPr>
            <a:spLocks noGrp="1"/>
          </p:cNvSpPr>
          <p:nvPr>
            <p:ph type="ftr" idx="14"/>
          </p:nvPr>
        </p:nvSpPr>
        <p:spPr/>
        <p:txBody>
          <a:bodyPr/>
          <a:lstStyle/>
          <a:p>
            <a:r>
              <a:rPr lang="en-GB"/>
              <a:t>Binita Gupta (Intel)</a:t>
            </a:r>
            <a:endParaRPr lang="en-GB" dirty="0"/>
          </a:p>
        </p:txBody>
      </p:sp>
      <p:sp>
        <p:nvSpPr>
          <p:cNvPr id="10" name="Rectangle 2">
            <a:extLst>
              <a:ext uri="{FF2B5EF4-FFF2-40B4-BE49-F238E27FC236}">
                <a16:creationId xmlns:a16="http://schemas.microsoft.com/office/drawing/2014/main" id="{CB0F8BC4-170C-4BD7-A8AD-12B1E5EEE60F}"/>
              </a:ext>
            </a:extLst>
          </p:cNvPr>
          <p:cNvSpPr txBox="1">
            <a:spLocks noChangeArrowheads="1"/>
          </p:cNvSpPr>
          <p:nvPr/>
        </p:nvSpPr>
        <p:spPr bwMode="auto">
          <a:xfrm>
            <a:off x="655100" y="2488988"/>
            <a:ext cx="10881800" cy="95073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b="0" dirty="0"/>
              <a:t>Tutorial at IEEE 802 Plenary, October 2020</a:t>
            </a:r>
            <a:endParaRPr lang="en-GB" sz="2800" b="0"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05A73-A3E8-401E-8EA2-4776665F443F}"/>
              </a:ext>
            </a:extLst>
          </p:cNvPr>
          <p:cNvSpPr>
            <a:spLocks noGrp="1"/>
          </p:cNvSpPr>
          <p:nvPr>
            <p:ph type="title"/>
          </p:nvPr>
        </p:nvSpPr>
        <p:spPr/>
        <p:txBody>
          <a:bodyPr/>
          <a:lstStyle/>
          <a:p>
            <a:r>
              <a:rPr lang="en-US" dirty="0"/>
              <a:t>Interworking Functions</a:t>
            </a:r>
          </a:p>
        </p:txBody>
      </p:sp>
      <p:sp>
        <p:nvSpPr>
          <p:cNvPr id="3" name="Content Placeholder 2">
            <a:extLst>
              <a:ext uri="{FF2B5EF4-FFF2-40B4-BE49-F238E27FC236}">
                <a16:creationId xmlns:a16="http://schemas.microsoft.com/office/drawing/2014/main" id="{59AF0F03-BEFF-4D87-A87D-972E725E8FFB}"/>
              </a:ext>
            </a:extLst>
          </p:cNvPr>
          <p:cNvSpPr>
            <a:spLocks noGrp="1"/>
          </p:cNvSpPr>
          <p:nvPr>
            <p:ph idx="1"/>
          </p:nvPr>
        </p:nvSpPr>
        <p:spPr/>
        <p:txBody>
          <a:bodyPr/>
          <a:lstStyle/>
          <a:p>
            <a:pPr>
              <a:spcAft>
                <a:spcPts val="600"/>
              </a:spcAft>
              <a:buFont typeface="Wingdings" panose="05000000000000000000" pitchFamily="2" charset="2"/>
              <a:buChar char="Ø"/>
            </a:pPr>
            <a:r>
              <a:rPr lang="en-US" b="0" dirty="0"/>
              <a:t>WLAN Access Network Selection</a:t>
            </a:r>
          </a:p>
          <a:p>
            <a:pPr>
              <a:spcAft>
                <a:spcPts val="600"/>
              </a:spcAft>
              <a:buFont typeface="Wingdings" panose="05000000000000000000" pitchFamily="2" charset="2"/>
              <a:buChar char="Ø"/>
            </a:pPr>
            <a:r>
              <a:rPr lang="en-US" b="0" dirty="0"/>
              <a:t>Registration and Authentication</a:t>
            </a:r>
          </a:p>
          <a:p>
            <a:pPr>
              <a:spcAft>
                <a:spcPts val="600"/>
              </a:spcAft>
              <a:buFont typeface="Wingdings" panose="05000000000000000000" pitchFamily="2" charset="2"/>
              <a:buChar char="Ø"/>
            </a:pPr>
            <a:r>
              <a:rPr lang="en-US" b="0" dirty="0"/>
              <a:t>PDU Session Management</a:t>
            </a:r>
          </a:p>
          <a:p>
            <a:pPr>
              <a:spcAft>
                <a:spcPts val="600"/>
              </a:spcAft>
              <a:buFont typeface="Wingdings" panose="05000000000000000000" pitchFamily="2" charset="2"/>
              <a:buChar char="Ø"/>
            </a:pPr>
            <a:r>
              <a:rPr lang="en-US" b="0" dirty="0"/>
              <a:t>UE Route Selection Policy (URSP)</a:t>
            </a:r>
          </a:p>
          <a:p>
            <a:pPr>
              <a:spcAft>
                <a:spcPts val="600"/>
              </a:spcAft>
              <a:buFont typeface="Wingdings" panose="05000000000000000000" pitchFamily="2" charset="2"/>
              <a:buChar char="Ø"/>
            </a:pPr>
            <a:r>
              <a:rPr lang="en-US" b="0" dirty="0"/>
              <a:t>Access Traffic Steering, Switching and Splitting (ATSSS)</a:t>
            </a:r>
          </a:p>
          <a:p>
            <a:pPr>
              <a:spcAft>
                <a:spcPts val="600"/>
              </a:spcAft>
              <a:buFont typeface="Wingdings" panose="05000000000000000000" pitchFamily="2" charset="2"/>
              <a:buChar char="Ø"/>
            </a:pPr>
            <a:r>
              <a:rPr lang="en-US" b="0" dirty="0"/>
              <a:t>5G QoS Model</a:t>
            </a:r>
          </a:p>
          <a:p>
            <a:pPr>
              <a:spcAft>
                <a:spcPts val="600"/>
              </a:spcAft>
              <a:buFont typeface="Wingdings" panose="05000000000000000000" pitchFamily="2" charset="2"/>
              <a:buChar char="Ø"/>
            </a:pPr>
            <a:r>
              <a:rPr lang="en-US" b="0" dirty="0"/>
              <a:t>User Data Transport</a:t>
            </a:r>
          </a:p>
        </p:txBody>
      </p:sp>
      <p:sp>
        <p:nvSpPr>
          <p:cNvPr id="4" name="Slide Number Placeholder 3">
            <a:extLst>
              <a:ext uri="{FF2B5EF4-FFF2-40B4-BE49-F238E27FC236}">
                <a16:creationId xmlns:a16="http://schemas.microsoft.com/office/drawing/2014/main" id="{689DED65-90D9-4561-8515-F0813806EEBE}"/>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6" name="Date Placeholder 5">
            <a:extLst>
              <a:ext uri="{FF2B5EF4-FFF2-40B4-BE49-F238E27FC236}">
                <a16:creationId xmlns:a16="http://schemas.microsoft.com/office/drawing/2014/main" id="{3DB1EDCE-D770-4B7C-B548-720C0231476F}"/>
              </a:ext>
            </a:extLst>
          </p:cNvPr>
          <p:cNvSpPr>
            <a:spLocks noGrp="1"/>
          </p:cNvSpPr>
          <p:nvPr>
            <p:ph type="dt" idx="15"/>
          </p:nvPr>
        </p:nvSpPr>
        <p:spPr/>
        <p:txBody>
          <a:bodyPr/>
          <a:lstStyle/>
          <a:p>
            <a:r>
              <a:rPr lang="en-US"/>
              <a:t>October 2020</a:t>
            </a:r>
            <a:endParaRPr lang="en-GB" dirty="0"/>
          </a:p>
        </p:txBody>
      </p:sp>
      <p:sp>
        <p:nvSpPr>
          <p:cNvPr id="7" name="Footer Placeholder 6">
            <a:extLst>
              <a:ext uri="{FF2B5EF4-FFF2-40B4-BE49-F238E27FC236}">
                <a16:creationId xmlns:a16="http://schemas.microsoft.com/office/drawing/2014/main" id="{BF139951-8EFB-45CD-8518-2FB2460F6E1C}"/>
              </a:ext>
            </a:extLst>
          </p:cNvPr>
          <p:cNvSpPr>
            <a:spLocks noGrp="1"/>
          </p:cNvSpPr>
          <p:nvPr>
            <p:ph type="ftr" idx="14"/>
          </p:nvPr>
        </p:nvSpPr>
        <p:spPr/>
        <p:txBody>
          <a:bodyPr/>
          <a:lstStyle/>
          <a:p>
            <a:r>
              <a:rPr lang="en-GB"/>
              <a:t>Binita Gupta (Intel)</a:t>
            </a:r>
            <a:endParaRPr lang="en-GB" dirty="0"/>
          </a:p>
        </p:txBody>
      </p:sp>
    </p:spTree>
    <p:extLst>
      <p:ext uri="{BB962C8B-B14F-4D97-AF65-F5344CB8AC3E}">
        <p14:creationId xmlns:p14="http://schemas.microsoft.com/office/powerpoint/2010/main" val="42397417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2"/>
            <a:ext cx="10361084" cy="579434"/>
          </a:xfrm>
        </p:spPr>
        <p:txBody>
          <a:bodyPr/>
          <a:lstStyle/>
          <a:p>
            <a:r>
              <a:rPr lang="en-US" dirty="0"/>
              <a:t>WLAN Access Network Selection</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idx="1"/>
          </p:nvPr>
        </p:nvSpPr>
        <p:spPr>
          <a:xfrm>
            <a:off x="914401" y="1374776"/>
            <a:ext cx="10820399" cy="5149849"/>
          </a:xfrm>
        </p:spPr>
        <p:txBody>
          <a:bodyPr/>
          <a:lstStyle/>
          <a:p>
            <a:pPr marL="285750" indent="-285750">
              <a:spcAft>
                <a:spcPts val="600"/>
              </a:spcAft>
              <a:buFont typeface="Arial" panose="020B0604020202020204" pitchFamily="34" charset="0"/>
              <a:buChar char="•"/>
            </a:pPr>
            <a:r>
              <a:rPr lang="en-US" sz="1800" b="0" dirty="0"/>
              <a:t>5G policies for WLAN network selection are provided in the </a:t>
            </a:r>
            <a:r>
              <a:rPr lang="en-US" sz="1800" b="0" dirty="0">
                <a:solidFill>
                  <a:srgbClr val="0070C0"/>
                </a:solidFill>
              </a:rPr>
              <a:t>Access Network Discovery and Selection Policy (ANDSP)</a:t>
            </a:r>
            <a:r>
              <a:rPr lang="en-US" sz="1800" b="0" dirty="0"/>
              <a:t> through </a:t>
            </a:r>
            <a:r>
              <a:rPr lang="en-US" sz="1800" b="0" dirty="0">
                <a:solidFill>
                  <a:srgbClr val="0070C0"/>
                </a:solidFill>
              </a:rPr>
              <a:t>WLAN Selection Policy (WLANSP) </a:t>
            </a:r>
            <a:r>
              <a:rPr lang="en-US" sz="1800" b="0" dirty="0"/>
              <a:t>rules</a:t>
            </a:r>
          </a:p>
          <a:p>
            <a:pPr marL="285750" indent="-285750">
              <a:spcAft>
                <a:spcPts val="600"/>
              </a:spcAft>
              <a:buFont typeface="Arial" panose="020B0604020202020204" pitchFamily="34" charset="0"/>
              <a:buChar char="•"/>
            </a:pPr>
            <a:r>
              <a:rPr lang="en-US" sz="1800" b="0" dirty="0"/>
              <a:t>WLANSP rules are used to select a preferred WLAN network for untrusted connectivity to 5G Core via N3IWF</a:t>
            </a:r>
          </a:p>
          <a:p>
            <a:pPr marL="285750" indent="-285750">
              <a:spcAft>
                <a:spcPts val="600"/>
              </a:spcAft>
              <a:buFont typeface="Arial" panose="020B0604020202020204" pitchFamily="34" charset="0"/>
              <a:buChar char="•"/>
            </a:pPr>
            <a:r>
              <a:rPr lang="en-US" sz="1800" b="0" dirty="0"/>
              <a:t>WLANSP rules apply only when a WLAN access can not be selected based on user preferences</a:t>
            </a:r>
          </a:p>
          <a:p>
            <a:pPr marL="285750" indent="-285750">
              <a:spcAft>
                <a:spcPts val="600"/>
              </a:spcAft>
              <a:buFont typeface="Arial" panose="020B0604020202020204" pitchFamily="34" charset="0"/>
              <a:buChar char="•"/>
            </a:pPr>
            <a:r>
              <a:rPr lang="en-US" sz="1800" b="0" dirty="0"/>
              <a:t>UE may decide to establish trusted WLAN connectivity based on UE configurations, capabilities, implementation procedure and types of WLAN network discovered </a:t>
            </a:r>
          </a:p>
          <a:p>
            <a:pPr marL="285750" indent="-285750">
              <a:spcAft>
                <a:spcPts val="600"/>
              </a:spcAft>
              <a:buFont typeface="Arial" panose="020B0604020202020204" pitchFamily="34" charset="0"/>
              <a:buChar char="•"/>
            </a:pPr>
            <a:r>
              <a:rPr lang="en-US" sz="1800" b="0" dirty="0"/>
              <a:t>To </a:t>
            </a:r>
            <a:r>
              <a:rPr lang="en-US" sz="1800" b="0" dirty="0">
                <a:solidFill>
                  <a:srgbClr val="0070C0"/>
                </a:solidFill>
              </a:rPr>
              <a:t>connect to trusted WLAN access</a:t>
            </a:r>
            <a:r>
              <a:rPr lang="en-US" sz="1800" b="0" dirty="0"/>
              <a:t>, UE follows following steps:</a:t>
            </a:r>
          </a:p>
          <a:p>
            <a:pPr marL="685800" lvl="1">
              <a:spcBef>
                <a:spcPts val="0"/>
              </a:spcBef>
              <a:spcAft>
                <a:spcPts val="600"/>
              </a:spcAft>
              <a:buFont typeface="Wingdings" panose="05000000000000000000" pitchFamily="2" charset="2"/>
              <a:buChar char="q"/>
            </a:pPr>
            <a:r>
              <a:rPr lang="en-US" sz="1600" dirty="0">
                <a:solidFill>
                  <a:schemeClr val="tx1"/>
                </a:solidFill>
              </a:rPr>
              <a:t>Over ANQP, UE queries PLMNs </a:t>
            </a:r>
            <a:r>
              <a:rPr lang="en-US" sz="1600" dirty="0"/>
              <a:t>with which trusted 5G connectivity is supported by WLAN networks</a:t>
            </a:r>
          </a:p>
          <a:p>
            <a:pPr marL="685800" lvl="1">
              <a:spcBef>
                <a:spcPts val="0"/>
              </a:spcBef>
              <a:spcAft>
                <a:spcPts val="600"/>
              </a:spcAft>
              <a:buFont typeface="Wingdings" panose="05000000000000000000" pitchFamily="2" charset="2"/>
              <a:buChar char="q"/>
            </a:pPr>
            <a:r>
              <a:rPr lang="en-US" sz="1600" b="0" dirty="0"/>
              <a:t>UE then selects a PLMN to connect from the list of available PLMNs</a:t>
            </a:r>
          </a:p>
          <a:p>
            <a:pPr marL="685800" lvl="1">
              <a:spcBef>
                <a:spcPts val="0"/>
              </a:spcBef>
              <a:spcAft>
                <a:spcPts val="600"/>
              </a:spcAft>
              <a:buFont typeface="Wingdings" panose="05000000000000000000" pitchFamily="2" charset="2"/>
              <a:buChar char="q"/>
            </a:pPr>
            <a:r>
              <a:rPr lang="en-US" sz="1600" dirty="0"/>
              <a:t>Finally, the UE selects a WLAN network providing trusted 5G connectivity to the selected PLMN, using WLANSP rules to prioritize and select a preferred WLAN network</a:t>
            </a:r>
          </a:p>
          <a:p>
            <a:pPr marL="285750" indent="-285750">
              <a:spcAft>
                <a:spcPts val="600"/>
              </a:spcAft>
              <a:buFont typeface="Arial" panose="020B0604020202020204" pitchFamily="34" charset="0"/>
              <a:buChar char="•"/>
            </a:pPr>
            <a:r>
              <a:rPr lang="en-US" sz="1800" b="0" dirty="0"/>
              <a:t>Different WLAN network selection policies may exist on the UE (e.g. policies from end user, device manufacturer, applications, operator and enterprise IT) and interworking across these policies may be device OEM specific</a:t>
            </a:r>
          </a:p>
          <a:p>
            <a:pPr marL="0" indent="0">
              <a:spcAft>
                <a:spcPts val="600"/>
              </a:spcAft>
            </a:pPr>
            <a:endParaRPr lang="en-US" sz="2000" b="0" dirty="0"/>
          </a:p>
          <a:p>
            <a:pPr marL="285750" indent="-285750">
              <a:spcAft>
                <a:spcPts val="600"/>
              </a:spcAft>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p:txBody>
          <a:bodyPr/>
          <a:lstStyle/>
          <a:p>
            <a:r>
              <a:rPr lang="en-US"/>
              <a:t>October 2020</a:t>
            </a:r>
            <a:endParaRPr lang="en-GB" dirty="0"/>
          </a:p>
        </p:txBody>
      </p:sp>
      <p:sp>
        <p:nvSpPr>
          <p:cNvPr id="7" name="Footer Placeholder 6">
            <a:extLst>
              <a:ext uri="{FF2B5EF4-FFF2-40B4-BE49-F238E27FC236}">
                <a16:creationId xmlns:a16="http://schemas.microsoft.com/office/drawing/2014/main" id="{93F4756C-2CA6-4748-AD14-FF379E69A066}"/>
              </a:ext>
            </a:extLst>
          </p:cNvPr>
          <p:cNvSpPr>
            <a:spLocks noGrp="1"/>
          </p:cNvSpPr>
          <p:nvPr>
            <p:ph type="ftr" idx="14"/>
          </p:nvPr>
        </p:nvSpPr>
        <p:spPr/>
        <p:txBody>
          <a:bodyPr/>
          <a:lstStyle/>
          <a:p>
            <a:r>
              <a:rPr lang="en-GB" dirty="0"/>
              <a:t>Binita Gupta (Intel)</a:t>
            </a:r>
          </a:p>
        </p:txBody>
      </p:sp>
    </p:spTree>
    <p:extLst>
      <p:ext uri="{BB962C8B-B14F-4D97-AF65-F5344CB8AC3E}">
        <p14:creationId xmlns:p14="http://schemas.microsoft.com/office/powerpoint/2010/main" val="8170445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1"/>
            <a:ext cx="10361084" cy="839785"/>
          </a:xfrm>
        </p:spPr>
        <p:txBody>
          <a:bodyPr/>
          <a:lstStyle/>
          <a:p>
            <a:r>
              <a:rPr lang="en-US" dirty="0"/>
              <a:t>Registration and Authentication</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idx="1"/>
          </p:nvPr>
        </p:nvSpPr>
        <p:spPr>
          <a:xfrm>
            <a:off x="895028" y="1612711"/>
            <a:ext cx="10361084" cy="4648200"/>
          </a:xfrm>
        </p:spPr>
        <p:txBody>
          <a:bodyPr/>
          <a:lstStyle/>
          <a:p>
            <a:pPr marL="285750" indent="-285750">
              <a:spcAft>
                <a:spcPts val="600"/>
              </a:spcAft>
              <a:buFont typeface="Arial" panose="020B0604020202020204" pitchFamily="34" charset="0"/>
              <a:buChar char="•"/>
            </a:pPr>
            <a:r>
              <a:rPr lang="en-US" sz="2000" b="0" dirty="0"/>
              <a:t>UE registration with the 5G core over WLAN access is based on the registration procedure defined over the 3GPP access</a:t>
            </a:r>
          </a:p>
          <a:p>
            <a:pPr marL="285750" indent="-285750">
              <a:spcAft>
                <a:spcPts val="600"/>
              </a:spcAft>
              <a:buFont typeface="Arial" panose="020B0604020202020204" pitchFamily="34" charset="0"/>
              <a:buChar char="•"/>
            </a:pPr>
            <a:r>
              <a:rPr lang="en-US" sz="2000" b="0" dirty="0"/>
              <a:t>A </a:t>
            </a:r>
            <a:r>
              <a:rPr lang="en-US" sz="2000" b="0" dirty="0">
                <a:solidFill>
                  <a:schemeClr val="tx1"/>
                </a:solidFill>
              </a:rPr>
              <a:t>vendor specific </a:t>
            </a:r>
            <a:r>
              <a:rPr lang="en-US" sz="2000" b="0" dirty="0">
                <a:solidFill>
                  <a:srgbClr val="0070C0"/>
                </a:solidFill>
              </a:rPr>
              <a:t>EAP-5G method </a:t>
            </a:r>
            <a:r>
              <a:rPr lang="en-US" sz="2000" b="0" dirty="0"/>
              <a:t>is defined by 3GPP to encapsulate NAS registration messages between UE and N3IWF/TNGF</a:t>
            </a:r>
          </a:p>
          <a:p>
            <a:pPr marL="285750" indent="-285750">
              <a:spcAft>
                <a:spcPts val="600"/>
              </a:spcAft>
              <a:buFont typeface="Arial" panose="020B0604020202020204" pitchFamily="34" charset="0"/>
              <a:buChar char="•"/>
            </a:pPr>
            <a:r>
              <a:rPr lang="en-US" sz="2000" b="0" dirty="0">
                <a:solidFill>
                  <a:srgbClr val="0070C0"/>
                </a:solidFill>
              </a:rPr>
              <a:t>UE authentication over WLAN access is done using EAP-AKA’ or 5G-AKA</a:t>
            </a:r>
            <a:r>
              <a:rPr lang="en-US" sz="2000" b="0" dirty="0"/>
              <a:t> authentication method, like done over the 3GPP access</a:t>
            </a:r>
          </a:p>
          <a:p>
            <a:pPr marL="285750" indent="-285750">
              <a:spcAft>
                <a:spcPts val="600"/>
              </a:spcAft>
              <a:buFont typeface="Arial" panose="020B0604020202020204" pitchFamily="34" charset="0"/>
              <a:buChar char="•"/>
            </a:pPr>
            <a:r>
              <a:rPr lang="en-US" sz="2000" b="0" dirty="0"/>
              <a:t>A </a:t>
            </a:r>
            <a:r>
              <a:rPr lang="en-US" sz="2000" b="0" dirty="0">
                <a:solidFill>
                  <a:srgbClr val="0070C0"/>
                </a:solidFill>
              </a:rPr>
              <a:t>signaling IPsec ESP security association </a:t>
            </a:r>
            <a:r>
              <a:rPr lang="en-US" sz="2000" b="0" dirty="0"/>
              <a:t>(SA) is established between UE and N3IWF/TNGF during registration using IKEv2 protocol for transport of NAS messages over WLAN access</a:t>
            </a:r>
          </a:p>
          <a:p>
            <a:pPr marL="285750" indent="-285750">
              <a:spcAft>
                <a:spcPts val="600"/>
              </a:spcAft>
              <a:buFont typeface="Arial" panose="020B0604020202020204" pitchFamily="34" charset="0"/>
              <a:buChar char="•"/>
            </a:pPr>
            <a:r>
              <a:rPr lang="en-US" sz="2000" b="0" dirty="0"/>
              <a:t>For untrusted WLAN, UE 5G core authentication happens after WLAN connectivity and authentication is completed</a:t>
            </a:r>
          </a:p>
          <a:p>
            <a:pPr marL="285750" indent="-285750">
              <a:spcAft>
                <a:spcPts val="600"/>
              </a:spcAft>
              <a:buFont typeface="Arial" panose="020B0604020202020204" pitchFamily="34" charset="0"/>
              <a:buChar char="•"/>
            </a:pPr>
            <a:r>
              <a:rPr lang="en-US" sz="2000" b="0" dirty="0"/>
              <a:t>For trusted WLAN, WLAN layer 2 authentication is tied to the UE 5G core authentication</a:t>
            </a:r>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p:txBody>
          <a:bodyPr/>
          <a:lstStyle/>
          <a:p>
            <a:r>
              <a:rPr lang="en-US"/>
              <a:t>October 2020</a:t>
            </a:r>
            <a:endParaRPr lang="en-GB" dirty="0"/>
          </a:p>
        </p:txBody>
      </p:sp>
      <p:sp>
        <p:nvSpPr>
          <p:cNvPr id="7" name="Footer Placeholder 6">
            <a:extLst>
              <a:ext uri="{FF2B5EF4-FFF2-40B4-BE49-F238E27FC236}">
                <a16:creationId xmlns:a16="http://schemas.microsoft.com/office/drawing/2014/main" id="{65B7CA85-C676-4A05-9A86-8D9E6C6C0FE7}"/>
              </a:ext>
            </a:extLst>
          </p:cNvPr>
          <p:cNvSpPr>
            <a:spLocks noGrp="1"/>
          </p:cNvSpPr>
          <p:nvPr>
            <p:ph type="ftr" idx="14"/>
          </p:nvPr>
        </p:nvSpPr>
        <p:spPr/>
        <p:txBody>
          <a:bodyPr/>
          <a:lstStyle/>
          <a:p>
            <a:r>
              <a:rPr lang="en-GB"/>
              <a:t>Binita Gupta (Intel)</a:t>
            </a:r>
            <a:endParaRPr lang="en-GB" dirty="0"/>
          </a:p>
        </p:txBody>
      </p:sp>
      <p:sp>
        <p:nvSpPr>
          <p:cNvPr id="8" name="TextBox 7">
            <a:extLst>
              <a:ext uri="{FF2B5EF4-FFF2-40B4-BE49-F238E27FC236}">
                <a16:creationId xmlns:a16="http://schemas.microsoft.com/office/drawing/2014/main" id="{CC7C6719-2E71-4A10-9935-8F97F693E075}"/>
              </a:ext>
            </a:extLst>
          </p:cNvPr>
          <p:cNvSpPr txBox="1"/>
          <p:nvPr/>
        </p:nvSpPr>
        <p:spPr>
          <a:xfrm>
            <a:off x="838200" y="6172199"/>
            <a:ext cx="4596538" cy="276999"/>
          </a:xfrm>
          <a:prstGeom prst="rect">
            <a:avLst/>
          </a:prstGeom>
          <a:noFill/>
        </p:spPr>
        <p:txBody>
          <a:bodyPr wrap="square" rtlCol="0">
            <a:spAutoFit/>
          </a:bodyPr>
          <a:lstStyle/>
          <a:p>
            <a:pPr>
              <a:spcAft>
                <a:spcPts val="600"/>
              </a:spcAft>
            </a:pPr>
            <a:r>
              <a:rPr lang="en-US" sz="1200" dirty="0">
                <a:solidFill>
                  <a:schemeClr val="tx1"/>
                </a:solidFill>
              </a:rPr>
              <a:t>NAS: </a:t>
            </a:r>
            <a:r>
              <a:rPr lang="en-GB" sz="1200" dirty="0">
                <a:solidFill>
                  <a:schemeClr val="tx1"/>
                </a:solidFill>
              </a:rPr>
              <a:t>Non-Access Stratum, IKEv2: </a:t>
            </a:r>
            <a:r>
              <a:rPr lang="en-US" sz="1200" dirty="0">
                <a:solidFill>
                  <a:schemeClr val="tx1"/>
                </a:solidFill>
              </a:rPr>
              <a:t>Internet Key Exchange Version 2</a:t>
            </a:r>
          </a:p>
        </p:txBody>
      </p:sp>
    </p:spTree>
    <p:extLst>
      <p:ext uri="{BB962C8B-B14F-4D97-AF65-F5344CB8AC3E}">
        <p14:creationId xmlns:p14="http://schemas.microsoft.com/office/powerpoint/2010/main" val="21985527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609600" y="533400"/>
            <a:ext cx="10972800" cy="884238"/>
          </a:xfrm>
        </p:spPr>
        <p:txBody>
          <a:bodyPr wrap="square" anchor="ctr">
            <a:normAutofit/>
          </a:bodyPr>
          <a:lstStyle/>
          <a:p>
            <a:r>
              <a:rPr lang="en-US" dirty="0"/>
              <a:t>IPsec SA over Untrusted WLAN</a:t>
            </a:r>
          </a:p>
        </p:txBody>
      </p:sp>
      <p:sp>
        <p:nvSpPr>
          <p:cNvPr id="20" name="Text Placeholder 2">
            <a:extLst>
              <a:ext uri="{FF2B5EF4-FFF2-40B4-BE49-F238E27FC236}">
                <a16:creationId xmlns:a16="http://schemas.microsoft.com/office/drawing/2014/main" id="{23E692BD-B9B5-4294-8EB8-E193E1D46AC3}"/>
              </a:ext>
            </a:extLst>
          </p:cNvPr>
          <p:cNvSpPr>
            <a:spLocks noGrp="1"/>
          </p:cNvSpPr>
          <p:nvPr>
            <p:ph type="body" idx="1"/>
          </p:nvPr>
        </p:nvSpPr>
        <p:spPr>
          <a:xfrm>
            <a:off x="762000" y="1291265"/>
            <a:ext cx="4584071" cy="339239"/>
          </a:xfrm>
        </p:spPr>
        <p:txBody>
          <a:bodyPr/>
          <a:lstStyle/>
          <a:p>
            <a:pPr algn="ctr"/>
            <a:r>
              <a:rPr lang="en-US" sz="1400" dirty="0"/>
              <a:t>Signaling IPsec SA Establishment</a:t>
            </a:r>
          </a:p>
        </p:txBody>
      </p:sp>
      <p:sp>
        <p:nvSpPr>
          <p:cNvPr id="22" name="Text Placeholder 4">
            <a:extLst>
              <a:ext uri="{FF2B5EF4-FFF2-40B4-BE49-F238E27FC236}">
                <a16:creationId xmlns:a16="http://schemas.microsoft.com/office/drawing/2014/main" id="{56A5F451-31F7-40D1-A152-02FCD0BB14A1}"/>
              </a:ext>
            </a:extLst>
          </p:cNvPr>
          <p:cNvSpPr>
            <a:spLocks noGrp="1"/>
          </p:cNvSpPr>
          <p:nvPr>
            <p:ph type="body" sz="quarter" idx="3"/>
          </p:nvPr>
        </p:nvSpPr>
        <p:spPr>
          <a:xfrm>
            <a:off x="5841540" y="1464268"/>
            <a:ext cx="5389033" cy="339238"/>
          </a:xfrm>
        </p:spPr>
        <p:txBody>
          <a:bodyPr/>
          <a:lstStyle/>
          <a:p>
            <a:pPr algn="ctr"/>
            <a:r>
              <a:rPr lang="en-US" sz="1400" dirty="0"/>
              <a:t>Control plane for Signaling IPsec SA for Untrusted WLAN</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sz="quarter" idx="4"/>
          </p:nvPr>
        </p:nvSpPr>
        <p:spPr>
          <a:xfrm>
            <a:off x="5641516" y="4360186"/>
            <a:ext cx="6172200" cy="2023528"/>
          </a:xfrm>
          <a:solidFill>
            <a:schemeClr val="accent1">
              <a:lumMod val="20000"/>
              <a:lumOff val="80000"/>
            </a:schemeClr>
          </a:solidFill>
        </p:spPr>
        <p:txBody>
          <a:bodyPr wrap="square" anchor="t">
            <a:noAutofit/>
          </a:bodyPr>
          <a:lstStyle/>
          <a:p>
            <a:pPr marL="285750" indent="-285750">
              <a:spcAft>
                <a:spcPts val="0"/>
              </a:spcAft>
              <a:buFont typeface="Wingdings" panose="05000000000000000000" pitchFamily="2" charset="2"/>
              <a:buChar char="q"/>
            </a:pPr>
            <a:r>
              <a:rPr lang="en-US" sz="1400" b="0" dirty="0"/>
              <a:t>First, UE associates and authenticates over untrusted WLAN access</a:t>
            </a:r>
          </a:p>
          <a:p>
            <a:pPr marL="285750" indent="-285750">
              <a:spcAft>
                <a:spcPts val="0"/>
              </a:spcAft>
              <a:buFont typeface="Wingdings" panose="05000000000000000000" pitchFamily="2" charset="2"/>
              <a:buChar char="q"/>
            </a:pPr>
            <a:r>
              <a:rPr lang="en-US" sz="1400" b="0" dirty="0"/>
              <a:t>Next, UE 5G registration/auth is executed over IKEv2, with 5G NAS messages encapsulated over EAP-5G</a:t>
            </a:r>
          </a:p>
          <a:p>
            <a:pPr marL="285750" indent="-285750">
              <a:spcAft>
                <a:spcPts val="0"/>
              </a:spcAft>
              <a:buFont typeface="Wingdings" panose="05000000000000000000" pitchFamily="2" charset="2"/>
              <a:buChar char="q"/>
            </a:pPr>
            <a:r>
              <a:rPr lang="en-US" sz="1400" b="0" dirty="0"/>
              <a:t>A signaling IPsec SA is established using common N3IWF key </a:t>
            </a:r>
          </a:p>
          <a:p>
            <a:pPr marL="285750" indent="-285750">
              <a:spcAft>
                <a:spcPts val="0"/>
              </a:spcAft>
              <a:buFont typeface="Wingdings" panose="05000000000000000000" pitchFamily="2" charset="2"/>
              <a:buChar char="q"/>
            </a:pPr>
            <a:r>
              <a:rPr lang="en-US" sz="1400" b="0" dirty="0"/>
              <a:t>Signaling IPsec SA applies both encryption and integrity protection</a:t>
            </a:r>
          </a:p>
          <a:p>
            <a:pPr marL="285750" indent="-285750">
              <a:spcAft>
                <a:spcPts val="0"/>
              </a:spcAft>
              <a:buFont typeface="Wingdings" panose="05000000000000000000" pitchFamily="2" charset="2"/>
              <a:buChar char="q"/>
            </a:pPr>
            <a:r>
              <a:rPr lang="en-US" sz="1400" b="0" dirty="0"/>
              <a:t>EAP-5G and IKEv2 protocols implemented by 3GPP access &amp; N3IWF</a:t>
            </a:r>
          </a:p>
          <a:p>
            <a:pPr marL="285750" indent="-285750">
              <a:spcAft>
                <a:spcPts val="0"/>
              </a:spcAft>
              <a:buFont typeface="Wingdings" panose="05000000000000000000" pitchFamily="2" charset="2"/>
              <a:buChar char="q"/>
            </a:pPr>
            <a:r>
              <a:rPr lang="en-US" sz="1400" b="0" dirty="0">
                <a:solidFill>
                  <a:srgbClr val="0070C0"/>
                </a:solidFill>
              </a:rPr>
              <a:t>No impact to WLAN STA and AP</a:t>
            </a:r>
            <a:r>
              <a:rPr lang="en-US" sz="1400" b="0" dirty="0"/>
              <a:t>, however this results in double encryption </a:t>
            </a:r>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t>October 2020</a:t>
            </a:r>
            <a:endParaRPr lang="en-GB"/>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13</a:t>
            </a:fld>
            <a:endParaRPr lang="en-GB"/>
          </a:p>
        </p:txBody>
      </p:sp>
      <p:pic>
        <p:nvPicPr>
          <p:cNvPr id="14" name="Picture 13">
            <a:extLst>
              <a:ext uri="{FF2B5EF4-FFF2-40B4-BE49-F238E27FC236}">
                <a16:creationId xmlns:a16="http://schemas.microsoft.com/office/drawing/2014/main" id="{73982FD2-CB79-4D14-8ED2-18BB4480E1C7}"/>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641516" y="1847553"/>
            <a:ext cx="5789082" cy="2288623"/>
          </a:xfrm>
          <a:prstGeom prst="rect">
            <a:avLst/>
          </a:prstGeom>
          <a:noFill/>
          <a:ln>
            <a:noFill/>
          </a:ln>
        </p:spPr>
      </p:pic>
      <p:sp>
        <p:nvSpPr>
          <p:cNvPr id="7" name="Footer Placeholder 6">
            <a:extLst>
              <a:ext uri="{FF2B5EF4-FFF2-40B4-BE49-F238E27FC236}">
                <a16:creationId xmlns:a16="http://schemas.microsoft.com/office/drawing/2014/main" id="{4D3E4348-F649-464B-B190-93B1439A5C47}"/>
              </a:ext>
            </a:extLst>
          </p:cNvPr>
          <p:cNvSpPr>
            <a:spLocks noGrp="1"/>
          </p:cNvSpPr>
          <p:nvPr>
            <p:ph type="ftr" idx="11"/>
          </p:nvPr>
        </p:nvSpPr>
        <p:spPr/>
        <p:txBody>
          <a:bodyPr/>
          <a:lstStyle/>
          <a:p>
            <a:r>
              <a:rPr lang="en-GB"/>
              <a:t>Binita Gupta (Intel)</a:t>
            </a:r>
            <a:endParaRPr lang="en-GB" dirty="0"/>
          </a:p>
        </p:txBody>
      </p:sp>
      <p:pic>
        <p:nvPicPr>
          <p:cNvPr id="5" name="Picture 4">
            <a:extLst>
              <a:ext uri="{FF2B5EF4-FFF2-40B4-BE49-F238E27FC236}">
                <a16:creationId xmlns:a16="http://schemas.microsoft.com/office/drawing/2014/main" id="{F58DA2EB-7DC2-4EF5-B407-E6ACB466550B}"/>
              </a:ext>
            </a:extLst>
          </p:cNvPr>
          <p:cNvPicPr>
            <a:picLocks noChangeAspect="1"/>
          </p:cNvPicPr>
          <p:nvPr/>
        </p:nvPicPr>
        <p:blipFill>
          <a:blip r:embed="rId3"/>
          <a:stretch>
            <a:fillRect/>
          </a:stretch>
        </p:blipFill>
        <p:spPr>
          <a:xfrm>
            <a:off x="1114241" y="1660113"/>
            <a:ext cx="3821510" cy="4815301"/>
          </a:xfrm>
          <a:prstGeom prst="rect">
            <a:avLst/>
          </a:prstGeom>
        </p:spPr>
      </p:pic>
      <p:sp>
        <p:nvSpPr>
          <p:cNvPr id="12" name="TextBox 11">
            <a:extLst>
              <a:ext uri="{FF2B5EF4-FFF2-40B4-BE49-F238E27FC236}">
                <a16:creationId xmlns:a16="http://schemas.microsoft.com/office/drawing/2014/main" id="{CCC89961-75BA-40F5-9C18-87C7BBD8103F}"/>
              </a:ext>
            </a:extLst>
          </p:cNvPr>
          <p:cNvSpPr txBox="1"/>
          <p:nvPr/>
        </p:nvSpPr>
        <p:spPr>
          <a:xfrm>
            <a:off x="5641516" y="4095091"/>
            <a:ext cx="3578684" cy="261610"/>
          </a:xfrm>
          <a:prstGeom prst="rect">
            <a:avLst/>
          </a:prstGeom>
          <a:noFill/>
        </p:spPr>
        <p:txBody>
          <a:bodyPr wrap="square" rtlCol="0">
            <a:spAutoFit/>
          </a:bodyPr>
          <a:lstStyle/>
          <a:p>
            <a:pPr>
              <a:spcAft>
                <a:spcPts val="600"/>
              </a:spcAft>
            </a:pPr>
            <a:r>
              <a:rPr lang="en-US" sz="1100" dirty="0">
                <a:solidFill>
                  <a:schemeClr val="tx1"/>
                </a:solidFill>
              </a:rPr>
              <a:t>*Lower Layers represent L2/L1 for backhaul e.g. Ethernet</a:t>
            </a:r>
          </a:p>
        </p:txBody>
      </p:sp>
    </p:spTree>
    <p:extLst>
      <p:ext uri="{BB962C8B-B14F-4D97-AF65-F5344CB8AC3E}">
        <p14:creationId xmlns:p14="http://schemas.microsoft.com/office/powerpoint/2010/main" val="29634283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4800600" y="606426"/>
            <a:ext cx="6781800" cy="621258"/>
          </a:xfrm>
        </p:spPr>
        <p:txBody>
          <a:bodyPr wrap="square" anchor="ctr">
            <a:normAutofit/>
          </a:bodyPr>
          <a:lstStyle/>
          <a:p>
            <a:r>
              <a:rPr lang="en-US" dirty="0"/>
              <a:t>IPsec SA over Trusted WLAN (1/2)</a:t>
            </a:r>
          </a:p>
        </p:txBody>
      </p:sp>
      <p:sp>
        <p:nvSpPr>
          <p:cNvPr id="20" name="Text Placeholder 2">
            <a:extLst>
              <a:ext uri="{FF2B5EF4-FFF2-40B4-BE49-F238E27FC236}">
                <a16:creationId xmlns:a16="http://schemas.microsoft.com/office/drawing/2014/main" id="{23E692BD-B9B5-4294-8EB8-E193E1D46AC3}"/>
              </a:ext>
            </a:extLst>
          </p:cNvPr>
          <p:cNvSpPr>
            <a:spLocks noGrp="1"/>
          </p:cNvSpPr>
          <p:nvPr>
            <p:ph type="body" idx="1"/>
          </p:nvPr>
        </p:nvSpPr>
        <p:spPr>
          <a:xfrm>
            <a:off x="381000" y="944301"/>
            <a:ext cx="4723420" cy="273050"/>
          </a:xfrm>
        </p:spPr>
        <p:txBody>
          <a:bodyPr/>
          <a:lstStyle/>
          <a:p>
            <a:pPr algn="ctr"/>
            <a:r>
              <a:rPr lang="en-US" sz="1400" dirty="0"/>
              <a:t>Signaling IPsec SA Establishment</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sz="quarter" idx="4"/>
          </p:nvPr>
        </p:nvSpPr>
        <p:spPr>
          <a:xfrm>
            <a:off x="5638800" y="4329203"/>
            <a:ext cx="6170082" cy="1890093"/>
          </a:xfrm>
          <a:solidFill>
            <a:schemeClr val="accent1">
              <a:lumMod val="20000"/>
              <a:lumOff val="80000"/>
            </a:schemeClr>
          </a:solidFill>
        </p:spPr>
        <p:txBody>
          <a:bodyPr wrap="square" anchor="t">
            <a:noAutofit/>
          </a:bodyPr>
          <a:lstStyle/>
          <a:p>
            <a:pPr marL="285750" indent="-285750">
              <a:spcBef>
                <a:spcPts val="0"/>
              </a:spcBef>
              <a:spcAft>
                <a:spcPts val="600"/>
              </a:spcAft>
              <a:buFont typeface="Wingdings" panose="05000000000000000000" pitchFamily="2" charset="2"/>
              <a:buChar char="q"/>
            </a:pPr>
            <a:r>
              <a:rPr lang="en-US" sz="1400" b="0" dirty="0"/>
              <a:t>UE establishes L2 association with trusted WLAN AP</a:t>
            </a:r>
          </a:p>
          <a:p>
            <a:pPr marL="285750" indent="-285750">
              <a:spcBef>
                <a:spcPts val="0"/>
              </a:spcBef>
              <a:spcAft>
                <a:spcPts val="600"/>
              </a:spcAft>
              <a:buFont typeface="Wingdings" panose="05000000000000000000" pitchFamily="2" charset="2"/>
              <a:buChar char="q"/>
            </a:pPr>
            <a:r>
              <a:rPr lang="en-US" sz="1400" b="0" dirty="0"/>
              <a:t>UE provides 5G specific NAI in EAP-Response/Identity to trigger EAP-5G session from TNGF over Ta</a:t>
            </a:r>
          </a:p>
          <a:p>
            <a:pPr marL="285750" indent="-285750">
              <a:spcBef>
                <a:spcPts val="0"/>
              </a:spcBef>
              <a:spcAft>
                <a:spcPts val="600"/>
              </a:spcAft>
              <a:buFont typeface="Wingdings" panose="05000000000000000000" pitchFamily="2" charset="2"/>
              <a:buChar char="q"/>
            </a:pPr>
            <a:r>
              <a:rPr lang="en-US" sz="1400" b="0" dirty="0"/>
              <a:t>After UE 5G core authentication, a </a:t>
            </a:r>
            <a:r>
              <a:rPr lang="en-US" sz="1400" b="0" dirty="0">
                <a:solidFill>
                  <a:srgbClr val="0070C0"/>
                </a:solidFill>
              </a:rPr>
              <a:t>TNAP key </a:t>
            </a:r>
            <a:r>
              <a:rPr lang="en-US" sz="1400" b="0" dirty="0"/>
              <a:t>sent to WLAN AP and </a:t>
            </a:r>
            <a:r>
              <a:rPr lang="en-US" sz="1400" b="0" dirty="0">
                <a:solidFill>
                  <a:srgbClr val="0070C0"/>
                </a:solidFill>
              </a:rPr>
              <a:t>used as PMK for WLAN 4-way handshake</a:t>
            </a:r>
            <a:r>
              <a:rPr lang="en-US" sz="1400" b="0" dirty="0"/>
              <a:t> </a:t>
            </a:r>
          </a:p>
          <a:p>
            <a:pPr marL="285750" indent="-285750">
              <a:spcBef>
                <a:spcPts val="0"/>
              </a:spcBef>
              <a:spcAft>
                <a:spcPts val="600"/>
              </a:spcAft>
              <a:buFont typeface="Wingdings" panose="05000000000000000000" pitchFamily="2" charset="2"/>
              <a:buChar char="q"/>
            </a:pPr>
            <a:r>
              <a:rPr lang="en-US" sz="1400" b="0" dirty="0"/>
              <a:t>A signaling IPsec SA is established using common TNGF key</a:t>
            </a:r>
          </a:p>
          <a:p>
            <a:pPr marL="285750" indent="-285750">
              <a:spcBef>
                <a:spcPts val="0"/>
              </a:spcBef>
              <a:spcAft>
                <a:spcPts val="600"/>
              </a:spcAft>
              <a:buFont typeface="Wingdings" panose="05000000000000000000" pitchFamily="2" charset="2"/>
              <a:buChar char="q"/>
            </a:pPr>
            <a:r>
              <a:rPr lang="en-US" sz="1400" b="0" dirty="0"/>
              <a:t>Signaling IPsec SA applies NULL encryption, to avoid double encryption</a:t>
            </a:r>
          </a:p>
          <a:p>
            <a:pPr marL="285750" indent="-285750">
              <a:spcAft>
                <a:spcPts val="600"/>
              </a:spcAft>
              <a:buFont typeface="Wingdings" panose="05000000000000000000" pitchFamily="2" charset="2"/>
              <a:buChar char="q"/>
            </a:pPr>
            <a:endParaRPr lang="en-US" sz="1400" b="0" dirty="0"/>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dirty="0"/>
              <a:t>Slide </a:t>
            </a:r>
            <a:fld id="{440F5867-744E-4AA6-B0ED-4C44D2DFBB7B}" type="slidenum">
              <a:rPr lang="en-GB" smtClean="0"/>
              <a:pPr>
                <a:spcAft>
                  <a:spcPts val="600"/>
                </a:spcAft>
              </a:pPr>
              <a:t>14</a:t>
            </a:fld>
            <a:endParaRPr lang="en-GB" dirty="0"/>
          </a:p>
        </p:txBody>
      </p:sp>
      <p:pic>
        <p:nvPicPr>
          <p:cNvPr id="12" name="Picture 11">
            <a:extLst>
              <a:ext uri="{FF2B5EF4-FFF2-40B4-BE49-F238E27FC236}">
                <a16:creationId xmlns:a16="http://schemas.microsoft.com/office/drawing/2014/main" id="{20C2EF1F-FA98-40B2-A47C-20DC02D606F7}"/>
              </a:ext>
            </a:extLst>
          </p:cNvPr>
          <p:cNvPicPr>
            <a:picLocks noChangeAspect="1"/>
          </p:cNvPicPr>
          <p:nvPr/>
        </p:nvPicPr>
        <p:blipFill>
          <a:blip r:embed="rId2"/>
          <a:stretch>
            <a:fillRect/>
          </a:stretch>
        </p:blipFill>
        <p:spPr>
          <a:xfrm>
            <a:off x="5984046" y="1227684"/>
            <a:ext cx="4944745" cy="3069242"/>
          </a:xfrm>
          <a:prstGeom prst="rect">
            <a:avLst/>
          </a:prstGeom>
        </p:spPr>
      </p:pic>
      <p:sp>
        <p:nvSpPr>
          <p:cNvPr id="6" name="Date Placeholder 5">
            <a:extLst>
              <a:ext uri="{FF2B5EF4-FFF2-40B4-BE49-F238E27FC236}">
                <a16:creationId xmlns:a16="http://schemas.microsoft.com/office/drawing/2014/main" id="{E7689636-1A30-4049-8BD5-A9DB21AF4EBF}"/>
              </a:ext>
            </a:extLst>
          </p:cNvPr>
          <p:cNvSpPr>
            <a:spLocks noGrp="1"/>
          </p:cNvSpPr>
          <p:nvPr>
            <p:ph type="dt" idx="10"/>
          </p:nvPr>
        </p:nvSpPr>
        <p:spPr/>
        <p:txBody>
          <a:bodyPr/>
          <a:lstStyle/>
          <a:p>
            <a:r>
              <a:rPr lang="en-US"/>
              <a:t>October 2020</a:t>
            </a:r>
            <a:endParaRPr lang="en-GB" dirty="0"/>
          </a:p>
        </p:txBody>
      </p:sp>
      <p:sp>
        <p:nvSpPr>
          <p:cNvPr id="7" name="Footer Placeholder 6">
            <a:extLst>
              <a:ext uri="{FF2B5EF4-FFF2-40B4-BE49-F238E27FC236}">
                <a16:creationId xmlns:a16="http://schemas.microsoft.com/office/drawing/2014/main" id="{FF006306-AF9E-4C0A-BD40-089FC9E3CDB6}"/>
              </a:ext>
            </a:extLst>
          </p:cNvPr>
          <p:cNvSpPr>
            <a:spLocks noGrp="1"/>
          </p:cNvSpPr>
          <p:nvPr>
            <p:ph type="ftr" idx="11"/>
          </p:nvPr>
        </p:nvSpPr>
        <p:spPr/>
        <p:txBody>
          <a:bodyPr/>
          <a:lstStyle/>
          <a:p>
            <a:r>
              <a:rPr lang="en-GB"/>
              <a:t>Binita Gupta (Intel)</a:t>
            </a:r>
            <a:endParaRPr lang="en-GB" dirty="0"/>
          </a:p>
        </p:txBody>
      </p:sp>
      <p:pic>
        <p:nvPicPr>
          <p:cNvPr id="5" name="Picture 4">
            <a:extLst>
              <a:ext uri="{FF2B5EF4-FFF2-40B4-BE49-F238E27FC236}">
                <a16:creationId xmlns:a16="http://schemas.microsoft.com/office/drawing/2014/main" id="{6AA4AFC4-BFC7-46DF-9B68-4D31A203658C}"/>
              </a:ext>
            </a:extLst>
          </p:cNvPr>
          <p:cNvPicPr>
            <a:picLocks noChangeAspect="1"/>
          </p:cNvPicPr>
          <p:nvPr/>
        </p:nvPicPr>
        <p:blipFill>
          <a:blip r:embed="rId3"/>
          <a:stretch>
            <a:fillRect/>
          </a:stretch>
        </p:blipFill>
        <p:spPr>
          <a:xfrm>
            <a:off x="562564" y="1217352"/>
            <a:ext cx="4717457" cy="5477916"/>
          </a:xfrm>
          <a:prstGeom prst="rect">
            <a:avLst/>
          </a:prstGeom>
        </p:spPr>
      </p:pic>
      <p:sp>
        <p:nvSpPr>
          <p:cNvPr id="10" name="TextBox 9">
            <a:extLst>
              <a:ext uri="{FF2B5EF4-FFF2-40B4-BE49-F238E27FC236}">
                <a16:creationId xmlns:a16="http://schemas.microsoft.com/office/drawing/2014/main" id="{2D95721A-EF65-41A5-94C3-5083016E6424}"/>
              </a:ext>
            </a:extLst>
          </p:cNvPr>
          <p:cNvSpPr txBox="1"/>
          <p:nvPr/>
        </p:nvSpPr>
        <p:spPr>
          <a:xfrm>
            <a:off x="7692129" y="6198415"/>
            <a:ext cx="4038600" cy="276999"/>
          </a:xfrm>
          <a:prstGeom prst="rect">
            <a:avLst/>
          </a:prstGeom>
          <a:noFill/>
        </p:spPr>
        <p:txBody>
          <a:bodyPr wrap="square" rtlCol="0">
            <a:spAutoFit/>
          </a:bodyPr>
          <a:lstStyle/>
          <a:p>
            <a:pPr>
              <a:spcAft>
                <a:spcPts val="600"/>
              </a:spcAft>
            </a:pPr>
            <a:r>
              <a:rPr lang="en-US" sz="1200" dirty="0">
                <a:solidFill>
                  <a:schemeClr val="tx1"/>
                </a:solidFill>
              </a:rPr>
              <a:t>NAI: Network Address Identifier, PMK: Pairwise Master Key</a:t>
            </a:r>
          </a:p>
        </p:txBody>
      </p:sp>
    </p:spTree>
    <p:extLst>
      <p:ext uri="{BB962C8B-B14F-4D97-AF65-F5344CB8AC3E}">
        <p14:creationId xmlns:p14="http://schemas.microsoft.com/office/powerpoint/2010/main" val="38244566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2057400" y="606426"/>
            <a:ext cx="8534400" cy="657224"/>
          </a:xfrm>
        </p:spPr>
        <p:txBody>
          <a:bodyPr wrap="square" anchor="ctr">
            <a:normAutofit/>
          </a:bodyPr>
          <a:lstStyle/>
          <a:p>
            <a:r>
              <a:rPr lang="en-US" dirty="0"/>
              <a:t>IPsec SA over Trusted WLAN (2/2)</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sz="quarter" idx="4"/>
          </p:nvPr>
        </p:nvSpPr>
        <p:spPr>
          <a:xfrm>
            <a:off x="447656" y="1907381"/>
            <a:ext cx="5267344" cy="3924301"/>
          </a:xfrm>
        </p:spPr>
        <p:txBody>
          <a:bodyPr wrap="square" anchor="t">
            <a:noAutofit/>
          </a:bodyPr>
          <a:lstStyle/>
          <a:p>
            <a:pPr marL="285750" indent="-285750">
              <a:spcAft>
                <a:spcPts val="600"/>
              </a:spcAft>
              <a:buFont typeface="Arial" panose="020B0604020202020204" pitchFamily="34" charset="0"/>
              <a:buChar char="•"/>
            </a:pPr>
            <a:r>
              <a:rPr lang="en-US" sz="1900" b="0" dirty="0"/>
              <a:t>EAP-5G protocol is implemented as part of 3GPP Access on the UE and on the TNGF </a:t>
            </a:r>
          </a:p>
          <a:p>
            <a:pPr marL="285750" indent="-285750">
              <a:spcAft>
                <a:spcPts val="600"/>
              </a:spcAft>
              <a:buFont typeface="Arial" panose="020B0604020202020204" pitchFamily="34" charset="0"/>
              <a:buChar char="•"/>
            </a:pPr>
            <a:r>
              <a:rPr lang="en-US" sz="1900" b="0" dirty="0">
                <a:solidFill>
                  <a:srgbClr val="0070C0"/>
                </a:solidFill>
              </a:rPr>
              <a:t>Support for filtering EAP-5G messages </a:t>
            </a:r>
            <a:r>
              <a:rPr lang="en-US" sz="1900" b="0" dirty="0"/>
              <a:t>at the WLAN AP</a:t>
            </a:r>
          </a:p>
          <a:p>
            <a:pPr marL="285750" indent="-285750">
              <a:spcAft>
                <a:spcPts val="600"/>
              </a:spcAft>
              <a:buFont typeface="Arial" panose="020B0604020202020204" pitchFamily="34" charset="0"/>
              <a:buChar char="•"/>
            </a:pPr>
            <a:r>
              <a:rPr lang="en-US" sz="1900" b="0" dirty="0"/>
              <a:t>5G NAS messages encapsulated over EAP-5G, then encapsulated over </a:t>
            </a:r>
            <a:r>
              <a:rPr lang="en-US" sz="1900" b="0" dirty="0">
                <a:solidFill>
                  <a:srgbClr val="0070C0"/>
                </a:solidFill>
              </a:rPr>
              <a:t>AAA/RADIUS protocol </a:t>
            </a:r>
            <a:r>
              <a:rPr lang="en-US" sz="1900" b="0" dirty="0"/>
              <a:t>over Ta interface and over IEEE </a:t>
            </a:r>
            <a:r>
              <a:rPr lang="en-US" sz="1900" b="0" dirty="0">
                <a:solidFill>
                  <a:srgbClr val="0070C0"/>
                </a:solidFill>
              </a:rPr>
              <a:t>802.1x/</a:t>
            </a:r>
            <a:r>
              <a:rPr lang="en-US" sz="1900" b="0" dirty="0" err="1">
                <a:solidFill>
                  <a:srgbClr val="0070C0"/>
                </a:solidFill>
              </a:rPr>
              <a:t>EAPoL</a:t>
            </a:r>
            <a:r>
              <a:rPr lang="en-US" sz="1900" b="0" dirty="0">
                <a:solidFill>
                  <a:srgbClr val="0070C0"/>
                </a:solidFill>
              </a:rPr>
              <a:t> </a:t>
            </a:r>
            <a:r>
              <a:rPr lang="en-US" sz="1900" b="0" dirty="0"/>
              <a:t>on the Wi-Fi link</a:t>
            </a:r>
          </a:p>
          <a:p>
            <a:pPr marL="285750" indent="-285750">
              <a:spcAft>
                <a:spcPts val="600"/>
              </a:spcAft>
              <a:buFont typeface="Arial" panose="020B0604020202020204" pitchFamily="34" charset="0"/>
              <a:buChar char="•"/>
            </a:pPr>
            <a:r>
              <a:rPr lang="en-US" sz="1900" b="0" dirty="0"/>
              <a:t>Signaling IPsec SA is established using IKEv2 protocol</a:t>
            </a:r>
          </a:p>
          <a:p>
            <a:pPr marL="285750" indent="-285750">
              <a:spcAft>
                <a:spcPts val="600"/>
              </a:spcAft>
              <a:buFont typeface="Arial" panose="020B0604020202020204" pitchFamily="34" charset="0"/>
              <a:buChar char="•"/>
            </a:pPr>
            <a:endParaRPr lang="en-US" sz="1800" b="0" dirty="0"/>
          </a:p>
          <a:p>
            <a:pPr marL="285750" indent="-285750">
              <a:spcAft>
                <a:spcPts val="600"/>
              </a:spcAft>
              <a:buFont typeface="Arial" panose="020B0604020202020204" pitchFamily="34" charset="0"/>
              <a:buChar char="•"/>
            </a:pPr>
            <a:endParaRPr lang="en-US" sz="1800" b="0" dirty="0"/>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dirty="0"/>
              <a:t>Slide </a:t>
            </a:r>
            <a:fld id="{440F5867-744E-4AA6-B0ED-4C44D2DFBB7B}" type="slidenum">
              <a:rPr lang="en-GB" smtClean="0"/>
              <a:pPr>
                <a:spcAft>
                  <a:spcPts val="600"/>
                </a:spcAft>
              </a:pPr>
              <a:t>15</a:t>
            </a:fld>
            <a:endParaRPr lang="en-GB" dirty="0"/>
          </a:p>
        </p:txBody>
      </p:sp>
      <p:pic>
        <p:nvPicPr>
          <p:cNvPr id="9" name="Picture 8">
            <a:extLst>
              <a:ext uri="{FF2B5EF4-FFF2-40B4-BE49-F238E27FC236}">
                <a16:creationId xmlns:a16="http://schemas.microsoft.com/office/drawing/2014/main" id="{C4E77594-0B13-45EA-8CF0-3FCDE89F568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943600" y="1907381"/>
            <a:ext cx="5800744" cy="4344193"/>
          </a:xfrm>
          <a:prstGeom prst="rect">
            <a:avLst/>
          </a:prstGeom>
          <a:noFill/>
          <a:ln>
            <a:noFill/>
          </a:ln>
        </p:spPr>
      </p:pic>
      <p:sp>
        <p:nvSpPr>
          <p:cNvPr id="14" name="Text Placeholder 4">
            <a:extLst>
              <a:ext uri="{FF2B5EF4-FFF2-40B4-BE49-F238E27FC236}">
                <a16:creationId xmlns:a16="http://schemas.microsoft.com/office/drawing/2014/main" id="{B8800AC5-3E87-422D-8201-1354C78C4C26}"/>
              </a:ext>
            </a:extLst>
          </p:cNvPr>
          <p:cNvSpPr>
            <a:spLocks noGrp="1"/>
          </p:cNvSpPr>
          <p:nvPr>
            <p:ph type="body" sz="quarter" idx="3"/>
          </p:nvPr>
        </p:nvSpPr>
        <p:spPr>
          <a:xfrm>
            <a:off x="6096000" y="1487490"/>
            <a:ext cx="5389033" cy="339238"/>
          </a:xfrm>
        </p:spPr>
        <p:txBody>
          <a:bodyPr/>
          <a:lstStyle/>
          <a:p>
            <a:pPr algn="ctr"/>
            <a:r>
              <a:rPr lang="en-US" sz="1400" dirty="0"/>
              <a:t>Control plane for Signaling IPsec SA for Trusted WLAN</a:t>
            </a:r>
          </a:p>
        </p:txBody>
      </p:sp>
      <p:sp>
        <p:nvSpPr>
          <p:cNvPr id="6" name="Date Placeholder 5">
            <a:extLst>
              <a:ext uri="{FF2B5EF4-FFF2-40B4-BE49-F238E27FC236}">
                <a16:creationId xmlns:a16="http://schemas.microsoft.com/office/drawing/2014/main" id="{3CE64758-8BAB-423C-A93A-24B6DC36FA55}"/>
              </a:ext>
            </a:extLst>
          </p:cNvPr>
          <p:cNvSpPr>
            <a:spLocks noGrp="1"/>
          </p:cNvSpPr>
          <p:nvPr>
            <p:ph type="dt" idx="10"/>
          </p:nvPr>
        </p:nvSpPr>
        <p:spPr/>
        <p:txBody>
          <a:bodyPr/>
          <a:lstStyle/>
          <a:p>
            <a:r>
              <a:rPr lang="en-US"/>
              <a:t>October 2020</a:t>
            </a:r>
            <a:endParaRPr lang="en-GB" dirty="0"/>
          </a:p>
        </p:txBody>
      </p:sp>
      <p:sp>
        <p:nvSpPr>
          <p:cNvPr id="7" name="Footer Placeholder 6">
            <a:extLst>
              <a:ext uri="{FF2B5EF4-FFF2-40B4-BE49-F238E27FC236}">
                <a16:creationId xmlns:a16="http://schemas.microsoft.com/office/drawing/2014/main" id="{B5709F33-481A-4C93-A691-45F4EDC05CE1}"/>
              </a:ext>
            </a:extLst>
          </p:cNvPr>
          <p:cNvSpPr>
            <a:spLocks noGrp="1"/>
          </p:cNvSpPr>
          <p:nvPr>
            <p:ph type="ftr" idx="11"/>
          </p:nvPr>
        </p:nvSpPr>
        <p:spPr/>
        <p:txBody>
          <a:bodyPr/>
          <a:lstStyle/>
          <a:p>
            <a:r>
              <a:rPr lang="en-GB"/>
              <a:t>Binita Gupta (Intel)</a:t>
            </a:r>
            <a:endParaRPr lang="en-GB" dirty="0"/>
          </a:p>
        </p:txBody>
      </p:sp>
    </p:spTree>
    <p:extLst>
      <p:ext uri="{BB962C8B-B14F-4D97-AF65-F5344CB8AC3E}">
        <p14:creationId xmlns:p14="http://schemas.microsoft.com/office/powerpoint/2010/main" val="3304989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1"/>
            <a:ext cx="10361084" cy="685799"/>
          </a:xfrm>
        </p:spPr>
        <p:txBody>
          <a:bodyPr wrap="square" anchor="ctr">
            <a:normAutofit/>
          </a:bodyPr>
          <a:lstStyle/>
          <a:p>
            <a:r>
              <a:rPr lang="en-US" dirty="0"/>
              <a:t>PDU Session Management</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sz="half" idx="1"/>
          </p:nvPr>
        </p:nvSpPr>
        <p:spPr>
          <a:xfrm>
            <a:off x="456787" y="1676400"/>
            <a:ext cx="5944388" cy="4191000"/>
          </a:xfrm>
        </p:spPr>
        <p:txBody>
          <a:bodyPr wrap="square" anchor="t">
            <a:normAutofit fontScale="92500" lnSpcReduction="20000"/>
          </a:bodyPr>
          <a:lstStyle/>
          <a:p>
            <a:pPr marL="285750" indent="-285750">
              <a:lnSpc>
                <a:spcPct val="110000"/>
              </a:lnSpc>
              <a:spcAft>
                <a:spcPts val="600"/>
              </a:spcAft>
              <a:buFont typeface="Arial" panose="020B0604020202020204" pitchFamily="34" charset="0"/>
              <a:buChar char="•"/>
            </a:pPr>
            <a:r>
              <a:rPr lang="en-US" sz="1800" b="0" dirty="0"/>
              <a:t>A PDU connectivity service is supported via PDU sessions to exchange PDUs between UE and data network</a:t>
            </a:r>
          </a:p>
          <a:p>
            <a:pPr marL="285750" indent="-285750">
              <a:lnSpc>
                <a:spcPct val="110000"/>
              </a:lnSpc>
              <a:spcAft>
                <a:spcPts val="600"/>
              </a:spcAft>
              <a:buFont typeface="Arial" panose="020B0604020202020204" pitchFamily="34" charset="0"/>
              <a:buChar char="•"/>
            </a:pPr>
            <a:r>
              <a:rPr lang="en-US" sz="1800" b="0" dirty="0"/>
              <a:t>PDU session management over WLAN access is based on the procedure defined over the 3GPP access</a:t>
            </a:r>
          </a:p>
          <a:p>
            <a:pPr marL="285750" indent="-285750">
              <a:lnSpc>
                <a:spcPct val="110000"/>
              </a:lnSpc>
              <a:spcAft>
                <a:spcPts val="600"/>
              </a:spcAft>
              <a:buFont typeface="Arial" panose="020B0604020202020204" pitchFamily="34" charset="0"/>
              <a:buChar char="•"/>
            </a:pPr>
            <a:r>
              <a:rPr lang="en-US" sz="1800" b="0" dirty="0"/>
              <a:t>Over WLAN access, one or more </a:t>
            </a:r>
            <a:r>
              <a:rPr lang="en-US" sz="1800" b="0" dirty="0">
                <a:solidFill>
                  <a:srgbClr val="0070C0"/>
                </a:solidFill>
              </a:rPr>
              <a:t>IPsec child SAs </a:t>
            </a:r>
            <a:r>
              <a:rPr lang="en-US" sz="1800" b="0" dirty="0"/>
              <a:t>are created using IKEv2 protocol between N3IWF/TNGF and UE to transport 5G flows user data</a:t>
            </a:r>
          </a:p>
          <a:p>
            <a:pPr marL="285750" indent="-285750">
              <a:lnSpc>
                <a:spcPct val="110000"/>
              </a:lnSpc>
              <a:spcAft>
                <a:spcPts val="600"/>
              </a:spcAft>
              <a:buFont typeface="Arial" panose="020B0604020202020204" pitchFamily="34" charset="0"/>
              <a:buChar char="•"/>
            </a:pPr>
            <a:r>
              <a:rPr lang="en-US" sz="1800" b="0" dirty="0"/>
              <a:t>N3IWF/TNGF determines the # of IPsec child SAs to establish and </a:t>
            </a:r>
            <a:r>
              <a:rPr lang="en-US" sz="1800" b="0" dirty="0">
                <a:solidFill>
                  <a:srgbClr val="0070C0"/>
                </a:solidFill>
              </a:rPr>
              <a:t>QoS flow(s) associated with each child SA</a:t>
            </a:r>
          </a:p>
          <a:p>
            <a:pPr marL="285750" indent="-285750">
              <a:lnSpc>
                <a:spcPct val="110000"/>
              </a:lnSpc>
              <a:spcAft>
                <a:spcPts val="600"/>
              </a:spcAft>
              <a:buFont typeface="Arial" panose="020B0604020202020204" pitchFamily="34" charset="0"/>
              <a:buChar char="•"/>
            </a:pPr>
            <a:r>
              <a:rPr lang="en-US" sz="1800" b="0" dirty="0"/>
              <a:t>Multiple QoS flows can be mapped to the same IPsec child SA for a PDU session</a:t>
            </a:r>
          </a:p>
          <a:p>
            <a:pPr marL="285750" indent="-285750">
              <a:lnSpc>
                <a:spcPct val="110000"/>
              </a:lnSpc>
              <a:spcAft>
                <a:spcPts val="600"/>
              </a:spcAft>
              <a:buFont typeface="Arial" panose="020B0604020202020204" pitchFamily="34" charset="0"/>
              <a:buChar char="•"/>
            </a:pPr>
            <a:r>
              <a:rPr lang="en-US" sz="1800" b="0" dirty="0"/>
              <a:t>N3IWF/TNGF can associate a </a:t>
            </a:r>
            <a:r>
              <a:rPr lang="en-US" sz="1800" b="0" dirty="0">
                <a:solidFill>
                  <a:srgbClr val="0070C0"/>
                </a:solidFill>
              </a:rPr>
              <a:t>DSCP value with an IPsec SA</a:t>
            </a:r>
            <a:r>
              <a:rPr lang="en-US" sz="1800" b="0" dirty="0"/>
              <a:t>, UL and DL IPsec traffic gets marked with that DSCP </a:t>
            </a:r>
          </a:p>
          <a:p>
            <a:pPr marL="285750" indent="-285750">
              <a:spcAft>
                <a:spcPts val="600"/>
              </a:spcAft>
              <a:buFont typeface="Arial" panose="020B0604020202020204" pitchFamily="34" charset="0"/>
              <a:buChar char="•"/>
            </a:pPr>
            <a:endParaRPr lang="en-US" sz="1800" b="0" dirty="0"/>
          </a:p>
          <a:p>
            <a:pPr marL="285750" indent="-285750">
              <a:spcAft>
                <a:spcPts val="600"/>
              </a:spcAft>
              <a:buFont typeface="Arial" panose="020B0604020202020204" pitchFamily="34" charset="0"/>
              <a:buChar char="•"/>
            </a:pPr>
            <a:endParaRPr lang="en-US" sz="2000" b="0" dirty="0"/>
          </a:p>
          <a:p>
            <a:pPr marL="285750" indent="-285750">
              <a:spcAft>
                <a:spcPts val="600"/>
              </a:spcAft>
              <a:buFont typeface="Arial" panose="020B0604020202020204" pitchFamily="34" charset="0"/>
              <a:buChar char="•"/>
            </a:pPr>
            <a:endParaRPr lang="en-US" sz="2000" b="0" dirty="0"/>
          </a:p>
        </p:txBody>
      </p:sp>
      <p:pic>
        <p:nvPicPr>
          <p:cNvPr id="7" name="Picture 6">
            <a:extLst>
              <a:ext uri="{FF2B5EF4-FFF2-40B4-BE49-F238E27FC236}">
                <a16:creationId xmlns:a16="http://schemas.microsoft.com/office/drawing/2014/main" id="{1F739A6F-2552-4B6C-B91E-A078EC782CCC}"/>
              </a:ext>
            </a:extLst>
          </p:cNvPr>
          <p:cNvPicPr/>
          <p:nvPr/>
        </p:nvPicPr>
        <p:blipFill>
          <a:blip r:embed="rId2">
            <a:extLst>
              <a:ext uri="{28A0092B-C50C-407E-A947-70E740481C1C}">
                <a14:useLocalDpi xmlns:a14="http://schemas.microsoft.com/office/drawing/2010/main" val="0"/>
              </a:ext>
            </a:extLst>
          </a:blip>
          <a:stretch>
            <a:fillRect/>
          </a:stretch>
        </p:blipFill>
        <p:spPr bwMode="auto">
          <a:xfrm>
            <a:off x="6575155" y="2844414"/>
            <a:ext cx="5389033" cy="1481620"/>
          </a:xfrm>
          <a:prstGeom prst="rect">
            <a:avLst/>
          </a:prstGeom>
          <a:noFill/>
          <a:ln>
            <a:noFill/>
          </a:ln>
        </p:spPr>
      </p:pic>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en-US"/>
              <a:t>October 2020</a:t>
            </a:r>
            <a:endParaRPr lang="en-GB"/>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16</a:t>
            </a:fld>
            <a:endParaRPr lang="en-GB"/>
          </a:p>
        </p:txBody>
      </p:sp>
      <p:sp>
        <p:nvSpPr>
          <p:cNvPr id="8" name="Text Placeholder 4">
            <a:extLst>
              <a:ext uri="{FF2B5EF4-FFF2-40B4-BE49-F238E27FC236}">
                <a16:creationId xmlns:a16="http://schemas.microsoft.com/office/drawing/2014/main" id="{E1620830-9058-4DDF-B192-66D69F6B11E6}"/>
              </a:ext>
            </a:extLst>
          </p:cNvPr>
          <p:cNvSpPr txBox="1">
            <a:spLocks/>
          </p:cNvSpPr>
          <p:nvPr/>
        </p:nvSpPr>
        <p:spPr>
          <a:xfrm>
            <a:off x="6498167" y="2382570"/>
            <a:ext cx="5553487" cy="339238"/>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r>
              <a:rPr lang="en-US" sz="1400" dirty="0"/>
              <a:t>Control Plane for establishment of user plane IPsec child SA</a:t>
            </a:r>
            <a:endParaRPr lang="en-US" sz="1050" kern="0" dirty="0"/>
          </a:p>
        </p:txBody>
      </p:sp>
      <p:sp>
        <p:nvSpPr>
          <p:cNvPr id="9" name="Content Placeholder 2">
            <a:extLst>
              <a:ext uri="{FF2B5EF4-FFF2-40B4-BE49-F238E27FC236}">
                <a16:creationId xmlns:a16="http://schemas.microsoft.com/office/drawing/2014/main" id="{9ACE0039-7210-425F-B43A-13D3CBDC8C14}"/>
              </a:ext>
            </a:extLst>
          </p:cNvPr>
          <p:cNvSpPr txBox="1">
            <a:spLocks/>
          </p:cNvSpPr>
          <p:nvPr/>
        </p:nvSpPr>
        <p:spPr>
          <a:xfrm>
            <a:off x="6705600" y="4526458"/>
            <a:ext cx="5181600" cy="1264742"/>
          </a:xfrm>
          <a:prstGeom prst="rect">
            <a:avLst/>
          </a:prstGeom>
          <a:solidFill>
            <a:schemeClr val="accent1">
              <a:lumMod val="20000"/>
              <a:lumOff val="80000"/>
            </a:schemeClr>
          </a:solidFill>
        </p:spPr>
        <p:txBody>
          <a:bodyPr wrap="square" anchor="t">
            <a:no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indent="-285750">
              <a:spcBef>
                <a:spcPts val="0"/>
              </a:spcBef>
              <a:spcAft>
                <a:spcPts val="600"/>
              </a:spcAft>
              <a:buFont typeface="Wingdings" panose="05000000000000000000" pitchFamily="2" charset="2"/>
              <a:buChar char="q"/>
            </a:pPr>
            <a:r>
              <a:rPr lang="en-US" sz="1600" b="0" dirty="0"/>
              <a:t>For IPsec child SA, endpoints are 3GPP access on the UE and the N3IWF/TNGF </a:t>
            </a:r>
          </a:p>
          <a:p>
            <a:pPr marL="285750" indent="-285750">
              <a:spcBef>
                <a:spcPts val="0"/>
              </a:spcBef>
              <a:spcAft>
                <a:spcPts val="600"/>
              </a:spcAft>
              <a:buFont typeface="Wingdings" panose="05000000000000000000" pitchFamily="2" charset="2"/>
              <a:buChar char="q"/>
            </a:pPr>
            <a:r>
              <a:rPr lang="en-US" sz="1600" b="0" dirty="0">
                <a:solidFill>
                  <a:srgbClr val="0070C0"/>
                </a:solidFill>
              </a:rPr>
              <a:t>No impact on the WLAN AP or  STA</a:t>
            </a:r>
            <a:r>
              <a:rPr lang="en-US" sz="1600" b="0" dirty="0">
                <a:solidFill>
                  <a:schemeClr val="tx1"/>
                </a:solidFill>
              </a:rPr>
              <a:t> for session management</a:t>
            </a:r>
          </a:p>
        </p:txBody>
      </p:sp>
      <p:sp>
        <p:nvSpPr>
          <p:cNvPr id="10" name="Footer Placeholder 9">
            <a:extLst>
              <a:ext uri="{FF2B5EF4-FFF2-40B4-BE49-F238E27FC236}">
                <a16:creationId xmlns:a16="http://schemas.microsoft.com/office/drawing/2014/main" id="{C06D2B75-DBFD-4CB7-9399-0F70F6B4CB90}"/>
              </a:ext>
            </a:extLst>
          </p:cNvPr>
          <p:cNvSpPr>
            <a:spLocks noGrp="1"/>
          </p:cNvSpPr>
          <p:nvPr>
            <p:ph type="ftr" idx="11"/>
          </p:nvPr>
        </p:nvSpPr>
        <p:spPr/>
        <p:txBody>
          <a:bodyPr/>
          <a:lstStyle/>
          <a:p>
            <a:r>
              <a:rPr lang="en-GB"/>
              <a:t>Binita Gupta (Intel)</a:t>
            </a:r>
            <a:endParaRPr lang="en-GB" dirty="0"/>
          </a:p>
        </p:txBody>
      </p:sp>
      <p:sp>
        <p:nvSpPr>
          <p:cNvPr id="11" name="TextBox 10">
            <a:extLst>
              <a:ext uri="{FF2B5EF4-FFF2-40B4-BE49-F238E27FC236}">
                <a16:creationId xmlns:a16="http://schemas.microsoft.com/office/drawing/2014/main" id="{6EBF8CBA-5DF8-4947-9822-F377C03EF8FA}"/>
              </a:ext>
            </a:extLst>
          </p:cNvPr>
          <p:cNvSpPr txBox="1"/>
          <p:nvPr/>
        </p:nvSpPr>
        <p:spPr>
          <a:xfrm>
            <a:off x="6705599" y="6207069"/>
            <a:ext cx="4684185" cy="276999"/>
          </a:xfrm>
          <a:prstGeom prst="rect">
            <a:avLst/>
          </a:prstGeom>
          <a:noFill/>
        </p:spPr>
        <p:txBody>
          <a:bodyPr wrap="square" rtlCol="0">
            <a:spAutoFit/>
          </a:bodyPr>
          <a:lstStyle/>
          <a:p>
            <a:pPr>
              <a:spcAft>
                <a:spcPts val="600"/>
              </a:spcAft>
            </a:pPr>
            <a:r>
              <a:rPr lang="en-US" sz="1200" dirty="0">
                <a:solidFill>
                  <a:schemeClr val="tx1"/>
                </a:solidFill>
              </a:rPr>
              <a:t>PDU: </a:t>
            </a:r>
            <a:r>
              <a:rPr lang="en-GB" sz="1200" dirty="0">
                <a:solidFill>
                  <a:schemeClr val="tx1"/>
                </a:solidFill>
              </a:rPr>
              <a:t>Protocol Data Unit, </a:t>
            </a:r>
            <a:r>
              <a:rPr lang="en-US" sz="1200" dirty="0">
                <a:solidFill>
                  <a:schemeClr val="tx1"/>
                </a:solidFill>
              </a:rPr>
              <a:t>DSCP: Differentiated Services Codepoint</a:t>
            </a:r>
          </a:p>
        </p:txBody>
      </p:sp>
    </p:spTree>
    <p:extLst>
      <p:ext uri="{BB962C8B-B14F-4D97-AF65-F5344CB8AC3E}">
        <p14:creationId xmlns:p14="http://schemas.microsoft.com/office/powerpoint/2010/main" val="17487285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1"/>
            <a:ext cx="10361084" cy="1065213"/>
          </a:xfrm>
        </p:spPr>
        <p:txBody>
          <a:bodyPr wrap="square" anchor="ctr">
            <a:normAutofit/>
          </a:bodyPr>
          <a:lstStyle/>
          <a:p>
            <a:r>
              <a:rPr lang="en-US" dirty="0"/>
              <a:t>UE Route Selection Policy (URSP)</a:t>
            </a:r>
          </a:p>
        </p:txBody>
      </p:sp>
      <p:sp>
        <p:nvSpPr>
          <p:cNvPr id="12" name="Content Placeholder 2">
            <a:extLst>
              <a:ext uri="{FF2B5EF4-FFF2-40B4-BE49-F238E27FC236}">
                <a16:creationId xmlns:a16="http://schemas.microsoft.com/office/drawing/2014/main" id="{6CD27952-1AE9-4B87-879C-B0990470C711}"/>
              </a:ext>
            </a:extLst>
          </p:cNvPr>
          <p:cNvSpPr>
            <a:spLocks noGrp="1"/>
          </p:cNvSpPr>
          <p:nvPr>
            <p:ph idx="1"/>
          </p:nvPr>
        </p:nvSpPr>
        <p:spPr>
          <a:xfrm>
            <a:off x="914401" y="1827807"/>
            <a:ext cx="10361084" cy="4113213"/>
          </a:xfrm>
        </p:spPr>
        <p:txBody>
          <a:bodyPr wrap="square" anchor="t">
            <a:normAutofit/>
          </a:bodyPr>
          <a:lstStyle/>
          <a:p>
            <a:pPr marL="285750" indent="-285750">
              <a:lnSpc>
                <a:spcPct val="90000"/>
              </a:lnSpc>
              <a:spcAft>
                <a:spcPts val="600"/>
              </a:spcAft>
              <a:buFont typeface="Arial" panose="020B0604020202020204" pitchFamily="34" charset="0"/>
              <a:buChar char="•"/>
            </a:pPr>
            <a:r>
              <a:rPr lang="en-US" sz="2000" b="0" dirty="0"/>
              <a:t>URSP policy is used by the UE to determine how to route UL traffic for an application. Provided to the UE over 5G NAS messaging.</a:t>
            </a:r>
          </a:p>
          <a:p>
            <a:pPr marL="285750" indent="-285750">
              <a:lnSpc>
                <a:spcPct val="90000"/>
              </a:lnSpc>
              <a:spcAft>
                <a:spcPts val="600"/>
              </a:spcAft>
              <a:buFont typeface="Arial" panose="020B0604020202020204" pitchFamily="34" charset="0"/>
              <a:buChar char="•"/>
            </a:pPr>
            <a:r>
              <a:rPr lang="en-US" sz="2000" b="0" dirty="0"/>
              <a:t>UL t</a:t>
            </a:r>
            <a:r>
              <a:rPr lang="x-none" sz="2000" b="0" dirty="0"/>
              <a:t>raffic can be routed to an established PDU </a:t>
            </a:r>
            <a:r>
              <a:rPr lang="en-US" sz="2000" b="0" dirty="0"/>
              <a:t>s</a:t>
            </a:r>
            <a:r>
              <a:rPr lang="x-none" sz="2000" b="0" dirty="0"/>
              <a:t>ession, offloaded to non-3GPP access outside a PDU </a:t>
            </a:r>
            <a:r>
              <a:rPr lang="en-US" sz="2000" b="0" dirty="0"/>
              <a:t>s</a:t>
            </a:r>
            <a:r>
              <a:rPr lang="x-none" sz="2000" b="0" dirty="0"/>
              <a:t>ession, or can trigger establishment of a new PDU </a:t>
            </a:r>
            <a:r>
              <a:rPr lang="en-US" sz="2000" b="0" dirty="0"/>
              <a:t>s</a:t>
            </a:r>
            <a:r>
              <a:rPr lang="x-none" sz="2000" b="0" dirty="0"/>
              <a:t>ession</a:t>
            </a:r>
            <a:r>
              <a:rPr lang="en-US" sz="2000" b="0" dirty="0"/>
              <a:t> (single access or multi-access)</a:t>
            </a:r>
          </a:p>
          <a:p>
            <a:pPr marL="285750" indent="-285750">
              <a:lnSpc>
                <a:spcPct val="90000"/>
              </a:lnSpc>
              <a:spcAft>
                <a:spcPts val="600"/>
              </a:spcAft>
              <a:buFont typeface="Arial" panose="020B0604020202020204" pitchFamily="34" charset="0"/>
              <a:buChar char="•"/>
            </a:pPr>
            <a:r>
              <a:rPr lang="en-US" sz="2000" b="0" dirty="0"/>
              <a:t>Each URSP rule has three main components:</a:t>
            </a:r>
          </a:p>
          <a:p>
            <a:pPr marL="685800" lvl="1">
              <a:lnSpc>
                <a:spcPct val="90000"/>
              </a:lnSpc>
              <a:spcAft>
                <a:spcPts val="600"/>
              </a:spcAft>
              <a:buFont typeface="Wingdings" panose="05000000000000000000" pitchFamily="2" charset="2"/>
              <a:buChar char="q"/>
            </a:pPr>
            <a:r>
              <a:rPr lang="en-US" sz="1800" b="1" dirty="0">
                <a:solidFill>
                  <a:srgbClr val="0070C0"/>
                </a:solidFill>
              </a:rPr>
              <a:t>Rule Precedence </a:t>
            </a:r>
            <a:r>
              <a:rPr lang="en-US" sz="1800" dirty="0"/>
              <a:t>– to determine the priority order of the rule</a:t>
            </a:r>
          </a:p>
          <a:p>
            <a:pPr marL="685800" lvl="1">
              <a:lnSpc>
                <a:spcPct val="90000"/>
              </a:lnSpc>
              <a:spcAft>
                <a:spcPts val="600"/>
              </a:spcAft>
              <a:buFont typeface="Wingdings" panose="05000000000000000000" pitchFamily="2" charset="2"/>
              <a:buChar char="q"/>
            </a:pPr>
            <a:r>
              <a:rPr lang="en-US" sz="1800" b="1" dirty="0">
                <a:solidFill>
                  <a:srgbClr val="0070C0"/>
                </a:solidFill>
              </a:rPr>
              <a:t>Traffic Descriptor </a:t>
            </a:r>
            <a:r>
              <a:rPr lang="en-US" sz="1800" b="0" dirty="0"/>
              <a:t>– to find the matching application </a:t>
            </a:r>
            <a:r>
              <a:rPr lang="en-US" sz="1800" dirty="0"/>
              <a:t>for which rule applies</a:t>
            </a:r>
            <a:endParaRPr lang="en-US" sz="1800" b="0" dirty="0"/>
          </a:p>
          <a:p>
            <a:pPr marL="685800" lvl="1">
              <a:lnSpc>
                <a:spcPct val="90000"/>
              </a:lnSpc>
              <a:spcAft>
                <a:spcPts val="600"/>
              </a:spcAft>
              <a:buFont typeface="Wingdings" panose="05000000000000000000" pitchFamily="2" charset="2"/>
              <a:buChar char="q"/>
            </a:pPr>
            <a:r>
              <a:rPr lang="en-US" sz="1800" b="1" dirty="0">
                <a:solidFill>
                  <a:srgbClr val="0070C0"/>
                </a:solidFill>
              </a:rPr>
              <a:t>List of Route Selection Descriptors </a:t>
            </a:r>
            <a:r>
              <a:rPr lang="en-US" sz="1800" b="0" dirty="0"/>
              <a:t>– to determine how the matching flow should be routed. </a:t>
            </a:r>
            <a:r>
              <a:rPr lang="en-US" sz="1800" dirty="0"/>
              <a:t>C</a:t>
            </a:r>
            <a:r>
              <a:rPr lang="en-US" sz="1800" b="0" dirty="0"/>
              <a:t>ontains one or more Route Selection Component plus validation criteria (time window, location). </a:t>
            </a:r>
          </a:p>
          <a:p>
            <a:pPr lvl="2" indent="-285750">
              <a:lnSpc>
                <a:spcPct val="90000"/>
              </a:lnSpc>
              <a:spcAft>
                <a:spcPts val="600"/>
              </a:spcAft>
              <a:buFont typeface="Arial" panose="020B0604020202020204" pitchFamily="34" charset="0"/>
              <a:buChar char="•"/>
            </a:pPr>
            <a:r>
              <a:rPr lang="en-US" b="1" dirty="0"/>
              <a:t>Access Type preference </a:t>
            </a:r>
            <a:r>
              <a:rPr lang="en-US" dirty="0"/>
              <a:t>- 3GPP, non-3GPP or Multi-Access PDU session. For an MA PDU session, the ATSSS functionality is invoked.</a:t>
            </a:r>
            <a:r>
              <a:rPr lang="en-US" b="0" dirty="0"/>
              <a:t> </a:t>
            </a:r>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17</a:t>
            </a:fld>
            <a:endParaRPr lang="en-GB"/>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en-US"/>
              <a:t>October 2020</a:t>
            </a:r>
            <a:endParaRPr lang="en-GB"/>
          </a:p>
        </p:txBody>
      </p:sp>
      <p:sp>
        <p:nvSpPr>
          <p:cNvPr id="3" name="Footer Placeholder 2">
            <a:extLst>
              <a:ext uri="{FF2B5EF4-FFF2-40B4-BE49-F238E27FC236}">
                <a16:creationId xmlns:a16="http://schemas.microsoft.com/office/drawing/2014/main" id="{07531B6F-DE23-4E7E-BE19-2BBA8B9532EF}"/>
              </a:ext>
            </a:extLst>
          </p:cNvPr>
          <p:cNvSpPr>
            <a:spLocks noGrp="1"/>
          </p:cNvSpPr>
          <p:nvPr>
            <p:ph type="ftr" idx="14"/>
          </p:nvPr>
        </p:nvSpPr>
        <p:spPr/>
        <p:txBody>
          <a:bodyPr/>
          <a:lstStyle/>
          <a:p>
            <a:r>
              <a:rPr lang="en-GB"/>
              <a:t>Binita Gupta (Intel)</a:t>
            </a:r>
            <a:endParaRPr lang="en-GB" dirty="0"/>
          </a:p>
        </p:txBody>
      </p:sp>
    </p:spTree>
    <p:extLst>
      <p:ext uri="{BB962C8B-B14F-4D97-AF65-F5344CB8AC3E}">
        <p14:creationId xmlns:p14="http://schemas.microsoft.com/office/powerpoint/2010/main" val="13646112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C3AFB801-1635-4380-8B7B-2047AC8DA5C6}"/>
              </a:ext>
            </a:extLst>
          </p:cNvPr>
          <p:cNvSpPr/>
          <p:nvPr/>
        </p:nvSpPr>
        <p:spPr bwMode="auto">
          <a:xfrm>
            <a:off x="6195915" y="1822513"/>
            <a:ext cx="5824635" cy="2825687"/>
          </a:xfrm>
          <a:prstGeom prst="roundRect">
            <a:avLst/>
          </a:prstGeom>
          <a:solidFill>
            <a:srgbClr val="F6F9C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2"/>
            <a:ext cx="10361084" cy="665286"/>
          </a:xfrm>
        </p:spPr>
        <p:txBody>
          <a:bodyPr wrap="square" anchor="ctr">
            <a:normAutofit/>
          </a:bodyPr>
          <a:lstStyle/>
          <a:p>
            <a:r>
              <a:rPr lang="en-US" dirty="0"/>
              <a:t>Access Traffic Steering, Switching and Splitting (1/2) </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sz="half" idx="1"/>
          </p:nvPr>
        </p:nvSpPr>
        <p:spPr>
          <a:xfrm>
            <a:off x="359580" y="1530948"/>
            <a:ext cx="5717372" cy="4865089"/>
          </a:xfrm>
        </p:spPr>
        <p:txBody>
          <a:bodyPr wrap="square" anchor="t">
            <a:normAutofit fontScale="92500" lnSpcReduction="10000"/>
          </a:bodyPr>
          <a:lstStyle/>
          <a:p>
            <a:pPr marL="285750" indent="-285750">
              <a:spcAft>
                <a:spcPts val="600"/>
              </a:spcAft>
              <a:buFont typeface="Arial" panose="020B0604020202020204" pitchFamily="34" charset="0"/>
              <a:buChar char="•"/>
            </a:pPr>
            <a:r>
              <a:rPr lang="en-US" sz="1800" dirty="0"/>
              <a:t>Support for Multi-Access PDU (MA PDU) session</a:t>
            </a:r>
          </a:p>
          <a:p>
            <a:pPr lvl="1" indent="-342900">
              <a:spcAft>
                <a:spcPts val="600"/>
              </a:spcAft>
              <a:buFont typeface="Wingdings" panose="05000000000000000000" pitchFamily="2" charset="2"/>
              <a:buChar char="q"/>
            </a:pPr>
            <a:r>
              <a:rPr lang="en-US" sz="1800" dirty="0"/>
              <a:t>Enables PDU data delivery over 3GPP and WLAN access simultaneously</a:t>
            </a:r>
          </a:p>
          <a:p>
            <a:pPr lvl="1" indent="-342900">
              <a:spcAft>
                <a:spcPts val="600"/>
              </a:spcAft>
              <a:buFont typeface="Wingdings" panose="05000000000000000000" pitchFamily="2" charset="2"/>
              <a:buChar char="q"/>
            </a:pPr>
            <a:r>
              <a:rPr lang="en-US" sz="1800" b="0" dirty="0"/>
              <a:t>MA PDU session establishment - when UE registered over single or both access</a:t>
            </a:r>
          </a:p>
          <a:p>
            <a:pPr lvl="1" indent="-342900">
              <a:spcAft>
                <a:spcPts val="600"/>
              </a:spcAft>
              <a:buFont typeface="Wingdings" panose="05000000000000000000" pitchFamily="2" charset="2"/>
              <a:buChar char="q"/>
            </a:pPr>
            <a:r>
              <a:rPr lang="en-US" sz="1800" b="0" dirty="0"/>
              <a:t>When UE registered over both access, user plane resources established over both access</a:t>
            </a:r>
          </a:p>
          <a:p>
            <a:pPr marL="285750" indent="-285750">
              <a:spcAft>
                <a:spcPts val="600"/>
              </a:spcAft>
              <a:buFont typeface="Arial" panose="020B0604020202020204" pitchFamily="34" charset="0"/>
              <a:buChar char="•"/>
            </a:pPr>
            <a:r>
              <a:rPr lang="en-US" sz="1800" dirty="0"/>
              <a:t>Support for two steering functionalities</a:t>
            </a:r>
          </a:p>
          <a:p>
            <a:pPr lvl="1" indent="-342900">
              <a:spcAft>
                <a:spcPts val="600"/>
              </a:spcAft>
              <a:buFont typeface="Wingdings" panose="05000000000000000000" pitchFamily="2" charset="2"/>
              <a:buChar char="q"/>
            </a:pPr>
            <a:r>
              <a:rPr lang="en-US" sz="1800" b="1" dirty="0">
                <a:solidFill>
                  <a:srgbClr val="0070C0"/>
                </a:solidFill>
              </a:rPr>
              <a:t>MPTCP functionality </a:t>
            </a:r>
            <a:r>
              <a:rPr lang="en-US" sz="1800" b="0" dirty="0"/>
              <a:t>(at high layer), for TCP traffic, with MPTCP converter proxy in UPF</a:t>
            </a:r>
          </a:p>
          <a:p>
            <a:pPr lvl="1" indent="-342900">
              <a:spcAft>
                <a:spcPts val="600"/>
              </a:spcAft>
              <a:buFont typeface="Wingdings" panose="05000000000000000000" pitchFamily="2" charset="2"/>
              <a:buChar char="q"/>
            </a:pPr>
            <a:r>
              <a:rPr lang="en-US" sz="1800" b="1" dirty="0">
                <a:solidFill>
                  <a:srgbClr val="0070C0"/>
                </a:solidFill>
              </a:rPr>
              <a:t>ATSSS-LL functionality </a:t>
            </a:r>
            <a:r>
              <a:rPr lang="en-US" sz="1800" b="0" dirty="0"/>
              <a:t>(at low layer) for all traffic types including TCP, UDP, Ethernet traffic</a:t>
            </a:r>
          </a:p>
          <a:p>
            <a:pPr marL="285750" indent="-285750">
              <a:spcAft>
                <a:spcPts val="600"/>
              </a:spcAft>
              <a:buFont typeface="Arial" panose="020B0604020202020204" pitchFamily="34" charset="0"/>
              <a:buChar char="•"/>
            </a:pPr>
            <a:r>
              <a:rPr lang="en-US" sz="1800" dirty="0"/>
              <a:t>UE/UPF may support one or more steering functionality</a:t>
            </a:r>
          </a:p>
          <a:p>
            <a:pPr lvl="1" indent="-342900">
              <a:spcAft>
                <a:spcPts val="600"/>
              </a:spcAft>
              <a:buFont typeface="Wingdings" panose="05000000000000000000" pitchFamily="2" charset="2"/>
              <a:buChar char="q"/>
            </a:pPr>
            <a:r>
              <a:rPr lang="en-US" sz="1800" dirty="0"/>
              <a:t>ATSSS-LL mandatory for Ethernet PDU session </a:t>
            </a:r>
          </a:p>
          <a:p>
            <a:pPr marL="685800" lvl="1">
              <a:spcAft>
                <a:spcPts val="600"/>
              </a:spcAft>
              <a:buFont typeface="Arial" panose="020B0604020202020204" pitchFamily="34" charset="0"/>
              <a:buChar char="•"/>
            </a:pPr>
            <a:endParaRPr lang="en-US" sz="1400" dirty="0"/>
          </a:p>
          <a:p>
            <a:pPr lvl="1" indent="-342900">
              <a:spcAft>
                <a:spcPts val="600"/>
              </a:spcAft>
              <a:buFont typeface="Wingdings" panose="05000000000000000000" pitchFamily="2" charset="2"/>
              <a:buChar char="q"/>
            </a:pPr>
            <a:endParaRPr lang="en-US" sz="1800" b="0" dirty="0"/>
          </a:p>
          <a:p>
            <a:pPr marL="285750" indent="-285750">
              <a:spcAft>
                <a:spcPts val="600"/>
              </a:spcAft>
              <a:buFont typeface="Arial" panose="020B0604020202020204" pitchFamily="34" charset="0"/>
              <a:buChar char="•"/>
            </a:pPr>
            <a:endParaRPr lang="en-US" sz="1800" b="0"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en-US"/>
              <a:t>October 2020</a:t>
            </a:r>
            <a:endParaRPr lang="en-GB"/>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18</a:t>
            </a:fld>
            <a:endParaRPr lang="en-GB"/>
          </a:p>
        </p:txBody>
      </p:sp>
      <p:sp>
        <p:nvSpPr>
          <p:cNvPr id="14" name="Content Placeholder 2">
            <a:extLst>
              <a:ext uri="{FF2B5EF4-FFF2-40B4-BE49-F238E27FC236}">
                <a16:creationId xmlns:a16="http://schemas.microsoft.com/office/drawing/2014/main" id="{6924C9F3-B1C7-4AF8-8AB0-6AFFEEBC8723}"/>
              </a:ext>
            </a:extLst>
          </p:cNvPr>
          <p:cNvSpPr txBox="1">
            <a:spLocks/>
          </p:cNvSpPr>
          <p:nvPr/>
        </p:nvSpPr>
        <p:spPr bwMode="auto">
          <a:xfrm>
            <a:off x="6195915" y="4882796"/>
            <a:ext cx="5824635" cy="121279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fontScale="92500" lnSpcReduction="20000"/>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8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4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sz="2000">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9pPr>
          </a:lstStyle>
          <a:p>
            <a:pPr marL="285750" indent="-285750">
              <a:spcAft>
                <a:spcPts val="600"/>
              </a:spcAft>
              <a:buFont typeface="Arial" panose="020B0604020202020204" pitchFamily="34" charset="0"/>
              <a:buChar char="•"/>
            </a:pPr>
            <a:r>
              <a:rPr lang="en-US" sz="1800" kern="0" dirty="0"/>
              <a:t>Support of Performance Measurement Function (PMF) for ATSSS-LL</a:t>
            </a:r>
            <a:r>
              <a:rPr lang="en-US" sz="1800" b="0" kern="0" dirty="0"/>
              <a:t> </a:t>
            </a:r>
          </a:p>
          <a:p>
            <a:pPr lvl="1" indent="-342900">
              <a:spcAft>
                <a:spcPts val="600"/>
              </a:spcAft>
              <a:buFont typeface="Wingdings" panose="05000000000000000000" pitchFamily="2" charset="2"/>
              <a:buChar char="q"/>
            </a:pPr>
            <a:r>
              <a:rPr lang="en-US" sz="1800" kern="0" dirty="0"/>
              <a:t>R</a:t>
            </a:r>
            <a:r>
              <a:rPr lang="en-US" sz="1800" b="0" kern="0" dirty="0"/>
              <a:t>equest access specific performance measurements from UE over user-plane of 3GPP and WLAN access </a:t>
            </a:r>
          </a:p>
          <a:p>
            <a:pPr marL="285750" indent="-285750">
              <a:spcAft>
                <a:spcPts val="600"/>
              </a:spcAft>
              <a:buFont typeface="Arial" panose="020B0604020202020204" pitchFamily="34" charset="0"/>
              <a:buChar char="•"/>
            </a:pPr>
            <a:endParaRPr lang="en-US" sz="1800" b="0" kern="0" dirty="0"/>
          </a:p>
        </p:txBody>
      </p:sp>
      <p:sp>
        <p:nvSpPr>
          <p:cNvPr id="7" name="Footer Placeholder 6">
            <a:extLst>
              <a:ext uri="{FF2B5EF4-FFF2-40B4-BE49-F238E27FC236}">
                <a16:creationId xmlns:a16="http://schemas.microsoft.com/office/drawing/2014/main" id="{49663E52-A500-4910-A551-1C3EA4AC8692}"/>
              </a:ext>
            </a:extLst>
          </p:cNvPr>
          <p:cNvSpPr>
            <a:spLocks noGrp="1"/>
          </p:cNvSpPr>
          <p:nvPr>
            <p:ph type="ftr" idx="11"/>
          </p:nvPr>
        </p:nvSpPr>
        <p:spPr/>
        <p:txBody>
          <a:bodyPr/>
          <a:lstStyle/>
          <a:p>
            <a:r>
              <a:rPr lang="en-GB"/>
              <a:t>Binita Gupta (Intel)</a:t>
            </a:r>
            <a:endParaRPr lang="en-GB" dirty="0"/>
          </a:p>
        </p:txBody>
      </p:sp>
      <p:pic>
        <p:nvPicPr>
          <p:cNvPr id="9" name="Picture 8">
            <a:extLst>
              <a:ext uri="{FF2B5EF4-FFF2-40B4-BE49-F238E27FC236}">
                <a16:creationId xmlns:a16="http://schemas.microsoft.com/office/drawing/2014/main" id="{3F4F6CDC-B5D7-45B5-A115-4C8FF7E00F4A}"/>
              </a:ext>
            </a:extLst>
          </p:cNvPr>
          <p:cNvPicPr>
            <a:picLocks noChangeAspect="1"/>
          </p:cNvPicPr>
          <p:nvPr/>
        </p:nvPicPr>
        <p:blipFill>
          <a:blip r:embed="rId2"/>
          <a:stretch>
            <a:fillRect/>
          </a:stretch>
        </p:blipFill>
        <p:spPr>
          <a:xfrm>
            <a:off x="6365271" y="2041902"/>
            <a:ext cx="5499437" cy="2534342"/>
          </a:xfrm>
          <a:prstGeom prst="rect">
            <a:avLst/>
          </a:prstGeom>
        </p:spPr>
      </p:pic>
    </p:spTree>
    <p:extLst>
      <p:ext uri="{BB962C8B-B14F-4D97-AF65-F5344CB8AC3E}">
        <p14:creationId xmlns:p14="http://schemas.microsoft.com/office/powerpoint/2010/main" val="6162698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2"/>
            <a:ext cx="10361084" cy="840336"/>
          </a:xfrm>
        </p:spPr>
        <p:txBody>
          <a:bodyPr wrap="square" anchor="ctr">
            <a:normAutofit/>
          </a:bodyPr>
          <a:lstStyle/>
          <a:p>
            <a:r>
              <a:rPr lang="en-US" dirty="0"/>
              <a:t>Access Traffic Steering, Switching and Splitting (2/2) </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sz="half" idx="1"/>
          </p:nvPr>
        </p:nvSpPr>
        <p:spPr>
          <a:xfrm>
            <a:off x="838200" y="1605515"/>
            <a:ext cx="6580367" cy="4733636"/>
          </a:xfrm>
        </p:spPr>
        <p:txBody>
          <a:bodyPr wrap="square" anchor="t">
            <a:normAutofit/>
          </a:bodyPr>
          <a:lstStyle/>
          <a:p>
            <a:pPr marL="285750" indent="-285750">
              <a:spcAft>
                <a:spcPts val="600"/>
              </a:spcAft>
              <a:buFont typeface="Arial" panose="020B0604020202020204" pitchFamily="34" charset="0"/>
              <a:buChar char="•"/>
            </a:pPr>
            <a:r>
              <a:rPr lang="en-US" sz="1800" b="0" dirty="0"/>
              <a:t>UE provides its </a:t>
            </a:r>
            <a:r>
              <a:rPr lang="en-US" sz="1800" b="0" dirty="0">
                <a:solidFill>
                  <a:srgbClr val="0070C0"/>
                </a:solidFill>
              </a:rPr>
              <a:t>ATSSS Capability </a:t>
            </a:r>
            <a:r>
              <a:rPr lang="en-US" sz="1800" b="0" dirty="0"/>
              <a:t>to the network for supported steering functionalities (MPTCP and/or ATSSS-LL)</a:t>
            </a:r>
          </a:p>
          <a:p>
            <a:pPr marL="285750" indent="-285750">
              <a:spcAft>
                <a:spcPts val="600"/>
              </a:spcAft>
              <a:buFont typeface="Arial" panose="020B0604020202020204" pitchFamily="34" charset="0"/>
              <a:buChar char="•"/>
            </a:pPr>
            <a:r>
              <a:rPr lang="en-US" sz="1800" b="0" dirty="0"/>
              <a:t>SMF creates </a:t>
            </a:r>
            <a:r>
              <a:rPr lang="en-US" sz="1800" b="0" dirty="0">
                <a:solidFill>
                  <a:srgbClr val="0070C0"/>
                </a:solidFill>
              </a:rPr>
              <a:t>ATSSS rules </a:t>
            </a:r>
            <a:r>
              <a:rPr lang="en-US" sz="1800" b="0" dirty="0"/>
              <a:t>and </a:t>
            </a:r>
            <a:r>
              <a:rPr lang="en-US" sz="1800" b="0" dirty="0">
                <a:solidFill>
                  <a:srgbClr val="0070C0"/>
                </a:solidFill>
              </a:rPr>
              <a:t>N4 rules </a:t>
            </a:r>
            <a:r>
              <a:rPr lang="en-US" sz="1800" b="0" dirty="0"/>
              <a:t>based on the PCC policy</a:t>
            </a:r>
          </a:p>
          <a:p>
            <a:pPr marL="285750" indent="-285750">
              <a:spcAft>
                <a:spcPts val="600"/>
              </a:spcAft>
              <a:buFont typeface="Arial" panose="020B0604020202020204" pitchFamily="34" charset="0"/>
              <a:buChar char="•"/>
            </a:pPr>
            <a:r>
              <a:rPr lang="en-US" sz="1800" b="0" dirty="0"/>
              <a:t>ATSSS rules sent to the UE for UL traffic distribution, and N4 rules sent to UPF for DL traffic distribution</a:t>
            </a:r>
          </a:p>
          <a:p>
            <a:pPr marL="285750" indent="-285750">
              <a:spcAft>
                <a:spcPts val="600"/>
              </a:spcAft>
              <a:buFont typeface="Arial" panose="020B0604020202020204" pitchFamily="34" charset="0"/>
              <a:buChar char="•"/>
            </a:pPr>
            <a:r>
              <a:rPr lang="en-US" sz="1800" b="0" dirty="0"/>
              <a:t>If MPTCP functionality is selected, the MPTCP Proxy functionality is enabled in the UPF</a:t>
            </a:r>
          </a:p>
          <a:p>
            <a:pPr marL="285750" indent="-285750">
              <a:spcAft>
                <a:spcPts val="600"/>
              </a:spcAft>
              <a:buFont typeface="Arial" panose="020B0604020202020204" pitchFamily="34" charset="0"/>
              <a:buChar char="•"/>
            </a:pPr>
            <a:r>
              <a:rPr lang="en-US" sz="1800" b="0" dirty="0"/>
              <a:t>MPTCP proxy uses IETF converter protocol (RFC 8803)</a:t>
            </a:r>
          </a:p>
          <a:p>
            <a:pPr marL="285750" indent="-285750">
              <a:spcAft>
                <a:spcPts val="600"/>
              </a:spcAft>
              <a:buFont typeface="Arial" panose="020B0604020202020204" pitchFamily="34" charset="0"/>
              <a:buChar char="•"/>
            </a:pPr>
            <a:r>
              <a:rPr lang="en-US" sz="1800" b="0" dirty="0">
                <a:solidFill>
                  <a:schemeClr val="tx1"/>
                </a:solidFill>
              </a:rPr>
              <a:t>An</a:t>
            </a:r>
            <a:r>
              <a:rPr lang="en-US" sz="1800" b="0" dirty="0">
                <a:solidFill>
                  <a:srgbClr val="0070C0"/>
                </a:solidFill>
              </a:rPr>
              <a:t> ATSSS container IE </a:t>
            </a:r>
            <a:r>
              <a:rPr lang="en-US" sz="1800" b="0" dirty="0"/>
              <a:t>sent to UE:</a:t>
            </a:r>
          </a:p>
          <a:p>
            <a:pPr marL="685800" lvl="1">
              <a:spcBef>
                <a:spcPts val="0"/>
              </a:spcBef>
              <a:spcAft>
                <a:spcPts val="600"/>
              </a:spcAft>
              <a:buFont typeface="Wingdings" panose="05000000000000000000" pitchFamily="2" charset="2"/>
              <a:buChar char="q"/>
            </a:pPr>
            <a:r>
              <a:rPr lang="en-US" sz="1800" b="0" dirty="0"/>
              <a:t>ATSSS </a:t>
            </a:r>
            <a:r>
              <a:rPr lang="en-US" sz="1800" dirty="0"/>
              <a:t>R</a:t>
            </a:r>
            <a:r>
              <a:rPr lang="en-US" sz="1800" b="0" dirty="0"/>
              <a:t>ules</a:t>
            </a:r>
          </a:p>
          <a:p>
            <a:pPr marL="685800" lvl="1">
              <a:spcBef>
                <a:spcPts val="0"/>
              </a:spcBef>
              <a:spcAft>
                <a:spcPts val="600"/>
              </a:spcAft>
              <a:buFont typeface="Wingdings" panose="05000000000000000000" pitchFamily="2" charset="2"/>
              <a:buChar char="q"/>
            </a:pPr>
            <a:r>
              <a:rPr lang="en-US" sz="1800" dirty="0"/>
              <a:t>MPTCP proxy information</a:t>
            </a:r>
          </a:p>
          <a:p>
            <a:pPr marL="685800" lvl="1">
              <a:spcBef>
                <a:spcPts val="0"/>
              </a:spcBef>
              <a:spcAft>
                <a:spcPts val="600"/>
              </a:spcAft>
              <a:buFont typeface="Wingdings" panose="05000000000000000000" pitchFamily="2" charset="2"/>
              <a:buChar char="q"/>
            </a:pPr>
            <a:r>
              <a:rPr lang="en-US" sz="1800" b="0" dirty="0"/>
              <a:t>Link specific IP addresses (IP@1, IP@2)</a:t>
            </a:r>
          </a:p>
          <a:p>
            <a:pPr marL="685800" lvl="1">
              <a:spcBef>
                <a:spcPts val="0"/>
              </a:spcBef>
              <a:spcAft>
                <a:spcPts val="600"/>
              </a:spcAft>
              <a:buFont typeface="Wingdings" panose="05000000000000000000" pitchFamily="2" charset="2"/>
              <a:buChar char="q"/>
            </a:pPr>
            <a:r>
              <a:rPr lang="en-US" sz="1800" dirty="0"/>
              <a:t>Measurement Assistance Information for PMF reporting  </a:t>
            </a:r>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en-US"/>
              <a:t>October 2020</a:t>
            </a:r>
            <a:endParaRPr lang="en-GB"/>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19</a:t>
            </a:fld>
            <a:endParaRPr lang="en-GB"/>
          </a:p>
        </p:txBody>
      </p:sp>
      <p:sp>
        <p:nvSpPr>
          <p:cNvPr id="17" name="Rectangle 10">
            <a:extLst>
              <a:ext uri="{FF2B5EF4-FFF2-40B4-BE49-F238E27FC236}">
                <a16:creationId xmlns:a16="http://schemas.microsoft.com/office/drawing/2014/main" id="{71B29E6C-2EC8-45A1-86FA-7346A1FC8177}"/>
              </a:ext>
            </a:extLst>
          </p:cNvPr>
          <p:cNvSpPr>
            <a:spLocks noChangeArrowheads="1"/>
          </p:cNvSpPr>
          <p:nvPr/>
        </p:nvSpPr>
        <p:spPr bwMode="auto">
          <a:xfrm flipV="1">
            <a:off x="7086600" y="2705098"/>
            <a:ext cx="1590827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18" name="Object 17">
            <a:extLst>
              <a:ext uri="{FF2B5EF4-FFF2-40B4-BE49-F238E27FC236}">
                <a16:creationId xmlns:a16="http://schemas.microsoft.com/office/drawing/2014/main" id="{98BAD07F-BE9D-4CA1-B7A8-91BE81C88C72}"/>
              </a:ext>
            </a:extLst>
          </p:cNvPr>
          <p:cNvGraphicFramePr>
            <a:graphicFrameLocks noChangeAspect="1"/>
          </p:cNvGraphicFramePr>
          <p:nvPr>
            <p:extLst>
              <p:ext uri="{D42A27DB-BD31-4B8C-83A1-F6EECF244321}">
                <p14:modId xmlns:p14="http://schemas.microsoft.com/office/powerpoint/2010/main" val="3511182142"/>
              </p:ext>
            </p:extLst>
          </p:nvPr>
        </p:nvGraphicFramePr>
        <p:xfrm>
          <a:off x="7620000" y="1737989"/>
          <a:ext cx="4104174" cy="4281811"/>
        </p:xfrm>
        <a:graphic>
          <a:graphicData uri="http://schemas.openxmlformats.org/presentationml/2006/ole">
            <mc:AlternateContent xmlns:mc="http://schemas.openxmlformats.org/markup-compatibility/2006">
              <mc:Choice xmlns:v="urn:schemas-microsoft-com:vml" Requires="v">
                <p:oleObj spid="_x0000_s2126" name="Visio" r:id="rId3" imgW="5015590" imgH="4972969" progId="Visio.Drawing.11">
                  <p:embed/>
                </p:oleObj>
              </mc:Choice>
              <mc:Fallback>
                <p:oleObj name="Visio" r:id="rId3" imgW="5015590" imgH="4972969" progId="Visio.Drawing.11">
                  <p:embed/>
                  <p:pic>
                    <p:nvPicPr>
                      <p:cNvPr id="0" name="Object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0" y="1737989"/>
                        <a:ext cx="4104174" cy="4281811"/>
                      </a:xfrm>
                      <a:prstGeom prst="rect">
                        <a:avLst/>
                      </a:prstGeom>
                      <a:noFill/>
                    </p:spPr>
                  </p:pic>
                </p:oleObj>
              </mc:Fallback>
            </mc:AlternateContent>
          </a:graphicData>
        </a:graphic>
      </p:graphicFrame>
      <p:sp>
        <p:nvSpPr>
          <p:cNvPr id="7" name="Footer Placeholder 6">
            <a:extLst>
              <a:ext uri="{FF2B5EF4-FFF2-40B4-BE49-F238E27FC236}">
                <a16:creationId xmlns:a16="http://schemas.microsoft.com/office/drawing/2014/main" id="{9247F643-1370-4833-B424-ADBABB8D91F1}"/>
              </a:ext>
            </a:extLst>
          </p:cNvPr>
          <p:cNvSpPr>
            <a:spLocks noGrp="1"/>
          </p:cNvSpPr>
          <p:nvPr>
            <p:ph type="ftr" idx="11"/>
          </p:nvPr>
        </p:nvSpPr>
        <p:spPr/>
        <p:txBody>
          <a:bodyPr/>
          <a:lstStyle/>
          <a:p>
            <a:r>
              <a:rPr lang="en-GB"/>
              <a:t>Binita Gupta (Intel)</a:t>
            </a:r>
            <a:endParaRPr lang="en-GB" dirty="0"/>
          </a:p>
        </p:txBody>
      </p:sp>
      <p:sp>
        <p:nvSpPr>
          <p:cNvPr id="9" name="TextBox 8">
            <a:extLst>
              <a:ext uri="{FF2B5EF4-FFF2-40B4-BE49-F238E27FC236}">
                <a16:creationId xmlns:a16="http://schemas.microsoft.com/office/drawing/2014/main" id="{AA56612E-7D9F-48CD-B2E9-E9D153899FF9}"/>
              </a:ext>
            </a:extLst>
          </p:cNvPr>
          <p:cNvSpPr txBox="1"/>
          <p:nvPr/>
        </p:nvSpPr>
        <p:spPr>
          <a:xfrm>
            <a:off x="7294581" y="6200651"/>
            <a:ext cx="4925833" cy="276999"/>
          </a:xfrm>
          <a:prstGeom prst="rect">
            <a:avLst/>
          </a:prstGeom>
          <a:noFill/>
        </p:spPr>
        <p:txBody>
          <a:bodyPr wrap="square" rtlCol="0">
            <a:spAutoFit/>
          </a:bodyPr>
          <a:lstStyle/>
          <a:p>
            <a:pPr>
              <a:spcAft>
                <a:spcPts val="0"/>
              </a:spcAft>
            </a:pPr>
            <a:r>
              <a:rPr lang="en-US" sz="1200" dirty="0">
                <a:solidFill>
                  <a:schemeClr val="tx1"/>
                </a:solidFill>
              </a:rPr>
              <a:t>PCC: Policy and Charging Control, SMF: Subscriber Management Function </a:t>
            </a:r>
          </a:p>
        </p:txBody>
      </p:sp>
    </p:spTree>
    <p:extLst>
      <p:ext uri="{BB962C8B-B14F-4D97-AF65-F5344CB8AC3E}">
        <p14:creationId xmlns:p14="http://schemas.microsoft.com/office/powerpoint/2010/main" val="1951055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29216" y="1600200"/>
            <a:ext cx="10460567" cy="4571999"/>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document contains the tutorial slides for the </a:t>
            </a:r>
            <a:r>
              <a:rPr lang="en-US" dirty="0"/>
              <a:t>802 Tutorial on “802.11 WLAN and 3GPP 5G System Interworking”</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It covers the overall system perspective on the integration and interworking of 802.11 WLAN access networks with the 3GPP 5G system. It provides a system overview of the 5G and WLAN interworking architecture, related functions, procedures, policies and interfaces as defined by 3GPP Releases 15 and 16. It highlights some key technical issues and gaps related to enabling WLAN and 5G system interworking and provides recommendations to guide and facilitate standardization effort to address these issues within the Wi-Fi related standards and/or 3GPP standard.</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A technical report is submitted in 802.11 AANI SC on WLAN and 5G interworking “</a:t>
            </a:r>
            <a:r>
              <a:rPr lang="en-US" sz="2000" dirty="0"/>
              <a:t>Technical report on the interworking between 3GPP 5G system and WLAN”</a:t>
            </a:r>
            <a:r>
              <a:rPr lang="en-US" sz="2000" b="0" dirty="0"/>
              <a:t> (</a:t>
            </a:r>
            <a:r>
              <a:rPr lang="en-US" sz="2000" dirty="0"/>
              <a:t>IEEE 802.11-20/1376r0)</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 name="Date Placeholder 3"/>
          <p:cNvSpPr>
            <a:spLocks noGrp="1"/>
          </p:cNvSpPr>
          <p:nvPr>
            <p:ph type="dt" idx="15"/>
          </p:nvPr>
        </p:nvSpPr>
        <p:spPr/>
        <p:txBody>
          <a:bodyPr/>
          <a:lstStyle/>
          <a:p>
            <a:r>
              <a:rPr lang="en-US"/>
              <a:t>October 2020</a:t>
            </a:r>
            <a:endParaRPr lang="en-GB" dirty="0"/>
          </a:p>
        </p:txBody>
      </p:sp>
      <p:sp>
        <p:nvSpPr>
          <p:cNvPr id="2" name="Footer Placeholder 1">
            <a:extLst>
              <a:ext uri="{FF2B5EF4-FFF2-40B4-BE49-F238E27FC236}">
                <a16:creationId xmlns:a16="http://schemas.microsoft.com/office/drawing/2014/main" id="{0D719BF7-DB7F-4A4C-81E9-A8558DEFEDCB}"/>
              </a:ext>
            </a:extLst>
          </p:cNvPr>
          <p:cNvSpPr>
            <a:spLocks noGrp="1"/>
          </p:cNvSpPr>
          <p:nvPr>
            <p:ph type="ftr" idx="14"/>
          </p:nvPr>
        </p:nvSpPr>
        <p:spPr/>
        <p:txBody>
          <a:bodyPr/>
          <a:lstStyle/>
          <a:p>
            <a:r>
              <a:rPr lang="en-GB"/>
              <a:t>Binita Gupta (Intel)</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1"/>
            <a:ext cx="10361084" cy="838199"/>
          </a:xfrm>
        </p:spPr>
        <p:txBody>
          <a:bodyPr wrap="square" anchor="ctr">
            <a:normAutofit/>
          </a:bodyPr>
          <a:lstStyle/>
          <a:p>
            <a:r>
              <a:rPr lang="en-US" dirty="0"/>
              <a:t>ATSSS Rules </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idx="1"/>
          </p:nvPr>
        </p:nvSpPr>
        <p:spPr>
          <a:xfrm>
            <a:off x="914400" y="1524000"/>
            <a:ext cx="10591799" cy="4267200"/>
          </a:xfrm>
        </p:spPr>
        <p:txBody>
          <a:bodyPr wrap="square" anchor="t">
            <a:normAutofit fontScale="92500" lnSpcReduction="10000"/>
          </a:bodyPr>
          <a:lstStyle/>
          <a:p>
            <a:pPr marL="0" indent="0">
              <a:lnSpc>
                <a:spcPct val="90000"/>
              </a:lnSpc>
              <a:spcAft>
                <a:spcPts val="600"/>
              </a:spcAft>
            </a:pPr>
            <a:r>
              <a:rPr lang="en-US" sz="2200" b="0" dirty="0"/>
              <a:t>An ATSSS rule includes following parts:</a:t>
            </a:r>
          </a:p>
          <a:p>
            <a:pPr marL="285750" indent="-285750">
              <a:lnSpc>
                <a:spcPct val="90000"/>
              </a:lnSpc>
              <a:spcAft>
                <a:spcPts val="600"/>
              </a:spcAft>
              <a:buFont typeface="Arial" panose="020B0604020202020204" pitchFamily="34" charset="0"/>
              <a:buChar char="•"/>
            </a:pPr>
            <a:r>
              <a:rPr lang="en-US" sz="2200" dirty="0"/>
              <a:t>Rule Precedence</a:t>
            </a:r>
            <a:r>
              <a:rPr lang="en-US" sz="2200" b="0" dirty="0"/>
              <a:t> – to determine the priority order of the rule</a:t>
            </a:r>
          </a:p>
          <a:p>
            <a:pPr marL="285750" indent="-285750">
              <a:lnSpc>
                <a:spcPct val="90000"/>
              </a:lnSpc>
              <a:spcAft>
                <a:spcPts val="600"/>
              </a:spcAft>
              <a:buFont typeface="Arial" panose="020B0604020202020204" pitchFamily="34" charset="0"/>
              <a:buChar char="•"/>
            </a:pPr>
            <a:r>
              <a:rPr lang="en-US" sz="2200" dirty="0"/>
              <a:t>Traffic Descriptor </a:t>
            </a:r>
            <a:r>
              <a:rPr lang="en-US" sz="2200" b="0" dirty="0"/>
              <a:t>– to identify matching user data traffic to determine when ATSSS rule applies </a:t>
            </a:r>
          </a:p>
          <a:p>
            <a:pPr marL="285750" indent="-285750">
              <a:lnSpc>
                <a:spcPct val="90000"/>
              </a:lnSpc>
              <a:spcAft>
                <a:spcPts val="600"/>
              </a:spcAft>
              <a:buFont typeface="Arial" panose="020B0604020202020204" pitchFamily="34" charset="0"/>
              <a:buChar char="•"/>
            </a:pPr>
            <a:r>
              <a:rPr lang="en-US" sz="2200" dirty="0"/>
              <a:t>Steering Mode </a:t>
            </a:r>
            <a:r>
              <a:rPr lang="en-US" sz="2200" b="0" dirty="0"/>
              <a:t>– to specify the traffic distribution policy over 3GPP and non-3GPP access </a:t>
            </a:r>
          </a:p>
          <a:p>
            <a:pPr marL="685800" lvl="1">
              <a:spcAft>
                <a:spcPts val="600"/>
              </a:spcAft>
              <a:buFont typeface="Arial" panose="020B0604020202020204" pitchFamily="34" charset="0"/>
              <a:buChar char="•"/>
            </a:pPr>
            <a:r>
              <a:rPr lang="en-US" sz="1900" u="sng" dirty="0"/>
              <a:t>Active Standby</a:t>
            </a:r>
            <a:r>
              <a:rPr lang="en-US" sz="1900" b="1" dirty="0"/>
              <a:t>: </a:t>
            </a:r>
            <a:r>
              <a:rPr lang="en-US" sz="1900" dirty="0"/>
              <a:t>Steer traffic on the Active access, when the Active access becomes unavailable switch to Standby access </a:t>
            </a:r>
          </a:p>
          <a:p>
            <a:pPr marL="685800" lvl="1">
              <a:spcAft>
                <a:spcPts val="600"/>
              </a:spcAft>
              <a:buFont typeface="Arial" panose="020B0604020202020204" pitchFamily="34" charset="0"/>
              <a:buChar char="•"/>
            </a:pPr>
            <a:r>
              <a:rPr lang="en-US" sz="1900" u="sng" dirty="0"/>
              <a:t>Smallest Delay</a:t>
            </a:r>
            <a:r>
              <a:rPr lang="en-US" sz="1900" b="1" dirty="0"/>
              <a:t>: </a:t>
            </a:r>
            <a:r>
              <a:rPr lang="en-US" sz="1900" dirty="0"/>
              <a:t>Steer traffic to the access with smallest RTT delay</a:t>
            </a:r>
          </a:p>
          <a:p>
            <a:pPr marL="685800" lvl="1">
              <a:spcAft>
                <a:spcPts val="600"/>
              </a:spcAft>
              <a:buFont typeface="Arial" panose="020B0604020202020204" pitchFamily="34" charset="0"/>
              <a:buChar char="•"/>
            </a:pPr>
            <a:r>
              <a:rPr lang="en-US" sz="1900" u="sng" dirty="0"/>
              <a:t>Load Balancing</a:t>
            </a:r>
            <a:r>
              <a:rPr lang="en-US" sz="1900" b="1" dirty="0"/>
              <a:t>: </a:t>
            </a:r>
            <a:r>
              <a:rPr lang="en-US" sz="1900" dirty="0"/>
              <a:t>Split traffic across both access based on percentage specified</a:t>
            </a:r>
          </a:p>
          <a:p>
            <a:pPr marL="685800" lvl="1">
              <a:spcAft>
                <a:spcPts val="600"/>
              </a:spcAft>
              <a:buFont typeface="Arial" panose="020B0604020202020204" pitchFamily="34" charset="0"/>
              <a:buChar char="•"/>
            </a:pPr>
            <a:r>
              <a:rPr lang="en-US" sz="1900" u="sng" dirty="0"/>
              <a:t>Priority Based</a:t>
            </a:r>
            <a:r>
              <a:rPr lang="en-US" sz="1900" b="1" dirty="0"/>
              <a:t>: </a:t>
            </a:r>
            <a:r>
              <a:rPr lang="en-US" sz="1900" dirty="0"/>
              <a:t>Steer traffic to high-priority access, until that access gets congested. Then steer traffic also to the low-priority access</a:t>
            </a:r>
          </a:p>
          <a:p>
            <a:pPr marL="285750" indent="-285750">
              <a:lnSpc>
                <a:spcPct val="90000"/>
              </a:lnSpc>
              <a:spcAft>
                <a:spcPts val="600"/>
              </a:spcAft>
              <a:buFont typeface="Arial" panose="020B0604020202020204" pitchFamily="34" charset="0"/>
              <a:buChar char="•"/>
            </a:pPr>
            <a:r>
              <a:rPr lang="en-US" sz="2200" dirty="0"/>
              <a:t>Steering Functionality </a:t>
            </a:r>
            <a:r>
              <a:rPr lang="en-US" sz="2200" b="0" dirty="0"/>
              <a:t>– to specify whether the MPTCP or the ATSSS-LL functionality should be used to steer the matching traffic</a:t>
            </a:r>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20</a:t>
            </a:fld>
            <a:endParaRPr lang="en-GB"/>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en-US"/>
              <a:t>October 2020</a:t>
            </a:r>
            <a:endParaRPr lang="en-GB"/>
          </a:p>
        </p:txBody>
      </p:sp>
      <p:sp>
        <p:nvSpPr>
          <p:cNvPr id="7" name="TextBox 6">
            <a:extLst>
              <a:ext uri="{FF2B5EF4-FFF2-40B4-BE49-F238E27FC236}">
                <a16:creationId xmlns:a16="http://schemas.microsoft.com/office/drawing/2014/main" id="{27C1E587-6CEC-4B4B-B089-CBB37FD92C0D}"/>
              </a:ext>
            </a:extLst>
          </p:cNvPr>
          <p:cNvSpPr txBox="1"/>
          <p:nvPr/>
        </p:nvSpPr>
        <p:spPr>
          <a:xfrm>
            <a:off x="929217" y="5903547"/>
            <a:ext cx="8533105" cy="369332"/>
          </a:xfrm>
          <a:prstGeom prst="rect">
            <a:avLst/>
          </a:prstGeom>
          <a:noFill/>
        </p:spPr>
        <p:txBody>
          <a:bodyPr wrap="none" rtlCol="0">
            <a:spAutoFit/>
          </a:bodyPr>
          <a:lstStyle/>
          <a:p>
            <a:r>
              <a:rPr lang="en-US" sz="1800" u="sng" kern="0" dirty="0">
                <a:solidFill>
                  <a:srgbClr val="0070C0"/>
                </a:solidFill>
              </a:rPr>
              <a:t>Current ATSSS feature does not require any enhancements in WLAN STA or WLAN AP. </a:t>
            </a:r>
          </a:p>
        </p:txBody>
      </p:sp>
      <p:sp>
        <p:nvSpPr>
          <p:cNvPr id="8" name="Footer Placeholder 7">
            <a:extLst>
              <a:ext uri="{FF2B5EF4-FFF2-40B4-BE49-F238E27FC236}">
                <a16:creationId xmlns:a16="http://schemas.microsoft.com/office/drawing/2014/main" id="{487BDA7E-434A-4D42-A59F-303ACD1E845D}"/>
              </a:ext>
            </a:extLst>
          </p:cNvPr>
          <p:cNvSpPr>
            <a:spLocks noGrp="1"/>
          </p:cNvSpPr>
          <p:nvPr>
            <p:ph type="ftr" idx="14"/>
          </p:nvPr>
        </p:nvSpPr>
        <p:spPr/>
        <p:txBody>
          <a:bodyPr/>
          <a:lstStyle/>
          <a:p>
            <a:r>
              <a:rPr lang="en-GB"/>
              <a:t>Binita Gupta (Intel)</a:t>
            </a:r>
            <a:endParaRPr lang="en-GB" dirty="0"/>
          </a:p>
        </p:txBody>
      </p:sp>
    </p:spTree>
    <p:extLst>
      <p:ext uri="{BB962C8B-B14F-4D97-AF65-F5344CB8AC3E}">
        <p14:creationId xmlns:p14="http://schemas.microsoft.com/office/powerpoint/2010/main" val="22030832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1"/>
            <a:ext cx="10361084" cy="685799"/>
          </a:xfrm>
        </p:spPr>
        <p:txBody>
          <a:bodyPr/>
          <a:lstStyle/>
          <a:p>
            <a:r>
              <a:rPr lang="en-US" dirty="0"/>
              <a:t>5G QoS Model (1/2)</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idx="1"/>
          </p:nvPr>
        </p:nvSpPr>
        <p:spPr>
          <a:xfrm>
            <a:off x="914401" y="1450976"/>
            <a:ext cx="10361084" cy="4873624"/>
          </a:xfrm>
        </p:spPr>
        <p:txBody>
          <a:bodyPr/>
          <a:lstStyle/>
          <a:p>
            <a:pPr marL="285750" indent="-285750">
              <a:spcAft>
                <a:spcPts val="600"/>
              </a:spcAft>
              <a:buFont typeface="Arial" panose="020B0604020202020204" pitchFamily="34" charset="0"/>
              <a:buChar char="•"/>
            </a:pPr>
            <a:r>
              <a:rPr lang="en-US" sz="2000" b="0" dirty="0"/>
              <a:t>The 5G QoS model, as used over the 3GPP access, is also followed when UE accesses the 5G core over WLAN access </a:t>
            </a:r>
          </a:p>
          <a:p>
            <a:pPr marL="285750" indent="-285750">
              <a:spcAft>
                <a:spcPts val="600"/>
              </a:spcAft>
              <a:buFont typeface="Arial" panose="020B0604020202020204" pitchFamily="34" charset="0"/>
              <a:buChar char="•"/>
            </a:pPr>
            <a:r>
              <a:rPr lang="en-US" sz="2000" b="0" dirty="0"/>
              <a:t>The </a:t>
            </a:r>
            <a:r>
              <a:rPr lang="en-US" sz="2000" dirty="0">
                <a:solidFill>
                  <a:srgbClr val="0070C0"/>
                </a:solidFill>
              </a:rPr>
              <a:t>QoS Flow </a:t>
            </a:r>
            <a:r>
              <a:rPr lang="en-US" sz="2000" b="0" dirty="0">
                <a:solidFill>
                  <a:srgbClr val="0070C0"/>
                </a:solidFill>
              </a:rPr>
              <a:t>(identified by QFI) </a:t>
            </a:r>
            <a:r>
              <a:rPr lang="en-US" sz="2000" b="0" dirty="0"/>
              <a:t>is the finest granularity of QoS differentiation within the PDU session, both for single access and multi-access (MA) PDU sessions </a:t>
            </a:r>
          </a:p>
          <a:p>
            <a:pPr marL="285750" indent="-285750">
              <a:spcAft>
                <a:spcPts val="600"/>
              </a:spcAft>
              <a:buFont typeface="Arial" panose="020B0604020202020204" pitchFamily="34" charset="0"/>
              <a:buChar char="•"/>
            </a:pPr>
            <a:r>
              <a:rPr lang="en-US" sz="2000" b="0" dirty="0"/>
              <a:t>During PDU session establishment, one or more QoS Flows get associated with the PDU session based on the binding of PCC rule to a QoS Flow</a:t>
            </a:r>
          </a:p>
          <a:p>
            <a:pPr marL="285750" indent="-285750">
              <a:spcAft>
                <a:spcPts val="600"/>
              </a:spcAft>
              <a:buFont typeface="Arial" panose="020B0604020202020204" pitchFamily="34" charset="0"/>
              <a:buChar char="•"/>
            </a:pPr>
            <a:r>
              <a:rPr lang="en-US" sz="2000" b="0" dirty="0"/>
              <a:t>User plane traffic with the same QFI for a PDU session receives same traffic forwarding treatment within the access network</a:t>
            </a:r>
          </a:p>
          <a:p>
            <a:pPr marL="285750" indent="-285750">
              <a:spcAft>
                <a:spcPts val="600"/>
              </a:spcAft>
              <a:buFont typeface="Arial" panose="020B0604020202020204" pitchFamily="34" charset="0"/>
              <a:buChar char="•"/>
            </a:pPr>
            <a:r>
              <a:rPr lang="en-US" sz="2000" b="0" dirty="0"/>
              <a:t>For MA PDU session - same QoS is supported when the flow traffic is distributed over 3GPP access and/or WLAN access</a:t>
            </a:r>
          </a:p>
          <a:p>
            <a:pPr marL="285750" indent="-285750">
              <a:spcAft>
                <a:spcPts val="600"/>
              </a:spcAft>
              <a:buFont typeface="Arial" panose="020B0604020202020204" pitchFamily="34" charset="0"/>
              <a:buChar char="•"/>
            </a:pPr>
            <a:r>
              <a:rPr lang="en-US" sz="2000" b="0" dirty="0"/>
              <a:t>A QoS flow can be either guaranteed bit rate flow (</a:t>
            </a:r>
            <a:r>
              <a:rPr lang="en-US" sz="2000" dirty="0">
                <a:solidFill>
                  <a:srgbClr val="0070C0"/>
                </a:solidFill>
              </a:rPr>
              <a:t>GRB QoS Flow</a:t>
            </a:r>
            <a:r>
              <a:rPr lang="en-US" sz="2000" b="0" dirty="0"/>
              <a:t>) or non-guaranteed bit rate flow (</a:t>
            </a:r>
            <a:r>
              <a:rPr lang="en-US" sz="2000" dirty="0">
                <a:solidFill>
                  <a:srgbClr val="0070C0"/>
                </a:solidFill>
              </a:rPr>
              <a:t>Non-GBR QoS Flow</a:t>
            </a:r>
            <a:r>
              <a:rPr lang="en-US" sz="2000" b="0" dirty="0"/>
              <a:t>) </a:t>
            </a:r>
          </a:p>
          <a:p>
            <a:pPr marL="285750" indent="-285750">
              <a:spcAft>
                <a:spcPts val="600"/>
              </a:spcAft>
              <a:buFont typeface="Arial" panose="020B0604020202020204" pitchFamily="34" charset="0"/>
              <a:buChar char="•"/>
            </a:pPr>
            <a:endParaRPr lang="en-US" sz="2000" b="0" dirty="0"/>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p:txBody>
          <a:bodyPr/>
          <a:lstStyle/>
          <a:p>
            <a:r>
              <a:rPr lang="en-US"/>
              <a:t>October 2020</a:t>
            </a:r>
            <a:endParaRPr lang="en-GB" dirty="0"/>
          </a:p>
        </p:txBody>
      </p:sp>
      <p:sp>
        <p:nvSpPr>
          <p:cNvPr id="7" name="Footer Placeholder 6">
            <a:extLst>
              <a:ext uri="{FF2B5EF4-FFF2-40B4-BE49-F238E27FC236}">
                <a16:creationId xmlns:a16="http://schemas.microsoft.com/office/drawing/2014/main" id="{F96F46CA-9A3B-4A07-B5C2-C389320BFCCE}"/>
              </a:ext>
            </a:extLst>
          </p:cNvPr>
          <p:cNvSpPr>
            <a:spLocks noGrp="1"/>
          </p:cNvSpPr>
          <p:nvPr>
            <p:ph type="ftr" idx="14"/>
          </p:nvPr>
        </p:nvSpPr>
        <p:spPr/>
        <p:txBody>
          <a:bodyPr/>
          <a:lstStyle/>
          <a:p>
            <a:r>
              <a:rPr lang="en-GB"/>
              <a:t>Binita Gupta (Intel)</a:t>
            </a:r>
            <a:endParaRPr lang="en-GB" dirty="0"/>
          </a:p>
        </p:txBody>
      </p:sp>
      <p:sp>
        <p:nvSpPr>
          <p:cNvPr id="8" name="TextBox 7">
            <a:extLst>
              <a:ext uri="{FF2B5EF4-FFF2-40B4-BE49-F238E27FC236}">
                <a16:creationId xmlns:a16="http://schemas.microsoft.com/office/drawing/2014/main" id="{B3C21BD8-8D4F-45D6-AE92-0DCBBD9363B9}"/>
              </a:ext>
            </a:extLst>
          </p:cNvPr>
          <p:cNvSpPr txBox="1"/>
          <p:nvPr/>
        </p:nvSpPr>
        <p:spPr>
          <a:xfrm>
            <a:off x="9677400" y="6162429"/>
            <a:ext cx="1828800" cy="276999"/>
          </a:xfrm>
          <a:prstGeom prst="rect">
            <a:avLst/>
          </a:prstGeom>
          <a:noFill/>
        </p:spPr>
        <p:txBody>
          <a:bodyPr wrap="square" rtlCol="0">
            <a:spAutoFit/>
          </a:bodyPr>
          <a:lstStyle/>
          <a:p>
            <a:pPr>
              <a:spcAft>
                <a:spcPts val="0"/>
              </a:spcAft>
            </a:pPr>
            <a:r>
              <a:rPr lang="en-US" sz="1200" dirty="0">
                <a:solidFill>
                  <a:schemeClr val="tx1"/>
                </a:solidFill>
              </a:rPr>
              <a:t>QFI: QoS Flow Identifier</a:t>
            </a:r>
          </a:p>
        </p:txBody>
      </p:sp>
    </p:spTree>
    <p:extLst>
      <p:ext uri="{BB962C8B-B14F-4D97-AF65-F5344CB8AC3E}">
        <p14:creationId xmlns:p14="http://schemas.microsoft.com/office/powerpoint/2010/main" val="4648764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1"/>
            <a:ext cx="10361084" cy="685799"/>
          </a:xfrm>
        </p:spPr>
        <p:txBody>
          <a:bodyPr/>
          <a:lstStyle/>
          <a:p>
            <a:r>
              <a:rPr lang="en-US" dirty="0"/>
              <a:t>5G QoS Model (2/2)</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idx="1"/>
          </p:nvPr>
        </p:nvSpPr>
        <p:spPr>
          <a:xfrm>
            <a:off x="838200" y="1450976"/>
            <a:ext cx="10856384" cy="4800599"/>
          </a:xfrm>
        </p:spPr>
        <p:txBody>
          <a:bodyPr/>
          <a:lstStyle/>
          <a:p>
            <a:pPr>
              <a:spcAft>
                <a:spcPts val="600"/>
              </a:spcAft>
              <a:buFont typeface="Wingdings" panose="05000000000000000000" pitchFamily="2" charset="2"/>
              <a:buChar char="Ø"/>
            </a:pPr>
            <a:r>
              <a:rPr lang="en-US" sz="2000" dirty="0">
                <a:solidFill>
                  <a:srgbClr val="0070C0"/>
                </a:solidFill>
              </a:rPr>
              <a:t>5G QoS Flow – </a:t>
            </a:r>
            <a:r>
              <a:rPr lang="en-US" sz="2000" b="0" dirty="0"/>
              <a:t>A QoS flow carried over WLAN access has following associated information:</a:t>
            </a:r>
          </a:p>
          <a:p>
            <a:pPr marL="685800" lvl="1">
              <a:spcAft>
                <a:spcPts val="600"/>
              </a:spcAft>
              <a:buFont typeface="Arial" panose="020B0604020202020204" pitchFamily="34" charset="0"/>
              <a:buChar char="•"/>
            </a:pPr>
            <a:r>
              <a:rPr lang="en-US" sz="1800" b="1" dirty="0"/>
              <a:t>QoS Profile </a:t>
            </a:r>
            <a:r>
              <a:rPr lang="en-US" sz="1800" dirty="0"/>
              <a:t>– specifies QoS parameters for the QoS flow. P</a:t>
            </a:r>
            <a:r>
              <a:rPr lang="en-US" sz="1800" b="0" dirty="0"/>
              <a:t>rovided to N3IWF/TNGF over N2 as part of PDU session management. U</a:t>
            </a:r>
            <a:r>
              <a:rPr lang="en-US" sz="1800" dirty="0"/>
              <a:t>sed by N3IWF/TNGF to map QoS flows to IPsec child SAs.</a:t>
            </a:r>
            <a:endParaRPr lang="en-US" sz="1800" b="0" dirty="0"/>
          </a:p>
          <a:p>
            <a:pPr marL="685800" lvl="1">
              <a:spcAft>
                <a:spcPts val="600"/>
              </a:spcAft>
              <a:buFont typeface="Arial" panose="020B0604020202020204" pitchFamily="34" charset="0"/>
              <a:buChar char="•"/>
            </a:pPr>
            <a:r>
              <a:rPr lang="en-US" sz="1800" b="1" dirty="0"/>
              <a:t>QoS Rules </a:t>
            </a:r>
            <a:r>
              <a:rPr lang="en-US" sz="1800" dirty="0"/>
              <a:t>– specifies Packet Filter set to map UL traffic to QoS flows within a PDU session. E</a:t>
            </a:r>
            <a:r>
              <a:rPr lang="en-US" sz="1800" b="0" dirty="0"/>
              <a:t>ither signaled to/derived by UE by applying Reflective QoS control on DL traffic.</a:t>
            </a:r>
          </a:p>
          <a:p>
            <a:pPr marL="685800" lvl="1">
              <a:spcAft>
                <a:spcPts val="600"/>
              </a:spcAft>
              <a:buFont typeface="Arial" panose="020B0604020202020204" pitchFamily="34" charset="0"/>
              <a:buChar char="•"/>
            </a:pPr>
            <a:r>
              <a:rPr lang="en-US" sz="1800" b="1" dirty="0"/>
              <a:t>QoS Flow Description </a:t>
            </a:r>
            <a:r>
              <a:rPr lang="en-US" sz="1800" b="0" dirty="0"/>
              <a:t>– specifies QoS parameters for the QoS flows to the UE. </a:t>
            </a:r>
            <a:r>
              <a:rPr lang="en-US" sz="1800" dirty="0"/>
              <a:t>These can be used by the UE to provide QoS differentiation for the indicated QoS flow.</a:t>
            </a:r>
          </a:p>
          <a:p>
            <a:pPr marL="685800" lvl="1">
              <a:spcAft>
                <a:spcPts val="600"/>
              </a:spcAft>
              <a:buFont typeface="Arial" panose="020B0604020202020204" pitchFamily="34" charset="0"/>
              <a:buChar char="•"/>
            </a:pPr>
            <a:r>
              <a:rPr lang="en-US" sz="1800" b="1" dirty="0"/>
              <a:t>5G_QOS_INFO Notify Payload </a:t>
            </a:r>
            <a:r>
              <a:rPr lang="en-US" sz="1800" dirty="0"/>
              <a:t>– contains QoS specific parameters within the </a:t>
            </a:r>
            <a:r>
              <a:rPr lang="en-US" sz="1800" dirty="0" err="1"/>
              <a:t>Create_Child_SA</a:t>
            </a:r>
            <a:r>
              <a:rPr lang="en-US" sz="1800" dirty="0"/>
              <a:t> request sent to the UE to establish an IPsec child SA over WLAN access.   </a:t>
            </a:r>
            <a:endParaRPr lang="en-US" sz="1800" b="0" dirty="0"/>
          </a:p>
          <a:p>
            <a:pPr marL="685800" lvl="1">
              <a:spcAft>
                <a:spcPts val="600"/>
              </a:spcAft>
              <a:buFont typeface="Arial" panose="020B0604020202020204" pitchFamily="34" charset="0"/>
              <a:buChar char="•"/>
            </a:pPr>
            <a:r>
              <a:rPr lang="en-US" sz="1800" b="1" dirty="0"/>
              <a:t>Packet Detection Rules </a:t>
            </a:r>
            <a:r>
              <a:rPr lang="en-US" sz="1800" b="0" dirty="0"/>
              <a:t>(PDR) – specifies Packet Filter set</a:t>
            </a:r>
            <a:r>
              <a:rPr lang="en-US" sz="1800" dirty="0"/>
              <a:t> sent </a:t>
            </a:r>
            <a:r>
              <a:rPr lang="en-US" sz="1800" b="0" dirty="0"/>
              <a:t>to the UPF, </a:t>
            </a:r>
            <a:r>
              <a:rPr lang="en-US" sz="1800" dirty="0"/>
              <a:t>u</a:t>
            </a:r>
            <a:r>
              <a:rPr lang="en-US" sz="1800" b="0" dirty="0"/>
              <a:t>sed </a:t>
            </a:r>
            <a:r>
              <a:rPr lang="en-US" sz="1800" dirty="0"/>
              <a:t>to map DL user traffic to QoS flow and N3/N9 core network tunnel with 3GPP or WLAN access. </a:t>
            </a:r>
          </a:p>
          <a:p>
            <a:pPr>
              <a:spcAft>
                <a:spcPts val="600"/>
              </a:spcAft>
              <a:buFont typeface="Wingdings" panose="05000000000000000000" pitchFamily="2" charset="2"/>
              <a:buChar char="Ø"/>
            </a:pPr>
            <a:r>
              <a:rPr lang="en-US" sz="2000" dirty="0">
                <a:solidFill>
                  <a:srgbClr val="0070C0"/>
                </a:solidFill>
              </a:rPr>
              <a:t>5G QoS Characteristics </a:t>
            </a:r>
            <a:r>
              <a:rPr lang="en-US" sz="2000" b="0" dirty="0"/>
              <a:t>– A </a:t>
            </a:r>
            <a:r>
              <a:rPr lang="en-US" sz="2000" b="0" dirty="0">
                <a:solidFill>
                  <a:srgbClr val="0070C0"/>
                </a:solidFill>
              </a:rPr>
              <a:t>5QI (5G QoS Identifier)</a:t>
            </a:r>
            <a:r>
              <a:rPr lang="en-US" sz="2000" b="0" dirty="0"/>
              <a:t> value identifies a set of QoS characteristic associated with a QoS flow. Used within the 5G Core, RAN and UE for QoS treatment. </a:t>
            </a:r>
          </a:p>
          <a:p>
            <a:pPr marL="285750" indent="-285750">
              <a:spcAft>
                <a:spcPts val="600"/>
              </a:spcAft>
              <a:buFont typeface="Arial" panose="020B0604020202020204" pitchFamily="34" charset="0"/>
              <a:buChar char="•"/>
            </a:pPr>
            <a:endParaRPr lang="en-US" sz="2000" b="0" dirty="0"/>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p:txBody>
          <a:bodyPr/>
          <a:lstStyle/>
          <a:p>
            <a:r>
              <a:rPr lang="en-US"/>
              <a:t>October 2020</a:t>
            </a:r>
            <a:endParaRPr lang="en-GB" dirty="0"/>
          </a:p>
        </p:txBody>
      </p:sp>
      <p:sp>
        <p:nvSpPr>
          <p:cNvPr id="7" name="Footer Placeholder 6">
            <a:extLst>
              <a:ext uri="{FF2B5EF4-FFF2-40B4-BE49-F238E27FC236}">
                <a16:creationId xmlns:a16="http://schemas.microsoft.com/office/drawing/2014/main" id="{5EB000D9-55DD-4EF1-B919-0D5678BCD3C6}"/>
              </a:ext>
            </a:extLst>
          </p:cNvPr>
          <p:cNvSpPr>
            <a:spLocks noGrp="1"/>
          </p:cNvSpPr>
          <p:nvPr>
            <p:ph type="ftr" idx="14"/>
          </p:nvPr>
        </p:nvSpPr>
        <p:spPr/>
        <p:txBody>
          <a:bodyPr/>
          <a:lstStyle/>
          <a:p>
            <a:r>
              <a:rPr lang="en-GB"/>
              <a:t>Binita Gupta (Intel)</a:t>
            </a:r>
            <a:endParaRPr lang="en-GB" dirty="0"/>
          </a:p>
        </p:txBody>
      </p:sp>
    </p:spTree>
    <p:extLst>
      <p:ext uri="{BB962C8B-B14F-4D97-AF65-F5344CB8AC3E}">
        <p14:creationId xmlns:p14="http://schemas.microsoft.com/office/powerpoint/2010/main" val="37217878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70BE3-4178-42D7-9C61-30ECEFE42B40}"/>
              </a:ext>
            </a:extLst>
          </p:cNvPr>
          <p:cNvSpPr>
            <a:spLocks noGrp="1"/>
          </p:cNvSpPr>
          <p:nvPr>
            <p:ph type="title"/>
          </p:nvPr>
        </p:nvSpPr>
        <p:spPr>
          <a:xfrm>
            <a:off x="914401" y="685801"/>
            <a:ext cx="10361084" cy="609599"/>
          </a:xfrm>
        </p:spPr>
        <p:txBody>
          <a:bodyPr/>
          <a:lstStyle/>
          <a:p>
            <a:r>
              <a:rPr lang="en-US" dirty="0"/>
              <a:t>5G QoS Characteristics</a:t>
            </a:r>
          </a:p>
        </p:txBody>
      </p:sp>
      <p:graphicFrame>
        <p:nvGraphicFramePr>
          <p:cNvPr id="7" name="Content Placeholder 6">
            <a:extLst>
              <a:ext uri="{FF2B5EF4-FFF2-40B4-BE49-F238E27FC236}">
                <a16:creationId xmlns:a16="http://schemas.microsoft.com/office/drawing/2014/main" id="{DFC09ED0-9EF0-4D5A-A30C-C0C387240B8E}"/>
              </a:ext>
            </a:extLst>
          </p:cNvPr>
          <p:cNvGraphicFramePr>
            <a:graphicFrameLocks noGrp="1"/>
          </p:cNvGraphicFramePr>
          <p:nvPr>
            <p:ph idx="1"/>
            <p:extLst>
              <p:ext uri="{D42A27DB-BD31-4B8C-83A1-F6EECF244321}">
                <p14:modId xmlns:p14="http://schemas.microsoft.com/office/powerpoint/2010/main" val="2759413245"/>
              </p:ext>
            </p:extLst>
          </p:nvPr>
        </p:nvGraphicFramePr>
        <p:xfrm>
          <a:off x="1220080" y="2800768"/>
          <a:ext cx="9959956" cy="3408168"/>
        </p:xfrm>
        <a:graphic>
          <a:graphicData uri="http://schemas.openxmlformats.org/drawingml/2006/table">
            <a:tbl>
              <a:tblPr firstRow="1" firstCol="1" bandRow="1">
                <a:tableStyleId>{BC89EF96-8CEA-46FF-86C4-4CE0E7609802}</a:tableStyleId>
              </a:tblPr>
              <a:tblGrid>
                <a:gridCol w="2666445">
                  <a:extLst>
                    <a:ext uri="{9D8B030D-6E8A-4147-A177-3AD203B41FA5}">
                      <a16:colId xmlns:a16="http://schemas.microsoft.com/office/drawing/2014/main" val="1204833765"/>
                    </a:ext>
                  </a:extLst>
                </a:gridCol>
                <a:gridCol w="7293511">
                  <a:extLst>
                    <a:ext uri="{9D8B030D-6E8A-4147-A177-3AD203B41FA5}">
                      <a16:colId xmlns:a16="http://schemas.microsoft.com/office/drawing/2014/main" val="4036714678"/>
                    </a:ext>
                  </a:extLst>
                </a:gridCol>
              </a:tblGrid>
              <a:tr h="304800">
                <a:tc>
                  <a:txBody>
                    <a:bodyPr/>
                    <a:lstStyle/>
                    <a:p>
                      <a:pPr marL="0" marR="0" algn="just">
                        <a:lnSpc>
                          <a:spcPct val="107000"/>
                        </a:lnSpc>
                        <a:spcBef>
                          <a:spcPts val="0"/>
                        </a:spcBef>
                        <a:spcAft>
                          <a:spcPts val="0"/>
                        </a:spcAft>
                      </a:pPr>
                      <a:r>
                        <a:rPr lang="en-US" sz="1600" b="0" dirty="0">
                          <a:effectLst/>
                        </a:rPr>
                        <a:t>QoS Characteristic</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1600" b="0" dirty="0">
                          <a:effectLst/>
                        </a:rPr>
                        <a:t>Description</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51144372"/>
                  </a:ext>
                </a:extLst>
              </a:tr>
              <a:tr h="381000">
                <a:tc>
                  <a:txBody>
                    <a:bodyPr/>
                    <a:lstStyle/>
                    <a:p>
                      <a:pPr marL="0" marR="0" algn="just">
                        <a:lnSpc>
                          <a:spcPct val="107000"/>
                        </a:lnSpc>
                        <a:spcBef>
                          <a:spcPts val="0"/>
                        </a:spcBef>
                        <a:spcAft>
                          <a:spcPts val="0"/>
                        </a:spcAft>
                      </a:pPr>
                      <a:r>
                        <a:rPr lang="en-US" sz="1600" dirty="0">
                          <a:effectLst/>
                        </a:rPr>
                        <a:t>Resource Type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600" dirty="0">
                          <a:effectLst/>
                        </a:rPr>
                        <a:t>Indicates the GBR, Delay-critical GBR or Non-GBR resource type for a QoS Flow.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94487432"/>
                  </a:ext>
                </a:extLst>
              </a:tr>
              <a:tr h="511460">
                <a:tc>
                  <a:txBody>
                    <a:bodyPr/>
                    <a:lstStyle/>
                    <a:p>
                      <a:pPr marL="0" marR="0" algn="just">
                        <a:lnSpc>
                          <a:spcPct val="107000"/>
                        </a:lnSpc>
                        <a:spcBef>
                          <a:spcPts val="0"/>
                        </a:spcBef>
                        <a:spcAft>
                          <a:spcPts val="0"/>
                        </a:spcAft>
                      </a:pPr>
                      <a:r>
                        <a:rPr lang="en-US" sz="1600">
                          <a:effectLst/>
                        </a:rPr>
                        <a:t>Priority Level</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1600" dirty="0">
                          <a:effectLst/>
                        </a:rPr>
                        <a:t>Indicates a priority in scheduling resources among QoS Flows. The lowest Priority Level value corresponds to the highest priority.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98704662"/>
                  </a:ext>
                </a:extLst>
              </a:tr>
              <a:tr h="326740">
                <a:tc>
                  <a:txBody>
                    <a:bodyPr/>
                    <a:lstStyle/>
                    <a:p>
                      <a:pPr marL="0" marR="0" algn="just">
                        <a:lnSpc>
                          <a:spcPct val="107000"/>
                        </a:lnSpc>
                        <a:spcBef>
                          <a:spcPts val="0"/>
                        </a:spcBef>
                        <a:spcAft>
                          <a:spcPts val="0"/>
                        </a:spcAft>
                      </a:pPr>
                      <a:r>
                        <a:rPr lang="en-US" sz="1600" dirty="0">
                          <a:effectLst/>
                        </a:rPr>
                        <a:t>Packet Delay Budget (PDB)</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1600" dirty="0">
                          <a:effectLst/>
                        </a:rPr>
                        <a:t>Defines an upper bound for the time that a packet may be delayed between the UE and the UPF.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0164954"/>
                  </a:ext>
                </a:extLst>
              </a:tr>
              <a:tr h="609600">
                <a:tc>
                  <a:txBody>
                    <a:bodyPr/>
                    <a:lstStyle/>
                    <a:p>
                      <a:pPr marL="0" marR="0" algn="just">
                        <a:lnSpc>
                          <a:spcPct val="107000"/>
                        </a:lnSpc>
                        <a:spcBef>
                          <a:spcPts val="0"/>
                        </a:spcBef>
                        <a:spcAft>
                          <a:spcPts val="0"/>
                        </a:spcAft>
                      </a:pPr>
                      <a:r>
                        <a:rPr lang="en-US" sz="1600" dirty="0">
                          <a:effectLst/>
                        </a:rPr>
                        <a:t>Packet Error Rate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1600" dirty="0">
                          <a:effectLst/>
                        </a:rPr>
                        <a:t>Defines an upper bound for a rate of non-congestion related packet losses. Same in UL and DL. Used to determine appropriate link layer protocol configurations in 3GPP access network.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91540983"/>
                  </a:ext>
                </a:extLst>
              </a:tr>
              <a:tr h="381509">
                <a:tc>
                  <a:txBody>
                    <a:bodyPr/>
                    <a:lstStyle/>
                    <a:p>
                      <a:pPr marL="0" marR="0" algn="just">
                        <a:lnSpc>
                          <a:spcPct val="107000"/>
                        </a:lnSpc>
                        <a:spcBef>
                          <a:spcPts val="0"/>
                        </a:spcBef>
                        <a:spcAft>
                          <a:spcPts val="0"/>
                        </a:spcAft>
                      </a:pPr>
                      <a:r>
                        <a:rPr lang="en-US" sz="1600" dirty="0">
                          <a:effectLst/>
                        </a:rPr>
                        <a:t>Averaging Window</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1600">
                          <a:effectLst/>
                        </a:rPr>
                        <a:t>Represents the duration over which the GFBR and MFBR shall be calculated.</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44936767"/>
                  </a:ext>
                </a:extLst>
              </a:tr>
              <a:tr h="550572">
                <a:tc>
                  <a:txBody>
                    <a:bodyPr/>
                    <a:lstStyle/>
                    <a:p>
                      <a:pPr marL="0" marR="0" algn="l">
                        <a:lnSpc>
                          <a:spcPct val="107000"/>
                        </a:lnSpc>
                        <a:spcBef>
                          <a:spcPts val="0"/>
                        </a:spcBef>
                        <a:spcAft>
                          <a:spcPts val="0"/>
                        </a:spcAft>
                      </a:pPr>
                      <a:r>
                        <a:rPr lang="en-US" sz="1600" dirty="0">
                          <a:effectLst/>
                        </a:rPr>
                        <a:t>Maximum Data Burst Volume (MDBV)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1600" dirty="0">
                          <a:effectLst/>
                        </a:rPr>
                        <a:t>MDBV is applicable only for Delay-critical GBR resource type. It denotes the largest amount of data that the 5G-AN is required to serve within a period of 5G-AN PDB.</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09084129"/>
                  </a:ext>
                </a:extLst>
              </a:tr>
            </a:tbl>
          </a:graphicData>
        </a:graphic>
      </p:graphicFrame>
      <p:sp>
        <p:nvSpPr>
          <p:cNvPr id="4" name="Slide Number Placeholder 3">
            <a:extLst>
              <a:ext uri="{FF2B5EF4-FFF2-40B4-BE49-F238E27FC236}">
                <a16:creationId xmlns:a16="http://schemas.microsoft.com/office/drawing/2014/main" id="{83E0A7DB-495C-4CC2-BE18-D3E754447191}"/>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6" name="Date Placeholder 5">
            <a:extLst>
              <a:ext uri="{FF2B5EF4-FFF2-40B4-BE49-F238E27FC236}">
                <a16:creationId xmlns:a16="http://schemas.microsoft.com/office/drawing/2014/main" id="{54B7E7EB-DCE4-4961-A11B-D49EF211E9FC}"/>
              </a:ext>
            </a:extLst>
          </p:cNvPr>
          <p:cNvSpPr>
            <a:spLocks noGrp="1"/>
          </p:cNvSpPr>
          <p:nvPr>
            <p:ph type="dt" idx="15"/>
          </p:nvPr>
        </p:nvSpPr>
        <p:spPr/>
        <p:txBody>
          <a:bodyPr/>
          <a:lstStyle/>
          <a:p>
            <a:r>
              <a:rPr lang="en-US"/>
              <a:t>October 2020</a:t>
            </a:r>
            <a:endParaRPr lang="en-GB" dirty="0"/>
          </a:p>
        </p:txBody>
      </p:sp>
      <p:sp>
        <p:nvSpPr>
          <p:cNvPr id="15" name="Content Placeholder 4">
            <a:extLst>
              <a:ext uri="{FF2B5EF4-FFF2-40B4-BE49-F238E27FC236}">
                <a16:creationId xmlns:a16="http://schemas.microsoft.com/office/drawing/2014/main" id="{C3BCA362-2780-4CDD-9880-4C552EE38D84}"/>
              </a:ext>
            </a:extLst>
          </p:cNvPr>
          <p:cNvSpPr txBox="1">
            <a:spLocks/>
          </p:cNvSpPr>
          <p:nvPr/>
        </p:nvSpPr>
        <p:spPr>
          <a:xfrm>
            <a:off x="1220080" y="1391640"/>
            <a:ext cx="9677400" cy="1312888"/>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dirty="0">
                <a:solidFill>
                  <a:srgbClr val="0070C0"/>
                </a:solidFill>
              </a:rPr>
              <a:t>Standardized 5QI values </a:t>
            </a:r>
            <a:r>
              <a:rPr lang="en-US" sz="1800" b="0" dirty="0"/>
              <a:t>and associated QoS characteristics are defined for frequently used services for GBR, Delay-critical GBR and Non-GRB resource types</a:t>
            </a:r>
          </a:p>
          <a:p>
            <a:pPr>
              <a:buFont typeface="Arial" panose="020B0604020202020204" pitchFamily="34" charset="0"/>
              <a:buChar char="•"/>
            </a:pPr>
            <a:r>
              <a:rPr lang="en-US" sz="1800" b="0" dirty="0"/>
              <a:t>Dynamically assigned 5QI values and associated characteristics can be defined for services which can not use standardized 5QI values</a:t>
            </a:r>
          </a:p>
          <a:p>
            <a:pPr>
              <a:buFont typeface="Arial" panose="020B0604020202020204" pitchFamily="34" charset="0"/>
              <a:buChar char="•"/>
            </a:pPr>
            <a:endParaRPr lang="en-US" sz="1600" b="0" kern="0" dirty="0"/>
          </a:p>
        </p:txBody>
      </p:sp>
      <p:sp>
        <p:nvSpPr>
          <p:cNvPr id="3" name="Footer Placeholder 2">
            <a:extLst>
              <a:ext uri="{FF2B5EF4-FFF2-40B4-BE49-F238E27FC236}">
                <a16:creationId xmlns:a16="http://schemas.microsoft.com/office/drawing/2014/main" id="{56228845-2C34-48E8-8F95-3AA9AE382A32}"/>
              </a:ext>
            </a:extLst>
          </p:cNvPr>
          <p:cNvSpPr>
            <a:spLocks noGrp="1"/>
          </p:cNvSpPr>
          <p:nvPr>
            <p:ph type="ftr" idx="14"/>
          </p:nvPr>
        </p:nvSpPr>
        <p:spPr/>
        <p:txBody>
          <a:bodyPr/>
          <a:lstStyle/>
          <a:p>
            <a:r>
              <a:rPr lang="en-GB"/>
              <a:t>Binita Gupta (Intel)</a:t>
            </a:r>
            <a:endParaRPr lang="en-GB" dirty="0"/>
          </a:p>
        </p:txBody>
      </p:sp>
    </p:spTree>
    <p:extLst>
      <p:ext uri="{BB962C8B-B14F-4D97-AF65-F5344CB8AC3E}">
        <p14:creationId xmlns:p14="http://schemas.microsoft.com/office/powerpoint/2010/main" val="21602450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2C1AF-7CF2-40ED-B845-2950D51B6211}"/>
              </a:ext>
            </a:extLst>
          </p:cNvPr>
          <p:cNvSpPr>
            <a:spLocks noGrp="1"/>
          </p:cNvSpPr>
          <p:nvPr>
            <p:ph type="title"/>
          </p:nvPr>
        </p:nvSpPr>
        <p:spPr>
          <a:xfrm>
            <a:off x="609600" y="606424"/>
            <a:ext cx="10972800" cy="631223"/>
          </a:xfrm>
        </p:spPr>
        <p:txBody>
          <a:bodyPr wrap="square" anchor="ctr">
            <a:normAutofit/>
          </a:bodyPr>
          <a:lstStyle/>
          <a:p>
            <a:r>
              <a:rPr lang="en-US" dirty="0"/>
              <a:t>5G QoS Parameters</a:t>
            </a:r>
          </a:p>
        </p:txBody>
      </p:sp>
      <p:sp>
        <p:nvSpPr>
          <p:cNvPr id="3" name="Text Placeholder 2">
            <a:extLst>
              <a:ext uri="{FF2B5EF4-FFF2-40B4-BE49-F238E27FC236}">
                <a16:creationId xmlns:a16="http://schemas.microsoft.com/office/drawing/2014/main" id="{3CD143F8-F2E9-4A98-877E-E97D0714E56C}"/>
              </a:ext>
            </a:extLst>
          </p:cNvPr>
          <p:cNvSpPr>
            <a:spLocks noGrp="1"/>
          </p:cNvSpPr>
          <p:nvPr>
            <p:ph type="body" idx="1"/>
          </p:nvPr>
        </p:nvSpPr>
        <p:spPr>
          <a:xfrm>
            <a:off x="455860" y="1134542"/>
            <a:ext cx="4724400" cy="303975"/>
          </a:xfrm>
        </p:spPr>
        <p:txBody>
          <a:bodyPr wrap="square" anchor="b">
            <a:normAutofit lnSpcReduction="10000"/>
          </a:bodyPr>
          <a:lstStyle/>
          <a:p>
            <a:r>
              <a:rPr lang="en-US" sz="1400" dirty="0"/>
              <a:t>QoS Profile parameters</a:t>
            </a:r>
          </a:p>
        </p:txBody>
      </p:sp>
      <p:sp>
        <p:nvSpPr>
          <p:cNvPr id="12" name="Text Placeholder 4">
            <a:extLst>
              <a:ext uri="{FF2B5EF4-FFF2-40B4-BE49-F238E27FC236}">
                <a16:creationId xmlns:a16="http://schemas.microsoft.com/office/drawing/2014/main" id="{D701B1F0-7E4A-411F-901F-1F0C3D080F71}"/>
              </a:ext>
            </a:extLst>
          </p:cNvPr>
          <p:cNvSpPr>
            <a:spLocks noGrp="1"/>
          </p:cNvSpPr>
          <p:nvPr>
            <p:ph type="body" sz="quarter" idx="3"/>
          </p:nvPr>
        </p:nvSpPr>
        <p:spPr>
          <a:xfrm>
            <a:off x="451814" y="4546036"/>
            <a:ext cx="2362200" cy="303975"/>
          </a:xfrm>
        </p:spPr>
        <p:txBody>
          <a:bodyPr/>
          <a:lstStyle/>
          <a:p>
            <a:r>
              <a:rPr lang="en-US" sz="1400" dirty="0"/>
              <a:t>QoS Rule parameters</a:t>
            </a:r>
          </a:p>
        </p:txBody>
      </p:sp>
      <p:graphicFrame>
        <p:nvGraphicFramePr>
          <p:cNvPr id="6" name="Content Placeholder 5">
            <a:extLst>
              <a:ext uri="{FF2B5EF4-FFF2-40B4-BE49-F238E27FC236}">
                <a16:creationId xmlns:a16="http://schemas.microsoft.com/office/drawing/2014/main" id="{02F7038F-509E-492A-9D87-899F91056E9D}"/>
              </a:ext>
            </a:extLst>
          </p:cNvPr>
          <p:cNvGraphicFramePr>
            <a:graphicFrameLocks noGrp="1"/>
          </p:cNvGraphicFramePr>
          <p:nvPr>
            <p:ph sz="quarter" idx="4"/>
            <p:extLst>
              <p:ext uri="{D42A27DB-BD31-4B8C-83A1-F6EECF244321}">
                <p14:modId xmlns:p14="http://schemas.microsoft.com/office/powerpoint/2010/main" val="3929741078"/>
              </p:ext>
            </p:extLst>
          </p:nvPr>
        </p:nvGraphicFramePr>
        <p:xfrm>
          <a:off x="473307" y="4877070"/>
          <a:ext cx="2507201" cy="1488447"/>
        </p:xfrm>
        <a:graphic>
          <a:graphicData uri="http://schemas.openxmlformats.org/drawingml/2006/table">
            <a:tbl>
              <a:tblPr firstRow="1" firstCol="1" bandRow="1">
                <a:effectLst>
                  <a:outerShdw blurRad="50800" dist="38100" algn="l" rotWithShape="0">
                    <a:prstClr val="black">
                      <a:alpha val="40000"/>
                    </a:prstClr>
                  </a:outerShdw>
                </a:effectLst>
                <a:tableStyleId>{BC89EF96-8CEA-46FF-86C4-4CE0E7609802}</a:tableStyleId>
              </a:tblPr>
              <a:tblGrid>
                <a:gridCol w="2507201">
                  <a:extLst>
                    <a:ext uri="{9D8B030D-6E8A-4147-A177-3AD203B41FA5}">
                      <a16:colId xmlns:a16="http://schemas.microsoft.com/office/drawing/2014/main" val="3524571277"/>
                    </a:ext>
                  </a:extLst>
                </a:gridCol>
              </a:tblGrid>
              <a:tr h="327551">
                <a:tc>
                  <a:txBody>
                    <a:bodyPr/>
                    <a:lstStyle/>
                    <a:p>
                      <a:pPr marL="0" marR="0" algn="just" defTabSz="914400" rtl="0" eaLnBrk="1" latinLnBrk="0" hangingPunct="1">
                        <a:lnSpc>
                          <a:spcPct val="107000"/>
                        </a:lnSpc>
                        <a:spcBef>
                          <a:spcPts val="0"/>
                        </a:spcBef>
                        <a:spcAft>
                          <a:spcPts val="0"/>
                        </a:spcAft>
                      </a:pPr>
                      <a:r>
                        <a:rPr lang="en-US" sz="1600" b="0" kern="1200" dirty="0">
                          <a:solidFill>
                            <a:schemeClr val="tx1"/>
                          </a:solidFill>
                          <a:effectLst/>
                          <a:latin typeface="+mn-lt"/>
                          <a:ea typeface="+mn-ea"/>
                          <a:cs typeface="+mn-cs"/>
                        </a:rPr>
                        <a:t>QoS Flow Identifier (QFI)</a:t>
                      </a:r>
                    </a:p>
                  </a:txBody>
                  <a:tcPr marL="68580" marR="68580" marT="0" marB="0"/>
                </a:tc>
                <a:extLst>
                  <a:ext uri="{0D108BD9-81ED-4DB2-BD59-A6C34878D82A}">
                    <a16:rowId xmlns:a16="http://schemas.microsoft.com/office/drawing/2014/main" val="1523112517"/>
                  </a:ext>
                </a:extLst>
              </a:tr>
              <a:tr h="341440">
                <a:tc>
                  <a:txBody>
                    <a:bodyPr/>
                    <a:lstStyle/>
                    <a:p>
                      <a:pPr marL="0" marR="0" algn="just" defTabSz="914400" rtl="0" eaLnBrk="1" latinLnBrk="0" hangingPunct="1">
                        <a:lnSpc>
                          <a:spcPct val="107000"/>
                        </a:lnSpc>
                        <a:spcBef>
                          <a:spcPts val="0"/>
                        </a:spcBef>
                        <a:spcAft>
                          <a:spcPts val="0"/>
                        </a:spcAft>
                      </a:pPr>
                      <a:r>
                        <a:rPr lang="en-US" sz="1600" b="0" kern="1200" dirty="0">
                          <a:solidFill>
                            <a:schemeClr val="tx1"/>
                          </a:solidFill>
                          <a:effectLst/>
                          <a:latin typeface="+mn-lt"/>
                          <a:ea typeface="+mn-ea"/>
                          <a:cs typeface="+mn-cs"/>
                        </a:rPr>
                        <a:t>QoS Rule Identifier (QRI)</a:t>
                      </a:r>
                    </a:p>
                  </a:txBody>
                  <a:tcPr marL="68580" marR="68580" marT="0" marB="0"/>
                </a:tc>
                <a:extLst>
                  <a:ext uri="{0D108BD9-81ED-4DB2-BD59-A6C34878D82A}">
                    <a16:rowId xmlns:a16="http://schemas.microsoft.com/office/drawing/2014/main" val="3215880332"/>
                  </a:ext>
                </a:extLst>
              </a:tr>
              <a:tr h="273152">
                <a:tc>
                  <a:txBody>
                    <a:bodyPr/>
                    <a:lstStyle/>
                    <a:p>
                      <a:pPr marL="0" marR="0" algn="just" defTabSz="914400" rtl="0" eaLnBrk="1" latinLnBrk="0" hangingPunct="1">
                        <a:lnSpc>
                          <a:spcPct val="107000"/>
                        </a:lnSpc>
                        <a:spcBef>
                          <a:spcPts val="0"/>
                        </a:spcBef>
                        <a:spcAft>
                          <a:spcPts val="0"/>
                        </a:spcAft>
                      </a:pPr>
                      <a:r>
                        <a:rPr lang="en-US" sz="1600" b="0" kern="1200" dirty="0">
                          <a:solidFill>
                            <a:schemeClr val="tx1"/>
                          </a:solidFill>
                          <a:effectLst/>
                          <a:latin typeface="+mn-lt"/>
                          <a:ea typeface="+mn-ea"/>
                          <a:cs typeface="+mn-cs"/>
                        </a:rPr>
                        <a:t>Default QoS rule indication</a:t>
                      </a:r>
                    </a:p>
                  </a:txBody>
                  <a:tcPr marL="68580" marR="68580" marT="0" marB="0"/>
                </a:tc>
                <a:extLst>
                  <a:ext uri="{0D108BD9-81ED-4DB2-BD59-A6C34878D82A}">
                    <a16:rowId xmlns:a16="http://schemas.microsoft.com/office/drawing/2014/main" val="2969305686"/>
                  </a:ext>
                </a:extLst>
              </a:tr>
              <a:tr h="273152">
                <a:tc>
                  <a:txBody>
                    <a:bodyPr/>
                    <a:lstStyle/>
                    <a:p>
                      <a:pPr marL="0" marR="0" algn="just" defTabSz="914400" rtl="0" eaLnBrk="1" latinLnBrk="0" hangingPunct="1">
                        <a:lnSpc>
                          <a:spcPct val="107000"/>
                        </a:lnSpc>
                        <a:spcBef>
                          <a:spcPts val="0"/>
                        </a:spcBef>
                        <a:spcAft>
                          <a:spcPts val="0"/>
                        </a:spcAft>
                      </a:pPr>
                      <a:r>
                        <a:rPr lang="en-US" sz="1600" b="0" kern="1200" dirty="0">
                          <a:solidFill>
                            <a:schemeClr val="tx1"/>
                          </a:solidFill>
                          <a:effectLst/>
                          <a:latin typeface="+mn-lt"/>
                          <a:ea typeface="+mn-ea"/>
                          <a:cs typeface="+mn-cs"/>
                        </a:rPr>
                        <a:t>Packet Filter Set </a:t>
                      </a:r>
                    </a:p>
                  </a:txBody>
                  <a:tcPr marL="68580" marR="68580" marT="0" marB="0"/>
                </a:tc>
                <a:extLst>
                  <a:ext uri="{0D108BD9-81ED-4DB2-BD59-A6C34878D82A}">
                    <a16:rowId xmlns:a16="http://schemas.microsoft.com/office/drawing/2014/main" val="4226175557"/>
                  </a:ext>
                </a:extLst>
              </a:tr>
              <a:tr h="273152">
                <a:tc>
                  <a:txBody>
                    <a:bodyPr/>
                    <a:lstStyle/>
                    <a:p>
                      <a:pPr marL="0" marR="0" algn="just" defTabSz="914400" rtl="0" eaLnBrk="1" latinLnBrk="0" hangingPunct="1">
                        <a:lnSpc>
                          <a:spcPct val="107000"/>
                        </a:lnSpc>
                        <a:spcBef>
                          <a:spcPts val="0"/>
                        </a:spcBef>
                        <a:spcAft>
                          <a:spcPts val="0"/>
                        </a:spcAft>
                      </a:pPr>
                      <a:r>
                        <a:rPr lang="en-US" sz="1600" b="0" kern="1200" dirty="0">
                          <a:solidFill>
                            <a:schemeClr val="tx1"/>
                          </a:solidFill>
                          <a:effectLst/>
                          <a:latin typeface="+mn-lt"/>
                          <a:ea typeface="+mn-ea"/>
                          <a:cs typeface="+mn-cs"/>
                        </a:rPr>
                        <a:t>Precedence Value</a:t>
                      </a:r>
                    </a:p>
                  </a:txBody>
                  <a:tcPr marL="68580" marR="68580" marT="0" marB="0"/>
                </a:tc>
                <a:extLst>
                  <a:ext uri="{0D108BD9-81ED-4DB2-BD59-A6C34878D82A}">
                    <a16:rowId xmlns:a16="http://schemas.microsoft.com/office/drawing/2014/main" val="4248059511"/>
                  </a:ext>
                </a:extLst>
              </a:tr>
            </a:tbl>
          </a:graphicData>
        </a:graphic>
      </p:graphicFrame>
      <p:sp>
        <p:nvSpPr>
          <p:cNvPr id="7" name="Date Placeholder 6">
            <a:extLst>
              <a:ext uri="{FF2B5EF4-FFF2-40B4-BE49-F238E27FC236}">
                <a16:creationId xmlns:a16="http://schemas.microsoft.com/office/drawing/2014/main" id="{F2E0199F-379C-445E-91FC-EF1D2C3B614B}"/>
              </a:ext>
            </a:extLst>
          </p:cNvPr>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t>October 2020</a:t>
            </a:r>
            <a:endParaRPr lang="en-GB"/>
          </a:p>
        </p:txBody>
      </p:sp>
      <p:sp>
        <p:nvSpPr>
          <p:cNvPr id="9" name="Slide Number Placeholder 8">
            <a:extLst>
              <a:ext uri="{FF2B5EF4-FFF2-40B4-BE49-F238E27FC236}">
                <a16:creationId xmlns:a16="http://schemas.microsoft.com/office/drawing/2014/main" id="{E5B7CEE0-18D9-4595-BA32-B2E31562742B}"/>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69B99EC4-A1FB-4C79-B9A5-C1FFD5A90380}" type="slidenum">
              <a:rPr lang="en-GB" smtClean="0"/>
              <a:pPr>
                <a:spcAft>
                  <a:spcPts val="600"/>
                </a:spcAft>
              </a:pPr>
              <a:t>24</a:t>
            </a:fld>
            <a:endParaRPr lang="en-GB"/>
          </a:p>
        </p:txBody>
      </p:sp>
      <p:graphicFrame>
        <p:nvGraphicFramePr>
          <p:cNvPr id="10" name="Content Placeholder 9">
            <a:extLst>
              <a:ext uri="{FF2B5EF4-FFF2-40B4-BE49-F238E27FC236}">
                <a16:creationId xmlns:a16="http://schemas.microsoft.com/office/drawing/2014/main" id="{BC1A4E19-A4C2-4880-8B1D-7D7BD3430FF9}"/>
              </a:ext>
            </a:extLst>
          </p:cNvPr>
          <p:cNvGraphicFramePr>
            <a:graphicFrameLocks noGrp="1"/>
          </p:cNvGraphicFramePr>
          <p:nvPr>
            <p:ph sz="half" idx="2"/>
            <p:extLst>
              <p:ext uri="{D42A27DB-BD31-4B8C-83A1-F6EECF244321}">
                <p14:modId xmlns:p14="http://schemas.microsoft.com/office/powerpoint/2010/main" val="3839532724"/>
              </p:ext>
            </p:extLst>
          </p:nvPr>
        </p:nvGraphicFramePr>
        <p:xfrm>
          <a:off x="492197" y="1478589"/>
          <a:ext cx="4718543" cy="2830184"/>
        </p:xfrm>
        <a:graphic>
          <a:graphicData uri="http://schemas.openxmlformats.org/drawingml/2006/table">
            <a:tbl>
              <a:tblPr firstRow="1" firstCol="1" bandRow="1">
                <a:effectLst>
                  <a:outerShdw blurRad="50800" dist="38100" algn="l" rotWithShape="0">
                    <a:prstClr val="black">
                      <a:alpha val="40000"/>
                    </a:prstClr>
                  </a:outerShdw>
                </a:effectLst>
                <a:tableStyleId>{BC89EF96-8CEA-46FF-86C4-4CE0E7609802}</a:tableStyleId>
              </a:tblPr>
              <a:tblGrid>
                <a:gridCol w="4238693">
                  <a:extLst>
                    <a:ext uri="{9D8B030D-6E8A-4147-A177-3AD203B41FA5}">
                      <a16:colId xmlns:a16="http://schemas.microsoft.com/office/drawing/2014/main" val="635493463"/>
                    </a:ext>
                  </a:extLst>
                </a:gridCol>
                <a:gridCol w="479850">
                  <a:extLst>
                    <a:ext uri="{9D8B030D-6E8A-4147-A177-3AD203B41FA5}">
                      <a16:colId xmlns:a16="http://schemas.microsoft.com/office/drawing/2014/main" val="3574586914"/>
                    </a:ext>
                  </a:extLst>
                </a:gridCol>
              </a:tblGrid>
              <a:tr h="305715">
                <a:tc>
                  <a:txBody>
                    <a:bodyPr/>
                    <a:lstStyle/>
                    <a:p>
                      <a:pPr marL="0" marR="0" algn="just">
                        <a:lnSpc>
                          <a:spcPct val="107000"/>
                        </a:lnSpc>
                        <a:spcBef>
                          <a:spcPts val="0"/>
                        </a:spcBef>
                        <a:spcAft>
                          <a:spcPts val="0"/>
                        </a:spcAft>
                      </a:pPr>
                      <a:r>
                        <a:rPr lang="en-US" sz="1600" b="0" dirty="0">
                          <a:effectLst/>
                        </a:rPr>
                        <a:t>5G QoS Identifier (5QI)</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124462" marR="124462" marT="0" marB="0"/>
                </a:tc>
                <a:tc>
                  <a:txBody>
                    <a:bodyPr/>
                    <a:lstStyle/>
                    <a:p>
                      <a:pPr marL="0" marR="0" algn="just">
                        <a:lnSpc>
                          <a:spcPct val="107000"/>
                        </a:lnSpc>
                        <a:spcBef>
                          <a:spcPts val="0"/>
                        </a:spcBef>
                        <a:spcAft>
                          <a:spcPts val="800"/>
                        </a:spcAft>
                      </a:pPr>
                      <a:r>
                        <a:rPr lang="en-US" sz="20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157576640"/>
                  </a:ext>
                </a:extLst>
              </a:tr>
              <a:tr h="305715">
                <a:tc>
                  <a:txBody>
                    <a:bodyPr/>
                    <a:lstStyle/>
                    <a:p>
                      <a:pPr marL="0" marR="0" algn="just">
                        <a:lnSpc>
                          <a:spcPct val="107000"/>
                        </a:lnSpc>
                        <a:spcBef>
                          <a:spcPts val="0"/>
                        </a:spcBef>
                        <a:spcAft>
                          <a:spcPts val="0"/>
                        </a:spcAft>
                      </a:pPr>
                      <a:r>
                        <a:rPr lang="en-US" sz="1600" b="0" dirty="0">
                          <a:effectLst/>
                        </a:rPr>
                        <a:t>5G QoS Characteristics (optional)</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124462" marR="124462" marT="0" marB="0"/>
                </a:tc>
                <a:tc>
                  <a:txBody>
                    <a:bodyPr/>
                    <a:lstStyle/>
                    <a:p>
                      <a:pPr marL="0" marR="0" algn="just">
                        <a:lnSpc>
                          <a:spcPct val="107000"/>
                        </a:lnSpc>
                        <a:spcBef>
                          <a:spcPts val="0"/>
                        </a:spcBef>
                        <a:spcAft>
                          <a:spcPts val="800"/>
                        </a:spcAft>
                      </a:pPr>
                      <a:r>
                        <a:rPr lang="en-US" sz="20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359240574"/>
                  </a:ext>
                </a:extLst>
              </a:tr>
              <a:tr h="305715">
                <a:tc>
                  <a:txBody>
                    <a:bodyPr/>
                    <a:lstStyle/>
                    <a:p>
                      <a:pPr marL="0" marR="0" algn="just">
                        <a:lnSpc>
                          <a:spcPct val="107000"/>
                        </a:lnSpc>
                        <a:spcBef>
                          <a:spcPts val="0"/>
                        </a:spcBef>
                        <a:spcAft>
                          <a:spcPts val="0"/>
                        </a:spcAft>
                      </a:pPr>
                      <a:r>
                        <a:rPr lang="en-US" sz="1600" b="0" dirty="0">
                          <a:effectLst/>
                        </a:rPr>
                        <a:t>Allocation and Retention Priority (ARP)</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124462" marR="124462" marT="0" marB="0"/>
                </a:tc>
                <a:tc>
                  <a:txBody>
                    <a:bodyPr/>
                    <a:lstStyle/>
                    <a:p>
                      <a:pPr marL="0" marR="0" algn="just">
                        <a:lnSpc>
                          <a:spcPct val="107000"/>
                        </a:lnSpc>
                        <a:spcBef>
                          <a:spcPts val="0"/>
                        </a:spcBef>
                        <a:spcAft>
                          <a:spcPts val="800"/>
                        </a:spcAft>
                      </a:pPr>
                      <a:r>
                        <a:rPr lang="en-US" sz="20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759940667"/>
                  </a:ext>
                </a:extLst>
              </a:tr>
              <a:tr h="282732">
                <a:tc gridSpan="2">
                  <a:txBody>
                    <a:bodyPr/>
                    <a:lstStyle/>
                    <a:p>
                      <a:pPr marL="0" marR="0" algn="just">
                        <a:lnSpc>
                          <a:spcPct val="107000"/>
                        </a:lnSpc>
                        <a:spcBef>
                          <a:spcPts val="0"/>
                        </a:spcBef>
                        <a:spcAft>
                          <a:spcPts val="0"/>
                        </a:spcAft>
                      </a:pPr>
                      <a:r>
                        <a:rPr lang="en-US" sz="1600" b="0" dirty="0">
                          <a:solidFill>
                            <a:srgbClr val="FF0000"/>
                          </a:solidFill>
                          <a:effectLst/>
                        </a:rPr>
                        <a:t>For Non-GBR QoS Flow only</a:t>
                      </a:r>
                      <a:endParaRPr lang="en-US" sz="16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24462" marR="124462" marT="0" marB="0"/>
                </a:tc>
                <a:tc hMerge="1">
                  <a:txBody>
                    <a:bodyPr/>
                    <a:lstStyle/>
                    <a:p>
                      <a:endParaRPr lang="en-US"/>
                    </a:p>
                  </a:txBody>
                  <a:tcPr/>
                </a:tc>
                <a:extLst>
                  <a:ext uri="{0D108BD9-81ED-4DB2-BD59-A6C34878D82A}">
                    <a16:rowId xmlns:a16="http://schemas.microsoft.com/office/drawing/2014/main" val="455255251"/>
                  </a:ext>
                </a:extLst>
              </a:tr>
              <a:tr h="305715">
                <a:tc>
                  <a:txBody>
                    <a:bodyPr/>
                    <a:lstStyle/>
                    <a:p>
                      <a:pPr marL="0" marR="0" algn="just">
                        <a:lnSpc>
                          <a:spcPct val="107000"/>
                        </a:lnSpc>
                        <a:spcBef>
                          <a:spcPts val="0"/>
                        </a:spcBef>
                        <a:spcAft>
                          <a:spcPts val="0"/>
                        </a:spcAft>
                      </a:pPr>
                      <a:r>
                        <a:rPr lang="en-US" sz="1600" b="0" dirty="0">
                          <a:effectLst/>
                        </a:rPr>
                        <a:t>Reflective QoS Attribute (RQA)</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124462" marR="124462" marT="0" marB="0"/>
                </a:tc>
                <a:tc>
                  <a:txBody>
                    <a:bodyPr/>
                    <a:lstStyle/>
                    <a:p>
                      <a:pPr marL="0" marR="0" algn="just">
                        <a:lnSpc>
                          <a:spcPct val="107000"/>
                        </a:lnSpc>
                        <a:spcBef>
                          <a:spcPts val="0"/>
                        </a:spcBef>
                        <a:spcAft>
                          <a:spcPts val="800"/>
                        </a:spcAft>
                      </a:pPr>
                      <a:r>
                        <a:rPr lang="en-US" sz="20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112496928"/>
                  </a:ext>
                </a:extLst>
              </a:tr>
              <a:tr h="282732">
                <a:tc gridSpan="2">
                  <a:txBody>
                    <a:bodyPr/>
                    <a:lstStyle/>
                    <a:p>
                      <a:pPr marL="0" marR="0" algn="just">
                        <a:lnSpc>
                          <a:spcPct val="107000"/>
                        </a:lnSpc>
                        <a:spcBef>
                          <a:spcPts val="0"/>
                        </a:spcBef>
                        <a:spcAft>
                          <a:spcPts val="0"/>
                        </a:spcAft>
                      </a:pPr>
                      <a:r>
                        <a:rPr lang="en-US" sz="1600" b="0" dirty="0">
                          <a:solidFill>
                            <a:srgbClr val="FF0000"/>
                          </a:solidFill>
                          <a:effectLst/>
                        </a:rPr>
                        <a:t>For GBR QoS Flow only</a:t>
                      </a:r>
                      <a:endParaRPr lang="en-US" sz="16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24462" marR="124462" marT="0" marB="0"/>
                </a:tc>
                <a:tc hMerge="1">
                  <a:txBody>
                    <a:bodyPr/>
                    <a:lstStyle/>
                    <a:p>
                      <a:endParaRPr lang="en-US"/>
                    </a:p>
                  </a:txBody>
                  <a:tcPr/>
                </a:tc>
                <a:extLst>
                  <a:ext uri="{0D108BD9-81ED-4DB2-BD59-A6C34878D82A}">
                    <a16:rowId xmlns:a16="http://schemas.microsoft.com/office/drawing/2014/main" val="232807349"/>
                  </a:ext>
                </a:extLst>
              </a:tr>
              <a:tr h="365104">
                <a:tc>
                  <a:txBody>
                    <a:bodyPr/>
                    <a:lstStyle/>
                    <a:p>
                      <a:pPr marL="0" marR="0" algn="just">
                        <a:lnSpc>
                          <a:spcPct val="107000"/>
                        </a:lnSpc>
                        <a:spcBef>
                          <a:spcPts val="0"/>
                        </a:spcBef>
                        <a:spcAft>
                          <a:spcPts val="0"/>
                        </a:spcAft>
                      </a:pPr>
                      <a:r>
                        <a:rPr lang="en-US" sz="1600" b="0" dirty="0">
                          <a:effectLst/>
                        </a:rPr>
                        <a:t>Guaranteed Flow Bit Rate (GFBR) - UL and DL</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124462" marR="124462" marT="0" marB="0"/>
                </a:tc>
                <a:tc>
                  <a:txBody>
                    <a:bodyPr/>
                    <a:lstStyle/>
                    <a:p>
                      <a:pPr marL="0" marR="0" algn="just">
                        <a:lnSpc>
                          <a:spcPct val="107000"/>
                        </a:lnSpc>
                        <a:spcBef>
                          <a:spcPts val="0"/>
                        </a:spcBef>
                        <a:spcAft>
                          <a:spcPts val="800"/>
                        </a:spcAft>
                      </a:pPr>
                      <a:r>
                        <a:rPr lang="en-US" sz="20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586358609"/>
                  </a:ext>
                </a:extLst>
              </a:tr>
              <a:tr h="327730">
                <a:tc>
                  <a:txBody>
                    <a:bodyPr/>
                    <a:lstStyle/>
                    <a:p>
                      <a:pPr marL="0" marR="0" algn="just">
                        <a:lnSpc>
                          <a:spcPct val="107000"/>
                        </a:lnSpc>
                        <a:spcBef>
                          <a:spcPts val="0"/>
                        </a:spcBef>
                        <a:spcAft>
                          <a:spcPts val="0"/>
                        </a:spcAft>
                      </a:pPr>
                      <a:r>
                        <a:rPr lang="en-US" sz="1600" b="0" dirty="0">
                          <a:effectLst/>
                        </a:rPr>
                        <a:t>Maximum Flow Bit Rate (MFBR) - UL and DL</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124462" marR="124462" marT="0" marB="0"/>
                </a:tc>
                <a:tc>
                  <a:txBody>
                    <a:bodyPr/>
                    <a:lstStyle/>
                    <a:p>
                      <a:pPr marL="0" marR="0" algn="just">
                        <a:lnSpc>
                          <a:spcPct val="107000"/>
                        </a:lnSpc>
                        <a:spcBef>
                          <a:spcPts val="0"/>
                        </a:spcBef>
                        <a:spcAft>
                          <a:spcPts val="800"/>
                        </a:spcAft>
                      </a:pPr>
                      <a:r>
                        <a:rPr lang="en-US" sz="20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978582701"/>
                  </a:ext>
                </a:extLst>
              </a:tr>
              <a:tr h="331858">
                <a:tc>
                  <a:txBody>
                    <a:bodyPr/>
                    <a:lstStyle/>
                    <a:p>
                      <a:pPr marL="0" marR="0" algn="just">
                        <a:lnSpc>
                          <a:spcPct val="107000"/>
                        </a:lnSpc>
                        <a:spcBef>
                          <a:spcPts val="0"/>
                        </a:spcBef>
                        <a:spcAft>
                          <a:spcPts val="0"/>
                        </a:spcAft>
                      </a:pPr>
                      <a:r>
                        <a:rPr lang="en-US" sz="1600" b="0" dirty="0">
                          <a:effectLst/>
                          <a:latin typeface="Calibri" panose="020F0502020204030204" pitchFamily="34" charset="0"/>
                          <a:ea typeface="Calibri" panose="020F0502020204030204" pitchFamily="34" charset="0"/>
                          <a:cs typeface="Times New Roman" panose="02020603050405020304" pitchFamily="18" charset="0"/>
                        </a:rPr>
                        <a:t>Notification Control</a:t>
                      </a:r>
                    </a:p>
                  </a:txBody>
                  <a:tcPr marL="124462" marR="124462" marT="0" marB="0"/>
                </a:tc>
                <a:tc>
                  <a:txBody>
                    <a:bodyPr/>
                    <a:lstStyle/>
                    <a:p>
                      <a:pPr marL="0" marR="0" algn="just">
                        <a:lnSpc>
                          <a:spcPct val="107000"/>
                        </a:lnSpc>
                        <a:spcBef>
                          <a:spcPts val="0"/>
                        </a:spcBef>
                        <a:spcAft>
                          <a:spcPts val="80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712063030"/>
                  </a:ext>
                </a:extLst>
              </a:tr>
            </a:tbl>
          </a:graphicData>
        </a:graphic>
      </p:graphicFrame>
      <p:graphicFrame>
        <p:nvGraphicFramePr>
          <p:cNvPr id="13" name="Table 12">
            <a:extLst>
              <a:ext uri="{FF2B5EF4-FFF2-40B4-BE49-F238E27FC236}">
                <a16:creationId xmlns:a16="http://schemas.microsoft.com/office/drawing/2014/main" id="{6B8A5DBD-438D-4BC5-B623-3388494D56B4}"/>
              </a:ext>
            </a:extLst>
          </p:cNvPr>
          <p:cNvGraphicFramePr>
            <a:graphicFrameLocks noGrp="1"/>
          </p:cNvGraphicFramePr>
          <p:nvPr>
            <p:extLst>
              <p:ext uri="{D42A27DB-BD31-4B8C-83A1-F6EECF244321}">
                <p14:modId xmlns:p14="http://schemas.microsoft.com/office/powerpoint/2010/main" val="3094981983"/>
              </p:ext>
            </p:extLst>
          </p:nvPr>
        </p:nvGraphicFramePr>
        <p:xfrm>
          <a:off x="6072753" y="1766722"/>
          <a:ext cx="4747647" cy="2048820"/>
        </p:xfrm>
        <a:graphic>
          <a:graphicData uri="http://schemas.openxmlformats.org/drawingml/2006/table">
            <a:tbl>
              <a:tblPr firstRow="1" firstCol="1" bandRow="1">
                <a:effectLst>
                  <a:outerShdw blurRad="50800" dist="38100" algn="l" rotWithShape="0">
                    <a:prstClr val="black">
                      <a:alpha val="40000"/>
                    </a:prstClr>
                  </a:outerShdw>
                </a:effectLst>
                <a:tableStyleId>{BC89EF96-8CEA-46FF-86C4-4CE0E7609802}</a:tableStyleId>
              </a:tblPr>
              <a:tblGrid>
                <a:gridCol w="4142531">
                  <a:extLst>
                    <a:ext uri="{9D8B030D-6E8A-4147-A177-3AD203B41FA5}">
                      <a16:colId xmlns:a16="http://schemas.microsoft.com/office/drawing/2014/main" val="67110125"/>
                    </a:ext>
                  </a:extLst>
                </a:gridCol>
                <a:gridCol w="605116">
                  <a:extLst>
                    <a:ext uri="{9D8B030D-6E8A-4147-A177-3AD203B41FA5}">
                      <a16:colId xmlns:a16="http://schemas.microsoft.com/office/drawing/2014/main" val="246591886"/>
                    </a:ext>
                  </a:extLst>
                </a:gridCol>
              </a:tblGrid>
              <a:tr h="358036">
                <a:tc>
                  <a:txBody>
                    <a:bodyPr/>
                    <a:lstStyle/>
                    <a:p>
                      <a:pPr marL="0" marR="0" algn="just" defTabSz="914400" rtl="0" eaLnBrk="1" latinLnBrk="0" hangingPunct="1">
                        <a:lnSpc>
                          <a:spcPct val="107000"/>
                        </a:lnSpc>
                        <a:spcBef>
                          <a:spcPts val="0"/>
                        </a:spcBef>
                        <a:spcAft>
                          <a:spcPts val="0"/>
                        </a:spcAft>
                      </a:pPr>
                      <a:r>
                        <a:rPr lang="en-US" sz="1600" b="0" kern="1200" dirty="0">
                          <a:effectLst/>
                        </a:rPr>
                        <a:t>QoS Flow Identifier (QFI)</a:t>
                      </a:r>
                      <a:endParaRPr lang="en-US" sz="1600" b="0" kern="1200" dirty="0">
                        <a:solidFill>
                          <a:schemeClr val="tx1"/>
                        </a:solidFill>
                        <a:effectLst/>
                        <a:latin typeface="+mn-lt"/>
                        <a:ea typeface="+mn-ea"/>
                        <a:cs typeface="+mn-cs"/>
                      </a:endParaRPr>
                    </a:p>
                  </a:txBody>
                  <a:tcPr marL="68580" marR="68580" marT="0" marB="0"/>
                </a:tc>
                <a:tc>
                  <a:txBody>
                    <a:bodyPr/>
                    <a:lstStyle/>
                    <a:p>
                      <a:pPr marL="0" marR="0" algn="just">
                        <a:lnSpc>
                          <a:spcPct val="107000"/>
                        </a:lnSpc>
                        <a:spcBef>
                          <a:spcPts val="0"/>
                        </a:spcBef>
                        <a:spcAft>
                          <a:spcPts val="800"/>
                        </a:spcAft>
                      </a:pPr>
                      <a:r>
                        <a:rPr lang="en-US" sz="110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609678446"/>
                  </a:ext>
                </a:extLst>
              </a:tr>
              <a:tr h="286565">
                <a:tc>
                  <a:txBody>
                    <a:bodyPr/>
                    <a:lstStyle/>
                    <a:p>
                      <a:pPr marL="0" marR="0" algn="just" defTabSz="914400" rtl="0" eaLnBrk="1" latinLnBrk="0" hangingPunct="1">
                        <a:lnSpc>
                          <a:spcPct val="107000"/>
                        </a:lnSpc>
                        <a:spcBef>
                          <a:spcPts val="0"/>
                        </a:spcBef>
                        <a:spcAft>
                          <a:spcPts val="0"/>
                        </a:spcAft>
                      </a:pPr>
                      <a:r>
                        <a:rPr lang="en-US" sz="1600" b="0" dirty="0">
                          <a:effectLst/>
                        </a:rPr>
                        <a:t>5G QoS Identifier (</a:t>
                      </a:r>
                      <a:r>
                        <a:rPr lang="en-US" sz="1600" b="0" kern="1200" dirty="0">
                          <a:effectLst/>
                        </a:rPr>
                        <a:t>5QI)</a:t>
                      </a:r>
                      <a:endParaRPr lang="en-US" sz="1600" b="0" kern="1200" dirty="0">
                        <a:solidFill>
                          <a:schemeClr val="tx1"/>
                        </a:solidFill>
                        <a:effectLst/>
                        <a:latin typeface="+mn-lt"/>
                        <a:ea typeface="+mn-ea"/>
                        <a:cs typeface="+mn-cs"/>
                      </a:endParaRPr>
                    </a:p>
                  </a:txBody>
                  <a:tcPr marL="68580" marR="68580" marT="0" marB="0"/>
                </a:tc>
                <a:tc>
                  <a:txBody>
                    <a:bodyPr/>
                    <a:lstStyle/>
                    <a:p>
                      <a:pPr marL="0" marR="0" algn="just">
                        <a:lnSpc>
                          <a:spcPct val="107000"/>
                        </a:lnSpc>
                        <a:spcBef>
                          <a:spcPts val="0"/>
                        </a:spcBef>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68213128"/>
                  </a:ext>
                </a:extLst>
              </a:tr>
              <a:tr h="281260">
                <a:tc gridSpan="2">
                  <a:txBody>
                    <a:bodyPr/>
                    <a:lstStyle/>
                    <a:p>
                      <a:pPr marL="0" marR="0" algn="just" defTabSz="914400" rtl="0" eaLnBrk="1" latinLnBrk="0" hangingPunct="1">
                        <a:lnSpc>
                          <a:spcPct val="107000"/>
                        </a:lnSpc>
                        <a:spcBef>
                          <a:spcPts val="0"/>
                        </a:spcBef>
                        <a:spcAft>
                          <a:spcPts val="0"/>
                        </a:spcAft>
                      </a:pPr>
                      <a:r>
                        <a:rPr lang="en-US" sz="1600" b="0" kern="1200" dirty="0">
                          <a:solidFill>
                            <a:srgbClr val="FF0000"/>
                          </a:solidFill>
                          <a:effectLst/>
                        </a:rPr>
                        <a:t>For GBR QoS Flow only</a:t>
                      </a:r>
                      <a:endParaRPr lang="en-US" sz="1600" b="0" kern="1200" dirty="0">
                        <a:solidFill>
                          <a:srgbClr val="FF0000"/>
                        </a:solidFill>
                        <a:effectLst/>
                        <a:latin typeface="+mn-lt"/>
                        <a:ea typeface="+mn-ea"/>
                        <a:cs typeface="+mn-cs"/>
                      </a:endParaRPr>
                    </a:p>
                  </a:txBody>
                  <a:tcPr marL="68580" marR="68580" marT="0" marB="0"/>
                </a:tc>
                <a:tc hMerge="1">
                  <a:txBody>
                    <a:bodyPr/>
                    <a:lstStyle/>
                    <a:p>
                      <a:pPr marL="0" marR="0" algn="just" defTabSz="914400" rtl="0" eaLnBrk="1" latinLnBrk="0" hangingPunct="1">
                        <a:lnSpc>
                          <a:spcPct val="107000"/>
                        </a:lnSpc>
                        <a:spcBef>
                          <a:spcPts val="0"/>
                        </a:spcBef>
                        <a:spcAft>
                          <a:spcPts val="0"/>
                        </a:spcAft>
                      </a:pPr>
                      <a:endParaRPr lang="en-US" sz="1600" b="0" kern="1200" dirty="0">
                        <a:solidFill>
                          <a:srgbClr val="FF0000"/>
                        </a:solidFill>
                        <a:effectLst/>
                        <a:latin typeface="+mn-lt"/>
                        <a:ea typeface="+mn-ea"/>
                        <a:cs typeface="+mn-cs"/>
                      </a:endParaRPr>
                    </a:p>
                  </a:txBody>
                  <a:tcPr marL="68580" marR="68580" marT="0" marB="0"/>
                </a:tc>
                <a:extLst>
                  <a:ext uri="{0D108BD9-81ED-4DB2-BD59-A6C34878D82A}">
                    <a16:rowId xmlns:a16="http://schemas.microsoft.com/office/drawing/2014/main" val="1116149410"/>
                  </a:ext>
                </a:extLst>
              </a:tr>
              <a:tr h="357012">
                <a:tc>
                  <a:txBody>
                    <a:bodyPr/>
                    <a:lstStyle/>
                    <a:p>
                      <a:pPr marL="0" marR="0" algn="just" defTabSz="914400" rtl="0" eaLnBrk="1" latinLnBrk="0" hangingPunct="1">
                        <a:lnSpc>
                          <a:spcPct val="107000"/>
                        </a:lnSpc>
                        <a:spcBef>
                          <a:spcPts val="0"/>
                        </a:spcBef>
                        <a:spcAft>
                          <a:spcPts val="0"/>
                        </a:spcAft>
                      </a:pPr>
                      <a:r>
                        <a:rPr lang="en-US" sz="1600" b="0" kern="1200" dirty="0">
                          <a:effectLst/>
                        </a:rPr>
                        <a:t>Guaranteed Flow Bit Rate (GFBR) - UL and DL</a:t>
                      </a:r>
                      <a:endParaRPr lang="en-US" sz="1600" b="0" kern="1200" dirty="0">
                        <a:solidFill>
                          <a:schemeClr val="tx1"/>
                        </a:solidFill>
                        <a:effectLst/>
                        <a:latin typeface="+mn-lt"/>
                        <a:ea typeface="+mn-ea"/>
                        <a:cs typeface="+mn-cs"/>
                      </a:endParaRPr>
                    </a:p>
                  </a:txBody>
                  <a:tcPr marL="68580" marR="68580" marT="0" marB="0"/>
                </a:tc>
                <a:tc>
                  <a:txBody>
                    <a:bodyPr/>
                    <a:lstStyle/>
                    <a:p>
                      <a:pPr marL="0" marR="0" algn="just">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910832121"/>
                  </a:ext>
                </a:extLst>
              </a:tr>
              <a:tr h="389899">
                <a:tc>
                  <a:txBody>
                    <a:bodyPr/>
                    <a:lstStyle/>
                    <a:p>
                      <a:pPr marL="0" marR="0" algn="just" defTabSz="914400" rtl="0" eaLnBrk="1" latinLnBrk="0" hangingPunct="1">
                        <a:lnSpc>
                          <a:spcPct val="107000"/>
                        </a:lnSpc>
                        <a:spcBef>
                          <a:spcPts val="0"/>
                        </a:spcBef>
                        <a:spcAft>
                          <a:spcPts val="0"/>
                        </a:spcAft>
                      </a:pPr>
                      <a:r>
                        <a:rPr lang="en-US" sz="1600" b="0" kern="1200" dirty="0">
                          <a:effectLst/>
                        </a:rPr>
                        <a:t>Maximum Flow Bit Rate (MFBR) - UL and DL</a:t>
                      </a:r>
                      <a:endParaRPr lang="en-US" sz="1600" b="0" kern="1200" dirty="0">
                        <a:solidFill>
                          <a:schemeClr val="tx1"/>
                        </a:solidFill>
                        <a:effectLst/>
                        <a:latin typeface="+mn-lt"/>
                        <a:ea typeface="+mn-ea"/>
                        <a:cs typeface="+mn-cs"/>
                      </a:endParaRPr>
                    </a:p>
                  </a:txBody>
                  <a:tcPr marL="68580" marR="68580" marT="0" marB="0"/>
                </a:tc>
                <a:tc>
                  <a:txBody>
                    <a:bodyPr/>
                    <a:lstStyle/>
                    <a:p>
                      <a:pPr marL="0" marR="0" algn="just">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671152681"/>
                  </a:ext>
                </a:extLst>
              </a:tr>
              <a:tr h="376048">
                <a:tc>
                  <a:txBody>
                    <a:bodyPr/>
                    <a:lstStyle/>
                    <a:p>
                      <a:pPr marL="0" marR="0" algn="just" defTabSz="914400" rtl="0" eaLnBrk="1" latinLnBrk="0" hangingPunct="1">
                        <a:lnSpc>
                          <a:spcPct val="107000"/>
                        </a:lnSpc>
                        <a:spcBef>
                          <a:spcPts val="0"/>
                        </a:spcBef>
                        <a:spcAft>
                          <a:spcPts val="0"/>
                        </a:spcAft>
                      </a:pPr>
                      <a:r>
                        <a:rPr lang="en-US" sz="1600" b="0" kern="1200" dirty="0">
                          <a:effectLst/>
                        </a:rPr>
                        <a:t>Averaging Window</a:t>
                      </a:r>
                      <a:endParaRPr lang="en-US" sz="1600" b="0" kern="1200" dirty="0">
                        <a:solidFill>
                          <a:schemeClr val="tx1"/>
                        </a:solidFill>
                        <a:effectLst/>
                        <a:latin typeface="+mn-lt"/>
                        <a:ea typeface="+mn-ea"/>
                        <a:cs typeface="+mn-cs"/>
                      </a:endParaRPr>
                    </a:p>
                  </a:txBody>
                  <a:tcPr marL="68580" marR="68580" marT="0" marB="0"/>
                </a:tc>
                <a:tc>
                  <a:txBody>
                    <a:bodyPr/>
                    <a:lstStyle/>
                    <a:p>
                      <a:pPr marL="0" marR="0" algn="just">
                        <a:lnSpc>
                          <a:spcPct val="107000"/>
                        </a:lnSpc>
                        <a:spcBef>
                          <a:spcPts val="0"/>
                        </a:spcBef>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855675208"/>
                  </a:ext>
                </a:extLst>
              </a:tr>
            </a:tbl>
          </a:graphicData>
        </a:graphic>
      </p:graphicFrame>
      <p:sp>
        <p:nvSpPr>
          <p:cNvPr id="14" name="Text Placeholder 4">
            <a:extLst>
              <a:ext uri="{FF2B5EF4-FFF2-40B4-BE49-F238E27FC236}">
                <a16:creationId xmlns:a16="http://schemas.microsoft.com/office/drawing/2014/main" id="{1885EA49-134C-42B0-89BB-D6C510C75251}"/>
              </a:ext>
            </a:extLst>
          </p:cNvPr>
          <p:cNvSpPr txBox="1">
            <a:spLocks/>
          </p:cNvSpPr>
          <p:nvPr/>
        </p:nvSpPr>
        <p:spPr bwMode="auto">
          <a:xfrm>
            <a:off x="5992069" y="1395477"/>
            <a:ext cx="4495801" cy="363537"/>
          </a:xfrm>
          <a:prstGeom prst="rect">
            <a:avLst/>
          </a:prstGeom>
          <a:noFill/>
          <a:ln w="9525">
            <a:noFill/>
            <a:round/>
            <a:headEnd/>
            <a:tailEnd/>
          </a:ln>
          <a:effectLst/>
        </p:spPr>
        <p:txBody>
          <a:bodyPr vert="horz" wrap="square" lIns="92160" tIns="46080" rIns="92160" bIns="46080" numCol="1" anchor="b" anchorCtr="0" compatLnSpc="1">
            <a:prstTxWarp prst="textNoShape">
              <a:avLst/>
            </a:prstTxWarp>
          </a:bodyPr>
          <a:lstStyle>
            <a:lvl1pPr marL="0" indent="0" algn="l"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l" defTabSz="449263" rtl="0" eaLnBrk="1" fontAlgn="base" hangingPunct="1">
              <a:spcBef>
                <a:spcPts val="500"/>
              </a:spcBef>
              <a:spcAft>
                <a:spcPct val="0"/>
              </a:spcAft>
              <a:buClr>
                <a:srgbClr val="000000"/>
              </a:buClr>
              <a:buSzPct val="100000"/>
              <a:buFont typeface="Times New Roman" pitchFamily="16" charset="0"/>
              <a:buNone/>
              <a:defRPr sz="2000" b="1">
                <a:solidFill>
                  <a:srgbClr val="000000"/>
                </a:solidFill>
                <a:latin typeface="+mn-lt"/>
                <a:ea typeface="+mn-ea"/>
              </a:defRPr>
            </a:lvl2pPr>
            <a:lvl3pPr marL="914400" indent="0" algn="l" defTabSz="449263" rtl="0" eaLnBrk="1" fontAlgn="base" hangingPunct="1">
              <a:spcBef>
                <a:spcPts val="450"/>
              </a:spcBef>
              <a:spcAft>
                <a:spcPct val="0"/>
              </a:spcAft>
              <a:buClr>
                <a:srgbClr val="000000"/>
              </a:buClr>
              <a:buSzPct val="100000"/>
              <a:buFont typeface="Times New Roman" pitchFamily="16" charset="0"/>
              <a:buNone/>
              <a:defRPr sz="1800" b="1">
                <a:solidFill>
                  <a:srgbClr val="000000"/>
                </a:solidFill>
                <a:latin typeface="+mn-lt"/>
                <a:ea typeface="+mn-ea"/>
              </a:defRPr>
            </a:lvl3pPr>
            <a:lvl4pPr marL="1371600" indent="0" algn="l" defTabSz="449263" rtl="0" eaLnBrk="1" fontAlgn="base" hangingPunct="1">
              <a:spcBef>
                <a:spcPts val="400"/>
              </a:spcBef>
              <a:spcAft>
                <a:spcPct val="0"/>
              </a:spcAft>
              <a:buClr>
                <a:srgbClr val="000000"/>
              </a:buClr>
              <a:buSzPct val="100000"/>
              <a:buFont typeface="Times New Roman" pitchFamily="16" charset="0"/>
              <a:buNone/>
              <a:defRPr sz="1600" b="1">
                <a:solidFill>
                  <a:srgbClr val="000000"/>
                </a:solidFill>
                <a:latin typeface="+mn-lt"/>
                <a:ea typeface="+mn-ea"/>
              </a:defRPr>
            </a:lvl4pPr>
            <a:lvl5pPr marL="1828800" indent="0" algn="l" defTabSz="449263" rtl="0" eaLnBrk="1" fontAlgn="base" hangingPunct="1">
              <a:spcBef>
                <a:spcPts val="400"/>
              </a:spcBef>
              <a:spcAft>
                <a:spcPct val="0"/>
              </a:spcAft>
              <a:buClr>
                <a:srgbClr val="000000"/>
              </a:buClr>
              <a:buSzPct val="100000"/>
              <a:buFont typeface="Times New Roman" pitchFamily="16" charset="0"/>
              <a:buNone/>
              <a:defRPr sz="1600" b="1">
                <a:solidFill>
                  <a:srgbClr val="000000"/>
                </a:solidFill>
                <a:latin typeface="+mn-lt"/>
                <a:ea typeface="+mn-ea"/>
              </a:defRPr>
            </a:lvl5pPr>
            <a:lvl6pPr marL="2286000" indent="0" algn="l" defTabSz="449263" rtl="0" eaLnBrk="1" fontAlgn="base" hangingPunct="1">
              <a:spcBef>
                <a:spcPts val="400"/>
              </a:spcBef>
              <a:spcAft>
                <a:spcPct val="0"/>
              </a:spcAft>
              <a:buClr>
                <a:srgbClr val="000000"/>
              </a:buClr>
              <a:buSzPct val="100000"/>
              <a:buFont typeface="Times New Roman" pitchFamily="16" charset="0"/>
              <a:buNone/>
              <a:defRPr sz="1600" b="1">
                <a:solidFill>
                  <a:srgbClr val="000000"/>
                </a:solidFill>
                <a:latin typeface="+mn-lt"/>
                <a:ea typeface="+mn-ea"/>
              </a:defRPr>
            </a:lvl6pPr>
            <a:lvl7pPr marL="2743200" indent="0" algn="l" defTabSz="449263" rtl="0" eaLnBrk="1" fontAlgn="base" hangingPunct="1">
              <a:spcBef>
                <a:spcPts val="400"/>
              </a:spcBef>
              <a:spcAft>
                <a:spcPct val="0"/>
              </a:spcAft>
              <a:buClr>
                <a:srgbClr val="000000"/>
              </a:buClr>
              <a:buSzPct val="100000"/>
              <a:buFont typeface="Times New Roman" pitchFamily="16" charset="0"/>
              <a:buNone/>
              <a:defRPr sz="1600" b="1">
                <a:solidFill>
                  <a:srgbClr val="000000"/>
                </a:solidFill>
                <a:latin typeface="+mn-lt"/>
                <a:ea typeface="+mn-ea"/>
              </a:defRPr>
            </a:lvl7pPr>
            <a:lvl8pPr marL="3200400" indent="0" algn="l" defTabSz="449263" rtl="0" eaLnBrk="1" fontAlgn="base" hangingPunct="1">
              <a:spcBef>
                <a:spcPts val="400"/>
              </a:spcBef>
              <a:spcAft>
                <a:spcPct val="0"/>
              </a:spcAft>
              <a:buClr>
                <a:srgbClr val="000000"/>
              </a:buClr>
              <a:buSzPct val="100000"/>
              <a:buFont typeface="Times New Roman" pitchFamily="16" charset="0"/>
              <a:buNone/>
              <a:defRPr sz="1600" b="1">
                <a:solidFill>
                  <a:srgbClr val="000000"/>
                </a:solidFill>
                <a:latin typeface="+mn-lt"/>
                <a:ea typeface="+mn-ea"/>
              </a:defRPr>
            </a:lvl8pPr>
            <a:lvl9pPr marL="3657600" indent="0" algn="l" defTabSz="449263" rtl="0" eaLnBrk="1" fontAlgn="base" hangingPunct="1">
              <a:spcBef>
                <a:spcPts val="400"/>
              </a:spcBef>
              <a:spcAft>
                <a:spcPct val="0"/>
              </a:spcAft>
              <a:buClr>
                <a:srgbClr val="000000"/>
              </a:buClr>
              <a:buSzPct val="100000"/>
              <a:buFont typeface="Times New Roman" pitchFamily="16" charset="0"/>
              <a:buNone/>
              <a:defRPr sz="1600" b="1">
                <a:solidFill>
                  <a:srgbClr val="000000"/>
                </a:solidFill>
                <a:latin typeface="+mn-lt"/>
                <a:ea typeface="+mn-ea"/>
              </a:defRPr>
            </a:lvl9pPr>
          </a:lstStyle>
          <a:p>
            <a:r>
              <a:rPr lang="en-US" sz="1400" kern="0" dirty="0"/>
              <a:t>QoS Flow Description parameters</a:t>
            </a:r>
          </a:p>
        </p:txBody>
      </p:sp>
      <p:graphicFrame>
        <p:nvGraphicFramePr>
          <p:cNvPr id="15" name="Table 14">
            <a:extLst>
              <a:ext uri="{FF2B5EF4-FFF2-40B4-BE49-F238E27FC236}">
                <a16:creationId xmlns:a16="http://schemas.microsoft.com/office/drawing/2014/main" id="{7D3EA4BC-5EF3-4B46-B9A5-169F9CDA7459}"/>
              </a:ext>
            </a:extLst>
          </p:cNvPr>
          <p:cNvGraphicFramePr>
            <a:graphicFrameLocks noGrp="1"/>
          </p:cNvGraphicFramePr>
          <p:nvPr>
            <p:extLst>
              <p:ext uri="{D42A27DB-BD31-4B8C-83A1-F6EECF244321}">
                <p14:modId xmlns:p14="http://schemas.microsoft.com/office/powerpoint/2010/main" val="524119352"/>
              </p:ext>
            </p:extLst>
          </p:nvPr>
        </p:nvGraphicFramePr>
        <p:xfrm>
          <a:off x="3120074" y="4877070"/>
          <a:ext cx="2507201" cy="1488446"/>
        </p:xfrm>
        <a:graphic>
          <a:graphicData uri="http://schemas.openxmlformats.org/drawingml/2006/table">
            <a:tbl>
              <a:tblPr firstRow="1" firstCol="1" bandRow="1">
                <a:effectLst>
                  <a:outerShdw blurRad="50800" dist="38100" algn="l" rotWithShape="0">
                    <a:prstClr val="black">
                      <a:alpha val="40000"/>
                    </a:prstClr>
                  </a:outerShdw>
                </a:effectLst>
                <a:tableStyleId>{BC89EF96-8CEA-46FF-86C4-4CE0E7609802}</a:tableStyleId>
              </a:tblPr>
              <a:tblGrid>
                <a:gridCol w="2507201">
                  <a:extLst>
                    <a:ext uri="{9D8B030D-6E8A-4147-A177-3AD203B41FA5}">
                      <a16:colId xmlns:a16="http://schemas.microsoft.com/office/drawing/2014/main" val="1892176172"/>
                    </a:ext>
                  </a:extLst>
                </a:gridCol>
              </a:tblGrid>
              <a:tr h="289328">
                <a:tc>
                  <a:txBody>
                    <a:bodyPr/>
                    <a:lstStyle/>
                    <a:p>
                      <a:pPr marL="0" marR="0" algn="just" defTabSz="914400" rtl="0" eaLnBrk="1" latinLnBrk="0" hangingPunct="1">
                        <a:lnSpc>
                          <a:spcPct val="107000"/>
                        </a:lnSpc>
                        <a:spcBef>
                          <a:spcPts val="0"/>
                        </a:spcBef>
                        <a:spcAft>
                          <a:spcPts val="0"/>
                        </a:spcAft>
                      </a:pPr>
                      <a:r>
                        <a:rPr lang="en-US" sz="1600" b="0" kern="1200" dirty="0">
                          <a:effectLst/>
                        </a:rPr>
                        <a:t>PDU Session ID</a:t>
                      </a:r>
                      <a:endParaRPr lang="en-US" sz="1600" b="0" kern="1200" dirty="0">
                        <a:solidFill>
                          <a:schemeClr val="tx1"/>
                        </a:solidFill>
                        <a:effectLst/>
                        <a:latin typeface="+mn-lt"/>
                        <a:ea typeface="+mn-ea"/>
                        <a:cs typeface="+mn-cs"/>
                      </a:endParaRPr>
                    </a:p>
                  </a:txBody>
                  <a:tcPr marL="68580" marR="68580" marT="0" marB="0"/>
                </a:tc>
                <a:extLst>
                  <a:ext uri="{0D108BD9-81ED-4DB2-BD59-A6C34878D82A}">
                    <a16:rowId xmlns:a16="http://schemas.microsoft.com/office/drawing/2014/main" val="3027281009"/>
                  </a:ext>
                </a:extLst>
              </a:tr>
              <a:tr h="284649">
                <a:tc>
                  <a:txBody>
                    <a:bodyPr/>
                    <a:lstStyle/>
                    <a:p>
                      <a:pPr marL="0" marR="0" algn="just" defTabSz="914400" rtl="0" eaLnBrk="1" latinLnBrk="0" hangingPunct="1">
                        <a:lnSpc>
                          <a:spcPct val="107000"/>
                        </a:lnSpc>
                        <a:spcBef>
                          <a:spcPts val="0"/>
                        </a:spcBef>
                        <a:spcAft>
                          <a:spcPts val="0"/>
                        </a:spcAft>
                      </a:pPr>
                      <a:r>
                        <a:rPr lang="en-US" sz="1600" b="0" kern="1200" dirty="0">
                          <a:effectLst/>
                        </a:rPr>
                        <a:t>QoS Flow Identifier(s)</a:t>
                      </a:r>
                      <a:endParaRPr lang="en-US" sz="1600" b="0" kern="1200" dirty="0">
                        <a:solidFill>
                          <a:schemeClr val="tx1"/>
                        </a:solidFill>
                        <a:effectLst/>
                        <a:latin typeface="+mn-lt"/>
                        <a:ea typeface="+mn-ea"/>
                        <a:cs typeface="+mn-cs"/>
                      </a:endParaRPr>
                    </a:p>
                  </a:txBody>
                  <a:tcPr marL="68580" marR="68580" marT="0" marB="0"/>
                </a:tc>
                <a:extLst>
                  <a:ext uri="{0D108BD9-81ED-4DB2-BD59-A6C34878D82A}">
                    <a16:rowId xmlns:a16="http://schemas.microsoft.com/office/drawing/2014/main" val="624624039"/>
                  </a:ext>
                </a:extLst>
              </a:tr>
              <a:tr h="345171">
                <a:tc>
                  <a:txBody>
                    <a:bodyPr/>
                    <a:lstStyle/>
                    <a:p>
                      <a:pPr marL="0" marR="0" algn="just" defTabSz="914400" rtl="0" eaLnBrk="1" latinLnBrk="0" hangingPunct="1">
                        <a:lnSpc>
                          <a:spcPct val="107000"/>
                        </a:lnSpc>
                        <a:spcBef>
                          <a:spcPts val="0"/>
                        </a:spcBef>
                        <a:spcAft>
                          <a:spcPts val="0"/>
                        </a:spcAft>
                      </a:pPr>
                      <a:r>
                        <a:rPr lang="en-US" sz="1600" b="0" kern="1200" dirty="0">
                          <a:effectLst/>
                        </a:rPr>
                        <a:t>DSCP value</a:t>
                      </a:r>
                      <a:endParaRPr lang="en-US" sz="1600" b="0" kern="1200" dirty="0">
                        <a:solidFill>
                          <a:schemeClr val="tx1"/>
                        </a:solidFill>
                        <a:effectLst/>
                        <a:latin typeface="+mn-lt"/>
                        <a:ea typeface="+mn-ea"/>
                        <a:cs typeface="+mn-cs"/>
                      </a:endParaRPr>
                    </a:p>
                  </a:txBody>
                  <a:tcPr marL="68580" marR="68580" marT="0" marB="0"/>
                </a:tc>
                <a:extLst>
                  <a:ext uri="{0D108BD9-81ED-4DB2-BD59-A6C34878D82A}">
                    <a16:rowId xmlns:a16="http://schemas.microsoft.com/office/drawing/2014/main" val="733805364"/>
                  </a:ext>
                </a:extLst>
              </a:tr>
              <a:tr h="284649">
                <a:tc>
                  <a:txBody>
                    <a:bodyPr/>
                    <a:lstStyle/>
                    <a:p>
                      <a:pPr marL="0" marR="0" algn="just" defTabSz="914400" rtl="0" eaLnBrk="1" latinLnBrk="0" hangingPunct="1">
                        <a:lnSpc>
                          <a:spcPct val="107000"/>
                        </a:lnSpc>
                        <a:spcBef>
                          <a:spcPts val="0"/>
                        </a:spcBef>
                        <a:spcAft>
                          <a:spcPts val="0"/>
                        </a:spcAft>
                      </a:pPr>
                      <a:r>
                        <a:rPr lang="en-US" sz="1600" b="0" kern="1200" dirty="0">
                          <a:effectLst/>
                        </a:rPr>
                        <a:t>Default Child SA indication</a:t>
                      </a:r>
                      <a:endParaRPr lang="en-US" sz="1600" b="0" kern="1200" dirty="0">
                        <a:solidFill>
                          <a:schemeClr val="tx1"/>
                        </a:solidFill>
                        <a:effectLst/>
                        <a:latin typeface="+mn-lt"/>
                        <a:ea typeface="+mn-ea"/>
                        <a:cs typeface="+mn-cs"/>
                      </a:endParaRPr>
                    </a:p>
                  </a:txBody>
                  <a:tcPr marL="68580" marR="68580" marT="0" marB="0"/>
                </a:tc>
                <a:extLst>
                  <a:ext uri="{0D108BD9-81ED-4DB2-BD59-A6C34878D82A}">
                    <a16:rowId xmlns:a16="http://schemas.microsoft.com/office/drawing/2014/main" val="2429481037"/>
                  </a:ext>
                </a:extLst>
              </a:tr>
              <a:tr h="284649">
                <a:tc>
                  <a:txBody>
                    <a:bodyPr/>
                    <a:lstStyle/>
                    <a:p>
                      <a:pPr marL="0" marR="0" algn="just" defTabSz="914400" rtl="0" eaLnBrk="1" latinLnBrk="0" hangingPunct="1">
                        <a:lnSpc>
                          <a:spcPct val="107000"/>
                        </a:lnSpc>
                        <a:spcBef>
                          <a:spcPts val="0"/>
                        </a:spcBef>
                        <a:spcAft>
                          <a:spcPts val="0"/>
                        </a:spcAft>
                      </a:pPr>
                      <a:r>
                        <a:rPr lang="en-US" sz="1600" b="0" kern="1200" dirty="0">
                          <a:effectLst/>
                        </a:rPr>
                        <a:t>Additional QoS Information</a:t>
                      </a:r>
                      <a:endParaRPr lang="en-US" sz="1600" b="0" kern="1200" dirty="0">
                        <a:solidFill>
                          <a:schemeClr val="tx1"/>
                        </a:solidFill>
                        <a:effectLst/>
                        <a:latin typeface="+mn-lt"/>
                        <a:ea typeface="+mn-ea"/>
                        <a:cs typeface="+mn-cs"/>
                      </a:endParaRPr>
                    </a:p>
                  </a:txBody>
                  <a:tcPr marL="68580" marR="68580" marT="0" marB="0"/>
                </a:tc>
                <a:extLst>
                  <a:ext uri="{0D108BD9-81ED-4DB2-BD59-A6C34878D82A}">
                    <a16:rowId xmlns:a16="http://schemas.microsoft.com/office/drawing/2014/main" val="3211543378"/>
                  </a:ext>
                </a:extLst>
              </a:tr>
            </a:tbl>
          </a:graphicData>
        </a:graphic>
      </p:graphicFrame>
      <p:sp>
        <p:nvSpPr>
          <p:cNvPr id="16" name="Text Placeholder 4">
            <a:extLst>
              <a:ext uri="{FF2B5EF4-FFF2-40B4-BE49-F238E27FC236}">
                <a16:creationId xmlns:a16="http://schemas.microsoft.com/office/drawing/2014/main" id="{17B19766-2DB6-451B-91B7-C59DBC6AAC09}"/>
              </a:ext>
            </a:extLst>
          </p:cNvPr>
          <p:cNvSpPr txBox="1">
            <a:spLocks/>
          </p:cNvSpPr>
          <p:nvPr/>
        </p:nvSpPr>
        <p:spPr bwMode="auto">
          <a:xfrm>
            <a:off x="3070387" y="4277311"/>
            <a:ext cx="2556888" cy="631222"/>
          </a:xfrm>
          <a:prstGeom prst="rect">
            <a:avLst/>
          </a:prstGeom>
          <a:noFill/>
          <a:ln w="9525">
            <a:noFill/>
            <a:round/>
            <a:headEnd/>
            <a:tailEnd/>
          </a:ln>
          <a:effectLst/>
        </p:spPr>
        <p:txBody>
          <a:bodyPr vert="horz" wrap="square" lIns="92160" tIns="46080" rIns="92160" bIns="46080" numCol="1" anchor="b" anchorCtr="0" compatLnSpc="1">
            <a:prstTxWarp prst="textNoShape">
              <a:avLst/>
            </a:prstTxWarp>
          </a:bodyPr>
          <a:lstStyle>
            <a:lvl1pPr marL="0" indent="0" algn="l"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l" defTabSz="449263" rtl="0" eaLnBrk="1" fontAlgn="base" hangingPunct="1">
              <a:spcBef>
                <a:spcPts val="500"/>
              </a:spcBef>
              <a:spcAft>
                <a:spcPct val="0"/>
              </a:spcAft>
              <a:buClr>
                <a:srgbClr val="000000"/>
              </a:buClr>
              <a:buSzPct val="100000"/>
              <a:buFont typeface="Times New Roman" pitchFamily="16" charset="0"/>
              <a:buNone/>
              <a:defRPr sz="2000" b="1">
                <a:solidFill>
                  <a:srgbClr val="000000"/>
                </a:solidFill>
                <a:latin typeface="+mn-lt"/>
                <a:ea typeface="+mn-ea"/>
              </a:defRPr>
            </a:lvl2pPr>
            <a:lvl3pPr marL="914400" indent="0" algn="l" defTabSz="449263" rtl="0" eaLnBrk="1" fontAlgn="base" hangingPunct="1">
              <a:spcBef>
                <a:spcPts val="450"/>
              </a:spcBef>
              <a:spcAft>
                <a:spcPct val="0"/>
              </a:spcAft>
              <a:buClr>
                <a:srgbClr val="000000"/>
              </a:buClr>
              <a:buSzPct val="100000"/>
              <a:buFont typeface="Times New Roman" pitchFamily="16" charset="0"/>
              <a:buNone/>
              <a:defRPr sz="1800" b="1">
                <a:solidFill>
                  <a:srgbClr val="000000"/>
                </a:solidFill>
                <a:latin typeface="+mn-lt"/>
                <a:ea typeface="+mn-ea"/>
              </a:defRPr>
            </a:lvl3pPr>
            <a:lvl4pPr marL="1371600" indent="0" algn="l" defTabSz="449263" rtl="0" eaLnBrk="1" fontAlgn="base" hangingPunct="1">
              <a:spcBef>
                <a:spcPts val="400"/>
              </a:spcBef>
              <a:spcAft>
                <a:spcPct val="0"/>
              </a:spcAft>
              <a:buClr>
                <a:srgbClr val="000000"/>
              </a:buClr>
              <a:buSzPct val="100000"/>
              <a:buFont typeface="Times New Roman" pitchFamily="16" charset="0"/>
              <a:buNone/>
              <a:defRPr sz="1600" b="1">
                <a:solidFill>
                  <a:srgbClr val="000000"/>
                </a:solidFill>
                <a:latin typeface="+mn-lt"/>
                <a:ea typeface="+mn-ea"/>
              </a:defRPr>
            </a:lvl4pPr>
            <a:lvl5pPr marL="1828800" indent="0" algn="l" defTabSz="449263" rtl="0" eaLnBrk="1" fontAlgn="base" hangingPunct="1">
              <a:spcBef>
                <a:spcPts val="400"/>
              </a:spcBef>
              <a:spcAft>
                <a:spcPct val="0"/>
              </a:spcAft>
              <a:buClr>
                <a:srgbClr val="000000"/>
              </a:buClr>
              <a:buSzPct val="100000"/>
              <a:buFont typeface="Times New Roman" pitchFamily="16" charset="0"/>
              <a:buNone/>
              <a:defRPr sz="1600" b="1">
                <a:solidFill>
                  <a:srgbClr val="000000"/>
                </a:solidFill>
                <a:latin typeface="+mn-lt"/>
                <a:ea typeface="+mn-ea"/>
              </a:defRPr>
            </a:lvl5pPr>
            <a:lvl6pPr marL="2286000" indent="0" algn="l" defTabSz="449263" rtl="0" eaLnBrk="1" fontAlgn="base" hangingPunct="1">
              <a:spcBef>
                <a:spcPts val="400"/>
              </a:spcBef>
              <a:spcAft>
                <a:spcPct val="0"/>
              </a:spcAft>
              <a:buClr>
                <a:srgbClr val="000000"/>
              </a:buClr>
              <a:buSzPct val="100000"/>
              <a:buFont typeface="Times New Roman" pitchFamily="16" charset="0"/>
              <a:buNone/>
              <a:defRPr sz="1600" b="1">
                <a:solidFill>
                  <a:srgbClr val="000000"/>
                </a:solidFill>
                <a:latin typeface="+mn-lt"/>
                <a:ea typeface="+mn-ea"/>
              </a:defRPr>
            </a:lvl6pPr>
            <a:lvl7pPr marL="2743200" indent="0" algn="l" defTabSz="449263" rtl="0" eaLnBrk="1" fontAlgn="base" hangingPunct="1">
              <a:spcBef>
                <a:spcPts val="400"/>
              </a:spcBef>
              <a:spcAft>
                <a:spcPct val="0"/>
              </a:spcAft>
              <a:buClr>
                <a:srgbClr val="000000"/>
              </a:buClr>
              <a:buSzPct val="100000"/>
              <a:buFont typeface="Times New Roman" pitchFamily="16" charset="0"/>
              <a:buNone/>
              <a:defRPr sz="1600" b="1">
                <a:solidFill>
                  <a:srgbClr val="000000"/>
                </a:solidFill>
                <a:latin typeface="+mn-lt"/>
                <a:ea typeface="+mn-ea"/>
              </a:defRPr>
            </a:lvl7pPr>
            <a:lvl8pPr marL="3200400" indent="0" algn="l" defTabSz="449263" rtl="0" eaLnBrk="1" fontAlgn="base" hangingPunct="1">
              <a:spcBef>
                <a:spcPts val="400"/>
              </a:spcBef>
              <a:spcAft>
                <a:spcPct val="0"/>
              </a:spcAft>
              <a:buClr>
                <a:srgbClr val="000000"/>
              </a:buClr>
              <a:buSzPct val="100000"/>
              <a:buFont typeface="Times New Roman" pitchFamily="16" charset="0"/>
              <a:buNone/>
              <a:defRPr sz="1600" b="1">
                <a:solidFill>
                  <a:srgbClr val="000000"/>
                </a:solidFill>
                <a:latin typeface="+mn-lt"/>
                <a:ea typeface="+mn-ea"/>
              </a:defRPr>
            </a:lvl8pPr>
            <a:lvl9pPr marL="3657600" indent="0" algn="l" defTabSz="449263" rtl="0" eaLnBrk="1" fontAlgn="base" hangingPunct="1">
              <a:spcBef>
                <a:spcPts val="400"/>
              </a:spcBef>
              <a:spcAft>
                <a:spcPct val="0"/>
              </a:spcAft>
              <a:buClr>
                <a:srgbClr val="000000"/>
              </a:buClr>
              <a:buSzPct val="100000"/>
              <a:buFont typeface="Times New Roman" pitchFamily="16" charset="0"/>
              <a:buNone/>
              <a:defRPr sz="1600" b="1">
                <a:solidFill>
                  <a:srgbClr val="000000"/>
                </a:solidFill>
                <a:latin typeface="+mn-lt"/>
                <a:ea typeface="+mn-ea"/>
              </a:defRPr>
            </a:lvl9pPr>
          </a:lstStyle>
          <a:p>
            <a:r>
              <a:rPr lang="en-US" sz="1400" kern="0" dirty="0"/>
              <a:t>5G_QOS_INFO Notify Payload parameters</a:t>
            </a:r>
          </a:p>
        </p:txBody>
      </p:sp>
      <p:sp>
        <p:nvSpPr>
          <p:cNvPr id="17" name="Content Placeholder 2">
            <a:extLst>
              <a:ext uri="{FF2B5EF4-FFF2-40B4-BE49-F238E27FC236}">
                <a16:creationId xmlns:a16="http://schemas.microsoft.com/office/drawing/2014/main" id="{BD480AD9-0635-4E19-9979-47888C915376}"/>
              </a:ext>
            </a:extLst>
          </p:cNvPr>
          <p:cNvSpPr txBox="1">
            <a:spLocks/>
          </p:cNvSpPr>
          <p:nvPr/>
        </p:nvSpPr>
        <p:spPr bwMode="auto">
          <a:xfrm>
            <a:off x="5992069" y="4066868"/>
            <a:ext cx="5638800" cy="2250716"/>
          </a:xfrm>
          <a:prstGeom prst="rect">
            <a:avLst/>
          </a:prstGeom>
          <a:solidFill>
            <a:srgbClr val="F5F8D8"/>
          </a:solid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8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4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sz="2000">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9pPr>
          </a:lstStyle>
          <a:p>
            <a:pPr marL="285750" indent="-285750">
              <a:spcBef>
                <a:spcPts val="0"/>
              </a:spcBef>
              <a:spcAft>
                <a:spcPts val="600"/>
              </a:spcAft>
              <a:buFont typeface="Wingdings" panose="05000000000000000000" pitchFamily="2" charset="2"/>
              <a:buChar char="q"/>
            </a:pPr>
            <a:r>
              <a:rPr lang="en-US" sz="1500" b="0" kern="0" dirty="0"/>
              <a:t>N3IWF and TNGF </a:t>
            </a:r>
            <a:r>
              <a:rPr lang="en-US" sz="1500" b="0" kern="0" dirty="0">
                <a:solidFill>
                  <a:srgbClr val="0070C0"/>
                </a:solidFill>
              </a:rPr>
              <a:t>map QoS flows to IPsec child SA </a:t>
            </a:r>
            <a:r>
              <a:rPr lang="en-US" sz="1500" b="0" kern="0" dirty="0"/>
              <a:t>in an implementation specific way</a:t>
            </a:r>
          </a:p>
          <a:p>
            <a:pPr marL="285750" indent="-285750">
              <a:spcBef>
                <a:spcPts val="0"/>
              </a:spcBef>
              <a:spcAft>
                <a:spcPts val="600"/>
              </a:spcAft>
              <a:buFont typeface="Wingdings" panose="05000000000000000000" pitchFamily="2" charset="2"/>
              <a:buChar char="q"/>
            </a:pPr>
            <a:r>
              <a:rPr lang="en-US" sz="1500" b="0" kern="0" dirty="0"/>
              <a:t>If multiple flows mapped to same IPsec SA, then TNGF determines QoS characteristics and/or parameters of the aggregated flow </a:t>
            </a:r>
          </a:p>
          <a:p>
            <a:pPr marL="285750" indent="-285750">
              <a:spcBef>
                <a:spcPts val="0"/>
              </a:spcBef>
              <a:spcAft>
                <a:spcPts val="600"/>
              </a:spcAft>
              <a:buFont typeface="Wingdings" panose="05000000000000000000" pitchFamily="2" charset="2"/>
              <a:buChar char="q"/>
            </a:pPr>
            <a:r>
              <a:rPr lang="en-US" sz="1500" b="0" kern="0" dirty="0"/>
              <a:t>QoS parameters sent to UE in 5G_QOS_INFO Notify payload as part of the </a:t>
            </a:r>
            <a:r>
              <a:rPr lang="en-US" sz="1500" b="0" kern="0" dirty="0" err="1"/>
              <a:t>Create_Child_SA</a:t>
            </a:r>
            <a:r>
              <a:rPr lang="en-US" sz="1500" b="0" kern="0" dirty="0"/>
              <a:t> request </a:t>
            </a:r>
          </a:p>
          <a:p>
            <a:pPr marL="285750" indent="-285750">
              <a:spcBef>
                <a:spcPts val="0"/>
              </a:spcBef>
              <a:spcAft>
                <a:spcPts val="600"/>
              </a:spcAft>
              <a:buFont typeface="Wingdings" panose="05000000000000000000" pitchFamily="2" charset="2"/>
              <a:buChar char="q"/>
            </a:pPr>
            <a:r>
              <a:rPr lang="en-US" sz="1500" b="0" kern="0" dirty="0"/>
              <a:t>TNGF may reserve WLAN access resources based on QoS profile</a:t>
            </a:r>
          </a:p>
          <a:p>
            <a:pPr marL="285750" indent="-285750">
              <a:spcBef>
                <a:spcPts val="0"/>
              </a:spcBef>
              <a:spcAft>
                <a:spcPts val="600"/>
              </a:spcAft>
              <a:buFont typeface="Wingdings" panose="05000000000000000000" pitchFamily="2" charset="2"/>
              <a:buChar char="q"/>
            </a:pPr>
            <a:r>
              <a:rPr lang="en-US" sz="1500" b="0" kern="0" dirty="0"/>
              <a:t>UE may reserve WLAN access resources based on QoS parameters</a:t>
            </a:r>
          </a:p>
        </p:txBody>
      </p:sp>
      <p:sp>
        <p:nvSpPr>
          <p:cNvPr id="4" name="Footer Placeholder 3">
            <a:extLst>
              <a:ext uri="{FF2B5EF4-FFF2-40B4-BE49-F238E27FC236}">
                <a16:creationId xmlns:a16="http://schemas.microsoft.com/office/drawing/2014/main" id="{C85CE258-3ED7-40A4-B882-57BAF147FA93}"/>
              </a:ext>
            </a:extLst>
          </p:cNvPr>
          <p:cNvSpPr>
            <a:spLocks noGrp="1"/>
          </p:cNvSpPr>
          <p:nvPr>
            <p:ph type="ftr" idx="11"/>
          </p:nvPr>
        </p:nvSpPr>
        <p:spPr/>
        <p:txBody>
          <a:bodyPr/>
          <a:lstStyle/>
          <a:p>
            <a:r>
              <a:rPr lang="en-GB"/>
              <a:t>Binita Gupta (Intel)</a:t>
            </a:r>
            <a:endParaRPr lang="en-GB" dirty="0"/>
          </a:p>
        </p:txBody>
      </p:sp>
    </p:spTree>
    <p:extLst>
      <p:ext uri="{BB962C8B-B14F-4D97-AF65-F5344CB8AC3E}">
        <p14:creationId xmlns:p14="http://schemas.microsoft.com/office/powerpoint/2010/main" val="39176761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1143001" y="685801"/>
            <a:ext cx="10132484" cy="700677"/>
          </a:xfrm>
        </p:spPr>
        <p:txBody>
          <a:bodyPr wrap="square" anchor="ctr">
            <a:normAutofit/>
          </a:bodyPr>
          <a:lstStyle/>
          <a:p>
            <a:r>
              <a:rPr lang="en-US" dirty="0"/>
              <a:t>User Data Transport</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sz="half" idx="1"/>
          </p:nvPr>
        </p:nvSpPr>
        <p:spPr>
          <a:xfrm>
            <a:off x="448879" y="1386478"/>
            <a:ext cx="5814483" cy="4752975"/>
          </a:xfrm>
        </p:spPr>
        <p:txBody>
          <a:bodyPr wrap="square" anchor="t">
            <a:normAutofit fontScale="92500" lnSpcReduction="10000"/>
          </a:bodyPr>
          <a:lstStyle/>
          <a:p>
            <a:pPr marL="0" indent="0">
              <a:spcAft>
                <a:spcPts val="600"/>
              </a:spcAft>
            </a:pPr>
            <a:r>
              <a:rPr lang="en-US" sz="1800" dirty="0">
                <a:solidFill>
                  <a:srgbClr val="0070C0"/>
                </a:solidFill>
              </a:rPr>
              <a:t>Uplink User Data Transport:</a:t>
            </a:r>
          </a:p>
          <a:p>
            <a:pPr marL="285750" indent="-285750">
              <a:spcBef>
                <a:spcPts val="0"/>
              </a:spcBef>
              <a:spcAft>
                <a:spcPts val="600"/>
              </a:spcAft>
              <a:buFont typeface="Arial" panose="020B0604020202020204" pitchFamily="34" charset="0"/>
              <a:buChar char="•"/>
            </a:pPr>
            <a:r>
              <a:rPr lang="en-US" sz="1700" b="0" dirty="0"/>
              <a:t>UL data is sent over an IPsec child SA associated with the matching QoS flow/PDU session per QoS Rules</a:t>
            </a:r>
          </a:p>
          <a:p>
            <a:pPr marL="285750" indent="-285750">
              <a:spcBef>
                <a:spcPts val="0"/>
              </a:spcBef>
              <a:spcAft>
                <a:spcPts val="600"/>
              </a:spcAft>
              <a:buFont typeface="Arial" panose="020B0604020202020204" pitchFamily="34" charset="0"/>
              <a:buChar char="•"/>
            </a:pPr>
            <a:r>
              <a:rPr lang="en-US" sz="1700" b="0" dirty="0"/>
              <a:t>UE encapsulates the UL data inside a GRE packet, with GRE header carrying the QFI</a:t>
            </a:r>
          </a:p>
          <a:p>
            <a:pPr marL="285750" indent="-285750">
              <a:spcBef>
                <a:spcPts val="0"/>
              </a:spcBef>
              <a:spcAft>
                <a:spcPts val="600"/>
              </a:spcAft>
              <a:buFont typeface="Arial" panose="020B0604020202020204" pitchFamily="34" charset="0"/>
              <a:buChar char="•"/>
            </a:pPr>
            <a:r>
              <a:rPr lang="en-US" sz="1700" b="0" dirty="0"/>
              <a:t>GRE packet gets encapsulated into an IP packet and sent to N3IWF/TNGF over selected IPsec child SA in tunnel mode</a:t>
            </a:r>
          </a:p>
          <a:p>
            <a:pPr marL="285750" indent="-285750">
              <a:spcBef>
                <a:spcPts val="0"/>
              </a:spcBef>
              <a:spcAft>
                <a:spcPts val="600"/>
              </a:spcAft>
              <a:buFont typeface="Arial" panose="020B0604020202020204" pitchFamily="34" charset="0"/>
              <a:buChar char="•"/>
            </a:pPr>
            <a:r>
              <a:rPr lang="en-US" sz="1700" b="0" dirty="0"/>
              <a:t>For UL data over MA PDU session, ATSSS rules are applied</a:t>
            </a:r>
          </a:p>
          <a:p>
            <a:pPr marL="0" indent="0">
              <a:spcAft>
                <a:spcPts val="600"/>
              </a:spcAft>
            </a:pPr>
            <a:r>
              <a:rPr lang="en-US" sz="1800" dirty="0">
                <a:solidFill>
                  <a:srgbClr val="0070C0"/>
                </a:solidFill>
              </a:rPr>
              <a:t>Downlink User Data Transport:</a:t>
            </a:r>
          </a:p>
          <a:p>
            <a:pPr marL="285750" indent="-285750">
              <a:spcBef>
                <a:spcPts val="0"/>
              </a:spcBef>
              <a:spcAft>
                <a:spcPts val="600"/>
              </a:spcAft>
              <a:buFont typeface="Arial" panose="020B0604020202020204" pitchFamily="34" charset="0"/>
              <a:buChar char="•"/>
            </a:pPr>
            <a:r>
              <a:rPr lang="en-US" sz="1700" b="0" dirty="0"/>
              <a:t>UPF maps DL data to a QoS Flow per packet filters in PDRs</a:t>
            </a:r>
          </a:p>
          <a:p>
            <a:pPr marL="285750" indent="-285750">
              <a:spcBef>
                <a:spcPts val="0"/>
              </a:spcBef>
              <a:spcAft>
                <a:spcPts val="600"/>
              </a:spcAft>
              <a:buFont typeface="Arial" panose="020B0604020202020204" pitchFamily="34" charset="0"/>
              <a:buChar char="•"/>
            </a:pPr>
            <a:r>
              <a:rPr lang="en-US" sz="1700" b="0" dirty="0"/>
              <a:t>UPF includes QFI and RQI in the encapsulation header over N3 </a:t>
            </a:r>
          </a:p>
          <a:p>
            <a:pPr marL="285750" indent="-285750">
              <a:spcBef>
                <a:spcPts val="0"/>
              </a:spcBef>
              <a:spcAft>
                <a:spcPts val="600"/>
              </a:spcAft>
              <a:buFont typeface="Arial" panose="020B0604020202020204" pitchFamily="34" charset="0"/>
              <a:buChar char="•"/>
            </a:pPr>
            <a:r>
              <a:rPr lang="en-US" sz="1700" b="0" dirty="0"/>
              <a:t>N3IWF/TNGF uses the QFI/PDU session to find the associated IPsec child SA for sending DL user data</a:t>
            </a:r>
          </a:p>
          <a:p>
            <a:pPr marL="285750" indent="-285750">
              <a:spcBef>
                <a:spcPts val="0"/>
              </a:spcBef>
              <a:spcAft>
                <a:spcPts val="600"/>
              </a:spcAft>
              <a:buFont typeface="Arial" panose="020B0604020202020204" pitchFamily="34" charset="0"/>
              <a:buChar char="•"/>
            </a:pPr>
            <a:r>
              <a:rPr lang="en-US" sz="1700" b="0" dirty="0"/>
              <a:t>N3IWF/TNGF encapsulates the DL packet into a GRE packet, with GRE header carrying the QFI and RQI</a:t>
            </a:r>
          </a:p>
          <a:p>
            <a:pPr marL="285750" indent="-285750">
              <a:spcBef>
                <a:spcPts val="0"/>
              </a:spcBef>
              <a:spcAft>
                <a:spcPts val="600"/>
              </a:spcAft>
              <a:buFont typeface="Arial" panose="020B0604020202020204" pitchFamily="34" charset="0"/>
              <a:buChar char="•"/>
            </a:pPr>
            <a:r>
              <a:rPr lang="en-US" sz="1700" b="0" dirty="0"/>
              <a:t>GRE packet is encapsulated into an IP packet and sent to UE over the selected IPsec child SA in tunnel mode</a:t>
            </a:r>
            <a:endParaRPr lang="en-US" sz="1600" b="0" dirty="0"/>
          </a:p>
        </p:txBody>
      </p:sp>
      <p:pic>
        <p:nvPicPr>
          <p:cNvPr id="7" name="Picture 6">
            <a:extLst>
              <a:ext uri="{FF2B5EF4-FFF2-40B4-BE49-F238E27FC236}">
                <a16:creationId xmlns:a16="http://schemas.microsoft.com/office/drawing/2014/main" id="{E9F2D280-DB07-44B4-8194-64386168B331}"/>
              </a:ext>
            </a:extLst>
          </p:cNvPr>
          <p:cNvPicPr/>
          <p:nvPr/>
        </p:nvPicPr>
        <p:blipFill>
          <a:blip r:embed="rId2">
            <a:extLst>
              <a:ext uri="{28A0092B-C50C-407E-A947-70E740481C1C}">
                <a14:useLocalDpi xmlns:a14="http://schemas.microsoft.com/office/drawing/2010/main" val="0"/>
              </a:ext>
            </a:extLst>
          </a:blip>
          <a:stretch>
            <a:fillRect/>
          </a:stretch>
        </p:blipFill>
        <p:spPr bwMode="auto">
          <a:xfrm>
            <a:off x="6265947" y="2404417"/>
            <a:ext cx="5696797" cy="2149069"/>
          </a:xfrm>
          <a:prstGeom prst="rect">
            <a:avLst/>
          </a:prstGeom>
          <a:noFill/>
          <a:ln>
            <a:noFill/>
          </a:ln>
        </p:spPr>
      </p:pic>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en-US"/>
              <a:t>October 2020</a:t>
            </a:r>
            <a:endParaRPr lang="en-GB"/>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25</a:t>
            </a:fld>
            <a:endParaRPr lang="en-GB"/>
          </a:p>
        </p:txBody>
      </p:sp>
      <p:sp>
        <p:nvSpPr>
          <p:cNvPr id="8" name="Content Placeholder 2">
            <a:extLst>
              <a:ext uri="{FF2B5EF4-FFF2-40B4-BE49-F238E27FC236}">
                <a16:creationId xmlns:a16="http://schemas.microsoft.com/office/drawing/2014/main" id="{1ADB0EB2-FF21-487A-9461-AD3DF64A12E2}"/>
              </a:ext>
            </a:extLst>
          </p:cNvPr>
          <p:cNvSpPr txBox="1">
            <a:spLocks/>
          </p:cNvSpPr>
          <p:nvPr/>
        </p:nvSpPr>
        <p:spPr bwMode="auto">
          <a:xfrm>
            <a:off x="6626730" y="4553486"/>
            <a:ext cx="4975229" cy="61686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fontScale="92500" lnSpcReduction="10000"/>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8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4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sz="2000">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9pPr>
          </a:lstStyle>
          <a:p>
            <a:pPr marL="0" indent="0">
              <a:spcBef>
                <a:spcPts val="0"/>
              </a:spcBef>
              <a:spcAft>
                <a:spcPts val="600"/>
              </a:spcAft>
            </a:pPr>
            <a:r>
              <a:rPr lang="en-US" sz="1700" b="0" dirty="0">
                <a:solidFill>
                  <a:srgbClr val="0070C0"/>
                </a:solidFill>
              </a:rPr>
              <a:t>If a DSCP value is associated, then the IP packets for the IPsec child SA are marked with that DSCP value</a:t>
            </a:r>
            <a:endParaRPr lang="en-US" sz="1700" b="0" kern="0" dirty="0">
              <a:solidFill>
                <a:srgbClr val="0070C0"/>
              </a:solidFill>
            </a:endParaRPr>
          </a:p>
          <a:p>
            <a:pPr marL="285750" indent="-285750" algn="ctr">
              <a:spcAft>
                <a:spcPts val="600"/>
              </a:spcAft>
              <a:buFont typeface="Arial" panose="020B0604020202020204" pitchFamily="34" charset="0"/>
              <a:buChar char="•"/>
            </a:pPr>
            <a:endParaRPr lang="en-US" sz="1800" b="0" kern="0" dirty="0"/>
          </a:p>
        </p:txBody>
      </p:sp>
      <p:sp>
        <p:nvSpPr>
          <p:cNvPr id="9" name="Text Placeholder 4">
            <a:extLst>
              <a:ext uri="{FF2B5EF4-FFF2-40B4-BE49-F238E27FC236}">
                <a16:creationId xmlns:a16="http://schemas.microsoft.com/office/drawing/2014/main" id="{D3EBB2EF-B0BF-409D-93C5-EE2057005854}"/>
              </a:ext>
            </a:extLst>
          </p:cNvPr>
          <p:cNvSpPr txBox="1">
            <a:spLocks/>
          </p:cNvSpPr>
          <p:nvPr/>
        </p:nvSpPr>
        <p:spPr>
          <a:xfrm>
            <a:off x="6419831" y="2053294"/>
            <a:ext cx="5389033" cy="243691"/>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r>
              <a:rPr lang="en-US" sz="1400" dirty="0"/>
              <a:t>User Plane protocol over WLAN Access</a:t>
            </a:r>
            <a:endParaRPr lang="en-US" sz="1050" kern="0" dirty="0"/>
          </a:p>
        </p:txBody>
      </p:sp>
      <p:sp>
        <p:nvSpPr>
          <p:cNvPr id="10" name="Footer Placeholder 9">
            <a:extLst>
              <a:ext uri="{FF2B5EF4-FFF2-40B4-BE49-F238E27FC236}">
                <a16:creationId xmlns:a16="http://schemas.microsoft.com/office/drawing/2014/main" id="{4B127014-C13B-44BD-9168-8DE4288B9AFA}"/>
              </a:ext>
            </a:extLst>
          </p:cNvPr>
          <p:cNvSpPr>
            <a:spLocks noGrp="1"/>
          </p:cNvSpPr>
          <p:nvPr>
            <p:ph type="ftr" idx="11"/>
          </p:nvPr>
        </p:nvSpPr>
        <p:spPr/>
        <p:txBody>
          <a:bodyPr/>
          <a:lstStyle/>
          <a:p>
            <a:r>
              <a:rPr lang="en-GB"/>
              <a:t>Binita Gupta (Intel)</a:t>
            </a:r>
            <a:endParaRPr lang="en-GB" dirty="0"/>
          </a:p>
        </p:txBody>
      </p:sp>
      <p:sp>
        <p:nvSpPr>
          <p:cNvPr id="11" name="TextBox 10">
            <a:extLst>
              <a:ext uri="{FF2B5EF4-FFF2-40B4-BE49-F238E27FC236}">
                <a16:creationId xmlns:a16="http://schemas.microsoft.com/office/drawing/2014/main" id="{4E393BAD-810F-4D73-A065-63D9C583EBEE}"/>
              </a:ext>
            </a:extLst>
          </p:cNvPr>
          <p:cNvSpPr txBox="1"/>
          <p:nvPr/>
        </p:nvSpPr>
        <p:spPr>
          <a:xfrm>
            <a:off x="5943600" y="6168934"/>
            <a:ext cx="6107349" cy="276999"/>
          </a:xfrm>
          <a:prstGeom prst="rect">
            <a:avLst/>
          </a:prstGeom>
          <a:noFill/>
        </p:spPr>
        <p:txBody>
          <a:bodyPr wrap="square" rtlCol="0">
            <a:spAutoFit/>
          </a:bodyPr>
          <a:lstStyle/>
          <a:p>
            <a:pPr>
              <a:spcAft>
                <a:spcPts val="0"/>
              </a:spcAft>
            </a:pPr>
            <a:r>
              <a:rPr lang="en-US" sz="1200" dirty="0">
                <a:solidFill>
                  <a:schemeClr val="tx1"/>
                </a:solidFill>
              </a:rPr>
              <a:t>GRE: Generic Routing Encapsulation, QFI: QoS Flow Identifier, RQI: Reflective QoS Indicator</a:t>
            </a:r>
          </a:p>
        </p:txBody>
      </p:sp>
    </p:spTree>
    <p:extLst>
      <p:ext uri="{BB962C8B-B14F-4D97-AF65-F5344CB8AC3E}">
        <p14:creationId xmlns:p14="http://schemas.microsoft.com/office/powerpoint/2010/main" val="31004903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1"/>
            <a:ext cx="10361084" cy="839785"/>
          </a:xfrm>
        </p:spPr>
        <p:txBody>
          <a:bodyPr/>
          <a:lstStyle/>
          <a:p>
            <a:r>
              <a:rPr lang="en-US" dirty="0"/>
              <a:t>Interworking Challenges and Gaps</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idx="1"/>
          </p:nvPr>
        </p:nvSpPr>
        <p:spPr>
          <a:xfrm>
            <a:off x="910493" y="1838937"/>
            <a:ext cx="10361084" cy="4648200"/>
          </a:xfrm>
        </p:spPr>
        <p:txBody>
          <a:bodyPr/>
          <a:lstStyle/>
          <a:p>
            <a:pPr marL="0" indent="0">
              <a:spcAft>
                <a:spcPts val="600"/>
              </a:spcAft>
            </a:pPr>
            <a:r>
              <a:rPr lang="en-US" b="0" dirty="0"/>
              <a:t>Technical challenges and gaps related to enabling interworking between 802.11 WLAN and 3GPP 5G system are identified in three main areas:</a:t>
            </a:r>
          </a:p>
          <a:p>
            <a:pPr marL="0" indent="0">
              <a:spcAft>
                <a:spcPts val="600"/>
              </a:spcAft>
            </a:pPr>
            <a:endParaRPr lang="en-US" b="0" dirty="0"/>
          </a:p>
          <a:p>
            <a:pPr>
              <a:spcAft>
                <a:spcPts val="1200"/>
              </a:spcAft>
              <a:buFont typeface="Wingdings" panose="05000000000000000000" pitchFamily="2" charset="2"/>
              <a:buChar char="Ø"/>
            </a:pPr>
            <a:r>
              <a:rPr lang="en-US" dirty="0"/>
              <a:t>Trusted WLAN Integration</a:t>
            </a:r>
          </a:p>
          <a:p>
            <a:pPr>
              <a:spcAft>
                <a:spcPts val="1200"/>
              </a:spcAft>
              <a:buFont typeface="Wingdings" panose="05000000000000000000" pitchFamily="2" charset="2"/>
              <a:buChar char="Ø"/>
            </a:pPr>
            <a:r>
              <a:rPr lang="en-US" dirty="0"/>
              <a:t>End-to-end QoS Support</a:t>
            </a:r>
          </a:p>
          <a:p>
            <a:pPr>
              <a:spcAft>
                <a:spcPts val="1200"/>
              </a:spcAft>
              <a:buFont typeface="Wingdings" panose="05000000000000000000" pitchFamily="2" charset="2"/>
              <a:buChar char="Ø"/>
            </a:pPr>
            <a:r>
              <a:rPr lang="en-US" dirty="0"/>
              <a:t>Support for Wi-Fi Only Devices w/o USIM</a:t>
            </a:r>
          </a:p>
          <a:p>
            <a:pPr marL="0" indent="0">
              <a:spcAft>
                <a:spcPts val="1200"/>
              </a:spcAft>
            </a:pPr>
            <a:endParaRPr lang="en-US" dirty="0"/>
          </a:p>
          <a:p>
            <a:pPr>
              <a:spcAft>
                <a:spcPts val="1200"/>
              </a:spcAft>
              <a:buFont typeface="Wingdings" panose="05000000000000000000" pitchFamily="2" charset="2"/>
              <a:buChar char="Ø"/>
            </a:pPr>
            <a:endParaRPr lang="en-US" dirty="0"/>
          </a:p>
          <a:p>
            <a:pPr marL="285750" indent="-285750">
              <a:spcAft>
                <a:spcPts val="600"/>
              </a:spcAft>
              <a:buFont typeface="Arial" panose="020B0604020202020204" pitchFamily="34" charset="0"/>
              <a:buChar char="•"/>
            </a:pPr>
            <a:endParaRPr lang="en-US" dirty="0"/>
          </a:p>
          <a:p>
            <a:pPr marL="685800" lvl="1">
              <a:spcAft>
                <a:spcPts val="600"/>
              </a:spcAft>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p:txBody>
          <a:bodyPr/>
          <a:lstStyle/>
          <a:p>
            <a:r>
              <a:rPr lang="en-US"/>
              <a:t>October 2020</a:t>
            </a:r>
            <a:endParaRPr lang="en-GB" dirty="0"/>
          </a:p>
        </p:txBody>
      </p:sp>
      <p:sp>
        <p:nvSpPr>
          <p:cNvPr id="7" name="Footer Placeholder 6">
            <a:extLst>
              <a:ext uri="{FF2B5EF4-FFF2-40B4-BE49-F238E27FC236}">
                <a16:creationId xmlns:a16="http://schemas.microsoft.com/office/drawing/2014/main" id="{F187EB4C-AE36-4076-896C-22573DFB94FE}"/>
              </a:ext>
            </a:extLst>
          </p:cNvPr>
          <p:cNvSpPr>
            <a:spLocks noGrp="1"/>
          </p:cNvSpPr>
          <p:nvPr>
            <p:ph type="ftr" idx="14"/>
          </p:nvPr>
        </p:nvSpPr>
        <p:spPr/>
        <p:txBody>
          <a:bodyPr/>
          <a:lstStyle/>
          <a:p>
            <a:r>
              <a:rPr lang="en-GB"/>
              <a:t>Binita Gupta (Intel)</a:t>
            </a:r>
            <a:endParaRPr lang="en-GB" dirty="0"/>
          </a:p>
        </p:txBody>
      </p:sp>
    </p:spTree>
    <p:extLst>
      <p:ext uri="{BB962C8B-B14F-4D97-AF65-F5344CB8AC3E}">
        <p14:creationId xmlns:p14="http://schemas.microsoft.com/office/powerpoint/2010/main" val="41400321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809161"/>
            <a:ext cx="10361084" cy="333839"/>
          </a:xfrm>
        </p:spPr>
        <p:txBody>
          <a:bodyPr/>
          <a:lstStyle/>
          <a:p>
            <a:r>
              <a:rPr lang="en-US" dirty="0"/>
              <a:t>Trusted WLAN Integration</a:t>
            </a:r>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p:txBody>
          <a:bodyPr/>
          <a:lstStyle/>
          <a:p>
            <a:r>
              <a:rPr lang="en-US"/>
              <a:t>October 2020</a:t>
            </a:r>
            <a:endParaRPr lang="en-GB" dirty="0"/>
          </a:p>
        </p:txBody>
      </p:sp>
      <p:sp>
        <p:nvSpPr>
          <p:cNvPr id="21" name="Content Placeholder 2">
            <a:extLst>
              <a:ext uri="{FF2B5EF4-FFF2-40B4-BE49-F238E27FC236}">
                <a16:creationId xmlns:a16="http://schemas.microsoft.com/office/drawing/2014/main" id="{F487BDED-55A5-42C5-8BB0-638194E5D6F7}"/>
              </a:ext>
            </a:extLst>
          </p:cNvPr>
          <p:cNvSpPr>
            <a:spLocks noGrp="1"/>
          </p:cNvSpPr>
          <p:nvPr>
            <p:ph idx="1"/>
          </p:nvPr>
        </p:nvSpPr>
        <p:spPr>
          <a:xfrm>
            <a:off x="762000" y="1524000"/>
            <a:ext cx="10820400" cy="685800"/>
          </a:xfrm>
        </p:spPr>
        <p:txBody>
          <a:bodyPr/>
          <a:lstStyle/>
          <a:p>
            <a:pPr marL="285750" indent="-285750">
              <a:spcBef>
                <a:spcPts val="0"/>
              </a:spcBef>
              <a:spcAft>
                <a:spcPts val="600"/>
              </a:spcAft>
              <a:buFont typeface="Wingdings" panose="05000000000000000000" pitchFamily="2" charset="2"/>
              <a:buChar char="§"/>
            </a:pPr>
            <a:r>
              <a:rPr lang="en-US" sz="2000" b="0" dirty="0"/>
              <a:t>Involves tight coupling between WLAN AP &amp; TNGF/TWIF gateway functions on the network side and between 3GPP Access and WLAN STA on the UE</a:t>
            </a:r>
          </a:p>
        </p:txBody>
      </p:sp>
      <p:sp>
        <p:nvSpPr>
          <p:cNvPr id="3" name="Rectangle: Rounded Corners 2">
            <a:extLst>
              <a:ext uri="{FF2B5EF4-FFF2-40B4-BE49-F238E27FC236}">
                <a16:creationId xmlns:a16="http://schemas.microsoft.com/office/drawing/2014/main" id="{91C295F3-432B-49EC-887B-D90061905B0F}"/>
              </a:ext>
            </a:extLst>
          </p:cNvPr>
          <p:cNvSpPr/>
          <p:nvPr/>
        </p:nvSpPr>
        <p:spPr bwMode="auto">
          <a:xfrm>
            <a:off x="796871" y="2805324"/>
            <a:ext cx="5165437" cy="1167277"/>
          </a:xfrm>
          <a:prstGeom prst="roundRect">
            <a:avLst/>
          </a:prstGeom>
          <a:solidFill>
            <a:srgbClr val="B0F1F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1" i="0" u="none" strike="noStrike" cap="none" normalizeH="0" baseline="0" dirty="0">
                <a:ln>
                  <a:noFill/>
                </a:ln>
                <a:solidFill>
                  <a:schemeClr val="tx1"/>
                </a:solidFill>
                <a:effectLst/>
                <a:latin typeface="Times New Roman" pitchFamily="16" charset="0"/>
                <a:ea typeface="MS Gothic" charset="-128"/>
              </a:rPr>
              <a:t>WLAN Access Network</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r>
              <a:rPr kumimoji="0" lang="en-US" sz="1600" b="0" i="0" u="none" strike="noStrike" cap="none" normalizeH="0" baseline="0" dirty="0">
                <a:ln>
                  <a:noFill/>
                </a:ln>
                <a:solidFill>
                  <a:schemeClr val="tx1"/>
                </a:solidFill>
                <a:effectLst/>
                <a:latin typeface="Times New Roman" pitchFamily="16" charset="0"/>
                <a:ea typeface="MS Gothic" charset="-128"/>
              </a:rPr>
              <a:t>Standardize AAA based Ta and </a:t>
            </a:r>
            <a:r>
              <a:rPr kumimoji="0" lang="en-US" sz="1600" b="0" i="0" u="none" strike="noStrike" cap="none" normalizeH="0" baseline="0" dirty="0" err="1">
                <a:ln>
                  <a:noFill/>
                </a:ln>
                <a:solidFill>
                  <a:schemeClr val="tx1"/>
                </a:solidFill>
                <a:effectLst/>
                <a:latin typeface="Times New Roman" pitchFamily="16" charset="0"/>
                <a:ea typeface="MS Gothic" charset="-128"/>
              </a:rPr>
              <a:t>Yw</a:t>
            </a:r>
            <a:r>
              <a:rPr kumimoji="0" lang="en-US" sz="1600" b="0" i="0" u="none" strike="noStrike" cap="none" normalizeH="0" baseline="0" dirty="0">
                <a:ln>
                  <a:noFill/>
                </a:ln>
                <a:solidFill>
                  <a:schemeClr val="tx1"/>
                </a:solidFill>
                <a:effectLst/>
                <a:latin typeface="Times New Roman" pitchFamily="16" charset="0"/>
                <a:ea typeface="MS Gothic" charset="-128"/>
              </a:rPr>
              <a:t> interfaces. Considered outside of 3GPP scope.</a:t>
            </a:r>
          </a:p>
          <a:p>
            <a:pPr marL="342900" indent="-342900">
              <a:buFont typeface="Wingdings" panose="05000000000000000000" pitchFamily="2" charset="2"/>
              <a:buChar char="q"/>
            </a:pPr>
            <a:r>
              <a:rPr lang="en-US" sz="1600" dirty="0">
                <a:solidFill>
                  <a:schemeClr val="tx1"/>
                </a:solidFill>
              </a:rPr>
              <a:t>Support TNGF and/or TWIF function</a:t>
            </a:r>
          </a:p>
        </p:txBody>
      </p:sp>
      <p:sp>
        <p:nvSpPr>
          <p:cNvPr id="9" name="Rectangle: Rounded Corners 8">
            <a:extLst>
              <a:ext uri="{FF2B5EF4-FFF2-40B4-BE49-F238E27FC236}">
                <a16:creationId xmlns:a16="http://schemas.microsoft.com/office/drawing/2014/main" id="{2529C8A7-A4F5-4FEE-97C2-8118897C7B4A}"/>
              </a:ext>
            </a:extLst>
          </p:cNvPr>
          <p:cNvSpPr/>
          <p:nvPr/>
        </p:nvSpPr>
        <p:spPr bwMode="auto">
          <a:xfrm>
            <a:off x="6133295" y="2805325"/>
            <a:ext cx="5244042" cy="1167276"/>
          </a:xfrm>
          <a:prstGeom prst="roundRect">
            <a:avLst/>
          </a:prstGeom>
          <a:solidFill>
            <a:srgbClr val="B0F1F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1" i="0" u="none" strike="noStrike" cap="none" normalizeH="0" baseline="0" dirty="0">
                <a:ln>
                  <a:noFill/>
                </a:ln>
                <a:solidFill>
                  <a:schemeClr val="tx1"/>
                </a:solidFill>
                <a:effectLst/>
                <a:latin typeface="Times New Roman" pitchFamily="16" charset="0"/>
                <a:ea typeface="MS Gothic" charset="-128"/>
              </a:rPr>
              <a:t>ANQP Server</a:t>
            </a:r>
          </a:p>
          <a:p>
            <a:pPr marL="342900" indent="-342900">
              <a:buFont typeface="Wingdings" panose="05000000000000000000" pitchFamily="2" charset="2"/>
              <a:buChar char="q"/>
            </a:pPr>
            <a:r>
              <a:rPr kumimoji="0" lang="en-US" sz="1600" b="0" i="0" u="none" strike="noStrike" cap="none" normalizeH="0" baseline="0" dirty="0">
                <a:ln>
                  <a:noFill/>
                </a:ln>
                <a:solidFill>
                  <a:schemeClr val="tx1"/>
                </a:solidFill>
                <a:effectLst/>
                <a:latin typeface="Times New Roman" pitchFamily="16" charset="0"/>
                <a:ea typeface="MS Gothic" charset="-128"/>
              </a:rPr>
              <a:t>Advertise list of PLMNs with which trusted 5G connectivity is supported via TNGF </a:t>
            </a:r>
            <a:r>
              <a:rPr lang="en-US" sz="1600" dirty="0">
                <a:solidFill>
                  <a:schemeClr val="tx1"/>
                </a:solidFill>
              </a:rPr>
              <a:t>or </a:t>
            </a:r>
            <a:r>
              <a:rPr kumimoji="0" lang="en-US" sz="1600" b="0" i="0" u="none" strike="noStrike" cap="none" normalizeH="0" baseline="0" dirty="0">
                <a:ln>
                  <a:noFill/>
                </a:ln>
                <a:solidFill>
                  <a:schemeClr val="tx1"/>
                </a:solidFill>
                <a:effectLst/>
                <a:latin typeface="Times New Roman" pitchFamily="16" charset="0"/>
                <a:ea typeface="MS Gothic" charset="-128"/>
              </a:rPr>
              <a:t>TWIF in the ‘</a:t>
            </a:r>
            <a:r>
              <a:rPr lang="en-US" sz="1600" dirty="0">
                <a:solidFill>
                  <a:schemeClr val="tx1"/>
                </a:solidFill>
              </a:rPr>
              <a:t>3GPP Cellular Network information’ </a:t>
            </a:r>
          </a:p>
        </p:txBody>
      </p:sp>
      <p:sp>
        <p:nvSpPr>
          <p:cNvPr id="10" name="Rectangle: Rounded Corners 9">
            <a:extLst>
              <a:ext uri="{FF2B5EF4-FFF2-40B4-BE49-F238E27FC236}">
                <a16:creationId xmlns:a16="http://schemas.microsoft.com/office/drawing/2014/main" id="{D58B9416-9FD1-4BE8-A8F0-A3AD5C235456}"/>
              </a:ext>
            </a:extLst>
          </p:cNvPr>
          <p:cNvSpPr/>
          <p:nvPr/>
        </p:nvSpPr>
        <p:spPr bwMode="auto">
          <a:xfrm>
            <a:off x="762000" y="4114800"/>
            <a:ext cx="5181600" cy="1985961"/>
          </a:xfrm>
          <a:prstGeom prst="roundRect">
            <a:avLst/>
          </a:prstGeom>
          <a:solidFill>
            <a:srgbClr val="B0F1F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1" i="0" u="none" strike="noStrike" cap="none" normalizeH="0" baseline="0" dirty="0">
                <a:ln>
                  <a:noFill/>
                </a:ln>
                <a:solidFill>
                  <a:schemeClr val="tx1"/>
                </a:solidFill>
                <a:effectLst/>
                <a:latin typeface="Times New Roman" pitchFamily="16" charset="0"/>
                <a:ea typeface="MS Gothic" charset="-128"/>
              </a:rPr>
              <a:t>WLAN Access Point</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r>
              <a:rPr kumimoji="0" lang="en-US" sz="1600" b="0" i="0" u="none" strike="noStrike" cap="none" normalizeH="0" baseline="0" dirty="0">
                <a:ln>
                  <a:noFill/>
                </a:ln>
                <a:solidFill>
                  <a:schemeClr val="tx1"/>
                </a:solidFill>
                <a:effectLst/>
                <a:latin typeface="Times New Roman" pitchFamily="16" charset="0"/>
                <a:ea typeface="MS Gothic" charset="-128"/>
              </a:rPr>
              <a:t>Support Ta and </a:t>
            </a:r>
            <a:r>
              <a:rPr kumimoji="0" lang="en-US" sz="1600" b="0" i="0" u="none" strike="noStrike" cap="none" normalizeH="0" baseline="0" dirty="0" err="1">
                <a:ln>
                  <a:noFill/>
                </a:ln>
                <a:solidFill>
                  <a:schemeClr val="tx1"/>
                </a:solidFill>
                <a:effectLst/>
                <a:latin typeface="Times New Roman" pitchFamily="16" charset="0"/>
                <a:ea typeface="MS Gothic" charset="-128"/>
              </a:rPr>
              <a:t>Yw</a:t>
            </a:r>
            <a:r>
              <a:rPr kumimoji="0" lang="en-US" sz="1600" b="0" i="0" u="none" strike="noStrike" cap="none" normalizeH="0" baseline="0" dirty="0">
                <a:ln>
                  <a:noFill/>
                </a:ln>
                <a:solidFill>
                  <a:schemeClr val="tx1"/>
                </a:solidFill>
                <a:effectLst/>
                <a:latin typeface="Times New Roman" pitchFamily="16" charset="0"/>
                <a:ea typeface="MS Gothic" charset="-128"/>
              </a:rPr>
              <a:t> interfaces</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r>
              <a:rPr lang="en-US" sz="1600" dirty="0">
                <a:solidFill>
                  <a:schemeClr val="tx1"/>
                </a:solidFill>
              </a:rPr>
              <a:t>Support invoking Ta based on 3GPP specific NAI</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r>
              <a:rPr lang="en-US" sz="1600" dirty="0">
                <a:solidFill>
                  <a:schemeClr val="tx1"/>
                </a:solidFill>
              </a:rPr>
              <a:t>Support filtering EAP-5G protocol messages</a:t>
            </a:r>
          </a:p>
          <a:p>
            <a:pPr marL="342900" indent="-342900">
              <a:buFont typeface="Wingdings" panose="05000000000000000000" pitchFamily="2" charset="2"/>
              <a:buChar char="q"/>
            </a:pPr>
            <a:r>
              <a:rPr lang="en-US" sz="1600" dirty="0">
                <a:solidFill>
                  <a:schemeClr val="tx1"/>
                </a:solidFill>
              </a:rPr>
              <a:t>Support using TNAP key from TNGF as PMK for the 802.11 4-way handshake</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endParaRPr kumimoji="0" lang="en-US" sz="20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Rounded Corners 10">
            <a:extLst>
              <a:ext uri="{FF2B5EF4-FFF2-40B4-BE49-F238E27FC236}">
                <a16:creationId xmlns:a16="http://schemas.microsoft.com/office/drawing/2014/main" id="{93596948-F01A-47A7-8B83-26B481CAD346}"/>
              </a:ext>
            </a:extLst>
          </p:cNvPr>
          <p:cNvSpPr/>
          <p:nvPr/>
        </p:nvSpPr>
        <p:spPr bwMode="auto">
          <a:xfrm>
            <a:off x="6145742" y="4114800"/>
            <a:ext cx="5244042" cy="1985962"/>
          </a:xfrm>
          <a:prstGeom prst="roundRect">
            <a:avLst/>
          </a:prstGeom>
          <a:solidFill>
            <a:srgbClr val="B0F1F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1" i="0" u="none" strike="noStrike" cap="none" normalizeH="0" baseline="0" dirty="0">
                <a:ln>
                  <a:noFill/>
                </a:ln>
                <a:solidFill>
                  <a:schemeClr val="tx1"/>
                </a:solidFill>
                <a:effectLst/>
                <a:latin typeface="Times New Roman" pitchFamily="16" charset="0"/>
                <a:ea typeface="MS Gothic" charset="-128"/>
              </a:rPr>
              <a:t>WLAN STA</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r>
              <a:rPr kumimoji="0" lang="en-US" sz="1600" b="0" i="0" u="none" strike="noStrike" cap="none" normalizeH="0" baseline="0" dirty="0">
                <a:ln>
                  <a:noFill/>
                </a:ln>
                <a:solidFill>
                  <a:schemeClr val="tx1"/>
                </a:solidFill>
                <a:effectLst/>
                <a:latin typeface="Times New Roman" pitchFamily="16" charset="0"/>
                <a:ea typeface="MS Gothic" charset="-128"/>
              </a:rPr>
              <a:t>Discover PLMN lists over ANQP, send to 3GPP access</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r>
              <a:rPr kumimoji="0" lang="en-US" sz="1600" b="0" i="0" u="none" strike="noStrike" cap="none" normalizeH="0" baseline="0" dirty="0">
                <a:ln>
                  <a:noFill/>
                </a:ln>
                <a:solidFill>
                  <a:schemeClr val="tx1"/>
                </a:solidFill>
                <a:effectLst/>
                <a:latin typeface="Times New Roman" pitchFamily="16" charset="0"/>
                <a:ea typeface="MS Gothic" charset="-128"/>
              </a:rPr>
              <a:t>Provide 3GPP specific NAI for UE identity for access via TNGF</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r>
              <a:rPr lang="en-US" sz="1600" dirty="0">
                <a:solidFill>
                  <a:schemeClr val="tx1"/>
                </a:solidFill>
              </a:rPr>
              <a:t>Provide unique UE NAI for access via TWIF</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r>
              <a:rPr lang="en-US" sz="1600" dirty="0">
                <a:solidFill>
                  <a:schemeClr val="tx1"/>
                </a:solidFill>
              </a:rPr>
              <a:t>Support EAP-5G messages exchange with 3GPP access on the UE</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endParaRPr kumimoji="0" lang="en-US" sz="2000" b="0" i="0" u="none" strike="noStrike" cap="none" normalizeH="0" baseline="0" dirty="0">
              <a:ln>
                <a:noFill/>
              </a:ln>
              <a:solidFill>
                <a:schemeClr val="bg1"/>
              </a:solidFill>
              <a:effectLst/>
              <a:latin typeface="Times New Roman" pitchFamily="16" charset="0"/>
              <a:ea typeface="MS Gothic" charset="-128"/>
            </a:endParaRP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endParaRPr kumimoji="0" lang="en-US" sz="2000" b="0" i="0" u="none" strike="noStrike" cap="none" normalizeH="0" baseline="0" dirty="0">
              <a:ln>
                <a:noFill/>
              </a:ln>
              <a:solidFill>
                <a:schemeClr val="bg1"/>
              </a:solidFill>
              <a:effectLst/>
              <a:latin typeface="Times New Roman" pitchFamily="16" charset="0"/>
              <a:ea typeface="MS Gothic" charset="-128"/>
            </a:endParaRP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endParaRPr kumimoji="0" lang="en-US" sz="2000" b="0" i="0" u="none" strike="noStrike" cap="none" normalizeH="0" baseline="0" dirty="0">
              <a:ln>
                <a:noFill/>
              </a:ln>
              <a:solidFill>
                <a:schemeClr val="bg1"/>
              </a:solidFill>
              <a:effectLst/>
              <a:latin typeface="Times New Roman" pitchFamily="16" charset="0"/>
              <a:ea typeface="MS Gothic" charset="-128"/>
            </a:endParaRPr>
          </a:p>
        </p:txBody>
      </p:sp>
      <p:sp>
        <p:nvSpPr>
          <p:cNvPr id="7" name="Footer Placeholder 6">
            <a:extLst>
              <a:ext uri="{FF2B5EF4-FFF2-40B4-BE49-F238E27FC236}">
                <a16:creationId xmlns:a16="http://schemas.microsoft.com/office/drawing/2014/main" id="{63D11934-79C1-4818-8D35-0D1159EE7D42}"/>
              </a:ext>
            </a:extLst>
          </p:cNvPr>
          <p:cNvSpPr>
            <a:spLocks noGrp="1"/>
          </p:cNvSpPr>
          <p:nvPr>
            <p:ph type="ftr" idx="14"/>
          </p:nvPr>
        </p:nvSpPr>
        <p:spPr/>
        <p:txBody>
          <a:bodyPr/>
          <a:lstStyle/>
          <a:p>
            <a:r>
              <a:rPr lang="en-GB" dirty="0"/>
              <a:t>Binita Gupta (Intel)</a:t>
            </a:r>
          </a:p>
        </p:txBody>
      </p:sp>
      <p:sp>
        <p:nvSpPr>
          <p:cNvPr id="12" name="TextBox 11">
            <a:extLst>
              <a:ext uri="{FF2B5EF4-FFF2-40B4-BE49-F238E27FC236}">
                <a16:creationId xmlns:a16="http://schemas.microsoft.com/office/drawing/2014/main" id="{D1C51F7D-2E0F-4B21-BDBD-8B4E2DB61DE0}"/>
              </a:ext>
            </a:extLst>
          </p:cNvPr>
          <p:cNvSpPr txBox="1"/>
          <p:nvPr/>
        </p:nvSpPr>
        <p:spPr>
          <a:xfrm>
            <a:off x="2966522" y="2351999"/>
            <a:ext cx="6256841" cy="400110"/>
          </a:xfrm>
          <a:prstGeom prst="rect">
            <a:avLst/>
          </a:prstGeom>
          <a:noFill/>
        </p:spPr>
        <p:txBody>
          <a:bodyPr wrap="none" rtlCol="0">
            <a:spAutoFit/>
          </a:bodyPr>
          <a:lstStyle/>
          <a:p>
            <a:pPr>
              <a:spcAft>
                <a:spcPts val="600"/>
              </a:spcAft>
            </a:pPr>
            <a:r>
              <a:rPr lang="en-US" sz="2000" b="1" dirty="0">
                <a:solidFill>
                  <a:srgbClr val="0070C0"/>
                </a:solidFill>
              </a:rPr>
              <a:t>Following capabilities needed within the WLAN domain</a:t>
            </a:r>
          </a:p>
        </p:txBody>
      </p:sp>
    </p:spTree>
    <p:extLst>
      <p:ext uri="{BB962C8B-B14F-4D97-AF65-F5344CB8AC3E}">
        <p14:creationId xmlns:p14="http://schemas.microsoft.com/office/powerpoint/2010/main" val="34928803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2"/>
            <a:ext cx="10361084" cy="534980"/>
          </a:xfrm>
        </p:spPr>
        <p:txBody>
          <a:bodyPr/>
          <a:lstStyle/>
          <a:p>
            <a:r>
              <a:rPr lang="en-US" dirty="0"/>
              <a:t>End-to-End QoS Support - Background</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idx="1"/>
          </p:nvPr>
        </p:nvSpPr>
        <p:spPr>
          <a:xfrm>
            <a:off x="533400" y="1557193"/>
            <a:ext cx="6781800" cy="5103814"/>
          </a:xfrm>
        </p:spPr>
        <p:txBody>
          <a:bodyPr/>
          <a:lstStyle/>
          <a:p>
            <a:pPr marL="0" indent="0">
              <a:spcAft>
                <a:spcPts val="600"/>
              </a:spcAft>
            </a:pPr>
            <a:r>
              <a:rPr lang="en-US" sz="1800" dirty="0">
                <a:solidFill>
                  <a:srgbClr val="002060"/>
                </a:solidFill>
              </a:rPr>
              <a:t>WLAN QoS Management:</a:t>
            </a:r>
          </a:p>
          <a:p>
            <a:pPr marL="285750" indent="-285750">
              <a:spcAft>
                <a:spcPts val="600"/>
              </a:spcAft>
              <a:buFont typeface="Arial" panose="020B0604020202020204" pitchFamily="34" charset="0"/>
              <a:buChar char="•"/>
            </a:pPr>
            <a:r>
              <a:rPr lang="en-US" sz="1800" b="0" dirty="0"/>
              <a:t>802.11 </a:t>
            </a:r>
            <a:r>
              <a:rPr lang="en-US" sz="1800" dirty="0">
                <a:solidFill>
                  <a:srgbClr val="0070C0"/>
                </a:solidFill>
              </a:rPr>
              <a:t>EDCA QoS scheme </a:t>
            </a:r>
            <a:r>
              <a:rPr lang="en-US" sz="1800" b="0" dirty="0"/>
              <a:t>provides prioritized contention-based access and is the most widely adopted WLAN QoS scheme</a:t>
            </a:r>
          </a:p>
          <a:p>
            <a:pPr marL="685800" lvl="1">
              <a:spcAft>
                <a:spcPts val="400"/>
              </a:spcAft>
              <a:buFont typeface="Arial" panose="020B0604020202020204" pitchFamily="34" charset="0"/>
              <a:buChar char="•"/>
            </a:pPr>
            <a:r>
              <a:rPr lang="en-US" sz="1600" dirty="0"/>
              <a:t>EDCA supports 8 User Priorities (UP) which get mapped to </a:t>
            </a:r>
            <a:r>
              <a:rPr lang="en-US" sz="1600" dirty="0">
                <a:solidFill>
                  <a:srgbClr val="0070C0"/>
                </a:solidFill>
              </a:rPr>
              <a:t>4 QoS Access Categories </a:t>
            </a:r>
            <a:r>
              <a:rPr lang="en-US" sz="1600" dirty="0"/>
              <a:t>(AC) for background, best effort, video and voice traffic (AC_BK, AC_BE, AC_VI, AC_VO)</a:t>
            </a:r>
          </a:p>
          <a:p>
            <a:pPr marL="685800" lvl="1">
              <a:spcAft>
                <a:spcPts val="400"/>
              </a:spcAft>
              <a:buFont typeface="Arial" panose="020B0604020202020204" pitchFamily="34" charset="0"/>
              <a:buChar char="•"/>
            </a:pPr>
            <a:r>
              <a:rPr lang="en-US" sz="1600" dirty="0"/>
              <a:t>Differentiated QoS achieved with different AIFS (Arbitration Interframe Space) and CW (Contention Window) for each AC</a:t>
            </a:r>
          </a:p>
          <a:p>
            <a:pPr marL="685800" lvl="1">
              <a:spcAft>
                <a:spcPts val="400"/>
              </a:spcAft>
              <a:buFont typeface="Arial" panose="020B0604020202020204" pitchFamily="34" charset="0"/>
              <a:buChar char="•"/>
            </a:pPr>
            <a:r>
              <a:rPr lang="en-US" sz="1600" dirty="0">
                <a:solidFill>
                  <a:srgbClr val="0070C0"/>
                </a:solidFill>
              </a:rPr>
              <a:t>Admission control for QoS traffic streams (TS) </a:t>
            </a:r>
            <a:r>
              <a:rPr lang="en-US" sz="1600" dirty="0"/>
              <a:t>per AC using ADDTS Request/Response with TSPEC (traffic specification) and TCLAS (traffic classification) elements</a:t>
            </a:r>
          </a:p>
          <a:p>
            <a:pPr marL="685800" lvl="1">
              <a:spcAft>
                <a:spcPts val="400"/>
              </a:spcAft>
              <a:buFont typeface="Arial" panose="020B0604020202020204" pitchFamily="34" charset="0"/>
              <a:buChar char="•"/>
            </a:pPr>
            <a:r>
              <a:rPr lang="en-US" sz="1600" dirty="0"/>
              <a:t>No guarantees can be provided on throughput, latency etc. Only priority-based bandwidth allocation provided based on ACs</a:t>
            </a:r>
          </a:p>
          <a:p>
            <a:pPr marL="285750" indent="-285750">
              <a:spcAft>
                <a:spcPts val="600"/>
              </a:spcAft>
              <a:buFont typeface="Arial" panose="020B0604020202020204" pitchFamily="34" charset="0"/>
              <a:buChar char="•"/>
            </a:pPr>
            <a:r>
              <a:rPr lang="en-US" sz="1800" b="0" dirty="0"/>
              <a:t>Support for </a:t>
            </a:r>
            <a:r>
              <a:rPr lang="en-US" sz="1800" b="0" dirty="0">
                <a:solidFill>
                  <a:srgbClr val="0070C0"/>
                </a:solidFill>
              </a:rPr>
              <a:t>mapping data packets to 802.11 UP based on DSCP </a:t>
            </a:r>
            <a:r>
              <a:rPr lang="en-US" sz="1800" b="0" dirty="0"/>
              <a:t>marking in the IP header </a:t>
            </a:r>
          </a:p>
          <a:p>
            <a:pPr marL="685800" lvl="1">
              <a:spcAft>
                <a:spcPts val="600"/>
              </a:spcAft>
              <a:buFont typeface="Arial" panose="020B0604020202020204" pitchFamily="34" charset="0"/>
              <a:buChar char="•"/>
            </a:pPr>
            <a:endParaRPr lang="en-US" sz="1800" b="0" dirty="0"/>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p:txBody>
          <a:bodyPr/>
          <a:lstStyle/>
          <a:p>
            <a:r>
              <a:rPr lang="en-US"/>
              <a:t>October 2020</a:t>
            </a:r>
            <a:endParaRPr lang="en-GB" dirty="0"/>
          </a:p>
        </p:txBody>
      </p:sp>
      <p:pic>
        <p:nvPicPr>
          <p:cNvPr id="14" name="Picture 13" descr="Diagram, box and whisker chart&#10;&#10;Description automatically generated">
            <a:extLst>
              <a:ext uri="{FF2B5EF4-FFF2-40B4-BE49-F238E27FC236}">
                <a16:creationId xmlns:a16="http://schemas.microsoft.com/office/drawing/2014/main" id="{7805C904-56DE-4DF3-9129-0F932706B7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10792" y="2362199"/>
            <a:ext cx="5038928" cy="2938607"/>
          </a:xfrm>
          <a:prstGeom prst="rect">
            <a:avLst/>
          </a:prstGeom>
        </p:spPr>
      </p:pic>
      <p:sp>
        <p:nvSpPr>
          <p:cNvPr id="7" name="Footer Placeholder 6">
            <a:extLst>
              <a:ext uri="{FF2B5EF4-FFF2-40B4-BE49-F238E27FC236}">
                <a16:creationId xmlns:a16="http://schemas.microsoft.com/office/drawing/2014/main" id="{47A008F8-834D-4ED7-9039-7976DD110C67}"/>
              </a:ext>
            </a:extLst>
          </p:cNvPr>
          <p:cNvSpPr>
            <a:spLocks noGrp="1"/>
          </p:cNvSpPr>
          <p:nvPr>
            <p:ph type="ftr" idx="14"/>
          </p:nvPr>
        </p:nvSpPr>
        <p:spPr/>
        <p:txBody>
          <a:bodyPr/>
          <a:lstStyle/>
          <a:p>
            <a:r>
              <a:rPr lang="en-GB"/>
              <a:t>Binita Gupta (Intel)</a:t>
            </a:r>
            <a:endParaRPr lang="en-GB" dirty="0"/>
          </a:p>
        </p:txBody>
      </p:sp>
    </p:spTree>
    <p:extLst>
      <p:ext uri="{BB962C8B-B14F-4D97-AF65-F5344CB8AC3E}">
        <p14:creationId xmlns:p14="http://schemas.microsoft.com/office/powerpoint/2010/main" val="19532554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2"/>
            <a:ext cx="10361084" cy="760410"/>
          </a:xfrm>
        </p:spPr>
        <p:txBody>
          <a:bodyPr/>
          <a:lstStyle/>
          <a:p>
            <a:r>
              <a:rPr lang="en-US" dirty="0"/>
              <a:t>QoS Differentiation for 5G Flows</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idx="1"/>
          </p:nvPr>
        </p:nvSpPr>
        <p:spPr>
          <a:xfrm>
            <a:off x="507762" y="1523999"/>
            <a:ext cx="11074637" cy="1143001"/>
          </a:xfrm>
        </p:spPr>
        <p:txBody>
          <a:bodyPr/>
          <a:lstStyle/>
          <a:p>
            <a:pPr marL="285750" indent="-285750">
              <a:spcAft>
                <a:spcPts val="600"/>
              </a:spcAft>
              <a:buFont typeface="Arial" panose="020B0604020202020204" pitchFamily="34" charset="0"/>
              <a:buChar char="•"/>
            </a:pPr>
            <a:r>
              <a:rPr lang="en-US" sz="2000" b="0" dirty="0"/>
              <a:t>To satisfy end-to-end QoS requirements, it is important to provide QoS differentiation for 5G flows within WLAN access using EDCA QoS scheme</a:t>
            </a:r>
          </a:p>
          <a:p>
            <a:pPr marL="285750" indent="-285750">
              <a:spcAft>
                <a:spcPts val="600"/>
              </a:spcAft>
              <a:buFont typeface="Arial" panose="020B0604020202020204" pitchFamily="34" charset="0"/>
              <a:buChar char="•"/>
            </a:pPr>
            <a:r>
              <a:rPr lang="en-US" sz="2000" b="0" dirty="0"/>
              <a:t>Three possible approaches for QoS differentiation over WLAN access:</a:t>
            </a:r>
          </a:p>
          <a:p>
            <a:pPr marL="685800" lvl="1">
              <a:spcAft>
                <a:spcPts val="600"/>
              </a:spcAft>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p:txBody>
          <a:bodyPr/>
          <a:lstStyle/>
          <a:p>
            <a:r>
              <a:rPr lang="en-US"/>
              <a:t>October 2020</a:t>
            </a:r>
            <a:endParaRPr lang="en-GB" dirty="0"/>
          </a:p>
        </p:txBody>
      </p:sp>
      <p:sp>
        <p:nvSpPr>
          <p:cNvPr id="17" name="Rectangle: Rounded Corners 16">
            <a:extLst>
              <a:ext uri="{FF2B5EF4-FFF2-40B4-BE49-F238E27FC236}">
                <a16:creationId xmlns:a16="http://schemas.microsoft.com/office/drawing/2014/main" id="{7C74DA55-310D-449F-A611-E2C14E02EC9B}"/>
              </a:ext>
            </a:extLst>
          </p:cNvPr>
          <p:cNvSpPr/>
          <p:nvPr/>
        </p:nvSpPr>
        <p:spPr bwMode="auto">
          <a:xfrm>
            <a:off x="507763" y="2970729"/>
            <a:ext cx="2841474" cy="2907709"/>
          </a:xfrm>
          <a:prstGeom prst="round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1" i="0" u="none" strike="noStrike" cap="none" normalizeH="0" baseline="0" dirty="0">
                <a:ln>
                  <a:noFill/>
                </a:ln>
                <a:solidFill>
                  <a:schemeClr val="tx1"/>
                </a:solidFill>
                <a:effectLst/>
                <a:latin typeface="Times New Roman" pitchFamily="16" charset="0"/>
                <a:ea typeface="MS Gothic" charset="-128"/>
              </a:rPr>
              <a:t>DSCP Marking based QoS Mapping</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r>
              <a:rPr kumimoji="0" lang="en-US" sz="1600" b="0" i="0" u="none" strike="noStrike" cap="none" normalizeH="0" baseline="0" dirty="0">
                <a:ln>
                  <a:noFill/>
                </a:ln>
                <a:solidFill>
                  <a:schemeClr val="tx1"/>
                </a:solidFill>
                <a:effectLst/>
                <a:latin typeface="Times New Roman" pitchFamily="16" charset="0"/>
                <a:ea typeface="MS Gothic" charset="-128"/>
              </a:rPr>
              <a:t>QoS differentiation based on </a:t>
            </a:r>
            <a:r>
              <a:rPr kumimoji="0" lang="en-US" sz="1600" b="0" i="0" u="none" strike="noStrike" cap="none" normalizeH="0" baseline="0" dirty="0" err="1">
                <a:ln>
                  <a:noFill/>
                </a:ln>
                <a:solidFill>
                  <a:schemeClr val="tx1"/>
                </a:solidFill>
                <a:effectLst/>
                <a:latin typeface="Times New Roman" pitchFamily="16" charset="0"/>
                <a:ea typeface="MS Gothic" charset="-128"/>
              </a:rPr>
              <a:t>DiffServ</a:t>
            </a:r>
            <a:r>
              <a:rPr kumimoji="0" lang="en-US" sz="1600" b="0" i="0" u="none" strike="noStrike" cap="none" normalizeH="0" baseline="0" dirty="0">
                <a:ln>
                  <a:noFill/>
                </a:ln>
                <a:solidFill>
                  <a:schemeClr val="tx1"/>
                </a:solidFill>
                <a:effectLst/>
                <a:latin typeface="Times New Roman" pitchFamily="16" charset="0"/>
                <a:ea typeface="MS Gothic" charset="-128"/>
              </a:rPr>
              <a:t> DSCP marking in IP header </a:t>
            </a:r>
            <a:r>
              <a:rPr lang="en-US" sz="1600" dirty="0">
                <a:solidFill>
                  <a:schemeClr val="tx1"/>
                </a:solidFill>
              </a:rPr>
              <a:t>for </a:t>
            </a:r>
            <a:r>
              <a:rPr kumimoji="0" lang="en-US" sz="1600" b="0" i="0" u="none" strike="noStrike" cap="none" normalizeH="0" baseline="0" dirty="0">
                <a:ln>
                  <a:noFill/>
                </a:ln>
                <a:solidFill>
                  <a:schemeClr val="tx1"/>
                </a:solidFill>
                <a:effectLst/>
                <a:latin typeface="Times New Roman" pitchFamily="16" charset="0"/>
                <a:ea typeface="MS Gothic" charset="-128"/>
              </a:rPr>
              <a:t>UL and DL user data</a:t>
            </a:r>
          </a:p>
          <a:p>
            <a:pPr marL="342900" indent="-342900">
              <a:buFont typeface="Wingdings" panose="05000000000000000000" pitchFamily="2" charset="2"/>
              <a:buChar char="q"/>
            </a:pPr>
            <a:r>
              <a:rPr lang="en-US" sz="1600" dirty="0">
                <a:solidFill>
                  <a:schemeClr val="tx1"/>
                </a:solidFill>
              </a:rPr>
              <a:t>Applicable for both untrusted and trusted WLAN integration</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sp>
        <p:nvSpPr>
          <p:cNvPr id="23" name="Rectangle: Rounded Corners 22">
            <a:extLst>
              <a:ext uri="{FF2B5EF4-FFF2-40B4-BE49-F238E27FC236}">
                <a16:creationId xmlns:a16="http://schemas.microsoft.com/office/drawing/2014/main" id="{07FC1D3E-F2B1-4568-8703-0B93F2A701F0}"/>
              </a:ext>
            </a:extLst>
          </p:cNvPr>
          <p:cNvSpPr/>
          <p:nvPr/>
        </p:nvSpPr>
        <p:spPr bwMode="auto">
          <a:xfrm>
            <a:off x="3635701" y="2981769"/>
            <a:ext cx="3774035" cy="2891331"/>
          </a:xfrm>
          <a:prstGeom prst="round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1" i="0" u="none" strike="noStrike" cap="none" normalizeH="0" baseline="0" dirty="0">
                <a:ln>
                  <a:noFill/>
                </a:ln>
                <a:solidFill>
                  <a:schemeClr val="tx1"/>
                </a:solidFill>
                <a:effectLst/>
                <a:latin typeface="Times New Roman" pitchFamily="16" charset="0"/>
                <a:ea typeface="MS Gothic" charset="-128"/>
              </a:rPr>
              <a:t>Device centric QoS Management </a:t>
            </a:r>
            <a:r>
              <a:rPr lang="en-US" sz="1800" b="1" dirty="0">
                <a:solidFill>
                  <a:schemeClr val="tx1"/>
                </a:solidFill>
              </a:rPr>
              <a:t>based on </a:t>
            </a:r>
            <a:r>
              <a:rPr kumimoji="0" lang="en-US" sz="1800" b="1" i="0" u="none" strike="noStrike" cap="none" normalizeH="0" baseline="0" dirty="0">
                <a:ln>
                  <a:noFill/>
                </a:ln>
                <a:solidFill>
                  <a:schemeClr val="tx1"/>
                </a:solidFill>
                <a:effectLst/>
                <a:latin typeface="Times New Roman" pitchFamily="16" charset="0"/>
                <a:ea typeface="MS Gothic" charset="-128"/>
              </a:rPr>
              <a:t>IPsec SA</a:t>
            </a:r>
          </a:p>
          <a:p>
            <a:pPr marL="342900" indent="-342900">
              <a:buFont typeface="Wingdings" panose="05000000000000000000" pitchFamily="2" charset="2"/>
              <a:buChar char="q"/>
            </a:pPr>
            <a:r>
              <a:rPr lang="en-US" sz="1600" dirty="0">
                <a:solidFill>
                  <a:schemeClr val="tx1"/>
                </a:solidFill>
              </a:rPr>
              <a:t>QoS differentiation based on identifying and prioritizing IPsec child SAs carrying 5G flows</a:t>
            </a:r>
          </a:p>
          <a:p>
            <a:pPr marL="342900" indent="-342900">
              <a:buFont typeface="Wingdings" panose="05000000000000000000" pitchFamily="2" charset="2"/>
              <a:buChar char="q"/>
            </a:pPr>
            <a:r>
              <a:rPr lang="en-US" sz="1600" dirty="0">
                <a:solidFill>
                  <a:schemeClr val="tx1"/>
                </a:solidFill>
              </a:rPr>
              <a:t>WLAN STA initiates QoS management using EDCA admission control procedure</a:t>
            </a:r>
          </a:p>
          <a:p>
            <a:pPr marL="342900" indent="-342900">
              <a:buFont typeface="Wingdings" panose="05000000000000000000" pitchFamily="2" charset="2"/>
              <a:buChar char="q"/>
            </a:pPr>
            <a:r>
              <a:rPr lang="en-US" sz="1600" dirty="0">
                <a:solidFill>
                  <a:schemeClr val="tx1"/>
                </a:solidFill>
              </a:rPr>
              <a:t>Applicable for both untrusted and trusted WLAN integration</a:t>
            </a:r>
          </a:p>
        </p:txBody>
      </p:sp>
      <p:sp>
        <p:nvSpPr>
          <p:cNvPr id="24" name="Rectangle: Rounded Corners 23">
            <a:extLst>
              <a:ext uri="{FF2B5EF4-FFF2-40B4-BE49-F238E27FC236}">
                <a16:creationId xmlns:a16="http://schemas.microsoft.com/office/drawing/2014/main" id="{9BA727E3-32DC-487A-8468-228122C6F5EF}"/>
              </a:ext>
            </a:extLst>
          </p:cNvPr>
          <p:cNvSpPr/>
          <p:nvPr/>
        </p:nvSpPr>
        <p:spPr bwMode="auto">
          <a:xfrm>
            <a:off x="7696200" y="2981769"/>
            <a:ext cx="3962400" cy="2885631"/>
          </a:xfrm>
          <a:prstGeom prst="round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800" b="1" dirty="0">
                <a:solidFill>
                  <a:schemeClr val="tx1"/>
                </a:solidFill>
              </a:rPr>
              <a:t>Network</a:t>
            </a:r>
            <a:r>
              <a:rPr kumimoji="0" lang="en-US" sz="1800" b="1" i="0" u="none" strike="noStrike" cap="none" normalizeH="0" baseline="0" dirty="0">
                <a:ln>
                  <a:noFill/>
                </a:ln>
                <a:solidFill>
                  <a:schemeClr val="tx1"/>
                </a:solidFill>
                <a:effectLst/>
                <a:latin typeface="Times New Roman" pitchFamily="16" charset="0"/>
                <a:ea typeface="MS Gothic" charset="-128"/>
              </a:rPr>
              <a:t> centric </a:t>
            </a:r>
            <a:r>
              <a:rPr lang="en-US" sz="1800" b="1" dirty="0">
                <a:solidFill>
                  <a:schemeClr val="tx1"/>
                </a:solidFill>
              </a:rPr>
              <a:t>QoS Management based on IPsec SA</a:t>
            </a:r>
          </a:p>
          <a:p>
            <a:pPr marL="342900" indent="-342900">
              <a:buFont typeface="Wingdings" panose="05000000000000000000" pitchFamily="2" charset="2"/>
              <a:buChar char="q"/>
            </a:pPr>
            <a:r>
              <a:rPr lang="en-US" sz="1600" dirty="0">
                <a:solidFill>
                  <a:schemeClr val="tx1"/>
                </a:solidFill>
              </a:rPr>
              <a:t>QoS differentiation based on identifying and prioritizing IPsec child SAs carrying 5G flows</a:t>
            </a:r>
          </a:p>
          <a:p>
            <a:pPr marL="342900" indent="-342900">
              <a:buFont typeface="Wingdings" panose="05000000000000000000" pitchFamily="2" charset="2"/>
              <a:buChar char="q"/>
            </a:pPr>
            <a:r>
              <a:rPr lang="en-US" sz="1600" dirty="0">
                <a:solidFill>
                  <a:schemeClr val="tx1"/>
                </a:solidFill>
              </a:rPr>
              <a:t>WLAN AP initiates QoS management using AP-initiated procedure for EDCA admission control</a:t>
            </a:r>
          </a:p>
          <a:p>
            <a:pPr marL="342900" indent="-342900">
              <a:buFont typeface="Wingdings" panose="05000000000000000000" pitchFamily="2" charset="2"/>
              <a:buChar char="q"/>
            </a:pPr>
            <a:r>
              <a:rPr lang="en-US" sz="1600" dirty="0">
                <a:solidFill>
                  <a:schemeClr val="tx1"/>
                </a:solidFill>
              </a:rPr>
              <a:t>Applicable for trusted WLAN integration only</a:t>
            </a:r>
          </a:p>
          <a:p>
            <a:endParaRPr kumimoji="0" lang="en-US" sz="2000" b="1" i="0" u="none" strike="noStrike" cap="none" normalizeH="0" baseline="0" dirty="0">
              <a:ln>
                <a:noFill/>
              </a:ln>
              <a:solidFill>
                <a:schemeClr val="tx1"/>
              </a:solidFill>
              <a:effectLst/>
              <a:latin typeface="Times New Roman" pitchFamily="16" charset="0"/>
              <a:ea typeface="MS Gothic" charset="-128"/>
            </a:endParaRPr>
          </a:p>
        </p:txBody>
      </p:sp>
      <p:sp>
        <p:nvSpPr>
          <p:cNvPr id="7" name="Footer Placeholder 6">
            <a:extLst>
              <a:ext uri="{FF2B5EF4-FFF2-40B4-BE49-F238E27FC236}">
                <a16:creationId xmlns:a16="http://schemas.microsoft.com/office/drawing/2014/main" id="{088CB317-F931-4DCB-8816-092BCD09A062}"/>
              </a:ext>
            </a:extLst>
          </p:cNvPr>
          <p:cNvSpPr>
            <a:spLocks noGrp="1"/>
          </p:cNvSpPr>
          <p:nvPr>
            <p:ph type="ftr" idx="14"/>
          </p:nvPr>
        </p:nvSpPr>
        <p:spPr/>
        <p:txBody>
          <a:bodyPr/>
          <a:lstStyle/>
          <a:p>
            <a:r>
              <a:rPr lang="en-GB"/>
              <a:t>Binita Gupta (Intel)</a:t>
            </a:r>
            <a:endParaRPr lang="en-GB" dirty="0"/>
          </a:p>
        </p:txBody>
      </p:sp>
    </p:spTree>
    <p:extLst>
      <p:ext uri="{BB962C8B-B14F-4D97-AF65-F5344CB8AC3E}">
        <p14:creationId xmlns:p14="http://schemas.microsoft.com/office/powerpoint/2010/main" val="2383330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448D3E-889B-4B72-89C8-DEA3FD62134D}"/>
              </a:ext>
            </a:extLst>
          </p:cNvPr>
          <p:cNvSpPr>
            <a:spLocks noGrp="1"/>
          </p:cNvSpPr>
          <p:nvPr>
            <p:ph type="title"/>
          </p:nvPr>
        </p:nvSpPr>
        <p:spPr>
          <a:xfrm>
            <a:off x="914401" y="685801"/>
            <a:ext cx="10361084" cy="761999"/>
          </a:xfrm>
        </p:spPr>
        <p:txBody>
          <a:bodyPr/>
          <a:lstStyle/>
          <a:p>
            <a:r>
              <a:rPr lang="en-US" dirty="0"/>
              <a:t>Outline</a:t>
            </a:r>
          </a:p>
        </p:txBody>
      </p:sp>
      <p:sp>
        <p:nvSpPr>
          <p:cNvPr id="3" name="Content Placeholder 2">
            <a:extLst>
              <a:ext uri="{FF2B5EF4-FFF2-40B4-BE49-F238E27FC236}">
                <a16:creationId xmlns:a16="http://schemas.microsoft.com/office/drawing/2014/main" id="{4A42E88D-A4D5-4626-9D8C-E932C69DD72E}"/>
              </a:ext>
            </a:extLst>
          </p:cNvPr>
          <p:cNvSpPr>
            <a:spLocks noGrp="1"/>
          </p:cNvSpPr>
          <p:nvPr>
            <p:ph idx="1"/>
          </p:nvPr>
        </p:nvSpPr>
        <p:spPr>
          <a:xfrm>
            <a:off x="929217" y="1600199"/>
            <a:ext cx="10361084" cy="4572000"/>
          </a:xfrm>
        </p:spPr>
        <p:txBody>
          <a:bodyPr/>
          <a:lstStyle/>
          <a:p>
            <a:pPr>
              <a:spcAft>
                <a:spcPts val="1200"/>
              </a:spcAft>
              <a:buFont typeface="Wingdings" panose="05000000000000000000" pitchFamily="2" charset="2"/>
              <a:buChar char="Ø"/>
            </a:pPr>
            <a:r>
              <a:rPr lang="en-US" dirty="0"/>
              <a:t>Background: WLAN and 5G Interworking</a:t>
            </a:r>
          </a:p>
          <a:p>
            <a:pPr>
              <a:spcAft>
                <a:spcPts val="1200"/>
              </a:spcAft>
              <a:buFont typeface="Wingdings" panose="05000000000000000000" pitchFamily="2" charset="2"/>
              <a:buChar char="Ø"/>
            </a:pPr>
            <a:r>
              <a:rPr lang="en-US" dirty="0"/>
              <a:t>WLAN Integration Architecture</a:t>
            </a:r>
          </a:p>
          <a:p>
            <a:pPr marL="800100" lvl="1" indent="-342900">
              <a:spcBef>
                <a:spcPts val="600"/>
              </a:spcBef>
              <a:spcAft>
                <a:spcPts val="600"/>
              </a:spcAft>
              <a:buFont typeface="Wingdings" panose="05000000000000000000" pitchFamily="2" charset="2"/>
              <a:buChar char="q"/>
            </a:pPr>
            <a:r>
              <a:rPr lang="en-US" dirty="0"/>
              <a:t>Untrusted and Trusted WLAN integration </a:t>
            </a:r>
          </a:p>
          <a:p>
            <a:pPr marL="800100" lvl="1" indent="-342900">
              <a:spcBef>
                <a:spcPts val="600"/>
              </a:spcBef>
              <a:spcAft>
                <a:spcPts val="600"/>
              </a:spcAft>
              <a:buFont typeface="Wingdings" panose="05000000000000000000" pitchFamily="2" charset="2"/>
              <a:buChar char="q"/>
            </a:pPr>
            <a:r>
              <a:rPr lang="en-US" dirty="0"/>
              <a:t>Support for Wi-Fi only devices</a:t>
            </a:r>
          </a:p>
          <a:p>
            <a:pPr>
              <a:spcAft>
                <a:spcPts val="1200"/>
              </a:spcAft>
              <a:buFont typeface="Wingdings" panose="05000000000000000000" pitchFamily="2" charset="2"/>
              <a:buChar char="Ø"/>
            </a:pPr>
            <a:r>
              <a:rPr lang="en-US" dirty="0"/>
              <a:t>Interworking Related Functions</a:t>
            </a:r>
          </a:p>
          <a:p>
            <a:pPr>
              <a:spcAft>
                <a:spcPts val="1200"/>
              </a:spcAft>
              <a:buFont typeface="Wingdings" panose="05000000000000000000" pitchFamily="2" charset="2"/>
              <a:buChar char="Ø"/>
            </a:pPr>
            <a:r>
              <a:rPr lang="en-US" dirty="0"/>
              <a:t>Interworking Challenges and Gaps </a:t>
            </a:r>
          </a:p>
          <a:p>
            <a:pPr>
              <a:spcAft>
                <a:spcPts val="1200"/>
              </a:spcAft>
              <a:buFont typeface="Wingdings" panose="05000000000000000000" pitchFamily="2" charset="2"/>
              <a:buChar char="Ø"/>
            </a:pPr>
            <a:r>
              <a:rPr lang="en-US" dirty="0"/>
              <a:t>Technical Recommendations</a:t>
            </a:r>
          </a:p>
          <a:p>
            <a:pPr>
              <a:spcAft>
                <a:spcPts val="1200"/>
              </a:spcAft>
              <a:buFont typeface="Wingdings" panose="05000000000000000000" pitchFamily="2" charset="2"/>
              <a:buChar char="Ø"/>
            </a:pPr>
            <a:r>
              <a:rPr lang="en-US" dirty="0"/>
              <a:t>Future Work – TSN Support</a:t>
            </a:r>
          </a:p>
        </p:txBody>
      </p:sp>
      <p:sp>
        <p:nvSpPr>
          <p:cNvPr id="4" name="Slide Number Placeholder 3">
            <a:extLst>
              <a:ext uri="{FF2B5EF4-FFF2-40B4-BE49-F238E27FC236}">
                <a16:creationId xmlns:a16="http://schemas.microsoft.com/office/drawing/2014/main" id="{EFC153B8-9EFF-4A11-BBD0-0B3D112590DB}"/>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6" name="Date Placeholder 5">
            <a:extLst>
              <a:ext uri="{FF2B5EF4-FFF2-40B4-BE49-F238E27FC236}">
                <a16:creationId xmlns:a16="http://schemas.microsoft.com/office/drawing/2014/main" id="{A416BD10-E822-44BD-875E-8C0C526235DE}"/>
              </a:ext>
            </a:extLst>
          </p:cNvPr>
          <p:cNvSpPr>
            <a:spLocks noGrp="1"/>
          </p:cNvSpPr>
          <p:nvPr>
            <p:ph type="dt" idx="15"/>
          </p:nvPr>
        </p:nvSpPr>
        <p:spPr/>
        <p:txBody>
          <a:bodyPr/>
          <a:lstStyle/>
          <a:p>
            <a:r>
              <a:rPr lang="en-US"/>
              <a:t>October 2020</a:t>
            </a:r>
            <a:endParaRPr lang="en-GB" dirty="0"/>
          </a:p>
        </p:txBody>
      </p:sp>
      <p:sp>
        <p:nvSpPr>
          <p:cNvPr id="7" name="Footer Placeholder 6">
            <a:extLst>
              <a:ext uri="{FF2B5EF4-FFF2-40B4-BE49-F238E27FC236}">
                <a16:creationId xmlns:a16="http://schemas.microsoft.com/office/drawing/2014/main" id="{A3828AEE-5D2E-4596-BC27-69EE5572FC02}"/>
              </a:ext>
            </a:extLst>
          </p:cNvPr>
          <p:cNvSpPr>
            <a:spLocks noGrp="1"/>
          </p:cNvSpPr>
          <p:nvPr>
            <p:ph type="ftr" idx="14"/>
          </p:nvPr>
        </p:nvSpPr>
        <p:spPr/>
        <p:txBody>
          <a:bodyPr/>
          <a:lstStyle/>
          <a:p>
            <a:r>
              <a:rPr lang="en-GB"/>
              <a:t>Binita Gupta (Intel)</a:t>
            </a:r>
            <a:endParaRPr lang="en-GB" dirty="0"/>
          </a:p>
        </p:txBody>
      </p:sp>
    </p:spTree>
    <p:extLst>
      <p:ext uri="{BB962C8B-B14F-4D97-AF65-F5344CB8AC3E}">
        <p14:creationId xmlns:p14="http://schemas.microsoft.com/office/powerpoint/2010/main" val="27403791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Rounded Corners 24">
            <a:extLst>
              <a:ext uri="{FF2B5EF4-FFF2-40B4-BE49-F238E27FC236}">
                <a16:creationId xmlns:a16="http://schemas.microsoft.com/office/drawing/2014/main" id="{7CDEDE6D-7EE7-40D7-BE9B-D0995EBBB46F}"/>
              </a:ext>
            </a:extLst>
          </p:cNvPr>
          <p:cNvSpPr/>
          <p:nvPr/>
        </p:nvSpPr>
        <p:spPr bwMode="auto">
          <a:xfrm>
            <a:off x="5943601" y="3106462"/>
            <a:ext cx="6096000" cy="3141938"/>
          </a:xfrm>
          <a:prstGeom prst="roundRect">
            <a:avLst/>
          </a:prstGeom>
          <a:solidFill>
            <a:srgbClr val="F6F9C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2"/>
            <a:ext cx="10361084" cy="760410"/>
          </a:xfrm>
        </p:spPr>
        <p:txBody>
          <a:bodyPr/>
          <a:lstStyle/>
          <a:p>
            <a:r>
              <a:rPr lang="en-US" dirty="0"/>
              <a:t>DSCP Marking Based QoS Mapping</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idx="1"/>
          </p:nvPr>
        </p:nvSpPr>
        <p:spPr>
          <a:xfrm>
            <a:off x="837468" y="1641603"/>
            <a:ext cx="10552316" cy="1371601"/>
          </a:xfrm>
        </p:spPr>
        <p:txBody>
          <a:bodyPr/>
          <a:lstStyle/>
          <a:p>
            <a:pPr marL="285750" indent="-285750">
              <a:spcAft>
                <a:spcPts val="600"/>
              </a:spcAft>
              <a:buFont typeface="Arial" panose="020B0604020202020204" pitchFamily="34" charset="0"/>
              <a:buChar char="•"/>
            </a:pPr>
            <a:r>
              <a:rPr lang="en-US" sz="2000" b="0" dirty="0"/>
              <a:t>DSCP marking gets mapped to 802.11 UP/AC on WLAN AP (for DL) and STA (for UL)</a:t>
            </a:r>
          </a:p>
          <a:p>
            <a:pPr marL="285750" indent="-285750">
              <a:spcAft>
                <a:spcPts val="600"/>
              </a:spcAft>
              <a:buFont typeface="Arial" panose="020B0604020202020204" pitchFamily="34" charset="0"/>
              <a:buChar char="•"/>
            </a:pPr>
            <a:r>
              <a:rPr lang="en-US" sz="2000" b="0" dirty="0"/>
              <a:t>WLAN AP can provide 3GPP network specific DSCP to UP mapping to the STA    </a:t>
            </a:r>
          </a:p>
          <a:p>
            <a:pPr marL="285750" indent="-285750">
              <a:spcAft>
                <a:spcPts val="600"/>
              </a:spcAft>
              <a:buFont typeface="Arial" panose="020B0604020202020204" pitchFamily="34" charset="0"/>
              <a:buChar char="•"/>
            </a:pPr>
            <a:r>
              <a:rPr lang="en-US" sz="2000" b="0" dirty="0"/>
              <a:t>Requires </a:t>
            </a:r>
            <a:r>
              <a:rPr lang="en-US" sz="2000" b="0" dirty="0">
                <a:solidFill>
                  <a:srgbClr val="0070C0"/>
                </a:solidFill>
              </a:rPr>
              <a:t>5QI to DSCP mapping </a:t>
            </a:r>
            <a:r>
              <a:rPr lang="en-US" sz="2000" b="0" dirty="0"/>
              <a:t>to be done at the N3IWF/TNGF (for DL) and at the UE (for UL)</a:t>
            </a:r>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p:txBody>
          <a:bodyPr/>
          <a:lstStyle/>
          <a:p>
            <a:r>
              <a:rPr lang="en-US"/>
              <a:t>October 2020</a:t>
            </a:r>
            <a:endParaRPr lang="en-GB" dirty="0"/>
          </a:p>
        </p:txBody>
      </p:sp>
      <p:pic>
        <p:nvPicPr>
          <p:cNvPr id="13" name="Picture 12">
            <a:extLst>
              <a:ext uri="{FF2B5EF4-FFF2-40B4-BE49-F238E27FC236}">
                <a16:creationId xmlns:a16="http://schemas.microsoft.com/office/drawing/2014/main" id="{3A5CD558-A649-41AE-91F7-C68A2571328D}"/>
              </a:ext>
            </a:extLst>
          </p:cNvPr>
          <p:cNvPicPr>
            <a:picLocks noChangeAspect="1"/>
          </p:cNvPicPr>
          <p:nvPr/>
        </p:nvPicPr>
        <p:blipFill>
          <a:blip r:embed="rId2"/>
          <a:stretch>
            <a:fillRect/>
          </a:stretch>
        </p:blipFill>
        <p:spPr>
          <a:xfrm>
            <a:off x="6053800" y="3386428"/>
            <a:ext cx="5757201" cy="2709572"/>
          </a:xfrm>
          <a:prstGeom prst="rect">
            <a:avLst/>
          </a:prstGeom>
        </p:spPr>
      </p:pic>
      <p:sp>
        <p:nvSpPr>
          <p:cNvPr id="26" name="Rectangle: Rounded Corners 25">
            <a:extLst>
              <a:ext uri="{FF2B5EF4-FFF2-40B4-BE49-F238E27FC236}">
                <a16:creationId xmlns:a16="http://schemas.microsoft.com/office/drawing/2014/main" id="{D3A578B7-3E9E-4685-ABE3-87E8ABAC3E43}"/>
              </a:ext>
            </a:extLst>
          </p:cNvPr>
          <p:cNvSpPr/>
          <p:nvPr/>
        </p:nvSpPr>
        <p:spPr bwMode="auto">
          <a:xfrm>
            <a:off x="797305" y="3386428"/>
            <a:ext cx="4996013" cy="1822939"/>
          </a:xfrm>
          <a:prstGeom prst="roundRect">
            <a:avLst/>
          </a:prstGeom>
          <a:solidFill>
            <a:srgbClr val="B0F1F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1" i="0" u="none" strike="noStrike" cap="none" normalizeH="0" baseline="0" dirty="0">
                <a:ln>
                  <a:noFill/>
                </a:ln>
                <a:solidFill>
                  <a:schemeClr val="tx1"/>
                </a:solidFill>
                <a:effectLst/>
                <a:latin typeface="Times New Roman" pitchFamily="16" charset="0"/>
                <a:ea typeface="MS Gothic" charset="-128"/>
              </a:rPr>
              <a:t>Gaps and </a:t>
            </a:r>
            <a:r>
              <a:rPr lang="en-US" sz="1800" b="1" dirty="0">
                <a:solidFill>
                  <a:schemeClr val="tx1"/>
                </a:solidFill>
              </a:rPr>
              <a:t>e</a:t>
            </a:r>
            <a:r>
              <a:rPr kumimoji="0" lang="en-US" sz="1800" b="1" i="0" u="none" strike="noStrike" cap="none" normalizeH="0" baseline="0" dirty="0">
                <a:ln>
                  <a:noFill/>
                </a:ln>
                <a:solidFill>
                  <a:schemeClr val="tx1"/>
                </a:solidFill>
                <a:effectLst/>
                <a:latin typeface="Times New Roman" pitchFamily="16" charset="0"/>
                <a:ea typeface="MS Gothic" charset="-128"/>
              </a:rPr>
              <a:t>nhancements needed: </a:t>
            </a:r>
          </a:p>
          <a:p>
            <a:pPr marL="342900" indent="-342900">
              <a:buFont typeface="Wingdings" panose="05000000000000000000" pitchFamily="2" charset="2"/>
              <a:buChar char="q"/>
            </a:pPr>
            <a:r>
              <a:rPr lang="en-US" sz="1600" dirty="0">
                <a:solidFill>
                  <a:schemeClr val="tx1"/>
                </a:solidFill>
              </a:rPr>
              <a:t>Define standardized 5QI values to DSCP mapping</a:t>
            </a:r>
          </a:p>
          <a:p>
            <a:pPr marL="342900" indent="-342900">
              <a:buFont typeface="Wingdings" panose="05000000000000000000" pitchFamily="2" charset="2"/>
              <a:buChar char="q"/>
            </a:pPr>
            <a:r>
              <a:rPr lang="en-US" sz="1600" dirty="0">
                <a:solidFill>
                  <a:schemeClr val="tx1"/>
                </a:solidFill>
              </a:rPr>
              <a:t>Support tagging 5G user data packets with appropriate DSCP value per defined mapping</a:t>
            </a:r>
          </a:p>
          <a:p>
            <a:pPr marL="342900" indent="-342900">
              <a:buFont typeface="Wingdings" panose="05000000000000000000" pitchFamily="2" charset="2"/>
              <a:buChar char="q"/>
            </a:pPr>
            <a:r>
              <a:rPr lang="en-US" sz="1600" dirty="0">
                <a:solidFill>
                  <a:schemeClr val="tx1"/>
                </a:solidFill>
              </a:rPr>
              <a:t>Define 3GPP specific mapping between updated set of DSCP values to 802.11 User Priorities</a:t>
            </a:r>
          </a:p>
          <a:p>
            <a:r>
              <a:rPr lang="en-US" sz="1600" dirty="0">
                <a:solidFill>
                  <a:schemeClr val="tx1"/>
                </a:solidFill>
              </a:rPr>
              <a:t> </a:t>
            </a:r>
          </a:p>
        </p:txBody>
      </p:sp>
      <p:sp>
        <p:nvSpPr>
          <p:cNvPr id="7" name="Footer Placeholder 6">
            <a:extLst>
              <a:ext uri="{FF2B5EF4-FFF2-40B4-BE49-F238E27FC236}">
                <a16:creationId xmlns:a16="http://schemas.microsoft.com/office/drawing/2014/main" id="{AFD966E5-08E2-441F-8BBB-BB570C0FEC96}"/>
              </a:ext>
            </a:extLst>
          </p:cNvPr>
          <p:cNvSpPr>
            <a:spLocks noGrp="1"/>
          </p:cNvSpPr>
          <p:nvPr>
            <p:ph type="ftr" idx="14"/>
          </p:nvPr>
        </p:nvSpPr>
        <p:spPr/>
        <p:txBody>
          <a:bodyPr/>
          <a:lstStyle/>
          <a:p>
            <a:r>
              <a:rPr lang="en-GB"/>
              <a:t>Binita Gupta (Intel)</a:t>
            </a:r>
            <a:endParaRPr lang="en-GB" dirty="0"/>
          </a:p>
        </p:txBody>
      </p:sp>
    </p:spTree>
    <p:extLst>
      <p:ext uri="{BB962C8B-B14F-4D97-AF65-F5344CB8AC3E}">
        <p14:creationId xmlns:p14="http://schemas.microsoft.com/office/powerpoint/2010/main" val="6758218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2"/>
            <a:ext cx="10361084" cy="636413"/>
          </a:xfrm>
        </p:spPr>
        <p:txBody>
          <a:bodyPr/>
          <a:lstStyle/>
          <a:p>
            <a:r>
              <a:rPr lang="en-US" dirty="0"/>
              <a:t>QoS Differentiation Based on IPsec SA (1/2)</a:t>
            </a:r>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p:txBody>
          <a:bodyPr/>
          <a:lstStyle/>
          <a:p>
            <a:r>
              <a:rPr lang="en-US"/>
              <a:t>October 2020</a:t>
            </a:r>
            <a:endParaRPr lang="en-GB" dirty="0"/>
          </a:p>
        </p:txBody>
      </p:sp>
      <p:sp>
        <p:nvSpPr>
          <p:cNvPr id="26" name="Rectangle: Rounded Corners 25">
            <a:extLst>
              <a:ext uri="{FF2B5EF4-FFF2-40B4-BE49-F238E27FC236}">
                <a16:creationId xmlns:a16="http://schemas.microsoft.com/office/drawing/2014/main" id="{D3A578B7-3E9E-4685-ABE3-87E8ABAC3E43}"/>
              </a:ext>
            </a:extLst>
          </p:cNvPr>
          <p:cNvSpPr/>
          <p:nvPr/>
        </p:nvSpPr>
        <p:spPr bwMode="auto">
          <a:xfrm>
            <a:off x="886627" y="3016410"/>
            <a:ext cx="4752257" cy="1098390"/>
          </a:xfrm>
          <a:prstGeom prst="round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Device centric approach:</a:t>
            </a:r>
            <a:r>
              <a:rPr kumimoji="0" lang="en-US" sz="1600" b="1" i="0" u="none" strike="noStrike" cap="none" normalizeH="0" baseline="0" dirty="0">
                <a:ln>
                  <a:noFill/>
                </a:ln>
                <a:solidFill>
                  <a:schemeClr val="tx1"/>
                </a:solidFill>
                <a:effectLst/>
                <a:latin typeface="Times New Roman" pitchFamily="16" charset="0"/>
                <a:ea typeface="MS Gothic" charset="-128"/>
              </a:rPr>
              <a:t> </a:t>
            </a:r>
          </a:p>
          <a:p>
            <a:pPr marL="342900" indent="-342900">
              <a:buFont typeface="Wingdings" panose="05000000000000000000" pitchFamily="2" charset="2"/>
              <a:buChar char="q"/>
            </a:pPr>
            <a:r>
              <a:rPr lang="en-US" sz="1400" dirty="0">
                <a:solidFill>
                  <a:schemeClr val="tx1"/>
                </a:solidFill>
              </a:rPr>
              <a:t>The 5G QoS entity on STA receives 5G QoS information and triggers QoS negotiation through SME for IPsec child SAs using Non-AP-initiated TS Setup procedure </a:t>
            </a:r>
          </a:p>
          <a:p>
            <a:pPr marL="342900" indent="-342900">
              <a:buFont typeface="Wingdings" panose="05000000000000000000" pitchFamily="2" charset="2"/>
              <a:buChar char="q"/>
            </a:pPr>
            <a:endParaRPr lang="en-US" sz="1600" dirty="0">
              <a:solidFill>
                <a:schemeClr val="tx1"/>
              </a:solidFill>
            </a:endParaRPr>
          </a:p>
          <a:p>
            <a:pPr marL="342900" indent="-342900">
              <a:buFont typeface="Wingdings" panose="05000000000000000000" pitchFamily="2" charset="2"/>
              <a:buChar char="q"/>
            </a:pPr>
            <a:endParaRPr lang="en-US" sz="1600" dirty="0">
              <a:solidFill>
                <a:schemeClr val="tx1"/>
              </a:solidFill>
            </a:endParaRPr>
          </a:p>
        </p:txBody>
      </p:sp>
      <p:pic>
        <p:nvPicPr>
          <p:cNvPr id="7" name="Picture 6">
            <a:extLst>
              <a:ext uri="{FF2B5EF4-FFF2-40B4-BE49-F238E27FC236}">
                <a16:creationId xmlns:a16="http://schemas.microsoft.com/office/drawing/2014/main" id="{072FF339-63F5-4084-8E0D-F29FFD13325C}"/>
              </a:ext>
            </a:extLst>
          </p:cNvPr>
          <p:cNvPicPr>
            <a:picLocks noChangeAspect="1"/>
          </p:cNvPicPr>
          <p:nvPr/>
        </p:nvPicPr>
        <p:blipFill>
          <a:blip r:embed="rId2"/>
          <a:stretch>
            <a:fillRect/>
          </a:stretch>
        </p:blipFill>
        <p:spPr>
          <a:xfrm>
            <a:off x="301917" y="4333335"/>
            <a:ext cx="5793026" cy="1956146"/>
          </a:xfrm>
          <a:prstGeom prst="rect">
            <a:avLst/>
          </a:prstGeom>
        </p:spPr>
      </p:pic>
      <p:pic>
        <p:nvPicPr>
          <p:cNvPr id="8" name="Picture 7">
            <a:extLst>
              <a:ext uri="{FF2B5EF4-FFF2-40B4-BE49-F238E27FC236}">
                <a16:creationId xmlns:a16="http://schemas.microsoft.com/office/drawing/2014/main" id="{24127913-DDAD-4DE6-A934-9F207C0F95D0}"/>
              </a:ext>
            </a:extLst>
          </p:cNvPr>
          <p:cNvPicPr>
            <a:picLocks noChangeAspect="1"/>
          </p:cNvPicPr>
          <p:nvPr/>
        </p:nvPicPr>
        <p:blipFill>
          <a:blip r:embed="rId3"/>
          <a:stretch>
            <a:fillRect/>
          </a:stretch>
        </p:blipFill>
        <p:spPr>
          <a:xfrm>
            <a:off x="6395535" y="3555621"/>
            <a:ext cx="5742470" cy="2733860"/>
          </a:xfrm>
          <a:prstGeom prst="rect">
            <a:avLst/>
          </a:prstGeom>
        </p:spPr>
      </p:pic>
      <p:sp>
        <p:nvSpPr>
          <p:cNvPr id="14" name="Content Placeholder 2">
            <a:extLst>
              <a:ext uri="{FF2B5EF4-FFF2-40B4-BE49-F238E27FC236}">
                <a16:creationId xmlns:a16="http://schemas.microsoft.com/office/drawing/2014/main" id="{B40D8861-62AC-4A26-99AB-834432B36031}"/>
              </a:ext>
            </a:extLst>
          </p:cNvPr>
          <p:cNvSpPr>
            <a:spLocks noGrp="1"/>
          </p:cNvSpPr>
          <p:nvPr>
            <p:ph idx="1"/>
          </p:nvPr>
        </p:nvSpPr>
        <p:spPr>
          <a:xfrm>
            <a:off x="685800" y="1292665"/>
            <a:ext cx="11119584" cy="1614478"/>
          </a:xfrm>
        </p:spPr>
        <p:txBody>
          <a:bodyPr/>
          <a:lstStyle/>
          <a:p>
            <a:pPr marL="285750" indent="-285750">
              <a:spcAft>
                <a:spcPts val="0"/>
              </a:spcAft>
              <a:buFont typeface="Arial" panose="020B0604020202020204" pitchFamily="34" charset="0"/>
              <a:buChar char="•"/>
            </a:pPr>
            <a:r>
              <a:rPr lang="en-US" sz="1800" b="0" dirty="0"/>
              <a:t>5G QoS information needs to be sent to WLAN domain (STA or AP) </a:t>
            </a:r>
          </a:p>
          <a:p>
            <a:pPr marL="285750" indent="-285750">
              <a:spcAft>
                <a:spcPts val="0"/>
              </a:spcAft>
              <a:buFont typeface="Arial" panose="020B0604020202020204" pitchFamily="34" charset="0"/>
              <a:buChar char="•"/>
            </a:pPr>
            <a:r>
              <a:rPr lang="en-US" sz="1800" dirty="0">
                <a:solidFill>
                  <a:schemeClr val="tx1"/>
                </a:solidFill>
              </a:rPr>
              <a:t>5G QoS Information: </a:t>
            </a:r>
            <a:r>
              <a:rPr lang="en-US" sz="1800" b="0" dirty="0">
                <a:solidFill>
                  <a:schemeClr val="tx1"/>
                </a:solidFill>
              </a:rPr>
              <a:t>5G QoS characteristics and parameters, IPsec SA info for child SAs (UL and DL), DSCP</a:t>
            </a:r>
          </a:p>
          <a:p>
            <a:pPr marL="285750" indent="-285750">
              <a:spcAft>
                <a:spcPts val="0"/>
              </a:spcAft>
              <a:buFont typeface="Arial" panose="020B0604020202020204" pitchFamily="34" charset="0"/>
              <a:buChar char="•"/>
            </a:pPr>
            <a:r>
              <a:rPr lang="en-US" sz="1800" dirty="0">
                <a:solidFill>
                  <a:schemeClr val="tx1"/>
                </a:solidFill>
              </a:rPr>
              <a:t>IPsec SA: </a:t>
            </a:r>
            <a:r>
              <a:rPr lang="en-US" sz="1800" b="0" dirty="0">
                <a:solidFill>
                  <a:schemeClr val="tx1"/>
                </a:solidFill>
              </a:rPr>
              <a:t>Identified by SPI (Security Parameter Index), destination IP address and security protocol (RFC 2401)</a:t>
            </a:r>
          </a:p>
          <a:p>
            <a:pPr marL="285750" indent="-285750">
              <a:spcAft>
                <a:spcPts val="0"/>
              </a:spcAft>
              <a:buFont typeface="Arial" panose="020B0604020202020204" pitchFamily="34" charset="0"/>
              <a:buChar char="•"/>
            </a:pPr>
            <a:r>
              <a:rPr lang="en-US" sz="1800" b="0" dirty="0">
                <a:solidFill>
                  <a:srgbClr val="0070C0"/>
                </a:solidFill>
              </a:rPr>
              <a:t>5G QoS entity </a:t>
            </a:r>
            <a:r>
              <a:rPr lang="en-US" sz="1800" b="0" dirty="0"/>
              <a:t>maps 5G QoS characteristics/parameters to 802.11 TSPEC, creates TCLAS from the IPsec SA info </a:t>
            </a:r>
          </a:p>
        </p:txBody>
      </p:sp>
      <p:sp>
        <p:nvSpPr>
          <p:cNvPr id="15" name="Rectangle: Rounded Corners 14">
            <a:extLst>
              <a:ext uri="{FF2B5EF4-FFF2-40B4-BE49-F238E27FC236}">
                <a16:creationId xmlns:a16="http://schemas.microsoft.com/office/drawing/2014/main" id="{CFCF56F5-B317-4FDF-9808-5631C8A156B3}"/>
              </a:ext>
            </a:extLst>
          </p:cNvPr>
          <p:cNvSpPr/>
          <p:nvPr/>
        </p:nvSpPr>
        <p:spPr bwMode="auto">
          <a:xfrm>
            <a:off x="6324600" y="3016410"/>
            <a:ext cx="4818404" cy="1098390"/>
          </a:xfrm>
          <a:prstGeom prst="round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Network centric approach:</a:t>
            </a:r>
            <a:r>
              <a:rPr kumimoji="0" lang="en-US" sz="1600" b="1" i="0" u="none" strike="noStrike" cap="none" normalizeH="0" baseline="0" dirty="0">
                <a:ln>
                  <a:noFill/>
                </a:ln>
                <a:solidFill>
                  <a:schemeClr val="tx1"/>
                </a:solidFill>
                <a:effectLst/>
                <a:latin typeface="Times New Roman" pitchFamily="16" charset="0"/>
                <a:ea typeface="MS Gothic" charset="-128"/>
              </a:rPr>
              <a:t> </a:t>
            </a:r>
          </a:p>
          <a:p>
            <a:pPr marL="342900" indent="-342900">
              <a:buFont typeface="Wingdings" panose="05000000000000000000" pitchFamily="2" charset="2"/>
              <a:buChar char="q"/>
            </a:pPr>
            <a:r>
              <a:rPr lang="en-US" sz="1400" dirty="0">
                <a:solidFill>
                  <a:schemeClr val="tx1"/>
                </a:solidFill>
              </a:rPr>
              <a:t>The 5G QoS entity on WLAN AP receives 5G QoS information and triggers QoS negotiation through SME for IPsec child SAs using AP-initiated TS setup procedure</a:t>
            </a:r>
          </a:p>
          <a:p>
            <a:pPr marL="342900" indent="-342900">
              <a:buFont typeface="Wingdings" panose="05000000000000000000" pitchFamily="2" charset="2"/>
              <a:buChar char="q"/>
            </a:pPr>
            <a:endParaRPr lang="en-US" sz="1600" dirty="0">
              <a:solidFill>
                <a:schemeClr val="tx1"/>
              </a:solidFill>
            </a:endParaRPr>
          </a:p>
          <a:p>
            <a:pPr marL="342900" indent="-342900">
              <a:buFont typeface="Wingdings" panose="05000000000000000000" pitchFamily="2" charset="2"/>
              <a:buChar char="q"/>
            </a:pPr>
            <a:endParaRPr lang="en-US" sz="1600" dirty="0">
              <a:solidFill>
                <a:schemeClr val="tx1"/>
              </a:solidFill>
            </a:endParaRPr>
          </a:p>
        </p:txBody>
      </p:sp>
      <p:sp>
        <p:nvSpPr>
          <p:cNvPr id="3" name="Footer Placeholder 2">
            <a:extLst>
              <a:ext uri="{FF2B5EF4-FFF2-40B4-BE49-F238E27FC236}">
                <a16:creationId xmlns:a16="http://schemas.microsoft.com/office/drawing/2014/main" id="{9878E893-3CA8-4285-87FB-1609987E8324}"/>
              </a:ext>
            </a:extLst>
          </p:cNvPr>
          <p:cNvSpPr>
            <a:spLocks noGrp="1"/>
          </p:cNvSpPr>
          <p:nvPr>
            <p:ph type="ftr" idx="14"/>
          </p:nvPr>
        </p:nvSpPr>
        <p:spPr/>
        <p:txBody>
          <a:bodyPr/>
          <a:lstStyle/>
          <a:p>
            <a:r>
              <a:rPr lang="en-GB"/>
              <a:t>Binita Gupta (Intel)</a:t>
            </a:r>
            <a:endParaRPr lang="en-GB" dirty="0"/>
          </a:p>
        </p:txBody>
      </p:sp>
    </p:spTree>
    <p:extLst>
      <p:ext uri="{BB962C8B-B14F-4D97-AF65-F5344CB8AC3E}">
        <p14:creationId xmlns:p14="http://schemas.microsoft.com/office/powerpoint/2010/main" val="12124418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2"/>
            <a:ext cx="10361084" cy="609598"/>
          </a:xfrm>
        </p:spPr>
        <p:txBody>
          <a:bodyPr/>
          <a:lstStyle/>
          <a:p>
            <a:r>
              <a:rPr lang="en-US" dirty="0"/>
              <a:t>QoS Differentiation Based on IPsec SA (2/2)</a:t>
            </a:r>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p:txBody>
          <a:bodyPr/>
          <a:lstStyle/>
          <a:p>
            <a:r>
              <a:rPr lang="en-US"/>
              <a:t>October 2020</a:t>
            </a:r>
            <a:endParaRPr lang="en-GB" dirty="0"/>
          </a:p>
        </p:txBody>
      </p:sp>
      <p:sp>
        <p:nvSpPr>
          <p:cNvPr id="26" name="Rectangle: Rounded Corners 25">
            <a:extLst>
              <a:ext uri="{FF2B5EF4-FFF2-40B4-BE49-F238E27FC236}">
                <a16:creationId xmlns:a16="http://schemas.microsoft.com/office/drawing/2014/main" id="{D3A578B7-3E9E-4685-ABE3-87E8ABAC3E43}"/>
              </a:ext>
            </a:extLst>
          </p:cNvPr>
          <p:cNvSpPr/>
          <p:nvPr/>
        </p:nvSpPr>
        <p:spPr bwMode="auto">
          <a:xfrm>
            <a:off x="822180" y="1732664"/>
            <a:ext cx="4801331" cy="1129639"/>
          </a:xfrm>
          <a:prstGeom prst="roundRect">
            <a:avLst/>
          </a:prstGeom>
          <a:solidFill>
            <a:srgbClr val="B0F1F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R="0" latinLnBrk="0">
              <a:lnSpc>
                <a:spcPct val="100000"/>
              </a:lnSpc>
              <a:tabLst/>
            </a:pPr>
            <a:r>
              <a:rPr lang="en-US" sz="1600" b="1" dirty="0">
                <a:solidFill>
                  <a:schemeClr val="tx1"/>
                </a:solidFill>
              </a:rPr>
              <a:t>N3IWF, 3GPP Access, TNGF</a:t>
            </a:r>
          </a:p>
          <a:p>
            <a:pPr marL="342900" marR="0" indent="-342900" latinLnBrk="0">
              <a:lnSpc>
                <a:spcPct val="100000"/>
              </a:lnSpc>
              <a:buFont typeface="Wingdings" panose="05000000000000000000" pitchFamily="2" charset="2"/>
              <a:buChar char="q"/>
              <a:tabLst/>
            </a:pPr>
            <a:r>
              <a:rPr lang="en-US" sz="1600" dirty="0">
                <a:solidFill>
                  <a:schemeClr val="tx1"/>
                </a:solidFill>
              </a:rPr>
              <a:t>Provide 5G QoS information to UE for flows over untrusted WLAN access as well</a:t>
            </a:r>
          </a:p>
          <a:p>
            <a:pPr marL="342900" marR="0" indent="-342900" latinLnBrk="0">
              <a:lnSpc>
                <a:spcPct val="100000"/>
              </a:lnSpc>
              <a:buFont typeface="Wingdings" panose="05000000000000000000" pitchFamily="2" charset="2"/>
              <a:buChar char="q"/>
              <a:tabLst/>
            </a:pPr>
            <a:r>
              <a:rPr lang="en-US" sz="1600" dirty="0">
                <a:solidFill>
                  <a:schemeClr val="tx1"/>
                </a:solidFill>
              </a:rPr>
              <a:t>Map each 5G QoS flow to separate IPsec child SA</a:t>
            </a:r>
          </a:p>
          <a:p>
            <a:pPr marL="342900" marR="0" indent="-342900" latinLnBrk="0">
              <a:lnSpc>
                <a:spcPct val="100000"/>
              </a:lnSpc>
              <a:buFont typeface="Wingdings" panose="05000000000000000000" pitchFamily="2" charset="2"/>
              <a:buChar char="q"/>
              <a:tabLst/>
            </a:pPr>
            <a:endParaRPr lang="en-US" sz="1600" dirty="0">
              <a:solidFill>
                <a:schemeClr val="tx1"/>
              </a:solidFill>
            </a:endParaRPr>
          </a:p>
          <a:p>
            <a:r>
              <a:rPr lang="en-US" sz="1600" dirty="0">
                <a:solidFill>
                  <a:schemeClr val="tx1"/>
                </a:solidFill>
              </a:rPr>
              <a:t> </a:t>
            </a:r>
          </a:p>
        </p:txBody>
      </p:sp>
      <p:sp>
        <p:nvSpPr>
          <p:cNvPr id="9" name="Rectangle: Rounded Corners 8">
            <a:extLst>
              <a:ext uri="{FF2B5EF4-FFF2-40B4-BE49-F238E27FC236}">
                <a16:creationId xmlns:a16="http://schemas.microsoft.com/office/drawing/2014/main" id="{D1960824-36AC-4106-9917-700D0AA04950}"/>
              </a:ext>
            </a:extLst>
          </p:cNvPr>
          <p:cNvSpPr/>
          <p:nvPr/>
        </p:nvSpPr>
        <p:spPr bwMode="auto">
          <a:xfrm>
            <a:off x="5763612" y="4306446"/>
            <a:ext cx="5179481" cy="638254"/>
          </a:xfrm>
          <a:prstGeom prst="roundRect">
            <a:avLst/>
          </a:prstGeom>
          <a:solidFill>
            <a:srgbClr val="B0F1F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R="0" latinLnBrk="0">
              <a:lnSpc>
                <a:spcPct val="100000"/>
              </a:lnSpc>
              <a:tabLst/>
            </a:pPr>
            <a:r>
              <a:rPr lang="en-US" sz="1600" b="1" dirty="0">
                <a:solidFill>
                  <a:schemeClr val="tx1"/>
                </a:solidFill>
              </a:rPr>
              <a:t>WLAN STA</a:t>
            </a:r>
          </a:p>
          <a:p>
            <a:pPr marL="342900" marR="0" indent="-342900" latinLnBrk="0">
              <a:lnSpc>
                <a:spcPct val="100000"/>
              </a:lnSpc>
              <a:buFont typeface="Wingdings" panose="05000000000000000000" pitchFamily="2" charset="2"/>
              <a:buChar char="q"/>
              <a:tabLst/>
            </a:pPr>
            <a:r>
              <a:rPr lang="en-US" sz="1600" dirty="0">
                <a:solidFill>
                  <a:schemeClr val="tx1"/>
                </a:solidFill>
              </a:rPr>
              <a:t>Support 5G QoS entity for device centric QoS mgmt. </a:t>
            </a:r>
          </a:p>
          <a:p>
            <a:r>
              <a:rPr lang="en-US" sz="1600" dirty="0">
                <a:solidFill>
                  <a:schemeClr val="tx1"/>
                </a:solidFill>
              </a:rPr>
              <a:t> </a:t>
            </a:r>
          </a:p>
        </p:txBody>
      </p:sp>
      <p:sp>
        <p:nvSpPr>
          <p:cNvPr id="10" name="Rectangle: Rounded Corners 9">
            <a:extLst>
              <a:ext uri="{FF2B5EF4-FFF2-40B4-BE49-F238E27FC236}">
                <a16:creationId xmlns:a16="http://schemas.microsoft.com/office/drawing/2014/main" id="{5561288B-F9B2-4BBD-B6DA-CFE83519F171}"/>
              </a:ext>
            </a:extLst>
          </p:cNvPr>
          <p:cNvSpPr/>
          <p:nvPr/>
        </p:nvSpPr>
        <p:spPr bwMode="auto">
          <a:xfrm>
            <a:off x="820755" y="2958056"/>
            <a:ext cx="4802756" cy="1719113"/>
          </a:xfrm>
          <a:prstGeom prst="roundRect">
            <a:avLst/>
          </a:prstGeom>
          <a:solidFill>
            <a:srgbClr val="B0F1F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R="0" latinLnBrk="0">
              <a:lnSpc>
                <a:spcPct val="100000"/>
              </a:lnSpc>
              <a:tabLst/>
            </a:pPr>
            <a:r>
              <a:rPr lang="en-US" sz="1600" b="1" dirty="0">
                <a:solidFill>
                  <a:schemeClr val="tx1"/>
                </a:solidFill>
              </a:rPr>
              <a:t>WLAN AP (for Network Centric QoS Mgmt.)</a:t>
            </a:r>
          </a:p>
          <a:p>
            <a:pPr marL="342900" indent="-342900">
              <a:spcBef>
                <a:spcPts val="0"/>
              </a:spcBef>
              <a:buFont typeface="Wingdings" panose="05000000000000000000" pitchFamily="2" charset="2"/>
              <a:buChar char="q"/>
            </a:pPr>
            <a:r>
              <a:rPr lang="en-US" sz="1600" dirty="0">
                <a:solidFill>
                  <a:schemeClr val="tx1"/>
                </a:solidFill>
              </a:rPr>
              <a:t>Define TNGF-WLAN AP interface to send 5G QoS information</a:t>
            </a:r>
          </a:p>
          <a:p>
            <a:pPr marL="342900" indent="-342900">
              <a:spcBef>
                <a:spcPts val="0"/>
              </a:spcBef>
              <a:buFont typeface="Wingdings" panose="05000000000000000000" pitchFamily="2" charset="2"/>
              <a:buChar char="q"/>
            </a:pPr>
            <a:r>
              <a:rPr lang="en-US" sz="1600" dirty="0">
                <a:solidFill>
                  <a:schemeClr val="tx1"/>
                </a:solidFill>
              </a:rPr>
              <a:t>Integration with TNGF to receive 5G QoS info</a:t>
            </a:r>
          </a:p>
          <a:p>
            <a:pPr marL="342900" indent="-342900">
              <a:spcBef>
                <a:spcPts val="0"/>
              </a:spcBef>
              <a:buFont typeface="Wingdings" panose="05000000000000000000" pitchFamily="2" charset="2"/>
              <a:buChar char="q"/>
            </a:pPr>
            <a:r>
              <a:rPr lang="en-US" sz="1600" dirty="0">
                <a:solidFill>
                  <a:schemeClr val="tx1"/>
                </a:solidFill>
              </a:rPr>
              <a:t>Support a 5G QoS entity for network centric QoS</a:t>
            </a:r>
          </a:p>
          <a:p>
            <a:pPr marL="342900" indent="-342900">
              <a:spcBef>
                <a:spcPts val="0"/>
              </a:spcBef>
              <a:buFont typeface="Wingdings" panose="05000000000000000000" pitchFamily="2" charset="2"/>
              <a:buChar char="q"/>
            </a:pPr>
            <a:r>
              <a:rPr lang="en-US" sz="1600" dirty="0">
                <a:solidFill>
                  <a:schemeClr val="tx1"/>
                </a:solidFill>
              </a:rPr>
              <a:t>Support AP-Initiated TS setup for 5G flows </a:t>
            </a:r>
          </a:p>
          <a:p>
            <a:r>
              <a:rPr lang="en-US" sz="1600" dirty="0">
                <a:solidFill>
                  <a:schemeClr val="tx1"/>
                </a:solidFill>
              </a:rPr>
              <a:t> </a:t>
            </a:r>
          </a:p>
        </p:txBody>
      </p:sp>
      <p:sp>
        <p:nvSpPr>
          <p:cNvPr id="11" name="Rectangle: Rounded Corners 10">
            <a:extLst>
              <a:ext uri="{FF2B5EF4-FFF2-40B4-BE49-F238E27FC236}">
                <a16:creationId xmlns:a16="http://schemas.microsoft.com/office/drawing/2014/main" id="{8A1C9E0E-30AF-4DFC-9FEF-847E0B26C851}"/>
              </a:ext>
            </a:extLst>
          </p:cNvPr>
          <p:cNvSpPr/>
          <p:nvPr/>
        </p:nvSpPr>
        <p:spPr bwMode="auto">
          <a:xfrm>
            <a:off x="5763612" y="1733031"/>
            <a:ext cx="5179481" cy="2474483"/>
          </a:xfrm>
          <a:prstGeom prst="roundRect">
            <a:avLst/>
          </a:prstGeom>
          <a:solidFill>
            <a:srgbClr val="B0F1F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R="0" latinLnBrk="0">
              <a:lnSpc>
                <a:spcPct val="100000"/>
              </a:lnSpc>
              <a:tabLst/>
            </a:pPr>
            <a:r>
              <a:rPr lang="en-US" sz="1600" b="1" dirty="0">
                <a:solidFill>
                  <a:schemeClr val="tx1"/>
                </a:solidFill>
              </a:rPr>
              <a:t>WLAN STA, WLAN AP:</a:t>
            </a:r>
          </a:p>
          <a:p>
            <a:pPr marL="342900" indent="-342900">
              <a:spcBef>
                <a:spcPts val="200"/>
              </a:spcBef>
              <a:buFont typeface="Wingdings" panose="05000000000000000000" pitchFamily="2" charset="2"/>
              <a:buChar char="q"/>
            </a:pPr>
            <a:r>
              <a:rPr lang="en-US" sz="1600" dirty="0">
                <a:solidFill>
                  <a:schemeClr val="tx1"/>
                </a:solidFill>
              </a:rPr>
              <a:t>Define </a:t>
            </a:r>
            <a:r>
              <a:rPr lang="en-US" sz="1600" dirty="0">
                <a:solidFill>
                  <a:srgbClr val="C00000"/>
                </a:solidFill>
              </a:rPr>
              <a:t>5G QoS parameters to TSPEC parameters mapping for QoS TS setup. </a:t>
            </a:r>
            <a:r>
              <a:rPr lang="en-US" sz="1600" dirty="0">
                <a:solidFill>
                  <a:schemeClr val="tx1"/>
                </a:solidFill>
              </a:rPr>
              <a:t>Address handling for TSPEC parameters not specified (e.g. MSDU size)</a:t>
            </a:r>
          </a:p>
          <a:p>
            <a:pPr marL="342900" indent="-342900">
              <a:spcBef>
                <a:spcPts val="200"/>
              </a:spcBef>
              <a:buFont typeface="Wingdings" panose="05000000000000000000" pitchFamily="2" charset="2"/>
              <a:buChar char="q"/>
            </a:pPr>
            <a:r>
              <a:rPr lang="en-US" sz="1600" dirty="0">
                <a:solidFill>
                  <a:srgbClr val="C00000"/>
                </a:solidFill>
              </a:rPr>
              <a:t>Enhance TCLAS element to specify filtering for IPsec traffic</a:t>
            </a:r>
            <a:r>
              <a:rPr lang="en-US" sz="1600" dirty="0">
                <a:solidFill>
                  <a:schemeClr val="tx1"/>
                </a:solidFill>
              </a:rPr>
              <a:t> based on IPsec SA identifiers (SPI, destination IP address and security protocol ID)</a:t>
            </a:r>
          </a:p>
          <a:p>
            <a:pPr marL="342900" indent="-342900">
              <a:spcBef>
                <a:spcPts val="200"/>
              </a:spcBef>
              <a:buFont typeface="Wingdings" panose="05000000000000000000" pitchFamily="2" charset="2"/>
              <a:buChar char="q"/>
            </a:pPr>
            <a:r>
              <a:rPr lang="en-US" sz="1600" dirty="0">
                <a:solidFill>
                  <a:srgbClr val="C00000"/>
                </a:solidFill>
              </a:rPr>
              <a:t>Enhancement to provide all 5G QoS parameters to WLAN AP</a:t>
            </a:r>
            <a:r>
              <a:rPr lang="en-US" sz="1600" dirty="0">
                <a:solidFill>
                  <a:schemeClr val="tx1"/>
                </a:solidFill>
              </a:rPr>
              <a:t> for resource reservation</a:t>
            </a:r>
          </a:p>
          <a:p>
            <a:r>
              <a:rPr lang="en-US" sz="1600" dirty="0">
                <a:solidFill>
                  <a:schemeClr val="tx1"/>
                </a:solidFill>
              </a:rPr>
              <a:t> </a:t>
            </a:r>
          </a:p>
        </p:txBody>
      </p:sp>
      <p:sp>
        <p:nvSpPr>
          <p:cNvPr id="12" name="Rectangle: Rounded Corners 11">
            <a:extLst>
              <a:ext uri="{FF2B5EF4-FFF2-40B4-BE49-F238E27FC236}">
                <a16:creationId xmlns:a16="http://schemas.microsoft.com/office/drawing/2014/main" id="{44A1C1AF-07C3-45AA-8E2D-1943A7F31AE1}"/>
              </a:ext>
            </a:extLst>
          </p:cNvPr>
          <p:cNvSpPr/>
          <p:nvPr/>
        </p:nvSpPr>
        <p:spPr bwMode="auto">
          <a:xfrm>
            <a:off x="833670" y="5144145"/>
            <a:ext cx="10107998" cy="1188166"/>
          </a:xfrm>
          <a:prstGeom prst="roundRect">
            <a:avLst/>
          </a:prstGeom>
          <a:solidFill>
            <a:srgbClr val="F5F8D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latinLnBrk="0">
              <a:lnSpc>
                <a:spcPct val="100000"/>
              </a:lnSpc>
              <a:spcBef>
                <a:spcPts val="600"/>
              </a:spcBef>
              <a:buFont typeface="Wingdings" panose="05000000000000000000" pitchFamily="2" charset="2"/>
              <a:buChar char="q"/>
              <a:tabLst/>
            </a:pPr>
            <a:r>
              <a:rPr lang="en-US" sz="1600" dirty="0">
                <a:solidFill>
                  <a:schemeClr val="tx1"/>
                </a:solidFill>
              </a:rPr>
              <a:t>Evaluate how 802.11ax capabilities such as TWT scheduling, OFDMA and MU-MIMO can provide fine grain QoS granularity for 5G GBR flows</a:t>
            </a:r>
          </a:p>
          <a:p>
            <a:pPr marL="342900" marR="0" indent="-342900" latinLnBrk="0">
              <a:lnSpc>
                <a:spcPct val="100000"/>
              </a:lnSpc>
              <a:spcBef>
                <a:spcPts val="600"/>
              </a:spcBef>
              <a:buFont typeface="Wingdings" panose="05000000000000000000" pitchFamily="2" charset="2"/>
              <a:buChar char="q"/>
              <a:tabLst/>
            </a:pPr>
            <a:r>
              <a:rPr lang="en-US" sz="1600" dirty="0">
                <a:solidFill>
                  <a:schemeClr val="tx1"/>
                </a:solidFill>
              </a:rPr>
              <a:t>IEEE 802.11be QoS enhancements should consider how QoS for 5G GBR flows (guaranteed bit rate, latency, PER, Max data burst volume) can be satisfied </a:t>
            </a:r>
          </a:p>
        </p:txBody>
      </p:sp>
      <p:sp>
        <p:nvSpPr>
          <p:cNvPr id="7" name="Footer Placeholder 6">
            <a:extLst>
              <a:ext uri="{FF2B5EF4-FFF2-40B4-BE49-F238E27FC236}">
                <a16:creationId xmlns:a16="http://schemas.microsoft.com/office/drawing/2014/main" id="{DBB839AC-0319-460F-8570-083535FB5BE2}"/>
              </a:ext>
            </a:extLst>
          </p:cNvPr>
          <p:cNvSpPr>
            <a:spLocks noGrp="1"/>
          </p:cNvSpPr>
          <p:nvPr>
            <p:ph type="ftr" idx="14"/>
          </p:nvPr>
        </p:nvSpPr>
        <p:spPr/>
        <p:txBody>
          <a:bodyPr/>
          <a:lstStyle/>
          <a:p>
            <a:r>
              <a:rPr lang="en-GB"/>
              <a:t>Binita Gupta (Intel)</a:t>
            </a:r>
            <a:endParaRPr lang="en-GB" dirty="0"/>
          </a:p>
        </p:txBody>
      </p:sp>
      <p:sp>
        <p:nvSpPr>
          <p:cNvPr id="13" name="TextBox 12">
            <a:extLst>
              <a:ext uri="{FF2B5EF4-FFF2-40B4-BE49-F238E27FC236}">
                <a16:creationId xmlns:a16="http://schemas.microsoft.com/office/drawing/2014/main" id="{2E0B62FB-B12C-4F06-8CDB-C7624A6862E0}"/>
              </a:ext>
            </a:extLst>
          </p:cNvPr>
          <p:cNvSpPr txBox="1"/>
          <p:nvPr/>
        </p:nvSpPr>
        <p:spPr>
          <a:xfrm>
            <a:off x="791050" y="1317195"/>
            <a:ext cx="5910785" cy="400110"/>
          </a:xfrm>
          <a:prstGeom prst="rect">
            <a:avLst/>
          </a:prstGeom>
          <a:noFill/>
        </p:spPr>
        <p:txBody>
          <a:bodyPr wrap="none" rtlCol="0">
            <a:spAutoFit/>
          </a:bodyPr>
          <a:lstStyle/>
          <a:p>
            <a:pPr>
              <a:spcAft>
                <a:spcPts val="600"/>
              </a:spcAft>
            </a:pPr>
            <a:r>
              <a:rPr lang="en-US" sz="2000" b="1" dirty="0">
                <a:solidFill>
                  <a:srgbClr val="0070C0"/>
                </a:solidFill>
              </a:rPr>
              <a:t>Following capabilities needed within WLAN domain</a:t>
            </a:r>
          </a:p>
        </p:txBody>
      </p:sp>
      <p:sp>
        <p:nvSpPr>
          <p:cNvPr id="14" name="TextBox 13">
            <a:extLst>
              <a:ext uri="{FF2B5EF4-FFF2-40B4-BE49-F238E27FC236}">
                <a16:creationId xmlns:a16="http://schemas.microsoft.com/office/drawing/2014/main" id="{35077F42-1C0E-4FF9-8BD5-269D0AD3B546}"/>
              </a:ext>
            </a:extLst>
          </p:cNvPr>
          <p:cNvSpPr txBox="1"/>
          <p:nvPr/>
        </p:nvSpPr>
        <p:spPr>
          <a:xfrm>
            <a:off x="833670" y="4772922"/>
            <a:ext cx="2182392" cy="400110"/>
          </a:xfrm>
          <a:prstGeom prst="rect">
            <a:avLst/>
          </a:prstGeom>
          <a:noFill/>
        </p:spPr>
        <p:txBody>
          <a:bodyPr wrap="none" rtlCol="0">
            <a:spAutoFit/>
          </a:bodyPr>
          <a:lstStyle/>
          <a:p>
            <a:pPr>
              <a:spcAft>
                <a:spcPts val="600"/>
              </a:spcAft>
            </a:pPr>
            <a:r>
              <a:rPr lang="en-US" sz="2000" b="1" dirty="0">
                <a:solidFill>
                  <a:srgbClr val="0070C0"/>
                </a:solidFill>
              </a:rPr>
              <a:t>For further study:</a:t>
            </a:r>
          </a:p>
        </p:txBody>
      </p:sp>
    </p:spTree>
    <p:extLst>
      <p:ext uri="{BB962C8B-B14F-4D97-AF65-F5344CB8AC3E}">
        <p14:creationId xmlns:p14="http://schemas.microsoft.com/office/powerpoint/2010/main" val="28362330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2"/>
            <a:ext cx="10361084" cy="609598"/>
          </a:xfrm>
        </p:spPr>
        <p:txBody>
          <a:bodyPr wrap="square" anchor="ctr">
            <a:normAutofit/>
          </a:bodyPr>
          <a:lstStyle/>
          <a:p>
            <a:r>
              <a:rPr lang="en-US" dirty="0"/>
              <a:t>Support for Wi-Fi Only Devices w/o USIM</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sz="half" idx="1"/>
          </p:nvPr>
        </p:nvSpPr>
        <p:spPr>
          <a:xfrm>
            <a:off x="459318" y="1418688"/>
            <a:ext cx="5334000" cy="4868861"/>
          </a:xfrm>
        </p:spPr>
        <p:txBody>
          <a:bodyPr wrap="square" anchor="t">
            <a:normAutofit fontScale="92500"/>
          </a:bodyPr>
          <a:lstStyle/>
          <a:p>
            <a:pPr marL="0" indent="0">
              <a:spcAft>
                <a:spcPts val="600"/>
              </a:spcAft>
            </a:pPr>
            <a:r>
              <a:rPr lang="en-US" sz="1800" dirty="0"/>
              <a:t>3GPP Gaps:</a:t>
            </a:r>
            <a:endParaRPr lang="en-US" sz="1800" b="0" dirty="0"/>
          </a:p>
          <a:p>
            <a:pPr>
              <a:spcAft>
                <a:spcPts val="600"/>
              </a:spcAft>
              <a:buFont typeface="Arial" panose="020B0604020202020204" pitchFamily="34" charset="0"/>
              <a:buChar char="•"/>
            </a:pPr>
            <a:r>
              <a:rPr lang="en-US" sz="1800" b="0" dirty="0"/>
              <a:t>Define support for 5G-Capable and Non-5G-Capable </a:t>
            </a:r>
            <a:r>
              <a:rPr lang="en-US" sz="1800" b="0" dirty="0">
                <a:solidFill>
                  <a:srgbClr val="0070C0"/>
                </a:solidFill>
              </a:rPr>
              <a:t>Wi-Fi only devices w/o USIM to access 5G Private networks (SNPN) </a:t>
            </a:r>
            <a:r>
              <a:rPr lang="en-US" sz="1800" b="0" dirty="0"/>
              <a:t>via N3IWF/TNGF and TWIF</a:t>
            </a:r>
          </a:p>
          <a:p>
            <a:pPr>
              <a:spcAft>
                <a:spcPts val="600"/>
              </a:spcAft>
              <a:buFont typeface="Arial" panose="020B0604020202020204" pitchFamily="34" charset="0"/>
              <a:buChar char="•"/>
            </a:pPr>
            <a:r>
              <a:rPr lang="en-US" sz="1800" b="0" dirty="0"/>
              <a:t>Support non-IMSI based identity and </a:t>
            </a:r>
            <a:r>
              <a:rPr lang="en-US" sz="1800" b="0" dirty="0">
                <a:solidFill>
                  <a:srgbClr val="0070C0"/>
                </a:solidFill>
              </a:rPr>
              <a:t>EAP-TLS/ EAP-TTLS authentication</a:t>
            </a:r>
            <a:r>
              <a:rPr lang="en-US" sz="1800" b="0" dirty="0"/>
              <a:t> for Wi-Fi only devices to access SNPN over WLAN access</a:t>
            </a:r>
          </a:p>
          <a:p>
            <a:pPr>
              <a:spcAft>
                <a:spcPts val="600"/>
              </a:spcAft>
              <a:buFont typeface="Arial" panose="020B0604020202020204" pitchFamily="34" charset="0"/>
              <a:buChar char="•"/>
            </a:pPr>
            <a:r>
              <a:rPr lang="en-US" sz="1800" b="0" dirty="0"/>
              <a:t>Consider requiring support for EAP-TLS/EAP-TTLS for these devices in PLMN networks </a:t>
            </a:r>
          </a:p>
          <a:p>
            <a:pPr marL="0" indent="0">
              <a:spcAft>
                <a:spcPts val="600"/>
              </a:spcAft>
            </a:pPr>
            <a:r>
              <a:rPr lang="en-US" sz="1800" dirty="0"/>
              <a:t>5G-Capable Wi-Fi Only UE Gaps:</a:t>
            </a:r>
          </a:p>
          <a:p>
            <a:pPr marL="285750" indent="-285750">
              <a:spcAft>
                <a:spcPts val="600"/>
              </a:spcAft>
              <a:buFont typeface="Arial" panose="020B0604020202020204" pitchFamily="34" charset="0"/>
              <a:buChar char="•"/>
            </a:pPr>
            <a:r>
              <a:rPr lang="en-US" sz="1800" b="0" dirty="0"/>
              <a:t>Support a 5G entity providing 5G NAS and user plane functions as defined in 3GPP</a:t>
            </a:r>
          </a:p>
          <a:p>
            <a:pPr marL="685800" lvl="1">
              <a:spcBef>
                <a:spcPts val="0"/>
              </a:spcBef>
              <a:spcAft>
                <a:spcPts val="600"/>
              </a:spcAft>
              <a:buFont typeface="Wingdings" panose="05000000000000000000" pitchFamily="2" charset="2"/>
              <a:buChar char="q"/>
            </a:pPr>
            <a:r>
              <a:rPr lang="en-US" sz="1600" b="0" dirty="0"/>
              <a:t>EAP-5G, IKEv2, IPsec/ESP and 5G NAS protocols for 5G control plane functions</a:t>
            </a:r>
          </a:p>
          <a:p>
            <a:pPr marL="685800" lvl="1">
              <a:spcBef>
                <a:spcPts val="0"/>
              </a:spcBef>
              <a:spcAft>
                <a:spcPts val="600"/>
              </a:spcAft>
              <a:buFont typeface="Wingdings" panose="05000000000000000000" pitchFamily="2" charset="2"/>
              <a:buChar char="q"/>
            </a:pPr>
            <a:r>
              <a:rPr lang="en-US" sz="1600" b="0" dirty="0"/>
              <a:t>GRE and IPsec/ESP protocols for 5G user plane transport </a:t>
            </a:r>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en-US"/>
              <a:t>October 2020</a:t>
            </a:r>
            <a:endParaRPr lang="en-GB"/>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33</a:t>
            </a:fld>
            <a:endParaRPr lang="en-GB"/>
          </a:p>
        </p:txBody>
      </p:sp>
      <p:pic>
        <p:nvPicPr>
          <p:cNvPr id="9" name="Picture 8">
            <a:extLst>
              <a:ext uri="{FF2B5EF4-FFF2-40B4-BE49-F238E27FC236}">
                <a16:creationId xmlns:a16="http://schemas.microsoft.com/office/drawing/2014/main" id="{E83F96DE-33C5-4BD4-AAD8-D94D1FFE181D}"/>
              </a:ext>
            </a:extLst>
          </p:cNvPr>
          <p:cNvPicPr>
            <a:picLocks noChangeAspect="1"/>
          </p:cNvPicPr>
          <p:nvPr/>
        </p:nvPicPr>
        <p:blipFill>
          <a:blip r:embed="rId2"/>
          <a:stretch>
            <a:fillRect/>
          </a:stretch>
        </p:blipFill>
        <p:spPr>
          <a:xfrm>
            <a:off x="5943600" y="1757619"/>
            <a:ext cx="5975012" cy="4190998"/>
          </a:xfrm>
          <a:prstGeom prst="rect">
            <a:avLst/>
          </a:prstGeom>
        </p:spPr>
      </p:pic>
      <p:sp>
        <p:nvSpPr>
          <p:cNvPr id="7" name="Footer Placeholder 6">
            <a:extLst>
              <a:ext uri="{FF2B5EF4-FFF2-40B4-BE49-F238E27FC236}">
                <a16:creationId xmlns:a16="http://schemas.microsoft.com/office/drawing/2014/main" id="{05237C75-3D37-430C-86B3-D03691827CCB}"/>
              </a:ext>
            </a:extLst>
          </p:cNvPr>
          <p:cNvSpPr>
            <a:spLocks noGrp="1"/>
          </p:cNvSpPr>
          <p:nvPr>
            <p:ph type="ftr" idx="11"/>
          </p:nvPr>
        </p:nvSpPr>
        <p:spPr/>
        <p:txBody>
          <a:bodyPr/>
          <a:lstStyle/>
          <a:p>
            <a:r>
              <a:rPr lang="en-GB"/>
              <a:t>Binita Gupta (Intel)</a:t>
            </a:r>
            <a:endParaRPr lang="en-GB" dirty="0"/>
          </a:p>
        </p:txBody>
      </p:sp>
      <p:sp>
        <p:nvSpPr>
          <p:cNvPr id="8" name="TextBox 7">
            <a:extLst>
              <a:ext uri="{FF2B5EF4-FFF2-40B4-BE49-F238E27FC236}">
                <a16:creationId xmlns:a16="http://schemas.microsoft.com/office/drawing/2014/main" id="{45F1B657-8471-48AC-8BC0-66D02445652A}"/>
              </a:ext>
            </a:extLst>
          </p:cNvPr>
          <p:cNvSpPr txBox="1"/>
          <p:nvPr/>
        </p:nvSpPr>
        <p:spPr>
          <a:xfrm>
            <a:off x="9372600" y="6172198"/>
            <a:ext cx="2678349" cy="276999"/>
          </a:xfrm>
          <a:prstGeom prst="rect">
            <a:avLst/>
          </a:prstGeom>
          <a:noFill/>
        </p:spPr>
        <p:txBody>
          <a:bodyPr wrap="square" rtlCol="0">
            <a:spAutoFit/>
          </a:bodyPr>
          <a:lstStyle/>
          <a:p>
            <a:pPr>
              <a:spcAft>
                <a:spcPts val="0"/>
              </a:spcAft>
            </a:pPr>
            <a:r>
              <a:rPr lang="en-US" sz="1200" dirty="0">
                <a:solidFill>
                  <a:schemeClr val="tx1"/>
                </a:solidFill>
              </a:rPr>
              <a:t>SNPN: Standalone Non-Public Network</a:t>
            </a:r>
          </a:p>
        </p:txBody>
      </p:sp>
    </p:spTree>
    <p:extLst>
      <p:ext uri="{BB962C8B-B14F-4D97-AF65-F5344CB8AC3E}">
        <p14:creationId xmlns:p14="http://schemas.microsoft.com/office/powerpoint/2010/main" val="22183108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1"/>
            <a:ext cx="10361084" cy="637371"/>
          </a:xfrm>
        </p:spPr>
        <p:txBody>
          <a:bodyPr wrap="square" anchor="ctr">
            <a:normAutofit/>
          </a:bodyPr>
          <a:lstStyle/>
          <a:p>
            <a:r>
              <a:rPr lang="en-US" dirty="0"/>
              <a:t>Technical Recommendations</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sz="half" idx="1"/>
          </p:nvPr>
        </p:nvSpPr>
        <p:spPr>
          <a:xfrm>
            <a:off x="742129" y="1328134"/>
            <a:ext cx="11145071" cy="1791073"/>
          </a:xfrm>
        </p:spPr>
        <p:txBody>
          <a:bodyPr wrap="square" anchor="t">
            <a:normAutofit fontScale="47500" lnSpcReduction="20000"/>
          </a:bodyPr>
          <a:lstStyle/>
          <a:p>
            <a:pPr marL="285750" indent="-285750">
              <a:spcAft>
                <a:spcPts val="600"/>
              </a:spcAft>
              <a:buFont typeface="Arial" panose="020B0604020202020204" pitchFamily="34" charset="0"/>
              <a:buChar char="•"/>
            </a:pPr>
            <a:r>
              <a:rPr lang="en-US" sz="3800" b="0" dirty="0"/>
              <a:t>Address gaps and proposed enhancements identified in the three main areas to enable end-to-end system support for WLAN and 5G system interworking</a:t>
            </a:r>
          </a:p>
          <a:p>
            <a:pPr marL="285750" indent="-285750">
              <a:spcAft>
                <a:spcPts val="600"/>
              </a:spcAft>
              <a:buFont typeface="Arial" panose="020B0604020202020204" pitchFamily="34" charset="0"/>
              <a:buChar char="•"/>
            </a:pPr>
            <a:r>
              <a:rPr lang="en-US" sz="3800" b="0" dirty="0"/>
              <a:t>These could lead to IEEE 802.11 standard changes, deployment changes and/or new interface definitions within WLAN domain</a:t>
            </a:r>
          </a:p>
          <a:p>
            <a:pPr marL="285750" indent="-285750">
              <a:spcAft>
                <a:spcPts val="600"/>
              </a:spcAft>
              <a:buFont typeface="Arial" panose="020B0604020202020204" pitchFamily="34" charset="0"/>
              <a:buChar char="•"/>
            </a:pPr>
            <a:r>
              <a:rPr lang="en-US" sz="3800" b="0" dirty="0"/>
              <a:t>Some enhancements would need to be considered in 3GPP standard and could lead to Liaison sent to 3GPP</a:t>
            </a:r>
          </a:p>
          <a:p>
            <a:pPr marL="285750" indent="-285750">
              <a:spcAft>
                <a:spcPts val="600"/>
              </a:spcAft>
              <a:buFont typeface="Arial" panose="020B0604020202020204" pitchFamily="34" charset="0"/>
              <a:buChar char="•"/>
            </a:pPr>
            <a:endParaRPr lang="en-US" sz="1800" b="0" dirty="0"/>
          </a:p>
          <a:p>
            <a:pPr marL="285750" indent="-285750">
              <a:spcAft>
                <a:spcPts val="600"/>
              </a:spcAft>
              <a:buFont typeface="Arial" panose="020B0604020202020204" pitchFamily="34" charset="0"/>
              <a:buChar char="•"/>
            </a:pPr>
            <a:endParaRPr lang="en-US" sz="1800"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en-US"/>
              <a:t>October 2020</a:t>
            </a:r>
            <a:endParaRPr lang="en-GB"/>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34</a:t>
            </a:fld>
            <a:endParaRPr lang="en-GB"/>
          </a:p>
        </p:txBody>
      </p:sp>
      <p:sp>
        <p:nvSpPr>
          <p:cNvPr id="7" name="Rectangle: Rounded Corners 6">
            <a:extLst>
              <a:ext uri="{FF2B5EF4-FFF2-40B4-BE49-F238E27FC236}">
                <a16:creationId xmlns:a16="http://schemas.microsoft.com/office/drawing/2014/main" id="{1CAB2C90-7887-427F-B224-E1E01C88290C}"/>
              </a:ext>
            </a:extLst>
          </p:cNvPr>
          <p:cNvSpPr/>
          <p:nvPr/>
        </p:nvSpPr>
        <p:spPr bwMode="auto">
          <a:xfrm>
            <a:off x="457197" y="2890514"/>
            <a:ext cx="3657662" cy="1986286"/>
          </a:xfrm>
          <a:prstGeom prst="roundRect">
            <a:avLst/>
          </a:prstGeom>
          <a:solidFill>
            <a:srgbClr val="B0F1F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R="0" latinLnBrk="0">
              <a:lnSpc>
                <a:spcPct val="100000"/>
              </a:lnSpc>
              <a:tabLst/>
            </a:pPr>
            <a:r>
              <a:rPr lang="en-US" sz="1600" b="1" dirty="0">
                <a:solidFill>
                  <a:schemeClr val="tx1"/>
                </a:solidFill>
              </a:rPr>
              <a:t>Trusted WLAN integration</a:t>
            </a:r>
          </a:p>
          <a:p>
            <a:pPr marL="342900" marR="0" indent="-342900" latinLnBrk="0">
              <a:lnSpc>
                <a:spcPct val="100000"/>
              </a:lnSpc>
              <a:buFont typeface="Wingdings" panose="05000000000000000000" pitchFamily="2" charset="2"/>
              <a:buChar char="q"/>
              <a:tabLst/>
            </a:pPr>
            <a:r>
              <a:rPr lang="en-US" sz="1600" dirty="0">
                <a:solidFill>
                  <a:schemeClr val="tx1"/>
                </a:solidFill>
              </a:rPr>
              <a:t>Standardize Ta and </a:t>
            </a:r>
            <a:r>
              <a:rPr lang="en-US" sz="1600" dirty="0" err="1">
                <a:solidFill>
                  <a:schemeClr val="tx1"/>
                </a:solidFill>
              </a:rPr>
              <a:t>Yw</a:t>
            </a:r>
            <a:r>
              <a:rPr lang="en-US" sz="1600" dirty="0">
                <a:solidFill>
                  <a:schemeClr val="tx1"/>
                </a:solidFill>
              </a:rPr>
              <a:t> interfaces</a:t>
            </a:r>
          </a:p>
          <a:p>
            <a:pPr marL="342900" marR="0" indent="-342900" latinLnBrk="0">
              <a:lnSpc>
                <a:spcPct val="100000"/>
              </a:lnSpc>
              <a:buFont typeface="Wingdings" panose="05000000000000000000" pitchFamily="2" charset="2"/>
              <a:buChar char="q"/>
              <a:tabLst/>
            </a:pPr>
            <a:r>
              <a:rPr lang="en-US" sz="1600" dirty="0">
                <a:solidFill>
                  <a:schemeClr val="tx1"/>
                </a:solidFill>
              </a:rPr>
              <a:t>Support TNGF, TWIF functions</a:t>
            </a:r>
          </a:p>
          <a:p>
            <a:pPr marL="342900" marR="0" indent="-342900" latinLnBrk="0">
              <a:lnSpc>
                <a:spcPct val="100000"/>
              </a:lnSpc>
              <a:buFont typeface="Wingdings" panose="05000000000000000000" pitchFamily="2" charset="2"/>
              <a:buChar char="q"/>
              <a:tabLst/>
            </a:pPr>
            <a:r>
              <a:rPr lang="en-US" sz="1600" dirty="0">
                <a:solidFill>
                  <a:schemeClr val="tx1"/>
                </a:solidFill>
              </a:rPr>
              <a:t>Support EAP-5G messages filtering</a:t>
            </a:r>
          </a:p>
          <a:p>
            <a:pPr marL="342900" marR="0" indent="-342900" latinLnBrk="0">
              <a:lnSpc>
                <a:spcPct val="100000"/>
              </a:lnSpc>
              <a:buFont typeface="Wingdings" panose="05000000000000000000" pitchFamily="2" charset="2"/>
              <a:buChar char="q"/>
              <a:tabLst/>
            </a:pPr>
            <a:r>
              <a:rPr lang="en-US" sz="1600" dirty="0">
                <a:solidFill>
                  <a:schemeClr val="tx1"/>
                </a:solidFill>
              </a:rPr>
              <a:t>Support TNAP key for WLAN 4-way authentication</a:t>
            </a:r>
          </a:p>
          <a:p>
            <a:pPr marL="342900" marR="0" indent="-342900" latinLnBrk="0">
              <a:lnSpc>
                <a:spcPct val="100000"/>
              </a:lnSpc>
              <a:buFont typeface="Wingdings" panose="05000000000000000000" pitchFamily="2" charset="2"/>
              <a:buChar char="q"/>
              <a:tabLst/>
            </a:pPr>
            <a:r>
              <a:rPr lang="en-US" sz="1600" dirty="0">
                <a:solidFill>
                  <a:schemeClr val="tx1"/>
                </a:solidFill>
              </a:rPr>
              <a:t>Advertise PLMN lists via ANQP…</a:t>
            </a:r>
          </a:p>
          <a:p>
            <a:pPr marL="342900" marR="0" indent="-342900" latinLnBrk="0">
              <a:lnSpc>
                <a:spcPct val="100000"/>
              </a:lnSpc>
              <a:buFont typeface="Wingdings" panose="05000000000000000000" pitchFamily="2" charset="2"/>
              <a:buChar char="q"/>
              <a:tabLst/>
            </a:pPr>
            <a:endParaRPr lang="en-US" sz="1600" dirty="0">
              <a:solidFill>
                <a:schemeClr val="tx1"/>
              </a:solidFill>
            </a:endParaRPr>
          </a:p>
        </p:txBody>
      </p:sp>
      <p:sp>
        <p:nvSpPr>
          <p:cNvPr id="8" name="Rectangle: Rounded Corners 7">
            <a:extLst>
              <a:ext uri="{FF2B5EF4-FFF2-40B4-BE49-F238E27FC236}">
                <a16:creationId xmlns:a16="http://schemas.microsoft.com/office/drawing/2014/main" id="{B4963385-ABE4-4A43-9061-665B58BB701D}"/>
              </a:ext>
            </a:extLst>
          </p:cNvPr>
          <p:cNvSpPr/>
          <p:nvPr/>
        </p:nvSpPr>
        <p:spPr bwMode="auto">
          <a:xfrm>
            <a:off x="4276333" y="2890514"/>
            <a:ext cx="3390869" cy="3481744"/>
          </a:xfrm>
          <a:prstGeom prst="roundRect">
            <a:avLst/>
          </a:prstGeom>
          <a:solidFill>
            <a:srgbClr val="B0F1F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R="0" latinLnBrk="0">
              <a:lnSpc>
                <a:spcPct val="100000"/>
              </a:lnSpc>
              <a:tabLst/>
            </a:pPr>
            <a:r>
              <a:rPr lang="en-US" sz="1600" b="1" dirty="0">
                <a:solidFill>
                  <a:schemeClr val="tx1"/>
                </a:solidFill>
              </a:rPr>
              <a:t>End-to-end QoS Support</a:t>
            </a:r>
          </a:p>
          <a:p>
            <a:pPr marL="342900" indent="-342900">
              <a:buFont typeface="Wingdings" panose="05000000000000000000" pitchFamily="2" charset="2"/>
              <a:buChar char="q"/>
            </a:pPr>
            <a:r>
              <a:rPr lang="en-US" sz="1600" dirty="0">
                <a:solidFill>
                  <a:schemeClr val="tx1"/>
                </a:solidFill>
              </a:rPr>
              <a:t>Define 5QI to DSCP mapping</a:t>
            </a:r>
          </a:p>
          <a:p>
            <a:pPr marL="342900" marR="0" indent="-342900" latinLnBrk="0">
              <a:lnSpc>
                <a:spcPct val="100000"/>
              </a:lnSpc>
              <a:buFont typeface="Wingdings" panose="05000000000000000000" pitchFamily="2" charset="2"/>
              <a:buChar char="q"/>
              <a:tabLst/>
            </a:pPr>
            <a:r>
              <a:rPr lang="en-US" sz="1600" dirty="0">
                <a:solidFill>
                  <a:schemeClr val="tx1"/>
                </a:solidFill>
              </a:rPr>
              <a:t>Define 3GPP specific DSCP to 802.11 UP mapping</a:t>
            </a:r>
          </a:p>
          <a:p>
            <a:pPr marL="342900" marR="0" indent="-342900" latinLnBrk="0">
              <a:lnSpc>
                <a:spcPct val="100000"/>
              </a:lnSpc>
              <a:buFont typeface="Wingdings" panose="05000000000000000000" pitchFamily="2" charset="2"/>
              <a:buChar char="q"/>
              <a:tabLst/>
            </a:pPr>
            <a:r>
              <a:rPr lang="en-US" sz="1600" dirty="0">
                <a:solidFill>
                  <a:schemeClr val="tx1"/>
                </a:solidFill>
              </a:rPr>
              <a:t>Provide 5G QoS information for untrusted WLAN access</a:t>
            </a:r>
          </a:p>
          <a:p>
            <a:pPr marL="342900" marR="0" indent="-342900" latinLnBrk="0">
              <a:lnSpc>
                <a:spcPct val="100000"/>
              </a:lnSpc>
              <a:buFont typeface="Wingdings" panose="05000000000000000000" pitchFamily="2" charset="2"/>
              <a:buChar char="q"/>
              <a:tabLst/>
            </a:pPr>
            <a:r>
              <a:rPr lang="en-US" sz="1600" dirty="0">
                <a:solidFill>
                  <a:srgbClr val="C00000"/>
                </a:solidFill>
              </a:rPr>
              <a:t>Support IPsec SA based QoS</a:t>
            </a:r>
          </a:p>
          <a:p>
            <a:pPr marL="342900" marR="0" indent="-342900" latinLnBrk="0">
              <a:lnSpc>
                <a:spcPct val="100000"/>
              </a:lnSpc>
              <a:buFont typeface="Wingdings" panose="05000000000000000000" pitchFamily="2" charset="2"/>
              <a:buChar char="q"/>
              <a:tabLst/>
            </a:pPr>
            <a:r>
              <a:rPr lang="en-US" sz="1600" dirty="0">
                <a:solidFill>
                  <a:srgbClr val="C00000"/>
                </a:solidFill>
              </a:rPr>
              <a:t>Mapping of 5G QoS to TSPEC</a:t>
            </a:r>
          </a:p>
          <a:p>
            <a:pPr marL="342900" marR="0" indent="-342900" latinLnBrk="0">
              <a:lnSpc>
                <a:spcPct val="100000"/>
              </a:lnSpc>
              <a:buFont typeface="Wingdings" panose="05000000000000000000" pitchFamily="2" charset="2"/>
              <a:buChar char="q"/>
              <a:tabLst/>
            </a:pPr>
            <a:r>
              <a:rPr lang="en-US" sz="1600" dirty="0">
                <a:solidFill>
                  <a:srgbClr val="C00000"/>
                </a:solidFill>
              </a:rPr>
              <a:t>Enhance TCLAS for IPsec SA</a:t>
            </a:r>
          </a:p>
          <a:p>
            <a:pPr marL="342900" marR="0" indent="-342900" latinLnBrk="0">
              <a:lnSpc>
                <a:spcPct val="100000"/>
              </a:lnSpc>
              <a:buFont typeface="Wingdings" panose="05000000000000000000" pitchFamily="2" charset="2"/>
              <a:buChar char="q"/>
              <a:tabLst/>
            </a:pPr>
            <a:r>
              <a:rPr lang="en-US" sz="1600" dirty="0">
                <a:solidFill>
                  <a:schemeClr val="tx1"/>
                </a:solidFill>
              </a:rPr>
              <a:t>AP integration with TNGF for network centric QoS</a:t>
            </a:r>
          </a:p>
          <a:p>
            <a:pPr marL="342900" marR="0" indent="-342900" latinLnBrk="0">
              <a:lnSpc>
                <a:spcPct val="100000"/>
              </a:lnSpc>
              <a:buFont typeface="Wingdings" panose="05000000000000000000" pitchFamily="2" charset="2"/>
              <a:buChar char="q"/>
              <a:tabLst/>
            </a:pPr>
            <a:r>
              <a:rPr lang="en-US" sz="1600" dirty="0">
                <a:solidFill>
                  <a:schemeClr val="tx1"/>
                </a:solidFill>
              </a:rPr>
              <a:t>Map each 5G QoS flow to separate IPsec child SA…</a:t>
            </a:r>
          </a:p>
          <a:p>
            <a:pPr marL="342900" marR="0" indent="-342900" latinLnBrk="0">
              <a:lnSpc>
                <a:spcPct val="100000"/>
              </a:lnSpc>
              <a:buFont typeface="Wingdings" panose="05000000000000000000" pitchFamily="2" charset="2"/>
              <a:buChar char="q"/>
              <a:tabLst/>
            </a:pPr>
            <a:endParaRPr lang="en-US" sz="1600" dirty="0">
              <a:solidFill>
                <a:schemeClr val="tx1"/>
              </a:solidFill>
            </a:endParaRPr>
          </a:p>
          <a:p>
            <a:r>
              <a:rPr lang="en-US" sz="1600" dirty="0">
                <a:solidFill>
                  <a:schemeClr val="tx1"/>
                </a:solidFill>
              </a:rPr>
              <a:t> </a:t>
            </a:r>
          </a:p>
        </p:txBody>
      </p:sp>
      <p:sp>
        <p:nvSpPr>
          <p:cNvPr id="9" name="Rectangle: Rounded Corners 8">
            <a:extLst>
              <a:ext uri="{FF2B5EF4-FFF2-40B4-BE49-F238E27FC236}">
                <a16:creationId xmlns:a16="http://schemas.microsoft.com/office/drawing/2014/main" id="{24A989F8-1650-4ECE-AD20-F46BCABB424E}"/>
              </a:ext>
            </a:extLst>
          </p:cNvPr>
          <p:cNvSpPr/>
          <p:nvPr/>
        </p:nvSpPr>
        <p:spPr bwMode="auto">
          <a:xfrm>
            <a:off x="7828676" y="2890514"/>
            <a:ext cx="4058524" cy="2186344"/>
          </a:xfrm>
          <a:prstGeom prst="roundRect">
            <a:avLst/>
          </a:prstGeom>
          <a:solidFill>
            <a:srgbClr val="B0F1F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R="0" latinLnBrk="0">
              <a:lnSpc>
                <a:spcPct val="100000"/>
              </a:lnSpc>
              <a:tabLst/>
            </a:pPr>
            <a:r>
              <a:rPr lang="en-US" sz="1600" b="1" dirty="0">
                <a:solidFill>
                  <a:schemeClr val="tx1"/>
                </a:solidFill>
              </a:rPr>
              <a:t>Support for Wi-Fi only devices w/o USIM</a:t>
            </a:r>
          </a:p>
          <a:p>
            <a:pPr marL="342900" marR="0" indent="-342900" latinLnBrk="0">
              <a:lnSpc>
                <a:spcPct val="100000"/>
              </a:lnSpc>
              <a:buFont typeface="Wingdings" panose="05000000000000000000" pitchFamily="2" charset="2"/>
              <a:buChar char="q"/>
              <a:tabLst/>
            </a:pPr>
            <a:r>
              <a:rPr lang="en-US" sz="1600" dirty="0">
                <a:solidFill>
                  <a:schemeClr val="tx1"/>
                </a:solidFill>
              </a:rPr>
              <a:t>Support 5G-Capable and Non-5G-Capable Wi-Fi only devices over SNPN</a:t>
            </a:r>
          </a:p>
          <a:p>
            <a:pPr marL="342900" indent="-342900">
              <a:buFont typeface="Wingdings" panose="05000000000000000000" pitchFamily="2" charset="2"/>
              <a:buChar char="q"/>
            </a:pPr>
            <a:r>
              <a:rPr lang="en-US" sz="1600" dirty="0">
                <a:solidFill>
                  <a:schemeClr val="tx1"/>
                </a:solidFill>
              </a:rPr>
              <a:t>Support non-IMSI based identity and EAP-TLS/EAP-TTLS authentication </a:t>
            </a:r>
          </a:p>
          <a:p>
            <a:pPr marL="342900" indent="-342900">
              <a:buFont typeface="Wingdings" panose="05000000000000000000" pitchFamily="2" charset="2"/>
              <a:buChar char="q"/>
            </a:pPr>
            <a:r>
              <a:rPr lang="en-US" sz="1600" dirty="0">
                <a:solidFill>
                  <a:schemeClr val="tx1"/>
                </a:solidFill>
              </a:rPr>
              <a:t>For 5G-Capable Wi-Fi only UE, support 5G entity providing 5G NAS and user plane functions </a:t>
            </a:r>
          </a:p>
          <a:p>
            <a:pPr marL="342900" marR="0" indent="-342900" latinLnBrk="0">
              <a:lnSpc>
                <a:spcPct val="100000"/>
              </a:lnSpc>
              <a:buFont typeface="Wingdings" panose="05000000000000000000" pitchFamily="2" charset="2"/>
              <a:buChar char="q"/>
              <a:tabLst/>
            </a:pPr>
            <a:endParaRPr lang="en-US" sz="1600" dirty="0">
              <a:solidFill>
                <a:schemeClr val="tx1"/>
              </a:solidFill>
            </a:endParaRPr>
          </a:p>
          <a:p>
            <a:r>
              <a:rPr lang="en-US" sz="1600" dirty="0">
                <a:solidFill>
                  <a:schemeClr val="tx1"/>
                </a:solidFill>
              </a:rPr>
              <a:t> </a:t>
            </a:r>
          </a:p>
        </p:txBody>
      </p:sp>
      <p:sp>
        <p:nvSpPr>
          <p:cNvPr id="10" name="Footer Placeholder 9">
            <a:extLst>
              <a:ext uri="{FF2B5EF4-FFF2-40B4-BE49-F238E27FC236}">
                <a16:creationId xmlns:a16="http://schemas.microsoft.com/office/drawing/2014/main" id="{EF77625F-6D46-49C4-B8AD-A44579FEA688}"/>
              </a:ext>
            </a:extLst>
          </p:cNvPr>
          <p:cNvSpPr>
            <a:spLocks noGrp="1"/>
          </p:cNvSpPr>
          <p:nvPr>
            <p:ph type="ftr" idx="11"/>
          </p:nvPr>
        </p:nvSpPr>
        <p:spPr/>
        <p:txBody>
          <a:bodyPr/>
          <a:lstStyle/>
          <a:p>
            <a:r>
              <a:rPr lang="en-GB"/>
              <a:t>Binita Gupta (Intel)</a:t>
            </a:r>
            <a:endParaRPr lang="en-GB" dirty="0"/>
          </a:p>
        </p:txBody>
      </p:sp>
    </p:spTree>
    <p:extLst>
      <p:ext uri="{BB962C8B-B14F-4D97-AF65-F5344CB8AC3E}">
        <p14:creationId xmlns:p14="http://schemas.microsoft.com/office/powerpoint/2010/main" val="18497357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1945218" y="680925"/>
            <a:ext cx="7696199" cy="687385"/>
          </a:xfrm>
        </p:spPr>
        <p:txBody>
          <a:bodyPr wrap="square" anchor="ctr">
            <a:normAutofit/>
          </a:bodyPr>
          <a:lstStyle/>
          <a:p>
            <a:r>
              <a:rPr lang="en-US" dirty="0"/>
              <a:t>Future Work – TSN Support  </a:t>
            </a:r>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en-US"/>
              <a:t>October 2020</a:t>
            </a:r>
            <a:endParaRPr lang="en-GB"/>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35</a:t>
            </a:fld>
            <a:endParaRPr lang="en-GB"/>
          </a:p>
        </p:txBody>
      </p:sp>
      <p:sp>
        <p:nvSpPr>
          <p:cNvPr id="9" name="Rectangle: Rounded Corners 8">
            <a:extLst>
              <a:ext uri="{FF2B5EF4-FFF2-40B4-BE49-F238E27FC236}">
                <a16:creationId xmlns:a16="http://schemas.microsoft.com/office/drawing/2014/main" id="{E9798E25-66E9-4923-850D-83CE2D405842}"/>
              </a:ext>
            </a:extLst>
          </p:cNvPr>
          <p:cNvSpPr/>
          <p:nvPr/>
        </p:nvSpPr>
        <p:spPr bwMode="auto">
          <a:xfrm>
            <a:off x="592810" y="3332757"/>
            <a:ext cx="7563393" cy="1491429"/>
          </a:xfrm>
          <a:prstGeom prst="roundRe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spcAft>
                <a:spcPts val="600"/>
              </a:spcAft>
            </a:pPr>
            <a:r>
              <a:rPr lang="en-US" sz="1600" b="1" dirty="0">
                <a:solidFill>
                  <a:srgbClr val="0070C0"/>
                </a:solidFill>
              </a:rPr>
              <a:t>5G TSN support</a:t>
            </a:r>
          </a:p>
          <a:p>
            <a:pPr marL="342900" lvl="1" indent="-342900">
              <a:buFont typeface="Wingdings" panose="05000000000000000000" pitchFamily="2" charset="2"/>
              <a:buChar char="q"/>
            </a:pPr>
            <a:r>
              <a:rPr lang="en-US" sz="1600" dirty="0">
                <a:solidFill>
                  <a:schemeClr val="tx1"/>
                </a:solidFill>
              </a:rPr>
              <a:t>3GPP has defined architecture to integrate 5G System as a logical TSN bridge</a:t>
            </a:r>
          </a:p>
          <a:p>
            <a:pPr marL="342900" lvl="1" indent="-342900">
              <a:buFont typeface="Wingdings" panose="05000000000000000000" pitchFamily="2" charset="2"/>
              <a:buChar char="q"/>
            </a:pPr>
            <a:r>
              <a:rPr lang="en-US" sz="1600" dirty="0">
                <a:solidFill>
                  <a:schemeClr val="tx1"/>
                </a:solidFill>
              </a:rPr>
              <a:t>TSN functions confined to TSN Translator (TT) at the ingress points (AF, UPF, UE)</a:t>
            </a:r>
          </a:p>
          <a:p>
            <a:pPr marL="342900" lvl="1" indent="-342900">
              <a:buFont typeface="Wingdings" panose="05000000000000000000" pitchFamily="2" charset="2"/>
              <a:buChar char="q"/>
            </a:pPr>
            <a:r>
              <a:rPr lang="en-US" sz="1600" dirty="0">
                <a:solidFill>
                  <a:schemeClr val="tx1"/>
                </a:solidFill>
              </a:rPr>
              <a:t>Supports 802.1AS based time synchronization – with GM clock on the network side</a:t>
            </a:r>
          </a:p>
          <a:p>
            <a:pPr marL="342900" lvl="1" indent="-342900">
              <a:buFont typeface="Wingdings" panose="05000000000000000000" pitchFamily="2" charset="2"/>
              <a:buChar char="q"/>
            </a:pPr>
            <a:r>
              <a:rPr lang="en-US" sz="1600" dirty="0">
                <a:solidFill>
                  <a:schemeClr val="tx1"/>
                </a:solidFill>
              </a:rPr>
              <a:t>Supports Time-aware scheduling (IEEE 802.1Qbv)</a:t>
            </a:r>
          </a:p>
        </p:txBody>
      </p:sp>
      <p:sp>
        <p:nvSpPr>
          <p:cNvPr id="11" name="Rectangle: Rounded Corners 10">
            <a:extLst>
              <a:ext uri="{FF2B5EF4-FFF2-40B4-BE49-F238E27FC236}">
                <a16:creationId xmlns:a16="http://schemas.microsoft.com/office/drawing/2014/main" id="{19F8E8D0-2534-4917-81ED-01C6B2A2F25B}"/>
              </a:ext>
            </a:extLst>
          </p:cNvPr>
          <p:cNvSpPr/>
          <p:nvPr/>
        </p:nvSpPr>
        <p:spPr bwMode="auto">
          <a:xfrm>
            <a:off x="592810" y="1476028"/>
            <a:ext cx="9854339" cy="1753887"/>
          </a:xfrm>
          <a:prstGeom prst="roundRe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spcAft>
                <a:spcPts val="600"/>
              </a:spcAft>
            </a:pPr>
            <a:r>
              <a:rPr lang="en-US" sz="1600" b="1" dirty="0">
                <a:solidFill>
                  <a:srgbClr val="0070C0"/>
                </a:solidFill>
              </a:rPr>
              <a:t>802.11 TSN support</a:t>
            </a:r>
          </a:p>
          <a:p>
            <a:pPr marL="342900" lvl="1" indent="-342900">
              <a:buFont typeface="Wingdings" panose="05000000000000000000" pitchFamily="2" charset="2"/>
              <a:buChar char="q"/>
            </a:pPr>
            <a:r>
              <a:rPr lang="en-US" sz="1600" dirty="0">
                <a:solidFill>
                  <a:schemeClr val="tx1"/>
                </a:solidFill>
              </a:rPr>
              <a:t>Many 802.1 TSN protocols can be natively supported over 802.11</a:t>
            </a:r>
          </a:p>
          <a:p>
            <a:pPr marL="342900" lvl="1" indent="-342900">
              <a:buFont typeface="Wingdings" panose="05000000000000000000" pitchFamily="2" charset="2"/>
              <a:buChar char="q"/>
            </a:pPr>
            <a:r>
              <a:rPr lang="en-US" sz="1600" dirty="0">
                <a:solidFill>
                  <a:schemeClr val="tx1"/>
                </a:solidFill>
              </a:rPr>
              <a:t>Supports 802.1AS time synchronization using Fine/Timing Measurements (F/TM) capabilities </a:t>
            </a:r>
          </a:p>
          <a:p>
            <a:pPr marL="342900" lvl="1" indent="-342900">
              <a:buFont typeface="Wingdings" panose="05000000000000000000" pitchFamily="2" charset="2"/>
              <a:buChar char="q"/>
            </a:pPr>
            <a:r>
              <a:rPr lang="en-US" sz="1600" dirty="0">
                <a:solidFill>
                  <a:schemeClr val="tx1"/>
                </a:solidFill>
              </a:rPr>
              <a:t>TSN traffic classification can be achieved using VLAN tagging (802.1Q), supported by TSPEC &amp; TCLAS</a:t>
            </a:r>
          </a:p>
          <a:p>
            <a:pPr marL="342900" lvl="1" indent="-342900">
              <a:buFont typeface="Wingdings" panose="05000000000000000000" pitchFamily="2" charset="2"/>
              <a:buChar char="q"/>
            </a:pPr>
            <a:r>
              <a:rPr lang="en-US" sz="1600" dirty="0">
                <a:solidFill>
                  <a:schemeClr val="tx1"/>
                </a:solidFill>
              </a:rPr>
              <a:t>IEEE 802.11ax features like TWT scheduling, OFDMA and MU-MIMO can be used to serve TSN requirements</a:t>
            </a:r>
          </a:p>
          <a:p>
            <a:pPr marL="342900" lvl="1" indent="-342900">
              <a:buFont typeface="Wingdings" panose="05000000000000000000" pitchFamily="2" charset="2"/>
              <a:buChar char="q"/>
            </a:pPr>
            <a:r>
              <a:rPr lang="en-US" sz="1600" dirty="0">
                <a:solidFill>
                  <a:schemeClr val="tx1"/>
                </a:solidFill>
              </a:rPr>
              <a:t>IEEE 802.11be is addressing TSN support - priority access for TSN, Multi-link operation, Multi-AP capability</a:t>
            </a:r>
          </a:p>
          <a:p>
            <a:pPr marR="0" latinLnBrk="0">
              <a:lnSpc>
                <a:spcPct val="100000"/>
              </a:lnSpc>
              <a:tabLst/>
            </a:pPr>
            <a:endParaRPr lang="en-US" sz="1600" dirty="0">
              <a:solidFill>
                <a:schemeClr val="tx1"/>
              </a:solidFill>
            </a:endParaRPr>
          </a:p>
        </p:txBody>
      </p:sp>
      <p:sp>
        <p:nvSpPr>
          <p:cNvPr id="12" name="Rectangle: Rounded Corners 11">
            <a:extLst>
              <a:ext uri="{FF2B5EF4-FFF2-40B4-BE49-F238E27FC236}">
                <a16:creationId xmlns:a16="http://schemas.microsoft.com/office/drawing/2014/main" id="{34D534C3-0F64-43DD-91FA-7665704C8345}"/>
              </a:ext>
            </a:extLst>
          </p:cNvPr>
          <p:cNvSpPr/>
          <p:nvPr/>
        </p:nvSpPr>
        <p:spPr bwMode="auto">
          <a:xfrm>
            <a:off x="592810" y="4997402"/>
            <a:ext cx="9810206" cy="1229007"/>
          </a:xfrm>
          <a:prstGeom prst="roundRe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spcAft>
                <a:spcPts val="600"/>
              </a:spcAft>
            </a:pPr>
            <a:r>
              <a:rPr lang="en-US" sz="1600" b="1" dirty="0">
                <a:solidFill>
                  <a:srgbClr val="0070C0"/>
                </a:solidFill>
              </a:rPr>
              <a:t>TSN Support for Integrated WLAN and 5G Network </a:t>
            </a:r>
          </a:p>
          <a:p>
            <a:pPr marL="342900" lvl="1" indent="-342900">
              <a:buFont typeface="Wingdings" panose="05000000000000000000" pitchFamily="2" charset="2"/>
              <a:buChar char="q"/>
            </a:pPr>
            <a:r>
              <a:rPr lang="en-US" sz="1600" dirty="0">
                <a:solidFill>
                  <a:schemeClr val="tx1"/>
                </a:solidFill>
              </a:rPr>
              <a:t>TSN architecture needs to be defined to integrate a WLAN and 5G integrated network with a TSN system</a:t>
            </a:r>
          </a:p>
          <a:p>
            <a:pPr marL="342900" lvl="1" indent="-342900">
              <a:buFont typeface="Wingdings" panose="05000000000000000000" pitchFamily="2" charset="2"/>
              <a:buChar char="q"/>
            </a:pPr>
            <a:r>
              <a:rPr lang="en-US" sz="1600" dirty="0">
                <a:solidFill>
                  <a:schemeClr val="tx1"/>
                </a:solidFill>
              </a:rPr>
              <a:t>Architecture needs to consider native support for many 802.1 TSN standards over IEEE 802.11</a:t>
            </a:r>
          </a:p>
          <a:p>
            <a:pPr marL="342900" lvl="1" indent="-342900">
              <a:buFont typeface="Wingdings" panose="05000000000000000000" pitchFamily="2" charset="2"/>
              <a:buChar char="q"/>
            </a:pPr>
            <a:r>
              <a:rPr lang="en-US" sz="1600" dirty="0">
                <a:solidFill>
                  <a:schemeClr val="tx1"/>
                </a:solidFill>
              </a:rPr>
              <a:t>3GPP 5G standard should consider defining a TSN architecture for WLAN and 5G integrated network </a:t>
            </a:r>
          </a:p>
          <a:p>
            <a:pPr lvl="1" indent="-342900">
              <a:spcBef>
                <a:spcPts val="0"/>
              </a:spcBef>
              <a:spcAft>
                <a:spcPts val="600"/>
              </a:spcAft>
              <a:buFont typeface="Wingdings" panose="05000000000000000000" pitchFamily="2" charset="2"/>
              <a:buChar char="q"/>
            </a:pPr>
            <a:endParaRPr lang="en-US" sz="2300" dirty="0"/>
          </a:p>
          <a:p>
            <a:pPr marR="0" latinLnBrk="0">
              <a:lnSpc>
                <a:spcPct val="100000"/>
              </a:lnSpc>
              <a:tabLst/>
            </a:pPr>
            <a:endParaRPr lang="en-US" sz="1600" dirty="0">
              <a:solidFill>
                <a:schemeClr val="tx1"/>
              </a:solidFill>
            </a:endParaRPr>
          </a:p>
        </p:txBody>
      </p:sp>
      <p:sp>
        <p:nvSpPr>
          <p:cNvPr id="3" name="Footer Placeholder 2">
            <a:extLst>
              <a:ext uri="{FF2B5EF4-FFF2-40B4-BE49-F238E27FC236}">
                <a16:creationId xmlns:a16="http://schemas.microsoft.com/office/drawing/2014/main" id="{D65050CB-AD42-43FF-8005-64EDB58C1E6A}"/>
              </a:ext>
            </a:extLst>
          </p:cNvPr>
          <p:cNvSpPr>
            <a:spLocks noGrp="1"/>
          </p:cNvSpPr>
          <p:nvPr>
            <p:ph type="ftr" idx="11"/>
          </p:nvPr>
        </p:nvSpPr>
        <p:spPr/>
        <p:txBody>
          <a:bodyPr/>
          <a:lstStyle/>
          <a:p>
            <a:r>
              <a:rPr lang="en-GB"/>
              <a:t>Binita Gupta (Intel)</a:t>
            </a:r>
            <a:endParaRPr lang="en-GB" dirty="0"/>
          </a:p>
        </p:txBody>
      </p:sp>
      <p:sp>
        <p:nvSpPr>
          <p:cNvPr id="10" name="Text Placeholder 4">
            <a:extLst>
              <a:ext uri="{FF2B5EF4-FFF2-40B4-BE49-F238E27FC236}">
                <a16:creationId xmlns:a16="http://schemas.microsoft.com/office/drawing/2014/main" id="{FE635BF2-3994-4364-A8CE-9D388606488F}"/>
              </a:ext>
            </a:extLst>
          </p:cNvPr>
          <p:cNvSpPr txBox="1">
            <a:spLocks/>
          </p:cNvSpPr>
          <p:nvPr/>
        </p:nvSpPr>
        <p:spPr>
          <a:xfrm>
            <a:off x="8763000" y="4538275"/>
            <a:ext cx="2923117" cy="243691"/>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r>
              <a:rPr lang="en-US" sz="1200" dirty="0"/>
              <a:t>5GS integrated as TSN Bridge</a:t>
            </a:r>
            <a:endParaRPr lang="en-US" sz="1000" kern="0" dirty="0"/>
          </a:p>
        </p:txBody>
      </p:sp>
      <p:pic>
        <p:nvPicPr>
          <p:cNvPr id="7" name="Picture 6">
            <a:extLst>
              <a:ext uri="{FF2B5EF4-FFF2-40B4-BE49-F238E27FC236}">
                <a16:creationId xmlns:a16="http://schemas.microsoft.com/office/drawing/2014/main" id="{FD715DA4-2C2C-490C-8B94-2F85F44C8495}"/>
              </a:ext>
            </a:extLst>
          </p:cNvPr>
          <p:cNvPicPr>
            <a:picLocks noChangeAspect="1"/>
          </p:cNvPicPr>
          <p:nvPr/>
        </p:nvPicPr>
        <p:blipFill>
          <a:blip r:embed="rId2"/>
          <a:stretch>
            <a:fillRect/>
          </a:stretch>
        </p:blipFill>
        <p:spPr>
          <a:xfrm>
            <a:off x="8229600" y="3634828"/>
            <a:ext cx="3854250" cy="825381"/>
          </a:xfrm>
          <a:prstGeom prst="rect">
            <a:avLst/>
          </a:prstGeom>
        </p:spPr>
      </p:pic>
    </p:spTree>
    <p:extLst>
      <p:ext uri="{BB962C8B-B14F-4D97-AF65-F5344CB8AC3E}">
        <p14:creationId xmlns:p14="http://schemas.microsoft.com/office/powerpoint/2010/main" val="8143221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1"/>
            <a:ext cx="10361084" cy="687385"/>
          </a:xfrm>
        </p:spPr>
        <p:txBody>
          <a:bodyPr wrap="square" anchor="ctr">
            <a:normAutofit/>
          </a:bodyPr>
          <a:lstStyle/>
          <a:p>
            <a:r>
              <a:rPr lang="en-US" dirty="0"/>
              <a:t>References</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sz="half" idx="1"/>
          </p:nvPr>
        </p:nvSpPr>
        <p:spPr>
          <a:xfrm>
            <a:off x="914401" y="1384451"/>
            <a:ext cx="10780184" cy="5027614"/>
          </a:xfrm>
        </p:spPr>
        <p:txBody>
          <a:bodyPr wrap="square" anchor="t">
            <a:normAutofit/>
          </a:bodyPr>
          <a:lstStyle/>
          <a:p>
            <a:pPr>
              <a:buFont typeface="Arial" panose="020B0604020202020204" pitchFamily="34" charset="0"/>
              <a:buChar char="•"/>
            </a:pPr>
            <a:r>
              <a:rPr lang="en-GB" sz="1600" b="0" dirty="0"/>
              <a:t>3GPP TS 23.501: “</a:t>
            </a:r>
            <a:r>
              <a:rPr lang="x-none" sz="1600" b="0" dirty="0"/>
              <a:t>System architecture for the 5G System (5GS)</a:t>
            </a:r>
            <a:r>
              <a:rPr lang="en-US" sz="1600" b="0" dirty="0"/>
              <a:t>; Stage 2”</a:t>
            </a:r>
          </a:p>
          <a:p>
            <a:pPr>
              <a:buFont typeface="Arial" panose="020B0604020202020204" pitchFamily="34" charset="0"/>
              <a:buChar char="•"/>
            </a:pPr>
            <a:r>
              <a:rPr lang="en-GB" sz="1600" b="0" dirty="0"/>
              <a:t>3GPP TS 23.502: "Procedures for the 5G System; Stage 2"</a:t>
            </a:r>
            <a:endParaRPr lang="en-US" sz="1600" b="0" dirty="0"/>
          </a:p>
          <a:p>
            <a:pPr>
              <a:buFont typeface="Arial" panose="020B0604020202020204" pitchFamily="34" charset="0"/>
              <a:buChar char="•"/>
            </a:pPr>
            <a:r>
              <a:rPr lang="en-GB" sz="1600" b="0" dirty="0"/>
              <a:t>3GPP TS 23.503: "Policies and Charging control framework for the 5G System (5GS); Stage 2"</a:t>
            </a:r>
            <a:endParaRPr lang="en-US" sz="1600" b="0" dirty="0"/>
          </a:p>
          <a:p>
            <a:pPr>
              <a:buFont typeface="Arial" panose="020B0604020202020204" pitchFamily="34" charset="0"/>
              <a:buChar char="•"/>
            </a:pPr>
            <a:r>
              <a:rPr lang="en-GB" sz="1600" b="0" dirty="0"/>
              <a:t>3GPP TS 24.501: “Non-Access-Stratum (NAS) protocol for 5G System (5GS); Stage 3”</a:t>
            </a:r>
            <a:endParaRPr lang="en-US" sz="1600" b="0" dirty="0"/>
          </a:p>
          <a:p>
            <a:pPr>
              <a:buFont typeface="Arial" panose="020B0604020202020204" pitchFamily="34" charset="0"/>
              <a:buChar char="•"/>
            </a:pPr>
            <a:r>
              <a:rPr lang="en-GB" sz="1600" b="0" dirty="0"/>
              <a:t>3GPP TS 24.502: “Access to the 3GPP 5G Core Network (5GCN) via Non-3GPP Access Networks (N3AN); Stage 3”</a:t>
            </a:r>
            <a:endParaRPr lang="en-US" sz="1600" b="0" dirty="0"/>
          </a:p>
          <a:p>
            <a:pPr>
              <a:buFont typeface="Arial" panose="020B0604020202020204" pitchFamily="34" charset="0"/>
              <a:buChar char="•"/>
            </a:pPr>
            <a:r>
              <a:rPr lang="en-GB" sz="1600" b="0" dirty="0"/>
              <a:t>3GPP TS 33.501: “Security architecture and procedures for 5G system”</a:t>
            </a:r>
          </a:p>
          <a:p>
            <a:pPr>
              <a:buFont typeface="Arial" panose="020B0604020202020204" pitchFamily="34" charset="0"/>
              <a:buChar char="•"/>
            </a:pPr>
            <a:r>
              <a:rPr lang="en-GB" sz="1600" b="0" dirty="0"/>
              <a:t>3GPP TS 24.519: “</a:t>
            </a:r>
            <a:r>
              <a:rPr lang="en-US" sz="1600" b="0" dirty="0"/>
              <a:t>Time-Sensitive Networking (TSN) Application Function (AF) to Device-Side TSN Translator (DS-TT) and Network-Side TSN Translator (NW-TT) protocol aspects; Stage 3”</a:t>
            </a:r>
            <a:endParaRPr lang="en-GB" sz="1600" b="0" dirty="0"/>
          </a:p>
          <a:p>
            <a:pPr>
              <a:buFont typeface="Arial" panose="020B0604020202020204" pitchFamily="34" charset="0"/>
              <a:buChar char="•"/>
            </a:pPr>
            <a:r>
              <a:rPr lang="en-GB" sz="1600" b="0" dirty="0"/>
              <a:t>IEEE P802.11-REVmd™/D5.0, September 2020, Part 11: Wireless LAN Medium Access Control (MAC) and Physical Layer (PHY) Specifications</a:t>
            </a:r>
            <a:endParaRPr lang="en-US" sz="1600" b="0" dirty="0"/>
          </a:p>
          <a:p>
            <a:pPr>
              <a:buFont typeface="Arial" panose="020B0604020202020204" pitchFamily="34" charset="0"/>
              <a:buChar char="•"/>
            </a:pPr>
            <a:r>
              <a:rPr lang="en-GB" sz="1600" b="0" dirty="0"/>
              <a:t>IEEE Std 802.11™-2016, Part 11: Wireless LAN Medium Access Control (MAC) and Physical Layer (PHY) Specifications</a:t>
            </a:r>
          </a:p>
          <a:p>
            <a:pPr>
              <a:buFont typeface="Arial" panose="020B0604020202020204" pitchFamily="34" charset="0"/>
              <a:buChar char="•"/>
            </a:pPr>
            <a:r>
              <a:rPr lang="en-GB" sz="1600" b="0" dirty="0"/>
              <a:t>RFC 7296, Internet Key Exchange Protocol Version 2 (IKEv2)</a:t>
            </a:r>
          </a:p>
          <a:p>
            <a:pPr>
              <a:buFont typeface="Arial" panose="020B0604020202020204" pitchFamily="34" charset="0"/>
              <a:buChar char="•"/>
            </a:pPr>
            <a:r>
              <a:rPr lang="en-GB" sz="1600" b="0" dirty="0"/>
              <a:t>RFC 2474, Definition of the Differentiated Services Field (DS Field) in the IPv4 and IPv6 Headers</a:t>
            </a:r>
            <a:endParaRPr lang="en-US" sz="1600" b="0" dirty="0"/>
          </a:p>
          <a:p>
            <a:pPr>
              <a:buFont typeface="Arial" panose="020B0604020202020204" pitchFamily="34" charset="0"/>
              <a:buChar char="•"/>
            </a:pPr>
            <a:r>
              <a:rPr lang="en-GB" sz="1600" b="0" dirty="0"/>
              <a:t>RFC 2401, Security Architecture for the Internet Protocol</a:t>
            </a:r>
          </a:p>
          <a:p>
            <a:pPr>
              <a:buFont typeface="Arial" panose="020B0604020202020204" pitchFamily="34" charset="0"/>
              <a:buChar char="•"/>
            </a:pPr>
            <a:r>
              <a:rPr lang="en-GB" sz="1600" b="0" dirty="0"/>
              <a:t>RFC 8803, 0-RTT TCP Convert Protocol</a:t>
            </a:r>
          </a:p>
          <a:p>
            <a:pPr>
              <a:buFont typeface="Arial" panose="020B0604020202020204" pitchFamily="34" charset="0"/>
              <a:buChar char="•"/>
            </a:pPr>
            <a:r>
              <a:rPr lang="en-US" sz="1600" b="0" dirty="0" err="1"/>
              <a:t>Avnu</a:t>
            </a:r>
            <a:r>
              <a:rPr lang="en-US" sz="1600" b="0" dirty="0"/>
              <a:t> Alliance® White Paper, Wireless TSN – Definitions, Use Cases &amp; Standards Roadmap, Version #1.0 – Mar 4, 2020</a:t>
            </a:r>
            <a:endParaRPr lang="en-US" sz="3200" dirty="0"/>
          </a:p>
          <a:p>
            <a:pPr marL="285750">
              <a:spcAft>
                <a:spcPts val="600"/>
              </a:spcAft>
              <a:buFont typeface="Arial" panose="020B0604020202020204" pitchFamily="34" charset="0"/>
              <a:buChar char="•"/>
            </a:pPr>
            <a:endParaRPr lang="en-US" sz="3200" dirty="0"/>
          </a:p>
          <a:p>
            <a:pPr marL="285750">
              <a:spcAft>
                <a:spcPts val="600"/>
              </a:spcAft>
              <a:buFont typeface="Arial" panose="020B0604020202020204" pitchFamily="34" charset="0"/>
              <a:buChar char="•"/>
            </a:pPr>
            <a:endParaRPr lang="en-US" sz="3200" b="0"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en-US"/>
              <a:t>October 2020</a:t>
            </a:r>
            <a:endParaRPr lang="en-GB"/>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36</a:t>
            </a:fld>
            <a:endParaRPr lang="en-GB"/>
          </a:p>
        </p:txBody>
      </p:sp>
      <p:sp>
        <p:nvSpPr>
          <p:cNvPr id="7" name="Footer Placeholder 6">
            <a:extLst>
              <a:ext uri="{FF2B5EF4-FFF2-40B4-BE49-F238E27FC236}">
                <a16:creationId xmlns:a16="http://schemas.microsoft.com/office/drawing/2014/main" id="{F64A5A07-E362-4160-902B-130DEC4FA268}"/>
              </a:ext>
            </a:extLst>
          </p:cNvPr>
          <p:cNvSpPr>
            <a:spLocks noGrp="1"/>
          </p:cNvSpPr>
          <p:nvPr>
            <p:ph type="ftr" idx="11"/>
          </p:nvPr>
        </p:nvSpPr>
        <p:spPr/>
        <p:txBody>
          <a:bodyPr/>
          <a:lstStyle/>
          <a:p>
            <a:r>
              <a:rPr lang="en-GB"/>
              <a:t>Binita Gupta (Intel)</a:t>
            </a:r>
            <a:endParaRPr lang="en-GB" dirty="0"/>
          </a:p>
        </p:txBody>
      </p:sp>
    </p:spTree>
    <p:extLst>
      <p:ext uri="{BB962C8B-B14F-4D97-AF65-F5344CB8AC3E}">
        <p14:creationId xmlns:p14="http://schemas.microsoft.com/office/powerpoint/2010/main" val="9739487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AB18F-809E-4D3C-83A5-68DD2ABADD1E}"/>
              </a:ext>
            </a:extLst>
          </p:cNvPr>
          <p:cNvSpPr>
            <a:spLocks noGrp="1"/>
          </p:cNvSpPr>
          <p:nvPr>
            <p:ph type="title"/>
          </p:nvPr>
        </p:nvSpPr>
        <p:spPr>
          <a:xfrm>
            <a:off x="965200" y="2743200"/>
            <a:ext cx="10361084" cy="1065213"/>
          </a:xfrm>
        </p:spPr>
        <p:txBody>
          <a:bodyPr/>
          <a:lstStyle/>
          <a:p>
            <a:r>
              <a:rPr lang="en-US" dirty="0"/>
              <a:t>Backup</a:t>
            </a:r>
          </a:p>
        </p:txBody>
      </p:sp>
      <p:sp>
        <p:nvSpPr>
          <p:cNvPr id="3" name="Date Placeholder 2">
            <a:extLst>
              <a:ext uri="{FF2B5EF4-FFF2-40B4-BE49-F238E27FC236}">
                <a16:creationId xmlns:a16="http://schemas.microsoft.com/office/drawing/2014/main" id="{B4246489-7A1A-48F1-8E92-65458D9A27D4}"/>
              </a:ext>
            </a:extLst>
          </p:cNvPr>
          <p:cNvSpPr>
            <a:spLocks noGrp="1"/>
          </p:cNvSpPr>
          <p:nvPr>
            <p:ph type="dt" idx="10"/>
          </p:nvPr>
        </p:nvSpPr>
        <p:spPr/>
        <p:txBody>
          <a:bodyPr/>
          <a:lstStyle/>
          <a:p>
            <a:r>
              <a:rPr lang="en-US"/>
              <a:t>October 2020</a:t>
            </a:r>
            <a:endParaRPr lang="en-GB" dirty="0"/>
          </a:p>
        </p:txBody>
      </p:sp>
      <p:sp>
        <p:nvSpPr>
          <p:cNvPr id="4" name="Footer Placeholder 3">
            <a:extLst>
              <a:ext uri="{FF2B5EF4-FFF2-40B4-BE49-F238E27FC236}">
                <a16:creationId xmlns:a16="http://schemas.microsoft.com/office/drawing/2014/main" id="{D10C3061-62A0-4FE9-BD72-3FC2C6221B4D}"/>
              </a:ext>
            </a:extLst>
          </p:cNvPr>
          <p:cNvSpPr>
            <a:spLocks noGrp="1"/>
          </p:cNvSpPr>
          <p:nvPr>
            <p:ph type="ftr" idx="11"/>
          </p:nvPr>
        </p:nvSpPr>
        <p:spPr/>
        <p:txBody>
          <a:bodyPr/>
          <a:lstStyle/>
          <a:p>
            <a:r>
              <a:rPr lang="en-GB"/>
              <a:t>Binita Gupta (Intel)</a:t>
            </a:r>
            <a:endParaRPr lang="en-GB" dirty="0"/>
          </a:p>
        </p:txBody>
      </p:sp>
      <p:sp>
        <p:nvSpPr>
          <p:cNvPr id="5" name="Slide Number Placeholder 4">
            <a:extLst>
              <a:ext uri="{FF2B5EF4-FFF2-40B4-BE49-F238E27FC236}">
                <a16:creationId xmlns:a16="http://schemas.microsoft.com/office/drawing/2014/main" id="{AAD662A6-7712-4AE6-B486-20BE3ED960BF}"/>
              </a:ext>
            </a:extLst>
          </p:cNvPr>
          <p:cNvSpPr>
            <a:spLocks noGrp="1"/>
          </p:cNvSpPr>
          <p:nvPr>
            <p:ph type="sldNum" idx="12"/>
          </p:nvPr>
        </p:nvSpPr>
        <p:spPr/>
        <p:txBody>
          <a:bodyPr/>
          <a:lstStyle/>
          <a:p>
            <a:r>
              <a:rPr lang="en-GB"/>
              <a:t>Slide </a:t>
            </a:r>
            <a:fld id="{06B781AF-4CCF-49B0-A572-DE54FBE5D942}" type="slidenum">
              <a:rPr lang="en-GB" smtClean="0"/>
              <a:pPr/>
              <a:t>37</a:t>
            </a:fld>
            <a:endParaRPr lang="en-GB" dirty="0"/>
          </a:p>
        </p:txBody>
      </p:sp>
    </p:spTree>
    <p:extLst>
      <p:ext uri="{BB962C8B-B14F-4D97-AF65-F5344CB8AC3E}">
        <p14:creationId xmlns:p14="http://schemas.microsoft.com/office/powerpoint/2010/main" val="17793839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2B580-01FD-45B1-8AED-0F3F7300EBFE}"/>
              </a:ext>
            </a:extLst>
          </p:cNvPr>
          <p:cNvSpPr>
            <a:spLocks noGrp="1"/>
          </p:cNvSpPr>
          <p:nvPr>
            <p:ph type="title"/>
          </p:nvPr>
        </p:nvSpPr>
        <p:spPr>
          <a:xfrm>
            <a:off x="914401" y="685801"/>
            <a:ext cx="10361084" cy="761999"/>
          </a:xfrm>
        </p:spPr>
        <p:txBody>
          <a:bodyPr/>
          <a:lstStyle/>
          <a:p>
            <a:r>
              <a:rPr lang="en-US" sz="2800" dirty="0"/>
              <a:t>Standardized 5QI to QoS Characteristics Mapping (1/3)</a:t>
            </a:r>
          </a:p>
        </p:txBody>
      </p:sp>
      <p:graphicFrame>
        <p:nvGraphicFramePr>
          <p:cNvPr id="7" name="Content Placeholder 6">
            <a:extLst>
              <a:ext uri="{FF2B5EF4-FFF2-40B4-BE49-F238E27FC236}">
                <a16:creationId xmlns:a16="http://schemas.microsoft.com/office/drawing/2014/main" id="{1FCD4D54-D46B-405C-962A-2DC01A08EC36}"/>
              </a:ext>
            </a:extLst>
          </p:cNvPr>
          <p:cNvGraphicFramePr>
            <a:graphicFrameLocks noGrp="1"/>
          </p:cNvGraphicFramePr>
          <p:nvPr>
            <p:ph idx="1"/>
            <p:extLst>
              <p:ext uri="{D42A27DB-BD31-4B8C-83A1-F6EECF244321}">
                <p14:modId xmlns:p14="http://schemas.microsoft.com/office/powerpoint/2010/main" val="2984489536"/>
              </p:ext>
            </p:extLst>
          </p:nvPr>
        </p:nvGraphicFramePr>
        <p:xfrm>
          <a:off x="1905000" y="1754066"/>
          <a:ext cx="8881533" cy="4546640"/>
        </p:xfrm>
        <a:graphic>
          <a:graphicData uri="http://schemas.openxmlformats.org/drawingml/2006/table">
            <a:tbl>
              <a:tblPr firstRow="1" firstCol="1" lastRow="1" lastCol="1" bandRow="1" bandCol="1">
                <a:tableStyleId>{5940675A-B579-460E-94D1-54222C63F5DA}</a:tableStyleId>
              </a:tblPr>
              <a:tblGrid>
                <a:gridCol w="911567">
                  <a:extLst>
                    <a:ext uri="{9D8B030D-6E8A-4147-A177-3AD203B41FA5}">
                      <a16:colId xmlns:a16="http://schemas.microsoft.com/office/drawing/2014/main" val="3151672897"/>
                    </a:ext>
                  </a:extLst>
                </a:gridCol>
                <a:gridCol w="888923">
                  <a:extLst>
                    <a:ext uri="{9D8B030D-6E8A-4147-A177-3AD203B41FA5}">
                      <a16:colId xmlns:a16="http://schemas.microsoft.com/office/drawing/2014/main" val="713999286"/>
                    </a:ext>
                  </a:extLst>
                </a:gridCol>
                <a:gridCol w="767327">
                  <a:extLst>
                    <a:ext uri="{9D8B030D-6E8A-4147-A177-3AD203B41FA5}">
                      <a16:colId xmlns:a16="http://schemas.microsoft.com/office/drawing/2014/main" val="2654023296"/>
                    </a:ext>
                  </a:extLst>
                </a:gridCol>
                <a:gridCol w="912403">
                  <a:extLst>
                    <a:ext uri="{9D8B030D-6E8A-4147-A177-3AD203B41FA5}">
                      <a16:colId xmlns:a16="http://schemas.microsoft.com/office/drawing/2014/main" val="1771411602"/>
                    </a:ext>
                  </a:extLst>
                </a:gridCol>
                <a:gridCol w="668370">
                  <a:extLst>
                    <a:ext uri="{9D8B030D-6E8A-4147-A177-3AD203B41FA5}">
                      <a16:colId xmlns:a16="http://schemas.microsoft.com/office/drawing/2014/main" val="3427696421"/>
                    </a:ext>
                  </a:extLst>
                </a:gridCol>
                <a:gridCol w="1101930">
                  <a:extLst>
                    <a:ext uri="{9D8B030D-6E8A-4147-A177-3AD203B41FA5}">
                      <a16:colId xmlns:a16="http://schemas.microsoft.com/office/drawing/2014/main" val="3213546672"/>
                    </a:ext>
                  </a:extLst>
                </a:gridCol>
                <a:gridCol w="997880">
                  <a:extLst>
                    <a:ext uri="{9D8B030D-6E8A-4147-A177-3AD203B41FA5}">
                      <a16:colId xmlns:a16="http://schemas.microsoft.com/office/drawing/2014/main" val="2677021632"/>
                    </a:ext>
                  </a:extLst>
                </a:gridCol>
                <a:gridCol w="2633133">
                  <a:extLst>
                    <a:ext uri="{9D8B030D-6E8A-4147-A177-3AD203B41FA5}">
                      <a16:colId xmlns:a16="http://schemas.microsoft.com/office/drawing/2014/main" val="3836199414"/>
                    </a:ext>
                  </a:extLst>
                </a:gridCol>
              </a:tblGrid>
              <a:tr h="485588">
                <a:tc>
                  <a:txBody>
                    <a:bodyPr/>
                    <a:lstStyle/>
                    <a:p>
                      <a:pPr marL="0" marR="0" algn="ctr">
                        <a:spcBef>
                          <a:spcPts val="0"/>
                        </a:spcBef>
                        <a:spcAft>
                          <a:spcPts val="0"/>
                        </a:spcAft>
                      </a:pPr>
                      <a:r>
                        <a:rPr lang="en-GB" sz="1200" dirty="0">
                          <a:effectLst/>
                        </a:rPr>
                        <a:t>5QI</a:t>
                      </a:r>
                      <a:endParaRPr lang="en-US" sz="1200" dirty="0">
                        <a:effectLst/>
                      </a:endParaRPr>
                    </a:p>
                    <a:p>
                      <a:pPr marL="0" marR="0" algn="ctr">
                        <a:spcBef>
                          <a:spcPts val="0"/>
                        </a:spcBef>
                        <a:spcAft>
                          <a:spcPts val="0"/>
                        </a:spcAft>
                      </a:pPr>
                      <a:r>
                        <a:rPr lang="en-GB" sz="1200" dirty="0">
                          <a:effectLst/>
                        </a:rPr>
                        <a:t>Value</a:t>
                      </a:r>
                      <a:endParaRPr lang="en-US"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Resource Type</a:t>
                      </a:r>
                      <a:endParaRPr lang="en-US"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Default Priority Level</a:t>
                      </a:r>
                      <a:endParaRPr lang="en-US"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Packet Delay Budget</a:t>
                      </a:r>
                      <a:endParaRPr lang="en-US" sz="1200" dirty="0">
                        <a:effectLst/>
                      </a:endParaRPr>
                    </a:p>
                  </a:txBody>
                  <a:tcPr marL="40326" marR="40326" marT="0" marB="0"/>
                </a:tc>
                <a:tc>
                  <a:txBody>
                    <a:bodyPr/>
                    <a:lstStyle/>
                    <a:p>
                      <a:pPr marL="0" marR="0" algn="ctr">
                        <a:spcBef>
                          <a:spcPts val="0"/>
                        </a:spcBef>
                        <a:spcAft>
                          <a:spcPts val="0"/>
                        </a:spcAft>
                      </a:pPr>
                      <a:r>
                        <a:rPr lang="en-GB" sz="1200">
                          <a:effectLst/>
                        </a:rPr>
                        <a:t>Packet Error</a:t>
                      </a:r>
                      <a:endParaRPr lang="en-US" sz="1200">
                        <a:effectLst/>
                      </a:endParaRPr>
                    </a:p>
                    <a:p>
                      <a:pPr marL="0" marR="0" algn="ctr">
                        <a:spcBef>
                          <a:spcPts val="0"/>
                        </a:spcBef>
                        <a:spcAft>
                          <a:spcPts val="0"/>
                        </a:spcAft>
                      </a:pPr>
                      <a:r>
                        <a:rPr lang="en-GB" sz="1200">
                          <a:effectLst/>
                        </a:rPr>
                        <a:t>Rate </a:t>
                      </a:r>
                      <a:endParaRPr lang="en-US" sz="1200" b="1">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Default Maximum Data Burst Volume</a:t>
                      </a:r>
                      <a:endParaRPr lang="en-US" sz="1200" dirty="0">
                        <a:effectLst/>
                      </a:endParaRPr>
                    </a:p>
                  </a:txBody>
                  <a:tcPr marL="40326" marR="40326" marT="0" marB="0"/>
                </a:tc>
                <a:tc>
                  <a:txBody>
                    <a:bodyPr/>
                    <a:lstStyle/>
                    <a:p>
                      <a:pPr marL="0" marR="0" algn="ctr">
                        <a:spcBef>
                          <a:spcPts val="0"/>
                        </a:spcBef>
                        <a:spcAft>
                          <a:spcPts val="0"/>
                        </a:spcAft>
                      </a:pPr>
                      <a:r>
                        <a:rPr lang="en-GB" sz="1200">
                          <a:effectLst/>
                        </a:rPr>
                        <a:t>Default</a:t>
                      </a:r>
                      <a:endParaRPr lang="en-US" sz="1200">
                        <a:effectLst/>
                      </a:endParaRPr>
                    </a:p>
                    <a:p>
                      <a:pPr marL="0" marR="0" algn="ctr">
                        <a:spcBef>
                          <a:spcPts val="0"/>
                        </a:spcBef>
                        <a:spcAft>
                          <a:spcPts val="0"/>
                        </a:spcAft>
                      </a:pPr>
                      <a:r>
                        <a:rPr lang="en-GB" sz="1200">
                          <a:effectLst/>
                        </a:rPr>
                        <a:t>Averaging Window</a:t>
                      </a:r>
                      <a:endParaRPr lang="en-US" sz="1200" b="1">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a:effectLst/>
                        </a:rPr>
                        <a:t>Example Services</a:t>
                      </a:r>
                      <a:endParaRPr lang="en-US" sz="1200" b="1">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extLst>
                  <a:ext uri="{0D108BD9-81ED-4DB2-BD59-A6C34878D82A}">
                    <a16:rowId xmlns:a16="http://schemas.microsoft.com/office/drawing/2014/main" val="4163407243"/>
                  </a:ext>
                </a:extLst>
              </a:tr>
              <a:tr h="291353">
                <a:tc>
                  <a:txBody>
                    <a:bodyPr/>
                    <a:lstStyle/>
                    <a:p>
                      <a:pPr marL="0" marR="0" algn="ctr">
                        <a:spcBef>
                          <a:spcPts val="0"/>
                        </a:spcBef>
                        <a:spcAft>
                          <a:spcPts val="0"/>
                        </a:spcAft>
                      </a:pPr>
                      <a:r>
                        <a:rPr lang="x-none" sz="1200" dirty="0">
                          <a:effectLst/>
                        </a:rPr>
                        <a:t>1</a:t>
                      </a:r>
                      <a:br>
                        <a:rPr lang="x-none" sz="1200" dirty="0">
                          <a:effectLst/>
                        </a:rPr>
                      </a:b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rowSpan="12">
                  <a:txBody>
                    <a:bodyPr/>
                    <a:lstStyle/>
                    <a:p>
                      <a:pPr marL="0" marR="0" algn="ctr">
                        <a:spcBef>
                          <a:spcPts val="0"/>
                        </a:spcBef>
                        <a:spcAft>
                          <a:spcPts val="0"/>
                        </a:spcAft>
                      </a:pPr>
                      <a:r>
                        <a:rPr lang="en-GB" sz="1200" dirty="0">
                          <a:effectLst/>
                        </a:rPr>
                        <a:t>GBR</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20</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100 ms</a:t>
                      </a:r>
                      <a:endParaRPr lang="en-US" sz="1200" dirty="0">
                        <a:effectLst/>
                      </a:endParaRPr>
                    </a:p>
                  </a:txBody>
                  <a:tcPr marL="40326" marR="40326" marT="0" marB="0"/>
                </a:tc>
                <a:tc>
                  <a:txBody>
                    <a:bodyPr/>
                    <a:lstStyle/>
                    <a:p>
                      <a:pPr marL="0" marR="0" algn="ctr">
                        <a:spcBef>
                          <a:spcPts val="0"/>
                        </a:spcBef>
                        <a:spcAft>
                          <a:spcPts val="0"/>
                        </a:spcAft>
                      </a:pPr>
                      <a:r>
                        <a:rPr lang="en-GB" sz="1200" dirty="0">
                          <a:effectLst/>
                        </a:rPr>
                        <a:t>10</a:t>
                      </a:r>
                      <a:r>
                        <a:rPr lang="en-GB" sz="1200" baseline="30000" dirty="0">
                          <a:effectLst/>
                        </a:rPr>
                        <a:t>-2</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N/A</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a:effectLst/>
                        </a:rPr>
                        <a:t>2000 ms</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l">
                        <a:spcBef>
                          <a:spcPts val="0"/>
                        </a:spcBef>
                        <a:spcAft>
                          <a:spcPts val="0"/>
                        </a:spcAft>
                      </a:pPr>
                      <a:r>
                        <a:rPr lang="en-GB" sz="1200" dirty="0">
                          <a:effectLst/>
                        </a:rPr>
                        <a:t>Conversational Voice</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extLst>
                  <a:ext uri="{0D108BD9-81ED-4DB2-BD59-A6C34878D82A}">
                    <a16:rowId xmlns:a16="http://schemas.microsoft.com/office/drawing/2014/main" val="2619057285"/>
                  </a:ext>
                </a:extLst>
              </a:tr>
              <a:tr h="291353">
                <a:tc>
                  <a:txBody>
                    <a:bodyPr/>
                    <a:lstStyle/>
                    <a:p>
                      <a:pPr marL="0" marR="0" algn="ctr">
                        <a:spcBef>
                          <a:spcPts val="0"/>
                        </a:spcBef>
                        <a:spcAft>
                          <a:spcPts val="0"/>
                        </a:spcAft>
                      </a:pPr>
                      <a:r>
                        <a:rPr lang="x-none" sz="1200" dirty="0">
                          <a:effectLst/>
                        </a:rPr>
                        <a:t>2</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40</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150 ms</a:t>
                      </a:r>
                      <a:endParaRPr lang="en-US" sz="1200" dirty="0">
                        <a:effectLst/>
                      </a:endParaRPr>
                    </a:p>
                  </a:txBody>
                  <a:tcPr marL="40326" marR="40326" marT="0" marB="0"/>
                </a:tc>
                <a:tc>
                  <a:txBody>
                    <a:bodyPr/>
                    <a:lstStyle/>
                    <a:p>
                      <a:pPr marL="0" marR="0" algn="ctr">
                        <a:spcBef>
                          <a:spcPts val="0"/>
                        </a:spcBef>
                        <a:spcAft>
                          <a:spcPts val="0"/>
                        </a:spcAft>
                      </a:pPr>
                      <a:r>
                        <a:rPr lang="en-GB" sz="1200" dirty="0">
                          <a:effectLst/>
                        </a:rPr>
                        <a:t>10</a:t>
                      </a:r>
                      <a:r>
                        <a:rPr lang="en-GB" sz="1200" baseline="30000" dirty="0">
                          <a:effectLst/>
                        </a:rPr>
                        <a:t>-3</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N/A</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2000 </a:t>
                      </a:r>
                      <a:r>
                        <a:rPr lang="en-GB" sz="1200" dirty="0" err="1">
                          <a:effectLst/>
                        </a:rPr>
                        <a:t>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l">
                        <a:spcBef>
                          <a:spcPts val="0"/>
                        </a:spcBef>
                        <a:spcAft>
                          <a:spcPts val="0"/>
                        </a:spcAft>
                      </a:pPr>
                      <a:r>
                        <a:rPr lang="en-GB" sz="1200" dirty="0">
                          <a:effectLst/>
                        </a:rPr>
                        <a:t>Conversational Video (Live Streaming)</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extLst>
                  <a:ext uri="{0D108BD9-81ED-4DB2-BD59-A6C34878D82A}">
                    <a16:rowId xmlns:a16="http://schemas.microsoft.com/office/drawing/2014/main" val="1352472224"/>
                  </a:ext>
                </a:extLst>
              </a:tr>
              <a:tr h="407069">
                <a:tc>
                  <a:txBody>
                    <a:bodyPr/>
                    <a:lstStyle/>
                    <a:p>
                      <a:pPr marL="0" marR="0" algn="ctr">
                        <a:spcBef>
                          <a:spcPts val="0"/>
                        </a:spcBef>
                        <a:spcAft>
                          <a:spcPts val="0"/>
                        </a:spcAft>
                      </a:pPr>
                      <a:r>
                        <a:rPr lang="x-none" sz="1200">
                          <a:effectLst/>
                        </a:rPr>
                        <a:t>3</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a:effectLst/>
                        </a:rPr>
                        <a:t>30</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50 ms</a:t>
                      </a:r>
                      <a:endParaRPr lang="en-US" sz="1200" dirty="0">
                        <a:effectLst/>
                      </a:endParaRPr>
                    </a:p>
                  </a:txBody>
                  <a:tcPr marL="40326" marR="40326" marT="0" marB="0"/>
                </a:tc>
                <a:tc>
                  <a:txBody>
                    <a:bodyPr/>
                    <a:lstStyle/>
                    <a:p>
                      <a:pPr marL="0" marR="0" algn="ctr">
                        <a:spcBef>
                          <a:spcPts val="0"/>
                        </a:spcBef>
                        <a:spcAft>
                          <a:spcPts val="0"/>
                        </a:spcAft>
                      </a:pPr>
                      <a:r>
                        <a:rPr lang="en-GB" sz="1200" dirty="0">
                          <a:effectLst/>
                        </a:rPr>
                        <a:t>10</a:t>
                      </a:r>
                      <a:r>
                        <a:rPr lang="en-GB" sz="1200" baseline="30000" dirty="0">
                          <a:effectLst/>
                        </a:rPr>
                        <a:t>-3</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N/A</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2000 </a:t>
                      </a:r>
                      <a:r>
                        <a:rPr lang="en-GB" sz="1200" dirty="0" err="1">
                          <a:effectLst/>
                        </a:rPr>
                        <a:t>ms</a:t>
                      </a:r>
                      <a:endParaRPr lang="en-US" sz="1200" dirty="0">
                        <a:effectLst/>
                        <a:latin typeface="Arial" panose="020B0604020202020204" pitchFamily="34" charset="0"/>
                        <a:ea typeface="+mn-ea"/>
                        <a:cs typeface="Times New Roman" panose="02020603050405020304" pitchFamily="18" charset="0"/>
                      </a:endParaRPr>
                    </a:p>
                  </a:txBody>
                  <a:tcPr marL="40326" marR="40326" marT="0" marB="0"/>
                </a:tc>
                <a:tc>
                  <a:txBody>
                    <a:bodyPr/>
                    <a:lstStyle/>
                    <a:p>
                      <a:pPr marL="0" marR="0" algn="l">
                        <a:spcBef>
                          <a:spcPts val="0"/>
                        </a:spcBef>
                        <a:spcAft>
                          <a:spcPts val="0"/>
                        </a:spcAft>
                      </a:pPr>
                      <a:r>
                        <a:rPr lang="en-GB" sz="1200" dirty="0">
                          <a:effectLst/>
                        </a:rPr>
                        <a:t>Real Time Gaming, V2X messages. Electricity distribution </a:t>
                      </a:r>
                      <a:r>
                        <a:rPr lang="en-GB" sz="1200" kern="1200" dirty="0">
                          <a:solidFill>
                            <a:schemeClr val="tx1"/>
                          </a:solidFill>
                          <a:effectLst/>
                          <a:latin typeface="+mn-lt"/>
                          <a:ea typeface="+mn-ea"/>
                          <a:cs typeface="+mn-cs"/>
                        </a:rPr>
                        <a:t>– medium voltage, Process automation monitoring </a:t>
                      </a:r>
                      <a:endParaRPr lang="en-US" sz="1200" kern="1200" dirty="0">
                        <a:solidFill>
                          <a:schemeClr val="tx1"/>
                        </a:solidFill>
                        <a:effectLst/>
                        <a:latin typeface="+mn-lt"/>
                        <a:ea typeface="+mn-ea"/>
                        <a:cs typeface="+mn-cs"/>
                      </a:endParaRPr>
                    </a:p>
                  </a:txBody>
                  <a:tcPr marL="40326" marR="40326" marT="0" marB="0"/>
                </a:tc>
                <a:extLst>
                  <a:ext uri="{0D108BD9-81ED-4DB2-BD59-A6C34878D82A}">
                    <a16:rowId xmlns:a16="http://schemas.microsoft.com/office/drawing/2014/main" val="4092545505"/>
                  </a:ext>
                </a:extLst>
              </a:tr>
              <a:tr h="291353">
                <a:tc>
                  <a:txBody>
                    <a:bodyPr/>
                    <a:lstStyle/>
                    <a:p>
                      <a:pPr marL="0" marR="0" algn="ctr">
                        <a:spcBef>
                          <a:spcPts val="0"/>
                        </a:spcBef>
                        <a:spcAft>
                          <a:spcPts val="0"/>
                        </a:spcAft>
                      </a:pPr>
                      <a:r>
                        <a:rPr lang="x-none" sz="1200">
                          <a:effectLst/>
                        </a:rPr>
                        <a:t>4</a:t>
                      </a:r>
                      <a:br>
                        <a:rPr lang="x-none" sz="1200">
                          <a:effectLst/>
                        </a:rPr>
                      </a:b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a:effectLst/>
                        </a:rPr>
                        <a:t>50</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300 ms</a:t>
                      </a:r>
                      <a:endParaRPr lang="en-US" sz="1200" dirty="0">
                        <a:effectLst/>
                      </a:endParaRPr>
                    </a:p>
                  </a:txBody>
                  <a:tcPr marL="40326" marR="40326" marT="0" marB="0"/>
                </a:tc>
                <a:tc>
                  <a:txBody>
                    <a:bodyPr/>
                    <a:lstStyle/>
                    <a:p>
                      <a:pPr marL="0" marR="0" algn="ctr">
                        <a:spcBef>
                          <a:spcPts val="0"/>
                        </a:spcBef>
                        <a:spcAft>
                          <a:spcPts val="0"/>
                        </a:spcAft>
                      </a:pPr>
                      <a:r>
                        <a:rPr lang="en-GB" sz="1200" dirty="0">
                          <a:effectLst/>
                        </a:rPr>
                        <a:t>10</a:t>
                      </a:r>
                      <a:r>
                        <a:rPr lang="en-GB" sz="1200" baseline="30000" dirty="0">
                          <a:effectLst/>
                        </a:rPr>
                        <a:t>-6</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N/A</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a:effectLst/>
                        </a:rPr>
                        <a:t>2000 ms</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l">
                        <a:spcBef>
                          <a:spcPts val="0"/>
                        </a:spcBef>
                        <a:spcAft>
                          <a:spcPts val="0"/>
                        </a:spcAft>
                      </a:pPr>
                      <a:r>
                        <a:rPr lang="en-GB" sz="1200" dirty="0">
                          <a:effectLst/>
                        </a:rPr>
                        <a:t>Non-Conversational Video (Buffered Streaming)</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extLst>
                  <a:ext uri="{0D108BD9-81ED-4DB2-BD59-A6C34878D82A}">
                    <a16:rowId xmlns:a16="http://schemas.microsoft.com/office/drawing/2014/main" val="4266568730"/>
                  </a:ext>
                </a:extLst>
              </a:tr>
              <a:tr h="291353">
                <a:tc>
                  <a:txBody>
                    <a:bodyPr/>
                    <a:lstStyle/>
                    <a:p>
                      <a:pPr marL="0" marR="0" algn="ctr">
                        <a:spcBef>
                          <a:spcPts val="0"/>
                        </a:spcBef>
                        <a:spcAft>
                          <a:spcPts val="0"/>
                        </a:spcAft>
                      </a:pPr>
                      <a:r>
                        <a:rPr lang="x-none" sz="1200" dirty="0">
                          <a:effectLst/>
                        </a:rPr>
                        <a:t>65</a:t>
                      </a:r>
                      <a:endParaRPr lang="en-US" sz="1200" dirty="0">
                        <a:effectLst/>
                      </a:endParaRPr>
                    </a:p>
                  </a:txBody>
                  <a:tcPr marL="40326" marR="40326"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a:effectLst/>
                        </a:rPr>
                        <a:t>7</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75 ms</a:t>
                      </a:r>
                      <a:endParaRPr lang="en-US" sz="1200" dirty="0">
                        <a:effectLst/>
                      </a:endParaRPr>
                    </a:p>
                  </a:txBody>
                  <a:tcPr marL="40326" marR="40326" marT="0" marB="0"/>
                </a:tc>
                <a:tc>
                  <a:txBody>
                    <a:bodyPr/>
                    <a:lstStyle/>
                    <a:p>
                      <a:pPr marL="0" marR="0" algn="ctr">
                        <a:spcBef>
                          <a:spcPts val="0"/>
                        </a:spcBef>
                        <a:spcAft>
                          <a:spcPts val="0"/>
                        </a:spcAft>
                      </a:pPr>
                      <a:r>
                        <a:rPr lang="en-GB" sz="1200" dirty="0">
                          <a:effectLst/>
                        </a:rPr>
                        <a:t>10</a:t>
                      </a:r>
                      <a:r>
                        <a:rPr lang="en-GB" sz="1200" baseline="30000" dirty="0">
                          <a:effectLst/>
                        </a:rPr>
                        <a:t>-2</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N/A</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a:effectLst/>
                        </a:rPr>
                        <a:t>2000 ms</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l">
                        <a:spcBef>
                          <a:spcPts val="0"/>
                        </a:spcBef>
                        <a:spcAft>
                          <a:spcPts val="0"/>
                        </a:spcAft>
                      </a:pPr>
                      <a:r>
                        <a:rPr lang="en-GB" sz="1200" dirty="0">
                          <a:effectLst/>
                        </a:rPr>
                        <a:t>Mission Critical user plane Push To Talk voice (e.g., MCPTT)</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extLst>
                  <a:ext uri="{0D108BD9-81ED-4DB2-BD59-A6C34878D82A}">
                    <a16:rowId xmlns:a16="http://schemas.microsoft.com/office/drawing/2014/main" val="3808918981"/>
                  </a:ext>
                </a:extLst>
              </a:tr>
              <a:tr h="0">
                <a:tc>
                  <a:txBody>
                    <a:bodyPr/>
                    <a:lstStyle/>
                    <a:p>
                      <a:pPr marL="0" marR="0" algn="ctr">
                        <a:spcBef>
                          <a:spcPts val="0"/>
                        </a:spcBef>
                        <a:spcAft>
                          <a:spcPts val="0"/>
                        </a:spcAft>
                      </a:pPr>
                      <a:r>
                        <a:rPr lang="x-none" sz="1200" dirty="0">
                          <a:effectLst/>
                        </a:rPr>
                        <a:t>66</a:t>
                      </a:r>
                      <a:endParaRPr lang="en-US" sz="1200" dirty="0">
                        <a:effectLst/>
                      </a:endParaRPr>
                    </a:p>
                  </a:txBody>
                  <a:tcPr marL="40326" marR="40326"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20</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100 ms</a:t>
                      </a:r>
                      <a:endParaRPr lang="en-US" sz="1200" dirty="0">
                        <a:effectLst/>
                      </a:endParaRPr>
                    </a:p>
                  </a:txBody>
                  <a:tcPr marL="40326" marR="40326" marT="0" marB="0"/>
                </a:tc>
                <a:tc>
                  <a:txBody>
                    <a:bodyPr/>
                    <a:lstStyle/>
                    <a:p>
                      <a:pPr marL="0" marR="0" algn="ctr">
                        <a:spcBef>
                          <a:spcPts val="0"/>
                        </a:spcBef>
                        <a:spcAft>
                          <a:spcPts val="0"/>
                        </a:spcAft>
                      </a:pPr>
                      <a:r>
                        <a:rPr lang="en-GB" sz="1200" dirty="0">
                          <a:effectLst/>
                        </a:rPr>
                        <a:t>10</a:t>
                      </a:r>
                      <a:r>
                        <a:rPr lang="en-GB" sz="1200" baseline="30000" dirty="0">
                          <a:effectLst/>
                        </a:rPr>
                        <a:t>-2</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N/A</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2000 </a:t>
                      </a:r>
                      <a:r>
                        <a:rPr lang="en-GB" sz="1200" dirty="0" err="1">
                          <a:effectLst/>
                        </a:rPr>
                        <a:t>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l">
                        <a:spcBef>
                          <a:spcPts val="0"/>
                        </a:spcBef>
                        <a:spcAft>
                          <a:spcPts val="0"/>
                        </a:spcAft>
                      </a:pPr>
                      <a:r>
                        <a:rPr lang="en-GB" sz="1200" dirty="0">
                          <a:effectLst/>
                        </a:rPr>
                        <a:t>Non-Mission-Critical user plane Push To Talk voice</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extLst>
                  <a:ext uri="{0D108BD9-81ED-4DB2-BD59-A6C34878D82A}">
                    <a16:rowId xmlns:a16="http://schemas.microsoft.com/office/drawing/2014/main" val="618240634"/>
                  </a:ext>
                </a:extLst>
              </a:tr>
              <a:tr h="238013">
                <a:tc>
                  <a:txBody>
                    <a:bodyPr/>
                    <a:lstStyle/>
                    <a:p>
                      <a:pPr marL="0" marR="0" algn="ctr">
                        <a:spcBef>
                          <a:spcPts val="0"/>
                        </a:spcBef>
                        <a:spcAft>
                          <a:spcPts val="0"/>
                        </a:spcAft>
                      </a:pPr>
                      <a:r>
                        <a:rPr lang="x-none" sz="1200" dirty="0">
                          <a:effectLst/>
                        </a:rPr>
                        <a:t>67</a:t>
                      </a:r>
                      <a:endParaRPr lang="en-US" sz="1200" dirty="0">
                        <a:effectLst/>
                      </a:endParaRPr>
                    </a:p>
                  </a:txBody>
                  <a:tcPr marL="40326" marR="40326"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a:effectLst/>
                        </a:rPr>
                        <a:t>15</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100 ms</a:t>
                      </a:r>
                      <a:endParaRPr lang="en-US" sz="1200" dirty="0">
                        <a:effectLst/>
                      </a:endParaRPr>
                    </a:p>
                  </a:txBody>
                  <a:tcPr marL="40326" marR="40326" marT="0" marB="0"/>
                </a:tc>
                <a:tc>
                  <a:txBody>
                    <a:bodyPr/>
                    <a:lstStyle/>
                    <a:p>
                      <a:pPr marL="0" marR="0" algn="ctr">
                        <a:spcBef>
                          <a:spcPts val="0"/>
                        </a:spcBef>
                        <a:spcAft>
                          <a:spcPts val="0"/>
                        </a:spcAft>
                      </a:pPr>
                      <a:r>
                        <a:rPr lang="en-GB" sz="1200">
                          <a:effectLst/>
                        </a:rPr>
                        <a:t>10</a:t>
                      </a:r>
                      <a:r>
                        <a:rPr lang="en-GB" sz="1200" baseline="30000">
                          <a:effectLst/>
                        </a:rPr>
                        <a:t>-3</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N/A</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2000 </a:t>
                      </a:r>
                      <a:r>
                        <a:rPr lang="en-GB" sz="1200" dirty="0" err="1">
                          <a:effectLst/>
                        </a:rPr>
                        <a:t>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l">
                        <a:spcBef>
                          <a:spcPts val="0"/>
                        </a:spcBef>
                        <a:spcAft>
                          <a:spcPts val="0"/>
                        </a:spcAft>
                      </a:pPr>
                      <a:r>
                        <a:rPr lang="en-GB" sz="1200" dirty="0">
                          <a:effectLst/>
                        </a:rPr>
                        <a:t>Mission Critical Video user plane</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extLst>
                  <a:ext uri="{0D108BD9-81ED-4DB2-BD59-A6C34878D82A}">
                    <a16:rowId xmlns:a16="http://schemas.microsoft.com/office/drawing/2014/main" val="642161812"/>
                  </a:ext>
                </a:extLst>
              </a:tr>
              <a:tr h="249667">
                <a:tc>
                  <a:txBody>
                    <a:bodyPr/>
                    <a:lstStyle/>
                    <a:p>
                      <a:pPr marL="0" marR="0" algn="ctr">
                        <a:spcBef>
                          <a:spcPts val="0"/>
                        </a:spcBef>
                        <a:spcAft>
                          <a:spcPts val="0"/>
                        </a:spcAft>
                      </a:pPr>
                      <a:r>
                        <a:rPr lang="x-none" sz="1200" dirty="0">
                          <a:effectLst/>
                        </a:rPr>
                        <a:t>71</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a:effectLst/>
                        </a:rPr>
                        <a:t>56</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150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10</a:t>
                      </a:r>
                      <a:r>
                        <a:rPr lang="x-none" sz="1200" baseline="30000" dirty="0">
                          <a:effectLst/>
                        </a:rPr>
                        <a:t>-6</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N/A</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2000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l">
                        <a:spcBef>
                          <a:spcPts val="0"/>
                        </a:spcBef>
                        <a:spcAft>
                          <a:spcPts val="0"/>
                        </a:spcAft>
                      </a:pPr>
                      <a:r>
                        <a:rPr lang="x-none" sz="1200" dirty="0">
                          <a:effectLst/>
                        </a:rPr>
                        <a:t>"Live" Uplink Streaming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extLst>
                  <a:ext uri="{0D108BD9-81ED-4DB2-BD59-A6C34878D82A}">
                    <a16:rowId xmlns:a16="http://schemas.microsoft.com/office/drawing/2014/main" val="605665045"/>
                  </a:ext>
                </a:extLst>
              </a:tr>
              <a:tr h="304800">
                <a:tc>
                  <a:txBody>
                    <a:bodyPr/>
                    <a:lstStyle/>
                    <a:p>
                      <a:pPr marL="0" marR="0" algn="ctr">
                        <a:spcBef>
                          <a:spcPts val="0"/>
                        </a:spcBef>
                        <a:spcAft>
                          <a:spcPts val="0"/>
                        </a:spcAft>
                      </a:pPr>
                      <a:r>
                        <a:rPr lang="x-none" sz="1200">
                          <a:effectLst/>
                        </a:rPr>
                        <a:t>72</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a:effectLst/>
                        </a:rPr>
                        <a:t>56</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300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a:effectLst/>
                        </a:rPr>
                        <a:t>10</a:t>
                      </a:r>
                      <a:r>
                        <a:rPr lang="x-none" sz="1200" baseline="30000">
                          <a:effectLst/>
                        </a:rPr>
                        <a:t>-4</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N/A</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2000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l">
                        <a:spcBef>
                          <a:spcPts val="0"/>
                        </a:spcBef>
                        <a:spcAft>
                          <a:spcPts val="0"/>
                        </a:spcAft>
                      </a:pPr>
                      <a:r>
                        <a:rPr lang="x-none" sz="1200" dirty="0">
                          <a:effectLst/>
                        </a:rPr>
                        <a:t>"Live" Uplink Streaming</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extLst>
                  <a:ext uri="{0D108BD9-81ED-4DB2-BD59-A6C34878D82A}">
                    <a16:rowId xmlns:a16="http://schemas.microsoft.com/office/drawing/2014/main" val="4138646466"/>
                  </a:ext>
                </a:extLst>
              </a:tr>
              <a:tr h="304800">
                <a:tc>
                  <a:txBody>
                    <a:bodyPr/>
                    <a:lstStyle/>
                    <a:p>
                      <a:pPr marL="0" marR="0" algn="ctr">
                        <a:spcBef>
                          <a:spcPts val="0"/>
                        </a:spcBef>
                        <a:spcAft>
                          <a:spcPts val="0"/>
                        </a:spcAft>
                      </a:pPr>
                      <a:r>
                        <a:rPr lang="x-none" sz="1200">
                          <a:effectLst/>
                        </a:rPr>
                        <a:t>73</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vMerge="1">
                  <a:txBody>
                    <a:bodyPr/>
                    <a:lstStyle/>
                    <a:p>
                      <a:pPr marL="0" marR="0" algn="ctr">
                        <a:spcBef>
                          <a:spcPts val="0"/>
                        </a:spcBef>
                        <a:spcAft>
                          <a:spcPts val="0"/>
                        </a:spcAft>
                      </a:pP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a:effectLst/>
                        </a:rPr>
                        <a:t>56</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300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a:effectLst/>
                        </a:rPr>
                        <a:t>10</a:t>
                      </a:r>
                      <a:r>
                        <a:rPr lang="x-none" sz="1200" baseline="30000">
                          <a:effectLst/>
                        </a:rPr>
                        <a:t>-8</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a:effectLst/>
                        </a:rPr>
                        <a:t>N/A</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2000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l">
                        <a:spcBef>
                          <a:spcPts val="0"/>
                        </a:spcBef>
                        <a:spcAft>
                          <a:spcPts val="0"/>
                        </a:spcAft>
                      </a:pPr>
                      <a:r>
                        <a:rPr lang="x-none" sz="1200" dirty="0">
                          <a:effectLst/>
                        </a:rPr>
                        <a:t>"Live" Uplink Streaming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extLst>
                  <a:ext uri="{0D108BD9-81ED-4DB2-BD59-A6C34878D82A}">
                    <a16:rowId xmlns:a16="http://schemas.microsoft.com/office/drawing/2014/main" val="1017446209"/>
                  </a:ext>
                </a:extLst>
              </a:tr>
              <a:tr h="291353">
                <a:tc>
                  <a:txBody>
                    <a:bodyPr/>
                    <a:lstStyle/>
                    <a:p>
                      <a:pPr marL="0" marR="0" algn="ctr">
                        <a:spcBef>
                          <a:spcPts val="0"/>
                        </a:spcBef>
                        <a:spcAft>
                          <a:spcPts val="0"/>
                        </a:spcAft>
                      </a:pPr>
                      <a:r>
                        <a:rPr lang="x-none" sz="1200">
                          <a:effectLst/>
                        </a:rPr>
                        <a:t>74</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a:effectLst/>
                        </a:rPr>
                        <a:t>56</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500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a:effectLst/>
                        </a:rPr>
                        <a:t>10</a:t>
                      </a:r>
                      <a:r>
                        <a:rPr lang="x-none" sz="1200" baseline="30000">
                          <a:effectLst/>
                        </a:rPr>
                        <a:t>-8</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a:effectLst/>
                        </a:rPr>
                        <a:t>N/A</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2000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l">
                        <a:spcBef>
                          <a:spcPts val="0"/>
                        </a:spcBef>
                        <a:spcAft>
                          <a:spcPts val="0"/>
                        </a:spcAft>
                      </a:pPr>
                      <a:r>
                        <a:rPr lang="x-none" sz="1200" dirty="0">
                          <a:effectLst/>
                        </a:rPr>
                        <a:t>"Live" Uplink Streaming</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extLst>
                  <a:ext uri="{0D108BD9-81ED-4DB2-BD59-A6C34878D82A}">
                    <a16:rowId xmlns:a16="http://schemas.microsoft.com/office/drawing/2014/main" val="4293950612"/>
                  </a:ext>
                </a:extLst>
              </a:tr>
              <a:tr h="306334">
                <a:tc>
                  <a:txBody>
                    <a:bodyPr/>
                    <a:lstStyle/>
                    <a:p>
                      <a:pPr marL="0" marR="0" algn="ctr">
                        <a:spcBef>
                          <a:spcPts val="0"/>
                        </a:spcBef>
                        <a:spcAft>
                          <a:spcPts val="0"/>
                        </a:spcAft>
                      </a:pPr>
                      <a:r>
                        <a:rPr lang="x-none" sz="1200" dirty="0">
                          <a:effectLst/>
                        </a:rPr>
                        <a:t>7</a:t>
                      </a:r>
                      <a:r>
                        <a:rPr lang="en-GB" sz="1200" dirty="0">
                          <a:effectLst/>
                        </a:rPr>
                        <a:t>6</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a:effectLst/>
                        </a:rPr>
                        <a:t>56</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500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10</a:t>
                      </a:r>
                      <a:r>
                        <a:rPr lang="x-none" sz="1200" baseline="30000" dirty="0">
                          <a:effectLst/>
                        </a:rPr>
                        <a:t>-4</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a:effectLst/>
                        </a:rPr>
                        <a:t>N/A</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a:effectLst/>
                        </a:rPr>
                        <a:t>2000 ms</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l">
                        <a:spcBef>
                          <a:spcPts val="0"/>
                        </a:spcBef>
                        <a:spcAft>
                          <a:spcPts val="0"/>
                        </a:spcAft>
                      </a:pPr>
                      <a:r>
                        <a:rPr lang="x-none" sz="1200" dirty="0">
                          <a:effectLst/>
                        </a:rPr>
                        <a:t>"Live" Uplink Streaming</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extLst>
                  <a:ext uri="{0D108BD9-81ED-4DB2-BD59-A6C34878D82A}">
                    <a16:rowId xmlns:a16="http://schemas.microsoft.com/office/drawing/2014/main" val="3347806081"/>
                  </a:ext>
                </a:extLst>
              </a:tr>
            </a:tbl>
          </a:graphicData>
        </a:graphic>
      </p:graphicFrame>
      <p:sp>
        <p:nvSpPr>
          <p:cNvPr id="4" name="Slide Number Placeholder 3">
            <a:extLst>
              <a:ext uri="{FF2B5EF4-FFF2-40B4-BE49-F238E27FC236}">
                <a16:creationId xmlns:a16="http://schemas.microsoft.com/office/drawing/2014/main" id="{866313BA-849C-455D-BCF6-8BFA3C1122A0}"/>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C9C224-2F6D-48F9-BCA7-FAE36FB79475}"/>
              </a:ext>
            </a:extLst>
          </p:cNvPr>
          <p:cNvSpPr>
            <a:spLocks noGrp="1"/>
          </p:cNvSpPr>
          <p:nvPr>
            <p:ph type="ftr" idx="14"/>
          </p:nvPr>
        </p:nvSpPr>
        <p:spPr/>
        <p:txBody>
          <a:bodyPr/>
          <a:lstStyle/>
          <a:p>
            <a:r>
              <a:rPr lang="en-GB"/>
              <a:t>Binita Gupta (Intel)</a:t>
            </a:r>
            <a:endParaRPr lang="en-GB" dirty="0"/>
          </a:p>
        </p:txBody>
      </p:sp>
      <p:sp>
        <p:nvSpPr>
          <p:cNvPr id="6" name="Date Placeholder 5">
            <a:extLst>
              <a:ext uri="{FF2B5EF4-FFF2-40B4-BE49-F238E27FC236}">
                <a16:creationId xmlns:a16="http://schemas.microsoft.com/office/drawing/2014/main" id="{7B828FCC-AFCC-4EB0-BAA7-BB7B5C2A7845}"/>
              </a:ext>
            </a:extLst>
          </p:cNvPr>
          <p:cNvSpPr>
            <a:spLocks noGrp="1"/>
          </p:cNvSpPr>
          <p:nvPr>
            <p:ph type="dt" idx="15"/>
          </p:nvPr>
        </p:nvSpPr>
        <p:spPr/>
        <p:txBody>
          <a:bodyPr/>
          <a:lstStyle/>
          <a:p>
            <a:r>
              <a:rPr lang="en-US"/>
              <a:t>October 2020</a:t>
            </a:r>
            <a:endParaRPr lang="en-GB" dirty="0"/>
          </a:p>
        </p:txBody>
      </p:sp>
      <p:sp>
        <p:nvSpPr>
          <p:cNvPr id="8" name="TextBox 7">
            <a:extLst>
              <a:ext uri="{FF2B5EF4-FFF2-40B4-BE49-F238E27FC236}">
                <a16:creationId xmlns:a16="http://schemas.microsoft.com/office/drawing/2014/main" id="{821BC337-85C9-4D7D-88E2-B2D94DC6D1B1}"/>
              </a:ext>
            </a:extLst>
          </p:cNvPr>
          <p:cNvSpPr txBox="1"/>
          <p:nvPr/>
        </p:nvSpPr>
        <p:spPr>
          <a:xfrm>
            <a:off x="1830626" y="1415512"/>
            <a:ext cx="3196709" cy="338554"/>
          </a:xfrm>
          <a:prstGeom prst="rect">
            <a:avLst/>
          </a:prstGeom>
          <a:noFill/>
        </p:spPr>
        <p:txBody>
          <a:bodyPr wrap="none" rtlCol="0">
            <a:spAutoFit/>
          </a:bodyPr>
          <a:lstStyle/>
          <a:p>
            <a:pPr>
              <a:spcAft>
                <a:spcPts val="600"/>
              </a:spcAft>
            </a:pPr>
            <a:r>
              <a:rPr lang="en-US" sz="1600" dirty="0">
                <a:solidFill>
                  <a:srgbClr val="0070C0"/>
                </a:solidFill>
              </a:rPr>
              <a:t>For GBR resource type (TS 23.501):</a:t>
            </a:r>
          </a:p>
        </p:txBody>
      </p:sp>
    </p:spTree>
    <p:extLst>
      <p:ext uri="{BB962C8B-B14F-4D97-AF65-F5344CB8AC3E}">
        <p14:creationId xmlns:p14="http://schemas.microsoft.com/office/powerpoint/2010/main" val="9346926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2B580-01FD-45B1-8AED-0F3F7300EBFE}"/>
              </a:ext>
            </a:extLst>
          </p:cNvPr>
          <p:cNvSpPr>
            <a:spLocks noGrp="1"/>
          </p:cNvSpPr>
          <p:nvPr>
            <p:ph type="title"/>
          </p:nvPr>
        </p:nvSpPr>
        <p:spPr>
          <a:xfrm>
            <a:off x="914401" y="685801"/>
            <a:ext cx="10361084" cy="761999"/>
          </a:xfrm>
        </p:spPr>
        <p:txBody>
          <a:bodyPr/>
          <a:lstStyle/>
          <a:p>
            <a:r>
              <a:rPr lang="en-US" sz="2800" dirty="0"/>
              <a:t>Standardized 5QI to QoS Characteristics Mapping (2/3)</a:t>
            </a:r>
          </a:p>
        </p:txBody>
      </p:sp>
      <p:graphicFrame>
        <p:nvGraphicFramePr>
          <p:cNvPr id="7" name="Content Placeholder 6">
            <a:extLst>
              <a:ext uri="{FF2B5EF4-FFF2-40B4-BE49-F238E27FC236}">
                <a16:creationId xmlns:a16="http://schemas.microsoft.com/office/drawing/2014/main" id="{1FCD4D54-D46B-405C-962A-2DC01A08EC36}"/>
              </a:ext>
            </a:extLst>
          </p:cNvPr>
          <p:cNvGraphicFramePr>
            <a:graphicFrameLocks noGrp="1"/>
          </p:cNvGraphicFramePr>
          <p:nvPr>
            <p:ph idx="1"/>
            <p:extLst>
              <p:ext uri="{D42A27DB-BD31-4B8C-83A1-F6EECF244321}">
                <p14:modId xmlns:p14="http://schemas.microsoft.com/office/powerpoint/2010/main" val="438797672"/>
              </p:ext>
            </p:extLst>
          </p:nvPr>
        </p:nvGraphicFramePr>
        <p:xfrm>
          <a:off x="1905000" y="1932270"/>
          <a:ext cx="8881533" cy="4239929"/>
        </p:xfrm>
        <a:graphic>
          <a:graphicData uri="http://schemas.openxmlformats.org/drawingml/2006/table">
            <a:tbl>
              <a:tblPr firstRow="1" firstCol="1" lastRow="1" lastCol="1" bandRow="1" bandCol="1">
                <a:tableStyleId>{5940675A-B579-460E-94D1-54222C63F5DA}</a:tableStyleId>
              </a:tblPr>
              <a:tblGrid>
                <a:gridCol w="911567">
                  <a:extLst>
                    <a:ext uri="{9D8B030D-6E8A-4147-A177-3AD203B41FA5}">
                      <a16:colId xmlns:a16="http://schemas.microsoft.com/office/drawing/2014/main" val="3151672897"/>
                    </a:ext>
                  </a:extLst>
                </a:gridCol>
                <a:gridCol w="888923">
                  <a:extLst>
                    <a:ext uri="{9D8B030D-6E8A-4147-A177-3AD203B41FA5}">
                      <a16:colId xmlns:a16="http://schemas.microsoft.com/office/drawing/2014/main" val="713999286"/>
                    </a:ext>
                  </a:extLst>
                </a:gridCol>
                <a:gridCol w="767327">
                  <a:extLst>
                    <a:ext uri="{9D8B030D-6E8A-4147-A177-3AD203B41FA5}">
                      <a16:colId xmlns:a16="http://schemas.microsoft.com/office/drawing/2014/main" val="2654023296"/>
                    </a:ext>
                  </a:extLst>
                </a:gridCol>
                <a:gridCol w="912403">
                  <a:extLst>
                    <a:ext uri="{9D8B030D-6E8A-4147-A177-3AD203B41FA5}">
                      <a16:colId xmlns:a16="http://schemas.microsoft.com/office/drawing/2014/main" val="1771411602"/>
                    </a:ext>
                  </a:extLst>
                </a:gridCol>
                <a:gridCol w="668370">
                  <a:extLst>
                    <a:ext uri="{9D8B030D-6E8A-4147-A177-3AD203B41FA5}">
                      <a16:colId xmlns:a16="http://schemas.microsoft.com/office/drawing/2014/main" val="3427696421"/>
                    </a:ext>
                  </a:extLst>
                </a:gridCol>
                <a:gridCol w="1101930">
                  <a:extLst>
                    <a:ext uri="{9D8B030D-6E8A-4147-A177-3AD203B41FA5}">
                      <a16:colId xmlns:a16="http://schemas.microsoft.com/office/drawing/2014/main" val="3213546672"/>
                    </a:ext>
                  </a:extLst>
                </a:gridCol>
                <a:gridCol w="997880">
                  <a:extLst>
                    <a:ext uri="{9D8B030D-6E8A-4147-A177-3AD203B41FA5}">
                      <a16:colId xmlns:a16="http://schemas.microsoft.com/office/drawing/2014/main" val="2677021632"/>
                    </a:ext>
                  </a:extLst>
                </a:gridCol>
                <a:gridCol w="2633133">
                  <a:extLst>
                    <a:ext uri="{9D8B030D-6E8A-4147-A177-3AD203B41FA5}">
                      <a16:colId xmlns:a16="http://schemas.microsoft.com/office/drawing/2014/main" val="3836199414"/>
                    </a:ext>
                  </a:extLst>
                </a:gridCol>
              </a:tblGrid>
              <a:tr h="485588">
                <a:tc>
                  <a:txBody>
                    <a:bodyPr/>
                    <a:lstStyle/>
                    <a:p>
                      <a:pPr marL="0" marR="0" algn="ctr">
                        <a:spcBef>
                          <a:spcPts val="0"/>
                        </a:spcBef>
                        <a:spcAft>
                          <a:spcPts val="0"/>
                        </a:spcAft>
                      </a:pPr>
                      <a:r>
                        <a:rPr lang="en-GB" sz="1200" dirty="0">
                          <a:effectLst/>
                        </a:rPr>
                        <a:t>5QI</a:t>
                      </a:r>
                      <a:endParaRPr lang="en-US" sz="1200" dirty="0">
                        <a:effectLst/>
                      </a:endParaRPr>
                    </a:p>
                    <a:p>
                      <a:pPr marL="0" marR="0" algn="ctr">
                        <a:spcBef>
                          <a:spcPts val="0"/>
                        </a:spcBef>
                        <a:spcAft>
                          <a:spcPts val="0"/>
                        </a:spcAft>
                      </a:pPr>
                      <a:r>
                        <a:rPr lang="en-GB" sz="1200" dirty="0">
                          <a:effectLst/>
                        </a:rPr>
                        <a:t>Value</a:t>
                      </a:r>
                      <a:endParaRPr lang="en-US"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Resource Type</a:t>
                      </a:r>
                      <a:endParaRPr lang="en-US"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Default Priority Level</a:t>
                      </a:r>
                      <a:endParaRPr lang="en-US"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Packet Delay Budget</a:t>
                      </a:r>
                      <a:endParaRPr lang="en-US" sz="1200" dirty="0">
                        <a:effectLst/>
                      </a:endParaRPr>
                    </a:p>
                  </a:txBody>
                  <a:tcPr marL="40326" marR="40326" marT="0" marB="0"/>
                </a:tc>
                <a:tc>
                  <a:txBody>
                    <a:bodyPr/>
                    <a:lstStyle/>
                    <a:p>
                      <a:pPr marL="0" marR="0" algn="ctr">
                        <a:spcBef>
                          <a:spcPts val="0"/>
                        </a:spcBef>
                        <a:spcAft>
                          <a:spcPts val="0"/>
                        </a:spcAft>
                      </a:pPr>
                      <a:r>
                        <a:rPr lang="en-GB" sz="1200">
                          <a:effectLst/>
                        </a:rPr>
                        <a:t>Packet Error</a:t>
                      </a:r>
                      <a:endParaRPr lang="en-US" sz="1200">
                        <a:effectLst/>
                      </a:endParaRPr>
                    </a:p>
                    <a:p>
                      <a:pPr marL="0" marR="0" algn="ctr">
                        <a:spcBef>
                          <a:spcPts val="0"/>
                        </a:spcBef>
                        <a:spcAft>
                          <a:spcPts val="0"/>
                        </a:spcAft>
                      </a:pPr>
                      <a:r>
                        <a:rPr lang="en-GB" sz="1200">
                          <a:effectLst/>
                        </a:rPr>
                        <a:t>Rate </a:t>
                      </a:r>
                      <a:endParaRPr lang="en-US" sz="1200" b="1">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Default Maximum Data Burst Volume</a:t>
                      </a:r>
                      <a:endParaRPr lang="en-US" sz="1200" dirty="0">
                        <a:effectLst/>
                      </a:endParaRPr>
                    </a:p>
                  </a:txBody>
                  <a:tcPr marL="40326" marR="40326" marT="0" marB="0"/>
                </a:tc>
                <a:tc>
                  <a:txBody>
                    <a:bodyPr/>
                    <a:lstStyle/>
                    <a:p>
                      <a:pPr marL="0" marR="0" algn="ctr">
                        <a:spcBef>
                          <a:spcPts val="0"/>
                        </a:spcBef>
                        <a:spcAft>
                          <a:spcPts val="0"/>
                        </a:spcAft>
                      </a:pPr>
                      <a:r>
                        <a:rPr lang="en-GB" sz="1200">
                          <a:effectLst/>
                        </a:rPr>
                        <a:t>Default</a:t>
                      </a:r>
                      <a:endParaRPr lang="en-US" sz="1200">
                        <a:effectLst/>
                      </a:endParaRPr>
                    </a:p>
                    <a:p>
                      <a:pPr marL="0" marR="0" algn="ctr">
                        <a:spcBef>
                          <a:spcPts val="0"/>
                        </a:spcBef>
                        <a:spcAft>
                          <a:spcPts val="0"/>
                        </a:spcAft>
                      </a:pPr>
                      <a:r>
                        <a:rPr lang="en-GB" sz="1200">
                          <a:effectLst/>
                        </a:rPr>
                        <a:t>Averaging Window</a:t>
                      </a:r>
                      <a:endParaRPr lang="en-US" sz="1200" b="1">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a:effectLst/>
                        </a:rPr>
                        <a:t>Example Services</a:t>
                      </a:r>
                      <a:endParaRPr lang="en-US" sz="1200" b="1">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extLst>
                  <a:ext uri="{0D108BD9-81ED-4DB2-BD59-A6C34878D82A}">
                    <a16:rowId xmlns:a16="http://schemas.microsoft.com/office/drawing/2014/main" val="4163407243"/>
                  </a:ext>
                </a:extLst>
              </a:tr>
              <a:tr h="291353">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5</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rowSpan="9">
                  <a:txBody>
                    <a:bodyPr/>
                    <a:lstStyle/>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Non-GBR</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10</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x-none" sz="1200" dirty="0">
                          <a:effectLst/>
                          <a:latin typeface="Arial" panose="020B0604020202020204" pitchFamily="34" charset="0"/>
                          <a:ea typeface="Times New Roman" panose="02020603050405020304" pitchFamily="18" charset="0"/>
                          <a:cs typeface="Times New Roman" panose="02020603050405020304" pitchFamily="18" charset="0"/>
                        </a:rPr>
                        <a:t>100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10</a:t>
                      </a:r>
                      <a:r>
                        <a:rPr lang="en-GB" sz="1200" baseline="30000">
                          <a:effectLst/>
                          <a:latin typeface="Arial" panose="020B0604020202020204" pitchFamily="34" charset="0"/>
                          <a:ea typeface="Times New Roman" panose="02020603050405020304" pitchFamily="18" charset="0"/>
                          <a:cs typeface="Times New Roman" panose="02020603050405020304" pitchFamily="18" charset="0"/>
                        </a:rPr>
                        <a:t>-6</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N/A</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N/A</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IMS Signalling</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619057285"/>
                  </a:ext>
                </a:extLst>
              </a:tr>
              <a:tr h="291353">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6</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br>
                        <a:rPr lang="en-GB" sz="1200">
                          <a:effectLst/>
                          <a:latin typeface="Arial" panose="020B0604020202020204" pitchFamily="34" charset="0"/>
                          <a:ea typeface="Times New Roman" panose="02020603050405020304" pitchFamily="18" charset="0"/>
                          <a:cs typeface="Times New Roman" panose="02020603050405020304" pitchFamily="18" charset="0"/>
                        </a:rPr>
                      </a:br>
                      <a:r>
                        <a:rPr lang="en-GB" sz="1200">
                          <a:effectLst/>
                          <a:latin typeface="Arial" panose="020B0604020202020204" pitchFamily="34" charset="0"/>
                          <a:ea typeface="Times New Roman" panose="02020603050405020304" pitchFamily="18" charset="0"/>
                          <a:cs typeface="Times New Roman" panose="02020603050405020304" pitchFamily="18" charset="0"/>
                        </a:rPr>
                        <a:t>60</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br>
                        <a:rPr lang="x-none" sz="1200" dirty="0">
                          <a:effectLst/>
                          <a:latin typeface="Arial" panose="020B0604020202020204" pitchFamily="34" charset="0"/>
                          <a:ea typeface="Times New Roman" panose="02020603050405020304" pitchFamily="18" charset="0"/>
                          <a:cs typeface="Times New Roman" panose="02020603050405020304" pitchFamily="18" charset="0"/>
                        </a:rPr>
                      </a:br>
                      <a:r>
                        <a:rPr lang="x-none" sz="1200" dirty="0">
                          <a:effectLst/>
                          <a:latin typeface="Arial" panose="020B0604020202020204" pitchFamily="34" charset="0"/>
                          <a:ea typeface="Times New Roman" panose="02020603050405020304" pitchFamily="18" charset="0"/>
                          <a:cs typeface="Times New Roman" panose="02020603050405020304" pitchFamily="18" charset="0"/>
                        </a:rPr>
                        <a:t>300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br>
                        <a:rPr lang="en-GB" sz="1200">
                          <a:effectLst/>
                          <a:latin typeface="Arial" panose="020B0604020202020204" pitchFamily="34" charset="0"/>
                          <a:ea typeface="Times New Roman" panose="02020603050405020304" pitchFamily="18" charset="0"/>
                          <a:cs typeface="Times New Roman" panose="02020603050405020304" pitchFamily="18" charset="0"/>
                        </a:rPr>
                      </a:br>
                      <a:r>
                        <a:rPr lang="en-GB" sz="1200">
                          <a:effectLst/>
                          <a:latin typeface="Arial" panose="020B0604020202020204" pitchFamily="34" charset="0"/>
                          <a:ea typeface="Times New Roman" panose="02020603050405020304" pitchFamily="18" charset="0"/>
                          <a:cs typeface="Times New Roman" panose="02020603050405020304" pitchFamily="18" charset="0"/>
                        </a:rPr>
                        <a:t>10</a:t>
                      </a:r>
                      <a:r>
                        <a:rPr lang="en-GB" sz="1200" baseline="30000">
                          <a:effectLst/>
                          <a:latin typeface="Arial" panose="020B0604020202020204" pitchFamily="34" charset="0"/>
                          <a:ea typeface="Times New Roman" panose="02020603050405020304" pitchFamily="18" charset="0"/>
                          <a:cs typeface="Times New Roman" panose="02020603050405020304" pitchFamily="18" charset="0"/>
                        </a:rPr>
                        <a:t>-6</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N/A</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N/A</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Video (Buffered Streaming)</a:t>
                      </a:r>
                      <a:br>
                        <a:rPr lang="en-GB" sz="1200">
                          <a:effectLst/>
                          <a:latin typeface="Arial" panose="020B0604020202020204" pitchFamily="34" charset="0"/>
                          <a:ea typeface="Times New Roman" panose="02020603050405020304" pitchFamily="18" charset="0"/>
                          <a:cs typeface="Times New Roman" panose="02020603050405020304" pitchFamily="18" charset="0"/>
                        </a:rPr>
                      </a:br>
                      <a:r>
                        <a:rPr lang="en-GB" sz="1200">
                          <a:effectLst/>
                          <a:latin typeface="Arial" panose="020B0604020202020204" pitchFamily="34" charset="0"/>
                          <a:ea typeface="Times New Roman" panose="02020603050405020304" pitchFamily="18" charset="0"/>
                          <a:cs typeface="Times New Roman" panose="02020603050405020304" pitchFamily="18" charset="0"/>
                        </a:rPr>
                        <a:t>TCP-based (e.g., www, e-mail, chat, ftp, p2p file sharing, progressive video, etc.)</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52472224"/>
                  </a:ext>
                </a:extLst>
              </a:tr>
              <a:tr h="407069">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7</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br>
                        <a:rPr lang="en-GB" sz="1200" dirty="0">
                          <a:effectLst/>
                          <a:latin typeface="Arial" panose="020B0604020202020204" pitchFamily="34" charset="0"/>
                          <a:ea typeface="Times New Roman" panose="02020603050405020304" pitchFamily="18" charset="0"/>
                          <a:cs typeface="Times New Roman" panose="02020603050405020304" pitchFamily="18" charset="0"/>
                        </a:rPr>
                      </a:br>
                      <a:r>
                        <a:rPr lang="en-GB" sz="1200" dirty="0">
                          <a:effectLst/>
                          <a:latin typeface="Arial" panose="020B0604020202020204" pitchFamily="34" charset="0"/>
                          <a:ea typeface="Times New Roman" panose="02020603050405020304" pitchFamily="18" charset="0"/>
                          <a:cs typeface="Times New Roman" panose="02020603050405020304" pitchFamily="18" charset="0"/>
                        </a:rPr>
                        <a:t>70</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br>
                        <a:rPr lang="x-none" sz="1200" dirty="0">
                          <a:effectLst/>
                          <a:latin typeface="Arial" panose="020B0604020202020204" pitchFamily="34" charset="0"/>
                          <a:ea typeface="Times New Roman" panose="02020603050405020304" pitchFamily="18" charset="0"/>
                          <a:cs typeface="Times New Roman" panose="02020603050405020304" pitchFamily="18" charset="0"/>
                        </a:rPr>
                      </a:br>
                      <a:r>
                        <a:rPr lang="x-none" sz="1200" dirty="0">
                          <a:effectLst/>
                          <a:latin typeface="Arial" panose="020B0604020202020204" pitchFamily="34" charset="0"/>
                          <a:ea typeface="Times New Roman" panose="02020603050405020304" pitchFamily="18" charset="0"/>
                          <a:cs typeface="Times New Roman" panose="02020603050405020304" pitchFamily="18" charset="0"/>
                        </a:rPr>
                        <a:t>100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br>
                        <a:rPr lang="en-GB" sz="1200">
                          <a:effectLst/>
                          <a:latin typeface="Arial" panose="020B0604020202020204" pitchFamily="34" charset="0"/>
                          <a:ea typeface="Times New Roman" panose="02020603050405020304" pitchFamily="18" charset="0"/>
                          <a:cs typeface="Times New Roman" panose="02020603050405020304" pitchFamily="18" charset="0"/>
                        </a:rPr>
                      </a:br>
                      <a:r>
                        <a:rPr lang="en-GB" sz="1200">
                          <a:effectLst/>
                          <a:latin typeface="Arial" panose="020B0604020202020204" pitchFamily="34" charset="0"/>
                          <a:ea typeface="Times New Roman" panose="02020603050405020304" pitchFamily="18" charset="0"/>
                          <a:cs typeface="Times New Roman" panose="02020603050405020304" pitchFamily="18" charset="0"/>
                        </a:rPr>
                        <a:t>10</a:t>
                      </a:r>
                      <a:r>
                        <a:rPr lang="en-GB" sz="1200" baseline="30000">
                          <a:effectLst/>
                          <a:latin typeface="Arial" panose="020B0604020202020204" pitchFamily="34" charset="0"/>
                          <a:ea typeface="Times New Roman" panose="02020603050405020304" pitchFamily="18" charset="0"/>
                          <a:cs typeface="Times New Roman" panose="02020603050405020304" pitchFamily="18" charset="0"/>
                        </a:rPr>
                        <a:t>-3</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N/A</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N/A</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Voice, Video (Live Streaming)</a:t>
                      </a:r>
                      <a:br>
                        <a:rPr lang="en-GB" sz="1200" dirty="0">
                          <a:effectLst/>
                          <a:latin typeface="Arial" panose="020B0604020202020204" pitchFamily="34" charset="0"/>
                          <a:ea typeface="Times New Roman" panose="02020603050405020304" pitchFamily="18" charset="0"/>
                          <a:cs typeface="Times New Roman" panose="02020603050405020304" pitchFamily="18" charset="0"/>
                        </a:rPr>
                      </a:br>
                      <a:r>
                        <a:rPr lang="en-GB" sz="1200" dirty="0">
                          <a:effectLst/>
                          <a:latin typeface="Arial" panose="020B0604020202020204" pitchFamily="34" charset="0"/>
                          <a:ea typeface="Times New Roman" panose="02020603050405020304" pitchFamily="18" charset="0"/>
                          <a:cs typeface="Times New Roman" panose="02020603050405020304" pitchFamily="18" charset="0"/>
                        </a:rPr>
                        <a:t>Interactive Gaming</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92545505"/>
                  </a:ext>
                </a:extLst>
              </a:tr>
              <a:tr h="291353">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8</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marL="0" marR="0" algn="ctr">
                        <a:spcBef>
                          <a:spcPts val="0"/>
                        </a:spcBef>
                        <a:spcAft>
                          <a:spcPts val="0"/>
                        </a:spcAft>
                      </a:pP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br>
                        <a:rPr lang="en-GB" sz="1200">
                          <a:effectLst/>
                          <a:latin typeface="Arial" panose="020B0604020202020204" pitchFamily="34" charset="0"/>
                          <a:ea typeface="Times New Roman" panose="02020603050405020304" pitchFamily="18" charset="0"/>
                          <a:cs typeface="Times New Roman" panose="02020603050405020304" pitchFamily="18" charset="0"/>
                        </a:rPr>
                      </a:br>
                      <a:r>
                        <a:rPr lang="en-GB" sz="1200">
                          <a:effectLst/>
                          <a:latin typeface="Arial" panose="020B0604020202020204" pitchFamily="34" charset="0"/>
                          <a:ea typeface="Times New Roman" panose="02020603050405020304" pitchFamily="18" charset="0"/>
                          <a:cs typeface="Times New Roman" panose="02020603050405020304" pitchFamily="18" charset="0"/>
                        </a:rPr>
                        <a:t>80</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rowSpan="2">
                  <a:txBody>
                    <a:bodyPr/>
                    <a:lstStyle/>
                    <a:p>
                      <a:pPr marL="0" marR="0" algn="ctr">
                        <a:spcBef>
                          <a:spcPts val="0"/>
                        </a:spcBef>
                        <a:spcAft>
                          <a:spcPts val="0"/>
                        </a:spcAft>
                      </a:pPr>
                      <a:br>
                        <a:rPr lang="x-none" sz="1200" dirty="0">
                          <a:effectLst/>
                          <a:latin typeface="Arial" panose="020B0604020202020204" pitchFamily="34" charset="0"/>
                          <a:ea typeface="Times New Roman" panose="02020603050405020304" pitchFamily="18" charset="0"/>
                          <a:cs typeface="Times New Roman" panose="02020603050405020304" pitchFamily="18" charset="0"/>
                        </a:rPr>
                      </a:br>
                      <a:r>
                        <a:rPr lang="x-none" sz="1200" dirty="0">
                          <a:effectLst/>
                          <a:latin typeface="Arial" panose="020B0604020202020204" pitchFamily="34" charset="0"/>
                          <a:ea typeface="Times New Roman" panose="02020603050405020304" pitchFamily="18" charset="0"/>
                          <a:cs typeface="Times New Roman" panose="02020603050405020304" pitchFamily="18" charset="0"/>
                        </a:rPr>
                        <a:t>300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rowSpan="2">
                  <a:txBody>
                    <a:bodyPr/>
                    <a:lstStyle/>
                    <a:p>
                      <a:pPr marL="0" marR="0" algn="ctr">
                        <a:spcBef>
                          <a:spcPts val="0"/>
                        </a:spcBef>
                        <a:spcAft>
                          <a:spcPts val="0"/>
                        </a:spcAft>
                      </a:pPr>
                      <a:br>
                        <a:rPr lang="en-GB" sz="1200" dirty="0">
                          <a:effectLst/>
                          <a:latin typeface="Arial" panose="020B0604020202020204" pitchFamily="34" charset="0"/>
                          <a:ea typeface="Times New Roman" panose="02020603050405020304" pitchFamily="18" charset="0"/>
                          <a:cs typeface="Times New Roman" panose="02020603050405020304" pitchFamily="18" charset="0"/>
                        </a:rPr>
                      </a:br>
                      <a:r>
                        <a:rPr lang="en-GB" sz="1200" dirty="0">
                          <a:effectLst/>
                          <a:latin typeface="Arial" panose="020B0604020202020204" pitchFamily="34" charset="0"/>
                          <a:ea typeface="Times New Roman" panose="02020603050405020304" pitchFamily="18" charset="0"/>
                          <a:cs typeface="Times New Roman" panose="02020603050405020304" pitchFamily="18" charset="0"/>
                        </a:rPr>
                        <a:t>10</a:t>
                      </a:r>
                      <a:r>
                        <a:rPr lang="en-GB" sz="1200" baseline="30000" dirty="0">
                          <a:effectLst/>
                          <a:latin typeface="Arial" panose="020B0604020202020204" pitchFamily="34" charset="0"/>
                          <a:ea typeface="Times New Roman" panose="02020603050405020304" pitchFamily="18" charset="0"/>
                          <a:cs typeface="Times New Roman" panose="02020603050405020304" pitchFamily="18" charset="0"/>
                        </a:rPr>
                        <a:t>-6</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rowSpan="2">
                  <a:txBody>
                    <a:bodyPr/>
                    <a:lstStyle/>
                    <a:p>
                      <a:pPr marL="0" marR="0">
                        <a:spcBef>
                          <a:spcPts val="0"/>
                        </a:spcBef>
                        <a:spcAft>
                          <a:spcPts val="0"/>
                        </a:spcAft>
                      </a:pPr>
                      <a:br>
                        <a:rPr lang="en-GB" sz="1200" dirty="0">
                          <a:effectLst/>
                          <a:latin typeface="Arial" panose="020B0604020202020204" pitchFamily="34" charset="0"/>
                          <a:ea typeface="Times New Roman" panose="02020603050405020304" pitchFamily="18" charset="0"/>
                          <a:cs typeface="Times New Roman" panose="02020603050405020304" pitchFamily="18" charset="0"/>
                        </a:rPr>
                      </a:br>
                      <a:r>
                        <a:rPr lang="en-GB" sz="1200" dirty="0">
                          <a:effectLst/>
                          <a:latin typeface="Arial" panose="020B0604020202020204" pitchFamily="34" charset="0"/>
                          <a:ea typeface="Times New Roman" panose="02020603050405020304" pitchFamily="18" charset="0"/>
                          <a:cs typeface="Times New Roman" panose="02020603050405020304" pitchFamily="18" charset="0"/>
                        </a:rPr>
                        <a:t>N/A</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rowSpan="2">
                  <a:txBody>
                    <a:bodyPr/>
                    <a:lstStyle/>
                    <a:p>
                      <a:pPr marL="0" marR="0">
                        <a:spcBef>
                          <a:spcPts val="0"/>
                        </a:spcBef>
                        <a:spcAft>
                          <a:spcPts val="0"/>
                        </a:spcAft>
                      </a:pPr>
                      <a:br>
                        <a:rPr lang="en-GB" sz="1200" dirty="0">
                          <a:effectLst/>
                          <a:latin typeface="Arial" panose="020B0604020202020204" pitchFamily="34" charset="0"/>
                          <a:ea typeface="Times New Roman" panose="02020603050405020304" pitchFamily="18" charset="0"/>
                          <a:cs typeface="Times New Roman" panose="02020603050405020304" pitchFamily="18" charset="0"/>
                        </a:rPr>
                      </a:br>
                      <a:r>
                        <a:rPr lang="en-GB" sz="1200" dirty="0">
                          <a:effectLst/>
                          <a:latin typeface="Arial" panose="020B0604020202020204" pitchFamily="34" charset="0"/>
                          <a:ea typeface="Times New Roman" panose="02020603050405020304" pitchFamily="18" charset="0"/>
                          <a:cs typeface="Times New Roman" panose="02020603050405020304" pitchFamily="18" charset="0"/>
                        </a:rPr>
                        <a:t>N/A</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rowSpan="2">
                  <a:txBody>
                    <a:bodyPr/>
                    <a:lstStyle/>
                    <a:p>
                      <a:pPr marL="0" marR="0">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Video (Buffered Streaming)</a:t>
                      </a:r>
                      <a:br>
                        <a:rPr lang="en-GB" sz="1200" dirty="0">
                          <a:effectLst/>
                          <a:latin typeface="Arial" panose="020B0604020202020204" pitchFamily="34" charset="0"/>
                          <a:ea typeface="Times New Roman" panose="02020603050405020304" pitchFamily="18" charset="0"/>
                          <a:cs typeface="Times New Roman" panose="02020603050405020304" pitchFamily="18" charset="0"/>
                        </a:rPr>
                      </a:br>
                      <a:r>
                        <a:rPr lang="en-GB" sz="1200" dirty="0">
                          <a:effectLst/>
                          <a:latin typeface="Arial" panose="020B0604020202020204" pitchFamily="34" charset="0"/>
                          <a:ea typeface="Times New Roman" panose="02020603050405020304" pitchFamily="18" charset="0"/>
                          <a:cs typeface="Times New Roman" panose="02020603050405020304" pitchFamily="18" charset="0"/>
                        </a:rPr>
                        <a:t>TCP-based (e.g., www, e-mail, chat, ftp, p2p file sharing, progressive</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video, etc.)</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66568730"/>
                  </a:ext>
                </a:extLst>
              </a:tr>
              <a:tr h="291353">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9</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90</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marL="0" marR="0">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marL="0" marR="0">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marL="0" marR="0">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808918981"/>
                  </a:ext>
                </a:extLst>
              </a:tr>
              <a:tr h="0">
                <a:tc>
                  <a:txBody>
                    <a:bodyPr/>
                    <a:lstStyle/>
                    <a:p>
                      <a:pPr marL="0" marR="0" algn="ctr">
                        <a:spcBef>
                          <a:spcPts val="0"/>
                        </a:spcBef>
                        <a:spcAft>
                          <a:spcPts val="0"/>
                        </a:spcAft>
                      </a:pPr>
                      <a:r>
                        <a:rPr lang="x-none" sz="1200" dirty="0">
                          <a:effectLst/>
                          <a:latin typeface="Arial" panose="020B0604020202020204" pitchFamily="34" charset="0"/>
                          <a:ea typeface="Times New Roman" panose="02020603050405020304" pitchFamily="18" charset="0"/>
                          <a:cs typeface="Times New Roman" panose="02020603050405020304" pitchFamily="18" charset="0"/>
                        </a:rPr>
                        <a:t>69</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5</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x-none" sz="1200" dirty="0">
                          <a:effectLst/>
                          <a:latin typeface="Arial" panose="020B0604020202020204" pitchFamily="34" charset="0"/>
                          <a:ea typeface="Times New Roman" panose="02020603050405020304" pitchFamily="18" charset="0"/>
                          <a:cs typeface="Times New Roman" panose="02020603050405020304" pitchFamily="18" charset="0"/>
                        </a:rPr>
                        <a:t>60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10</a:t>
                      </a:r>
                      <a:r>
                        <a:rPr lang="en-GB" sz="1200" baseline="30000">
                          <a:effectLst/>
                          <a:latin typeface="Arial" panose="020B0604020202020204" pitchFamily="34" charset="0"/>
                          <a:ea typeface="Times New Roman" panose="02020603050405020304" pitchFamily="18" charset="0"/>
                          <a:cs typeface="Times New Roman" panose="02020603050405020304" pitchFamily="18" charset="0"/>
                        </a:rPr>
                        <a:t>-6</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N/A</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N/A</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Mission Critical delay sensitive signalling (e.g., MC-PTT signalling)</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18240634"/>
                  </a:ext>
                </a:extLst>
              </a:tr>
              <a:tr h="238013">
                <a:tc>
                  <a:txBody>
                    <a:bodyPr/>
                    <a:lstStyle/>
                    <a:p>
                      <a:pPr marL="0" marR="0" algn="ctr">
                        <a:spcBef>
                          <a:spcPts val="0"/>
                        </a:spcBef>
                        <a:spcAft>
                          <a:spcPts val="0"/>
                        </a:spcAft>
                      </a:pPr>
                      <a:r>
                        <a:rPr lang="x-none" sz="1200" dirty="0">
                          <a:effectLst/>
                          <a:latin typeface="Arial" panose="020B0604020202020204" pitchFamily="34" charset="0"/>
                          <a:ea typeface="Times New Roman" panose="02020603050405020304" pitchFamily="18" charset="0"/>
                          <a:cs typeface="Times New Roman" panose="02020603050405020304" pitchFamily="18" charset="0"/>
                        </a:rPr>
                        <a:t>70</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br>
                        <a:rPr lang="x-none" sz="1200" dirty="0">
                          <a:effectLst/>
                          <a:latin typeface="Arial" panose="020B0604020202020204" pitchFamily="34" charset="0"/>
                          <a:ea typeface="Times New Roman" panose="02020603050405020304" pitchFamily="18" charset="0"/>
                          <a:cs typeface="Times New Roman" panose="02020603050405020304" pitchFamily="18" charset="0"/>
                        </a:rPr>
                      </a:b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55</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x-none" sz="1200" dirty="0">
                          <a:effectLst/>
                          <a:latin typeface="Arial" panose="020B0604020202020204" pitchFamily="34" charset="0"/>
                          <a:ea typeface="Times New Roman" panose="02020603050405020304" pitchFamily="18" charset="0"/>
                          <a:cs typeface="Times New Roman" panose="02020603050405020304" pitchFamily="18" charset="0"/>
                        </a:rPr>
                        <a:t>200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10</a:t>
                      </a:r>
                      <a:r>
                        <a:rPr lang="en-GB" sz="1200" baseline="30000">
                          <a:effectLst/>
                          <a:latin typeface="Arial" panose="020B0604020202020204" pitchFamily="34" charset="0"/>
                          <a:ea typeface="Times New Roman" panose="02020603050405020304" pitchFamily="18" charset="0"/>
                          <a:cs typeface="Times New Roman" panose="02020603050405020304" pitchFamily="18" charset="0"/>
                        </a:rPr>
                        <a:t>-6</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N/A</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N/A</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Mission Critical Data (e.g. example services are the same as </a:t>
                      </a:r>
                      <a:r>
                        <a:rPr lang="x-none" sz="1200">
                          <a:effectLst/>
                          <a:latin typeface="Arial" panose="020B0604020202020204" pitchFamily="34" charset="0"/>
                          <a:ea typeface="Times New Roman" panose="02020603050405020304" pitchFamily="18" charset="0"/>
                          <a:cs typeface="Times New Roman" panose="02020603050405020304" pitchFamily="18" charset="0"/>
                        </a:rPr>
                        <a:t>5QI</a:t>
                      </a:r>
                      <a:r>
                        <a:rPr lang="en-GB" sz="1200">
                          <a:effectLst/>
                          <a:latin typeface="Arial" panose="020B0604020202020204" pitchFamily="34" charset="0"/>
                          <a:ea typeface="Times New Roman" panose="02020603050405020304" pitchFamily="18" charset="0"/>
                          <a:cs typeface="Times New Roman" panose="02020603050405020304" pitchFamily="18" charset="0"/>
                        </a:rPr>
                        <a:t> 6/8/9)</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42161812"/>
                  </a:ext>
                </a:extLst>
              </a:tr>
              <a:tr h="249667">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79</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65</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x-none" sz="1200" dirty="0">
                          <a:effectLst/>
                          <a:latin typeface="Arial" panose="020B0604020202020204" pitchFamily="34" charset="0"/>
                          <a:ea typeface="Times New Roman" panose="02020603050405020304" pitchFamily="18" charset="0"/>
                          <a:cs typeface="Times New Roman" panose="02020603050405020304" pitchFamily="18" charset="0"/>
                        </a:rPr>
                        <a:t>50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10</a:t>
                      </a:r>
                      <a:r>
                        <a:rPr lang="en-GB" sz="1200" baseline="30000">
                          <a:effectLst/>
                          <a:latin typeface="Arial" panose="020B0604020202020204" pitchFamily="34" charset="0"/>
                          <a:ea typeface="Times New Roman" panose="02020603050405020304" pitchFamily="18" charset="0"/>
                          <a:cs typeface="Times New Roman" panose="02020603050405020304" pitchFamily="18" charset="0"/>
                        </a:rPr>
                        <a:t>-2</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N/A</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N/A</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V2X messages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05665045"/>
                  </a:ext>
                </a:extLst>
              </a:tr>
              <a:tr h="304800">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80</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68</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10 </a:t>
                      </a:r>
                      <a:r>
                        <a:rPr lang="en-GB" sz="1200" dirty="0" err="1">
                          <a:effectLst/>
                          <a:latin typeface="Arial" panose="020B0604020202020204" pitchFamily="34" charset="0"/>
                          <a:ea typeface="Times New Roman" panose="02020603050405020304" pitchFamily="18" charset="0"/>
                          <a:cs typeface="Times New Roman" panose="02020603050405020304" pitchFamily="18" charset="0"/>
                        </a:rPr>
                        <a:t>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10</a:t>
                      </a:r>
                      <a:r>
                        <a:rPr lang="en-GB" sz="1200" baseline="30000">
                          <a:effectLst/>
                          <a:latin typeface="Arial" panose="020B0604020202020204" pitchFamily="34" charset="0"/>
                          <a:ea typeface="Times New Roman" panose="02020603050405020304" pitchFamily="18" charset="0"/>
                          <a:cs typeface="Times New Roman" panose="02020603050405020304" pitchFamily="18" charset="0"/>
                        </a:rPr>
                        <a:t>-6</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N/A</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N/A</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Low Latency </a:t>
                      </a:r>
                      <a:r>
                        <a:rPr lang="en-GB" sz="1200" dirty="0" err="1">
                          <a:effectLst/>
                          <a:latin typeface="Arial" panose="020B0604020202020204" pitchFamily="34" charset="0"/>
                          <a:ea typeface="Times New Roman" panose="02020603050405020304" pitchFamily="18" charset="0"/>
                          <a:cs typeface="Times New Roman" panose="02020603050405020304" pitchFamily="18" charset="0"/>
                        </a:rPr>
                        <a:t>eMBB</a:t>
                      </a: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applications Augmented Reality</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38646466"/>
                  </a:ext>
                </a:extLst>
              </a:tr>
            </a:tbl>
          </a:graphicData>
        </a:graphic>
      </p:graphicFrame>
      <p:sp>
        <p:nvSpPr>
          <p:cNvPr id="4" name="Slide Number Placeholder 3">
            <a:extLst>
              <a:ext uri="{FF2B5EF4-FFF2-40B4-BE49-F238E27FC236}">
                <a16:creationId xmlns:a16="http://schemas.microsoft.com/office/drawing/2014/main" id="{866313BA-849C-455D-BCF6-8BFA3C1122A0}"/>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C9C224-2F6D-48F9-BCA7-FAE36FB79475}"/>
              </a:ext>
            </a:extLst>
          </p:cNvPr>
          <p:cNvSpPr>
            <a:spLocks noGrp="1"/>
          </p:cNvSpPr>
          <p:nvPr>
            <p:ph type="ftr" idx="14"/>
          </p:nvPr>
        </p:nvSpPr>
        <p:spPr/>
        <p:txBody>
          <a:bodyPr/>
          <a:lstStyle/>
          <a:p>
            <a:r>
              <a:rPr lang="en-GB"/>
              <a:t>Binita Gupta (Intel)</a:t>
            </a:r>
            <a:endParaRPr lang="en-GB" dirty="0"/>
          </a:p>
        </p:txBody>
      </p:sp>
      <p:sp>
        <p:nvSpPr>
          <p:cNvPr id="6" name="Date Placeholder 5">
            <a:extLst>
              <a:ext uri="{FF2B5EF4-FFF2-40B4-BE49-F238E27FC236}">
                <a16:creationId xmlns:a16="http://schemas.microsoft.com/office/drawing/2014/main" id="{7B828FCC-AFCC-4EB0-BAA7-BB7B5C2A7845}"/>
              </a:ext>
            </a:extLst>
          </p:cNvPr>
          <p:cNvSpPr>
            <a:spLocks noGrp="1"/>
          </p:cNvSpPr>
          <p:nvPr>
            <p:ph type="dt" idx="15"/>
          </p:nvPr>
        </p:nvSpPr>
        <p:spPr/>
        <p:txBody>
          <a:bodyPr/>
          <a:lstStyle/>
          <a:p>
            <a:r>
              <a:rPr lang="en-US"/>
              <a:t>October 2020</a:t>
            </a:r>
            <a:endParaRPr lang="en-GB" dirty="0"/>
          </a:p>
        </p:txBody>
      </p:sp>
      <p:sp>
        <p:nvSpPr>
          <p:cNvPr id="8" name="TextBox 7">
            <a:extLst>
              <a:ext uri="{FF2B5EF4-FFF2-40B4-BE49-F238E27FC236}">
                <a16:creationId xmlns:a16="http://schemas.microsoft.com/office/drawing/2014/main" id="{821BC337-85C9-4D7D-88E2-B2D94DC6D1B1}"/>
              </a:ext>
            </a:extLst>
          </p:cNvPr>
          <p:cNvSpPr txBox="1"/>
          <p:nvPr/>
        </p:nvSpPr>
        <p:spPr>
          <a:xfrm>
            <a:off x="1828800" y="1531463"/>
            <a:ext cx="3618298" cy="338554"/>
          </a:xfrm>
          <a:prstGeom prst="rect">
            <a:avLst/>
          </a:prstGeom>
          <a:noFill/>
        </p:spPr>
        <p:txBody>
          <a:bodyPr wrap="none" rtlCol="0">
            <a:spAutoFit/>
          </a:bodyPr>
          <a:lstStyle/>
          <a:p>
            <a:pPr>
              <a:spcAft>
                <a:spcPts val="600"/>
              </a:spcAft>
            </a:pPr>
            <a:r>
              <a:rPr lang="en-US" sz="1600" dirty="0">
                <a:solidFill>
                  <a:srgbClr val="0070C0"/>
                </a:solidFill>
              </a:rPr>
              <a:t>For Non-GBR resource type (TS 23.501):</a:t>
            </a:r>
          </a:p>
        </p:txBody>
      </p:sp>
    </p:spTree>
    <p:extLst>
      <p:ext uri="{BB962C8B-B14F-4D97-AF65-F5344CB8AC3E}">
        <p14:creationId xmlns:p14="http://schemas.microsoft.com/office/powerpoint/2010/main" val="2283588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1"/>
            <a:ext cx="10361084" cy="609599"/>
          </a:xfrm>
        </p:spPr>
        <p:txBody>
          <a:bodyPr/>
          <a:lstStyle/>
          <a:p>
            <a:r>
              <a:rPr lang="en-US" dirty="0"/>
              <a:t>Background: WLAN and 5G Interworking</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idx="1"/>
          </p:nvPr>
        </p:nvSpPr>
        <p:spPr>
          <a:xfrm>
            <a:off x="945537" y="1455832"/>
            <a:ext cx="10972800" cy="2563294"/>
          </a:xfrm>
        </p:spPr>
        <p:txBody>
          <a:bodyPr/>
          <a:lstStyle/>
          <a:p>
            <a:pPr marL="285750" indent="-285750">
              <a:spcAft>
                <a:spcPts val="600"/>
              </a:spcAft>
              <a:buFont typeface="Arial" panose="020B0604020202020204" pitchFamily="34" charset="0"/>
              <a:buChar char="•"/>
            </a:pPr>
            <a:r>
              <a:rPr lang="en-US" sz="1900" b="0" dirty="0"/>
              <a:t>With continued advancements in Wi-Fi (Wi-Fi 6/6E, Wi-Fi 7), Wi-Fi is well positioned to carry new breed of 5G applications e.g. AR/VR, industrial IoT, edge computing, autonomous driving</a:t>
            </a:r>
          </a:p>
          <a:p>
            <a:pPr marL="285750" indent="-285750">
              <a:spcAft>
                <a:spcPts val="600"/>
              </a:spcAft>
              <a:buFont typeface="Arial" panose="020B0604020202020204" pitchFamily="34" charset="0"/>
              <a:buChar char="•"/>
            </a:pPr>
            <a:r>
              <a:rPr lang="en-US" sz="1900" b="0" dirty="0"/>
              <a:t>New 5G use cases have varied set of requirements on throughput, latency, coverage and reliability and can benefit from combined resources from 5G and Wi-Fi access networks</a:t>
            </a:r>
          </a:p>
          <a:p>
            <a:pPr marL="285750" indent="-285750">
              <a:spcAft>
                <a:spcPts val="600"/>
              </a:spcAft>
              <a:buFont typeface="Arial" panose="020B0604020202020204" pitchFamily="34" charset="0"/>
              <a:buChar char="•"/>
            </a:pPr>
            <a:r>
              <a:rPr lang="en-US" sz="1900" b="0" dirty="0"/>
              <a:t>Interworking between Wi-Fi and 5G can address new market opportunities for emerging verticals and enterprises e.g. Industrial IoT and Connected Cities</a:t>
            </a:r>
          </a:p>
          <a:p>
            <a:pPr marL="285750" indent="-285750">
              <a:spcAft>
                <a:spcPts val="600"/>
              </a:spcAft>
              <a:buFont typeface="Arial" panose="020B0604020202020204" pitchFamily="34" charset="0"/>
              <a:buChar char="•"/>
            </a:pPr>
            <a:r>
              <a:rPr lang="en-US" sz="1900" b="0" dirty="0"/>
              <a:t>Wi-Fi and 5G interworking enables seamless and interoperable services across 3GPP and Wi-Fi access</a:t>
            </a:r>
            <a:endParaRPr lang="en-US" sz="1900" b="0" dirty="0">
              <a:solidFill>
                <a:srgbClr val="0C5FA2">
                  <a:lumMod val="50000"/>
                </a:srgbClr>
              </a:solidFill>
              <a:latin typeface="Asap" panose="02000506040000020004" pitchFamily="2" charset="0"/>
            </a:endParaRPr>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p:txBody>
          <a:bodyPr/>
          <a:lstStyle/>
          <a:p>
            <a:r>
              <a:rPr lang="en-US"/>
              <a:t>October 2020</a:t>
            </a:r>
            <a:endParaRPr lang="en-GB" dirty="0"/>
          </a:p>
        </p:txBody>
      </p:sp>
      <p:sp>
        <p:nvSpPr>
          <p:cNvPr id="7" name="Rectangle: Rounded Corners 6">
            <a:extLst>
              <a:ext uri="{FF2B5EF4-FFF2-40B4-BE49-F238E27FC236}">
                <a16:creationId xmlns:a16="http://schemas.microsoft.com/office/drawing/2014/main" id="{B8D40DF0-CE73-41C9-8BBB-46B14207CA3C}"/>
              </a:ext>
            </a:extLst>
          </p:cNvPr>
          <p:cNvSpPr/>
          <p:nvPr/>
        </p:nvSpPr>
        <p:spPr bwMode="auto">
          <a:xfrm>
            <a:off x="929217" y="4574137"/>
            <a:ext cx="2975438" cy="1702422"/>
          </a:xfrm>
          <a:prstGeom prst="round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1" i="0" u="none" strike="noStrike" cap="none" normalizeH="0" baseline="0" dirty="0">
                <a:ln>
                  <a:noFill/>
                </a:ln>
                <a:solidFill>
                  <a:schemeClr val="tx1"/>
                </a:solidFill>
                <a:effectLst/>
                <a:latin typeface="Times New Roman" pitchFamily="16" charset="0"/>
                <a:ea typeface="MS Gothic" charset="-128"/>
              </a:rPr>
              <a:t>Cloud/App Level Interworking</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r>
              <a:rPr kumimoji="0" lang="en-US" sz="1600" b="0" i="0" u="none" strike="noStrike" cap="none" normalizeH="0" baseline="0" dirty="0">
                <a:ln>
                  <a:noFill/>
                </a:ln>
                <a:solidFill>
                  <a:schemeClr val="tx1"/>
                </a:solidFill>
                <a:effectLst/>
                <a:latin typeface="Times New Roman" pitchFamily="16" charset="0"/>
                <a:ea typeface="MS Gothic" charset="-128"/>
              </a:rPr>
              <a:t>Through above IP protocol e.g. MPTCP or MPQUIC. Deployed by Apple </a:t>
            </a:r>
            <a:r>
              <a:rPr lang="en-US" sz="1600" dirty="0">
                <a:solidFill>
                  <a:schemeClr val="tx1"/>
                </a:solidFill>
              </a:rPr>
              <a:t>iTunes service</a:t>
            </a:r>
            <a:r>
              <a:rPr kumimoji="0" lang="en-US" sz="1600" b="0" i="0" u="none" strike="noStrike" cap="none" normalizeH="0" baseline="0" dirty="0">
                <a:ln>
                  <a:noFill/>
                </a:ln>
                <a:solidFill>
                  <a:schemeClr val="tx1"/>
                </a:solidFill>
                <a:effectLst/>
                <a:latin typeface="Times New Roman" pitchFamily="16" charset="0"/>
                <a:ea typeface="MS Gothic" charset="-128"/>
              </a:rPr>
              <a:t>.</a:t>
            </a:r>
            <a:endParaRPr kumimoji="0" lang="en-US" sz="1800" b="0" i="0" u="none" strike="noStrike" cap="none" normalizeH="0" baseline="0" dirty="0">
              <a:ln>
                <a:noFill/>
              </a:ln>
              <a:solidFill>
                <a:schemeClr val="tx1"/>
              </a:solidFill>
              <a:effectLst/>
              <a:latin typeface="Times New Roman" pitchFamily="16" charset="0"/>
              <a:ea typeface="MS Gothic" charset="-128"/>
            </a:endParaRP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sp>
        <p:nvSpPr>
          <p:cNvPr id="8" name="Rectangle: Rounded Corners 7">
            <a:extLst>
              <a:ext uri="{FF2B5EF4-FFF2-40B4-BE49-F238E27FC236}">
                <a16:creationId xmlns:a16="http://schemas.microsoft.com/office/drawing/2014/main" id="{468FD2F3-A95D-42AB-894B-747FA750FF7B}"/>
              </a:ext>
            </a:extLst>
          </p:cNvPr>
          <p:cNvSpPr/>
          <p:nvPr/>
        </p:nvSpPr>
        <p:spPr bwMode="auto">
          <a:xfrm>
            <a:off x="4263796" y="4574137"/>
            <a:ext cx="3581400" cy="1702422"/>
          </a:xfrm>
          <a:prstGeom prst="round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1" i="0" u="none" strike="noStrike" cap="none" normalizeH="0" baseline="0" dirty="0">
                <a:ln>
                  <a:noFill/>
                </a:ln>
                <a:solidFill>
                  <a:schemeClr val="tx1"/>
                </a:solidFill>
                <a:effectLst/>
                <a:latin typeface="Times New Roman" pitchFamily="16" charset="0"/>
                <a:ea typeface="MS Gothic" charset="-128"/>
              </a:rPr>
              <a:t>Core Network Level Interworking</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r>
              <a:rPr kumimoji="0" lang="en-US" sz="1600" b="0" i="0" u="none" strike="noStrike" cap="none" normalizeH="0" baseline="0" dirty="0">
                <a:ln>
                  <a:noFill/>
                </a:ln>
                <a:solidFill>
                  <a:schemeClr val="tx1"/>
                </a:solidFill>
                <a:effectLst/>
                <a:latin typeface="Times New Roman" pitchFamily="16" charset="0"/>
                <a:ea typeface="MS Gothic" charset="-128"/>
              </a:rPr>
              <a:t>Interworking achieved through</a:t>
            </a:r>
            <a:r>
              <a:rPr lang="en-US" sz="1600" dirty="0">
                <a:solidFill>
                  <a:schemeClr val="tx1"/>
                </a:solidFill>
              </a:rPr>
              <a:t> the</a:t>
            </a:r>
            <a:r>
              <a:rPr kumimoji="0" lang="en-US" sz="1600" b="0" i="0" u="none" strike="noStrike" cap="none" normalizeH="0" baseline="0" dirty="0">
                <a:ln>
                  <a:noFill/>
                </a:ln>
                <a:solidFill>
                  <a:schemeClr val="tx1"/>
                </a:solidFill>
                <a:effectLst/>
                <a:latin typeface="Times New Roman" pitchFamily="16" charset="0"/>
                <a:ea typeface="MS Gothic" charset="-128"/>
              </a:rPr>
              <a:t> 3GPP core network</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r>
              <a:rPr kumimoji="0" lang="en-US" sz="1600" b="0" i="0" u="none" strike="noStrike" cap="none" normalizeH="0" baseline="0" dirty="0">
                <a:ln>
                  <a:noFill/>
                </a:ln>
                <a:solidFill>
                  <a:schemeClr val="tx1"/>
                </a:solidFill>
                <a:effectLst/>
                <a:latin typeface="Times New Roman" pitchFamily="16" charset="0"/>
                <a:ea typeface="MS Gothic" charset="-128"/>
              </a:rPr>
              <a:t>Defined by 3GPP Release 15/16</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r>
              <a:rPr lang="en-US" sz="1600" b="1" dirty="0">
                <a:solidFill>
                  <a:srgbClr val="FF0000"/>
                </a:solidFill>
              </a:rPr>
              <a:t>F</a:t>
            </a:r>
            <a:r>
              <a:rPr kumimoji="0" lang="en-US" sz="1600" b="1" i="0" u="none" strike="noStrike" cap="none" normalizeH="0" baseline="0" dirty="0">
                <a:ln>
                  <a:noFill/>
                </a:ln>
                <a:solidFill>
                  <a:srgbClr val="FF0000"/>
                </a:solidFill>
                <a:effectLst/>
                <a:latin typeface="Times New Roman" pitchFamily="16" charset="0"/>
                <a:ea typeface="MS Gothic" charset="-128"/>
              </a:rPr>
              <a:t>ocus of this presentation </a:t>
            </a:r>
            <a:endParaRPr kumimoji="0" lang="en-US" sz="1800" b="1" i="0" u="none" strike="noStrike" cap="none" normalizeH="0" baseline="0" dirty="0">
              <a:ln>
                <a:noFill/>
              </a:ln>
              <a:solidFill>
                <a:srgbClr val="FF0000"/>
              </a:solidFill>
              <a:effectLst/>
              <a:latin typeface="Times New Roman" pitchFamily="16" charset="0"/>
              <a:ea typeface="MS Gothic" charset="-128"/>
            </a:endParaRP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sp>
        <p:nvSpPr>
          <p:cNvPr id="9" name="Rectangle: Rounded Corners 8">
            <a:extLst>
              <a:ext uri="{FF2B5EF4-FFF2-40B4-BE49-F238E27FC236}">
                <a16:creationId xmlns:a16="http://schemas.microsoft.com/office/drawing/2014/main" id="{CFCCBDE9-2B54-45EF-8E02-093BA94D8B9C}"/>
              </a:ext>
            </a:extLst>
          </p:cNvPr>
          <p:cNvSpPr/>
          <p:nvPr/>
        </p:nvSpPr>
        <p:spPr bwMode="auto">
          <a:xfrm>
            <a:off x="8241395" y="4587476"/>
            <a:ext cx="3148389" cy="1702422"/>
          </a:xfrm>
          <a:prstGeom prst="round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1" i="0" u="none" strike="noStrike" cap="none" normalizeH="0" baseline="0" dirty="0">
                <a:ln>
                  <a:noFill/>
                </a:ln>
                <a:solidFill>
                  <a:schemeClr val="tx1"/>
                </a:solidFill>
                <a:effectLst/>
                <a:latin typeface="Times New Roman" pitchFamily="16" charset="0"/>
                <a:ea typeface="MS Gothic" charset="-128"/>
              </a:rPr>
              <a:t>RAN Level Interworking</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r>
              <a:rPr kumimoji="0" lang="en-US" sz="1600" b="0" i="0" u="none" strike="noStrike" cap="none" normalizeH="0" baseline="0" dirty="0">
                <a:ln>
                  <a:noFill/>
                </a:ln>
                <a:solidFill>
                  <a:schemeClr val="tx1"/>
                </a:solidFill>
                <a:effectLst/>
                <a:latin typeface="Times New Roman" pitchFamily="16" charset="0"/>
                <a:ea typeface="MS Gothic" charset="-128"/>
              </a:rPr>
              <a:t>Interworking achieved within the RAN</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r>
              <a:rPr lang="en-US" sz="1600" dirty="0">
                <a:solidFill>
                  <a:schemeClr val="tx1"/>
                </a:solidFill>
              </a:rPr>
              <a:t>LWA and LWIP for 3GPP 4G</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r>
              <a:rPr lang="en-US" sz="1600" dirty="0">
                <a:solidFill>
                  <a:schemeClr val="tx1"/>
                </a:solidFill>
              </a:rPr>
              <a:t>Not defined for 3GPP 5G system</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sp>
        <p:nvSpPr>
          <p:cNvPr id="10" name="Footer Placeholder 9">
            <a:extLst>
              <a:ext uri="{FF2B5EF4-FFF2-40B4-BE49-F238E27FC236}">
                <a16:creationId xmlns:a16="http://schemas.microsoft.com/office/drawing/2014/main" id="{3FD115FE-94F4-4576-9970-22FA7F708964}"/>
              </a:ext>
            </a:extLst>
          </p:cNvPr>
          <p:cNvSpPr>
            <a:spLocks noGrp="1"/>
          </p:cNvSpPr>
          <p:nvPr>
            <p:ph type="ftr" idx="14"/>
          </p:nvPr>
        </p:nvSpPr>
        <p:spPr/>
        <p:txBody>
          <a:bodyPr/>
          <a:lstStyle/>
          <a:p>
            <a:r>
              <a:rPr lang="en-GB"/>
              <a:t>Binita Gupta (Intel)</a:t>
            </a:r>
            <a:endParaRPr lang="en-GB" dirty="0"/>
          </a:p>
        </p:txBody>
      </p:sp>
      <p:sp>
        <p:nvSpPr>
          <p:cNvPr id="11" name="TextBox 10">
            <a:extLst>
              <a:ext uri="{FF2B5EF4-FFF2-40B4-BE49-F238E27FC236}">
                <a16:creationId xmlns:a16="http://schemas.microsoft.com/office/drawing/2014/main" id="{139F511F-37A8-4B2B-AAA0-4D1B40ADB69A}"/>
              </a:ext>
            </a:extLst>
          </p:cNvPr>
          <p:cNvSpPr txBox="1"/>
          <p:nvPr/>
        </p:nvSpPr>
        <p:spPr>
          <a:xfrm>
            <a:off x="913249" y="4179558"/>
            <a:ext cx="5517536" cy="369332"/>
          </a:xfrm>
          <a:prstGeom prst="rect">
            <a:avLst/>
          </a:prstGeom>
          <a:noFill/>
        </p:spPr>
        <p:txBody>
          <a:bodyPr wrap="none" rtlCol="0">
            <a:spAutoFit/>
          </a:bodyPr>
          <a:lstStyle/>
          <a:p>
            <a:pPr>
              <a:spcAft>
                <a:spcPts val="600"/>
              </a:spcAft>
            </a:pPr>
            <a:r>
              <a:rPr lang="en-US" sz="1800" b="1" dirty="0">
                <a:solidFill>
                  <a:srgbClr val="0070C0"/>
                </a:solidFill>
              </a:rPr>
              <a:t>Interworking can be achieved at three different levels:</a:t>
            </a:r>
          </a:p>
        </p:txBody>
      </p:sp>
    </p:spTree>
    <p:extLst>
      <p:ext uri="{BB962C8B-B14F-4D97-AF65-F5344CB8AC3E}">
        <p14:creationId xmlns:p14="http://schemas.microsoft.com/office/powerpoint/2010/main" val="30591508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2B580-01FD-45B1-8AED-0F3F7300EBFE}"/>
              </a:ext>
            </a:extLst>
          </p:cNvPr>
          <p:cNvSpPr>
            <a:spLocks noGrp="1"/>
          </p:cNvSpPr>
          <p:nvPr>
            <p:ph type="title"/>
          </p:nvPr>
        </p:nvSpPr>
        <p:spPr>
          <a:xfrm>
            <a:off x="915458" y="813745"/>
            <a:ext cx="10361084" cy="761999"/>
          </a:xfrm>
        </p:spPr>
        <p:txBody>
          <a:bodyPr/>
          <a:lstStyle/>
          <a:p>
            <a:r>
              <a:rPr lang="en-US" sz="2800" dirty="0"/>
              <a:t>Standardized 5QI to QoS Characteristics Mapping (3/3)</a:t>
            </a:r>
          </a:p>
        </p:txBody>
      </p:sp>
      <p:graphicFrame>
        <p:nvGraphicFramePr>
          <p:cNvPr id="7" name="Content Placeholder 6">
            <a:extLst>
              <a:ext uri="{FF2B5EF4-FFF2-40B4-BE49-F238E27FC236}">
                <a16:creationId xmlns:a16="http://schemas.microsoft.com/office/drawing/2014/main" id="{1FCD4D54-D46B-405C-962A-2DC01A08EC36}"/>
              </a:ext>
            </a:extLst>
          </p:cNvPr>
          <p:cNvGraphicFramePr>
            <a:graphicFrameLocks noGrp="1"/>
          </p:cNvGraphicFramePr>
          <p:nvPr>
            <p:ph idx="1"/>
            <p:extLst>
              <p:ext uri="{D42A27DB-BD31-4B8C-83A1-F6EECF244321}">
                <p14:modId xmlns:p14="http://schemas.microsoft.com/office/powerpoint/2010/main" val="3580283959"/>
              </p:ext>
            </p:extLst>
          </p:nvPr>
        </p:nvGraphicFramePr>
        <p:xfrm>
          <a:off x="1676400" y="2405494"/>
          <a:ext cx="9067800" cy="2967389"/>
        </p:xfrm>
        <a:graphic>
          <a:graphicData uri="http://schemas.openxmlformats.org/drawingml/2006/table">
            <a:tbl>
              <a:tblPr firstRow="1" firstCol="1" lastRow="1" lastCol="1" bandRow="1" bandCol="1">
                <a:tableStyleId>{5940675A-B579-460E-94D1-54222C63F5DA}</a:tableStyleId>
              </a:tblPr>
              <a:tblGrid>
                <a:gridCol w="911567">
                  <a:extLst>
                    <a:ext uri="{9D8B030D-6E8A-4147-A177-3AD203B41FA5}">
                      <a16:colId xmlns:a16="http://schemas.microsoft.com/office/drawing/2014/main" val="3151672897"/>
                    </a:ext>
                  </a:extLst>
                </a:gridCol>
                <a:gridCol w="888923">
                  <a:extLst>
                    <a:ext uri="{9D8B030D-6E8A-4147-A177-3AD203B41FA5}">
                      <a16:colId xmlns:a16="http://schemas.microsoft.com/office/drawing/2014/main" val="713999286"/>
                    </a:ext>
                  </a:extLst>
                </a:gridCol>
                <a:gridCol w="767327">
                  <a:extLst>
                    <a:ext uri="{9D8B030D-6E8A-4147-A177-3AD203B41FA5}">
                      <a16:colId xmlns:a16="http://schemas.microsoft.com/office/drawing/2014/main" val="2654023296"/>
                    </a:ext>
                  </a:extLst>
                </a:gridCol>
                <a:gridCol w="912403">
                  <a:extLst>
                    <a:ext uri="{9D8B030D-6E8A-4147-A177-3AD203B41FA5}">
                      <a16:colId xmlns:a16="http://schemas.microsoft.com/office/drawing/2014/main" val="1771411602"/>
                    </a:ext>
                  </a:extLst>
                </a:gridCol>
                <a:gridCol w="668370">
                  <a:extLst>
                    <a:ext uri="{9D8B030D-6E8A-4147-A177-3AD203B41FA5}">
                      <a16:colId xmlns:a16="http://schemas.microsoft.com/office/drawing/2014/main" val="3427696421"/>
                    </a:ext>
                  </a:extLst>
                </a:gridCol>
                <a:gridCol w="1101930">
                  <a:extLst>
                    <a:ext uri="{9D8B030D-6E8A-4147-A177-3AD203B41FA5}">
                      <a16:colId xmlns:a16="http://schemas.microsoft.com/office/drawing/2014/main" val="3213546672"/>
                    </a:ext>
                  </a:extLst>
                </a:gridCol>
                <a:gridCol w="964013">
                  <a:extLst>
                    <a:ext uri="{9D8B030D-6E8A-4147-A177-3AD203B41FA5}">
                      <a16:colId xmlns:a16="http://schemas.microsoft.com/office/drawing/2014/main" val="2677021632"/>
                    </a:ext>
                  </a:extLst>
                </a:gridCol>
                <a:gridCol w="2853267">
                  <a:extLst>
                    <a:ext uri="{9D8B030D-6E8A-4147-A177-3AD203B41FA5}">
                      <a16:colId xmlns:a16="http://schemas.microsoft.com/office/drawing/2014/main" val="3836199414"/>
                    </a:ext>
                  </a:extLst>
                </a:gridCol>
              </a:tblGrid>
              <a:tr h="485588">
                <a:tc>
                  <a:txBody>
                    <a:bodyPr/>
                    <a:lstStyle/>
                    <a:p>
                      <a:pPr marL="0" marR="0" algn="ctr">
                        <a:spcBef>
                          <a:spcPts val="0"/>
                        </a:spcBef>
                        <a:spcAft>
                          <a:spcPts val="0"/>
                        </a:spcAft>
                      </a:pPr>
                      <a:r>
                        <a:rPr lang="en-GB" sz="1200" dirty="0">
                          <a:effectLst/>
                        </a:rPr>
                        <a:t>5QI</a:t>
                      </a:r>
                      <a:endParaRPr lang="en-US" sz="1200" dirty="0">
                        <a:effectLst/>
                      </a:endParaRPr>
                    </a:p>
                    <a:p>
                      <a:pPr marL="0" marR="0" algn="ctr">
                        <a:spcBef>
                          <a:spcPts val="0"/>
                        </a:spcBef>
                        <a:spcAft>
                          <a:spcPts val="0"/>
                        </a:spcAft>
                      </a:pPr>
                      <a:r>
                        <a:rPr lang="en-GB" sz="1200" dirty="0">
                          <a:effectLst/>
                        </a:rPr>
                        <a:t>Value</a:t>
                      </a:r>
                      <a:endParaRPr lang="en-US"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Resource Type</a:t>
                      </a:r>
                      <a:endParaRPr lang="en-US"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Default Priority Level</a:t>
                      </a:r>
                      <a:endParaRPr lang="en-US"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Packet Delay Budget</a:t>
                      </a:r>
                      <a:endParaRPr lang="en-US" sz="1200" dirty="0">
                        <a:effectLst/>
                      </a:endParaRPr>
                    </a:p>
                  </a:txBody>
                  <a:tcPr marL="40326" marR="40326" marT="0" marB="0"/>
                </a:tc>
                <a:tc>
                  <a:txBody>
                    <a:bodyPr/>
                    <a:lstStyle/>
                    <a:p>
                      <a:pPr marL="0" marR="0" algn="ctr">
                        <a:spcBef>
                          <a:spcPts val="0"/>
                        </a:spcBef>
                        <a:spcAft>
                          <a:spcPts val="0"/>
                        </a:spcAft>
                      </a:pPr>
                      <a:r>
                        <a:rPr lang="en-GB" sz="1200">
                          <a:effectLst/>
                        </a:rPr>
                        <a:t>Packet Error</a:t>
                      </a:r>
                      <a:endParaRPr lang="en-US" sz="1200">
                        <a:effectLst/>
                      </a:endParaRPr>
                    </a:p>
                    <a:p>
                      <a:pPr marL="0" marR="0" algn="ctr">
                        <a:spcBef>
                          <a:spcPts val="0"/>
                        </a:spcBef>
                        <a:spcAft>
                          <a:spcPts val="0"/>
                        </a:spcAft>
                      </a:pPr>
                      <a:r>
                        <a:rPr lang="en-GB" sz="1200">
                          <a:effectLst/>
                        </a:rPr>
                        <a:t>Rate </a:t>
                      </a:r>
                      <a:endParaRPr lang="en-US" sz="1200" b="1">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Default Maximum Data Burst Volume</a:t>
                      </a:r>
                      <a:endParaRPr lang="en-US" sz="1200" dirty="0">
                        <a:effectLst/>
                      </a:endParaRPr>
                    </a:p>
                  </a:txBody>
                  <a:tcPr marL="40326" marR="40326" marT="0" marB="0"/>
                </a:tc>
                <a:tc>
                  <a:txBody>
                    <a:bodyPr/>
                    <a:lstStyle/>
                    <a:p>
                      <a:pPr marL="0" marR="0" algn="ctr">
                        <a:spcBef>
                          <a:spcPts val="0"/>
                        </a:spcBef>
                        <a:spcAft>
                          <a:spcPts val="0"/>
                        </a:spcAft>
                      </a:pPr>
                      <a:r>
                        <a:rPr lang="en-GB" sz="1200">
                          <a:effectLst/>
                        </a:rPr>
                        <a:t>Default</a:t>
                      </a:r>
                      <a:endParaRPr lang="en-US" sz="1200">
                        <a:effectLst/>
                      </a:endParaRPr>
                    </a:p>
                    <a:p>
                      <a:pPr marL="0" marR="0" algn="ctr">
                        <a:spcBef>
                          <a:spcPts val="0"/>
                        </a:spcBef>
                        <a:spcAft>
                          <a:spcPts val="0"/>
                        </a:spcAft>
                      </a:pPr>
                      <a:r>
                        <a:rPr lang="en-GB" sz="1200">
                          <a:effectLst/>
                        </a:rPr>
                        <a:t>Averaging Window</a:t>
                      </a:r>
                      <a:endParaRPr lang="en-US" sz="1200" b="1">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a:effectLst/>
                        </a:rPr>
                        <a:t>Example Services</a:t>
                      </a:r>
                      <a:endParaRPr lang="en-US" sz="1200" b="1">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extLst>
                  <a:ext uri="{0D108BD9-81ED-4DB2-BD59-A6C34878D82A}">
                    <a16:rowId xmlns:a16="http://schemas.microsoft.com/office/drawing/2014/main" val="4163407243"/>
                  </a:ext>
                </a:extLst>
              </a:tr>
              <a:tr h="291353">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82</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rowSpan="5">
                  <a:txBody>
                    <a:bodyPr/>
                    <a:lstStyle/>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Delay Critical GBR</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19</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10 </a:t>
                      </a:r>
                      <a:r>
                        <a:rPr lang="en-GB" sz="1200" dirty="0" err="1">
                          <a:effectLst/>
                          <a:latin typeface="Arial" panose="020B0604020202020204" pitchFamily="34" charset="0"/>
                          <a:ea typeface="Times New Roman" panose="02020603050405020304" pitchFamily="18" charset="0"/>
                          <a:cs typeface="Times New Roman" panose="02020603050405020304" pitchFamily="18" charset="0"/>
                        </a:rPr>
                        <a:t>ms</a:t>
                      </a:r>
                      <a:br>
                        <a:rPr lang="en-GB" sz="1200" dirty="0">
                          <a:effectLst/>
                          <a:latin typeface="Arial" panose="020B0604020202020204" pitchFamily="34" charset="0"/>
                          <a:ea typeface="Times New Roman" panose="02020603050405020304" pitchFamily="18" charset="0"/>
                          <a:cs typeface="Times New Roman" panose="02020603050405020304" pitchFamily="18" charset="0"/>
                        </a:rPr>
                      </a:b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10</a:t>
                      </a:r>
                      <a:r>
                        <a:rPr lang="en-GB" sz="1200" baseline="30000" dirty="0">
                          <a:effectLst/>
                          <a:latin typeface="Arial" panose="020B0604020202020204" pitchFamily="34" charset="0"/>
                          <a:ea typeface="Times New Roman" panose="02020603050405020304" pitchFamily="18" charset="0"/>
                          <a:cs typeface="Times New Roman" panose="02020603050405020304" pitchFamily="18" charset="0"/>
                        </a:rPr>
                        <a:t>-4</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255 bytes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2000 </a:t>
                      </a:r>
                      <a:r>
                        <a:rPr lang="en-GB" sz="1200" dirty="0" err="1">
                          <a:effectLst/>
                          <a:latin typeface="Arial" panose="020B0604020202020204" pitchFamily="34" charset="0"/>
                          <a:ea typeface="Times New Roman" panose="02020603050405020304" pitchFamily="18" charset="0"/>
                          <a:cs typeface="Times New Roman" panose="02020603050405020304" pitchFamily="18" charset="0"/>
                        </a:rPr>
                        <a:t>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Discrete Automation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619057285"/>
                  </a:ext>
                </a:extLst>
              </a:tr>
              <a:tr h="291353">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83</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22</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10 </a:t>
                      </a:r>
                      <a:r>
                        <a:rPr lang="en-GB" sz="1200" dirty="0" err="1">
                          <a:effectLst/>
                          <a:latin typeface="Arial" panose="020B0604020202020204" pitchFamily="34" charset="0"/>
                          <a:ea typeface="Times New Roman" panose="02020603050405020304" pitchFamily="18" charset="0"/>
                          <a:cs typeface="Times New Roman" panose="02020603050405020304" pitchFamily="18" charset="0"/>
                        </a:rPr>
                        <a:t>ms</a:t>
                      </a:r>
                      <a:br>
                        <a:rPr lang="en-GB" sz="1200" dirty="0">
                          <a:effectLst/>
                          <a:latin typeface="Arial" panose="020B0604020202020204" pitchFamily="34" charset="0"/>
                          <a:ea typeface="Times New Roman" panose="02020603050405020304" pitchFamily="18" charset="0"/>
                          <a:cs typeface="Times New Roman" panose="02020603050405020304" pitchFamily="18" charset="0"/>
                        </a:rPr>
                      </a:b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10</a:t>
                      </a:r>
                      <a:r>
                        <a:rPr lang="en-GB" sz="1200" baseline="30000" dirty="0">
                          <a:effectLst/>
                          <a:latin typeface="Arial" panose="020B0604020202020204" pitchFamily="34" charset="0"/>
                          <a:ea typeface="Times New Roman" panose="02020603050405020304" pitchFamily="18" charset="0"/>
                          <a:cs typeface="Times New Roman" panose="02020603050405020304" pitchFamily="18" charset="0"/>
                        </a:rPr>
                        <a:t>-4</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x-none" sz="1200" dirty="0">
                          <a:effectLst/>
                          <a:latin typeface="Arial" panose="020B0604020202020204" pitchFamily="34" charset="0"/>
                          <a:ea typeface="Times New Roman" panose="02020603050405020304" pitchFamily="18" charset="0"/>
                          <a:cs typeface="Times New Roman" panose="02020603050405020304" pitchFamily="18" charset="0"/>
                        </a:rPr>
                        <a:t>1354</a:t>
                      </a:r>
                      <a:r>
                        <a:rPr lang="en-GB" sz="1200" dirty="0">
                          <a:effectLst/>
                          <a:latin typeface="Arial" panose="020B0604020202020204" pitchFamily="34" charset="0"/>
                          <a:ea typeface="Times New Roman" panose="02020603050405020304" pitchFamily="18" charset="0"/>
                          <a:cs typeface="Times New Roman" panose="02020603050405020304" pitchFamily="18" charset="0"/>
                        </a:rPr>
                        <a:t> bytes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2000 </a:t>
                      </a:r>
                      <a:r>
                        <a:rPr lang="en-GB" sz="1200" dirty="0" err="1">
                          <a:effectLst/>
                          <a:latin typeface="Arial" panose="020B0604020202020204" pitchFamily="34" charset="0"/>
                          <a:ea typeface="Times New Roman" panose="02020603050405020304" pitchFamily="18" charset="0"/>
                          <a:cs typeface="Times New Roman" panose="02020603050405020304" pitchFamily="18" charset="0"/>
                        </a:rPr>
                        <a:t>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Discrete Automation</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V2X messages (UE - RSU Platooning, Advanced Driving: Cooperative Lane Change with low </a:t>
                      </a:r>
                      <a:r>
                        <a:rPr lang="en-GB" sz="1200" dirty="0" err="1">
                          <a:effectLst/>
                          <a:latin typeface="Arial" panose="020B0604020202020204" pitchFamily="34" charset="0"/>
                          <a:ea typeface="Times New Roman" panose="02020603050405020304" pitchFamily="18" charset="0"/>
                          <a:cs typeface="Times New Roman" panose="02020603050405020304" pitchFamily="18" charset="0"/>
                        </a:rPr>
                        <a:t>LoA</a:t>
                      </a: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52472224"/>
                  </a:ext>
                </a:extLst>
              </a:tr>
              <a:tr h="407069">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84</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24</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x-none" sz="1200" dirty="0">
                          <a:effectLst/>
                          <a:latin typeface="Arial" panose="020B0604020202020204" pitchFamily="34" charset="0"/>
                          <a:ea typeface="Times New Roman" panose="02020603050405020304" pitchFamily="18" charset="0"/>
                          <a:cs typeface="Times New Roman" panose="02020603050405020304" pitchFamily="18" charset="0"/>
                        </a:rPr>
                        <a:t>30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10</a:t>
                      </a:r>
                      <a:r>
                        <a:rPr lang="x-none" sz="1200" baseline="30000">
                          <a:effectLst/>
                          <a:latin typeface="Arial" panose="020B0604020202020204" pitchFamily="34" charset="0"/>
                          <a:ea typeface="Times New Roman" panose="02020603050405020304" pitchFamily="18" charset="0"/>
                          <a:cs typeface="Times New Roman" panose="02020603050405020304" pitchFamily="18" charset="0"/>
                        </a:rPr>
                        <a:t>-5</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x-none" sz="1200" dirty="0">
                          <a:effectLst/>
                          <a:latin typeface="Arial" panose="020B0604020202020204" pitchFamily="34" charset="0"/>
                          <a:ea typeface="Times New Roman" panose="02020603050405020304" pitchFamily="18" charset="0"/>
                          <a:cs typeface="Times New Roman" panose="02020603050405020304" pitchFamily="18" charset="0"/>
                        </a:rPr>
                        <a:t>1354 bytes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x-none" sz="1200" dirty="0">
                          <a:effectLst/>
                          <a:latin typeface="Arial" panose="020B0604020202020204" pitchFamily="34" charset="0"/>
                          <a:ea typeface="Times New Roman" panose="02020603050405020304" pitchFamily="18" charset="0"/>
                          <a:cs typeface="Times New Roman" panose="02020603050405020304" pitchFamily="18" charset="0"/>
                        </a:rPr>
                        <a:t>2000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x-none" sz="1200" dirty="0">
                          <a:effectLst/>
                          <a:latin typeface="Arial" panose="020B0604020202020204" pitchFamily="34" charset="0"/>
                          <a:ea typeface="Times New Roman" panose="02020603050405020304" pitchFamily="18" charset="0"/>
                          <a:cs typeface="Times New Roman" panose="02020603050405020304" pitchFamily="18" charset="0"/>
                        </a:rPr>
                        <a:t>Intelligent transport systems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92545505"/>
                  </a:ext>
                </a:extLst>
              </a:tr>
              <a:tr h="291353">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85</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21</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x-none" sz="1200" dirty="0">
                          <a:effectLst/>
                          <a:latin typeface="Arial" panose="020B0604020202020204" pitchFamily="34" charset="0"/>
                          <a:ea typeface="Times New Roman" panose="02020603050405020304" pitchFamily="18" charset="0"/>
                          <a:cs typeface="Times New Roman" panose="02020603050405020304" pitchFamily="18" charset="0"/>
                        </a:rPr>
                        <a:t>5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10</a:t>
                      </a:r>
                      <a:r>
                        <a:rPr lang="x-none" sz="1200" baseline="30000">
                          <a:effectLst/>
                          <a:latin typeface="Arial" panose="020B0604020202020204" pitchFamily="34" charset="0"/>
                          <a:ea typeface="Times New Roman" panose="02020603050405020304" pitchFamily="18" charset="0"/>
                          <a:cs typeface="Times New Roman" panose="02020603050405020304" pitchFamily="18" charset="0"/>
                        </a:rPr>
                        <a:t>-5</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255 bytes</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x-none" sz="1200" dirty="0">
                          <a:effectLst/>
                          <a:latin typeface="Arial" panose="020B0604020202020204" pitchFamily="34" charset="0"/>
                          <a:ea typeface="Times New Roman" panose="02020603050405020304" pitchFamily="18" charset="0"/>
                          <a:cs typeface="Times New Roman" panose="02020603050405020304" pitchFamily="18" charset="0"/>
                        </a:rPr>
                        <a:t>2000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x-none" sz="1200" dirty="0">
                          <a:effectLst/>
                          <a:latin typeface="Arial" panose="020B0604020202020204" pitchFamily="34" charset="0"/>
                          <a:ea typeface="Times New Roman" panose="02020603050405020304" pitchFamily="18" charset="0"/>
                          <a:cs typeface="Times New Roman" panose="02020603050405020304" pitchFamily="18" charset="0"/>
                        </a:rPr>
                        <a:t>Electricity Distribution- high voltage V2X messages (Remote Driving.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66568730"/>
                  </a:ext>
                </a:extLst>
              </a:tr>
              <a:tr h="291353">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8</a:t>
                      </a:r>
                      <a:r>
                        <a:rPr lang="en-GB" sz="1200">
                          <a:effectLst/>
                          <a:latin typeface="Arial" panose="020B0604020202020204" pitchFamily="34" charset="0"/>
                          <a:ea typeface="Times New Roman" panose="02020603050405020304" pitchFamily="18" charset="0"/>
                          <a:cs typeface="Times New Roman" panose="02020603050405020304" pitchFamily="18" charset="0"/>
                        </a:rPr>
                        <a:t>6</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1</a:t>
                      </a:r>
                      <a:r>
                        <a:rPr lang="en-GB" sz="1200">
                          <a:effectLst/>
                          <a:latin typeface="Arial" panose="020B0604020202020204" pitchFamily="34" charset="0"/>
                          <a:ea typeface="Times New Roman" panose="02020603050405020304" pitchFamily="18" charset="0"/>
                          <a:cs typeface="Times New Roman" panose="02020603050405020304" pitchFamily="18" charset="0"/>
                        </a:rPr>
                        <a:t>8</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x-none" sz="1200" dirty="0">
                          <a:effectLst/>
                          <a:latin typeface="Arial" panose="020B0604020202020204" pitchFamily="34" charset="0"/>
                          <a:ea typeface="Times New Roman" panose="02020603050405020304" pitchFamily="18" charset="0"/>
                          <a:cs typeface="Times New Roman" panose="02020603050405020304" pitchFamily="18" charset="0"/>
                        </a:rPr>
                        <a:t>5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10</a:t>
                      </a:r>
                      <a:r>
                        <a:rPr lang="x-none" sz="1200" baseline="30000">
                          <a:effectLst/>
                          <a:latin typeface="Arial" panose="020B0604020202020204" pitchFamily="34" charset="0"/>
                          <a:ea typeface="Times New Roman" panose="02020603050405020304" pitchFamily="18" charset="0"/>
                          <a:cs typeface="Times New Roman" panose="02020603050405020304" pitchFamily="18" charset="0"/>
                        </a:rPr>
                        <a:t>-</a:t>
                      </a:r>
                      <a:r>
                        <a:rPr lang="en-GB" sz="1200" baseline="30000">
                          <a:effectLst/>
                          <a:latin typeface="Arial" panose="020B0604020202020204" pitchFamily="34" charset="0"/>
                          <a:ea typeface="Times New Roman" panose="02020603050405020304" pitchFamily="18" charset="0"/>
                          <a:cs typeface="Times New Roman" panose="02020603050405020304" pitchFamily="18" charset="0"/>
                        </a:rPr>
                        <a:t>4</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1354 bytes</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x-none" sz="1200" dirty="0">
                          <a:effectLst/>
                          <a:latin typeface="Arial" panose="020B0604020202020204" pitchFamily="34" charset="0"/>
                          <a:ea typeface="Times New Roman" panose="02020603050405020304" pitchFamily="18" charset="0"/>
                          <a:cs typeface="Times New Roman" panose="02020603050405020304" pitchFamily="18" charset="0"/>
                        </a:rPr>
                        <a:t>2000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V2X messages (Advanced Driving: Collision Avoidance, Platooning with high </a:t>
                      </a:r>
                      <a:r>
                        <a:rPr lang="en-GB" sz="1200" dirty="0" err="1">
                          <a:effectLst/>
                          <a:latin typeface="Arial" panose="020B0604020202020204" pitchFamily="34" charset="0"/>
                          <a:ea typeface="Times New Roman" panose="02020603050405020304" pitchFamily="18" charset="0"/>
                          <a:cs typeface="Times New Roman" panose="02020603050405020304" pitchFamily="18" charset="0"/>
                        </a:rPr>
                        <a:t>LoA</a:t>
                      </a: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808918981"/>
                  </a:ext>
                </a:extLst>
              </a:tr>
            </a:tbl>
          </a:graphicData>
        </a:graphic>
      </p:graphicFrame>
      <p:sp>
        <p:nvSpPr>
          <p:cNvPr id="4" name="Slide Number Placeholder 3">
            <a:extLst>
              <a:ext uri="{FF2B5EF4-FFF2-40B4-BE49-F238E27FC236}">
                <a16:creationId xmlns:a16="http://schemas.microsoft.com/office/drawing/2014/main" id="{866313BA-849C-455D-BCF6-8BFA3C1122A0}"/>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C9C224-2F6D-48F9-BCA7-FAE36FB79475}"/>
              </a:ext>
            </a:extLst>
          </p:cNvPr>
          <p:cNvSpPr>
            <a:spLocks noGrp="1"/>
          </p:cNvSpPr>
          <p:nvPr>
            <p:ph type="ftr" idx="14"/>
          </p:nvPr>
        </p:nvSpPr>
        <p:spPr/>
        <p:txBody>
          <a:bodyPr/>
          <a:lstStyle/>
          <a:p>
            <a:r>
              <a:rPr lang="en-GB"/>
              <a:t>Binita Gupta (Intel)</a:t>
            </a:r>
            <a:endParaRPr lang="en-GB" dirty="0"/>
          </a:p>
        </p:txBody>
      </p:sp>
      <p:sp>
        <p:nvSpPr>
          <p:cNvPr id="6" name="Date Placeholder 5">
            <a:extLst>
              <a:ext uri="{FF2B5EF4-FFF2-40B4-BE49-F238E27FC236}">
                <a16:creationId xmlns:a16="http://schemas.microsoft.com/office/drawing/2014/main" id="{7B828FCC-AFCC-4EB0-BAA7-BB7B5C2A7845}"/>
              </a:ext>
            </a:extLst>
          </p:cNvPr>
          <p:cNvSpPr>
            <a:spLocks noGrp="1"/>
          </p:cNvSpPr>
          <p:nvPr>
            <p:ph type="dt" idx="15"/>
          </p:nvPr>
        </p:nvSpPr>
        <p:spPr/>
        <p:txBody>
          <a:bodyPr/>
          <a:lstStyle/>
          <a:p>
            <a:r>
              <a:rPr lang="en-US"/>
              <a:t>October 2020</a:t>
            </a:r>
            <a:endParaRPr lang="en-GB" dirty="0"/>
          </a:p>
        </p:txBody>
      </p:sp>
      <p:sp>
        <p:nvSpPr>
          <p:cNvPr id="8" name="TextBox 7">
            <a:extLst>
              <a:ext uri="{FF2B5EF4-FFF2-40B4-BE49-F238E27FC236}">
                <a16:creationId xmlns:a16="http://schemas.microsoft.com/office/drawing/2014/main" id="{821BC337-85C9-4D7D-88E2-B2D94DC6D1B1}"/>
              </a:ext>
            </a:extLst>
          </p:cNvPr>
          <p:cNvSpPr txBox="1"/>
          <p:nvPr/>
        </p:nvSpPr>
        <p:spPr>
          <a:xfrm>
            <a:off x="1600672" y="1989078"/>
            <a:ext cx="4426212" cy="338554"/>
          </a:xfrm>
          <a:prstGeom prst="rect">
            <a:avLst/>
          </a:prstGeom>
          <a:noFill/>
        </p:spPr>
        <p:txBody>
          <a:bodyPr wrap="none" rtlCol="0">
            <a:spAutoFit/>
          </a:bodyPr>
          <a:lstStyle/>
          <a:p>
            <a:pPr>
              <a:spcAft>
                <a:spcPts val="600"/>
              </a:spcAft>
            </a:pPr>
            <a:r>
              <a:rPr lang="en-US" sz="1600" dirty="0">
                <a:solidFill>
                  <a:srgbClr val="0070C0"/>
                </a:solidFill>
              </a:rPr>
              <a:t>For Delay-Critical GBR resource type (TS 23.501):</a:t>
            </a:r>
          </a:p>
        </p:txBody>
      </p:sp>
    </p:spTree>
    <p:extLst>
      <p:ext uri="{BB962C8B-B14F-4D97-AF65-F5344CB8AC3E}">
        <p14:creationId xmlns:p14="http://schemas.microsoft.com/office/powerpoint/2010/main" val="3710302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1"/>
            <a:ext cx="10361084" cy="723925"/>
          </a:xfrm>
        </p:spPr>
        <p:txBody>
          <a:bodyPr/>
          <a:lstStyle/>
          <a:p>
            <a:r>
              <a:rPr lang="en-US" dirty="0"/>
              <a:t>WLAN and 5G Integration Architecture</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idx="1"/>
          </p:nvPr>
        </p:nvSpPr>
        <p:spPr>
          <a:xfrm>
            <a:off x="675897" y="1450666"/>
            <a:ext cx="10939690" cy="4685478"/>
          </a:xfrm>
        </p:spPr>
        <p:txBody>
          <a:bodyPr/>
          <a:lstStyle/>
          <a:p>
            <a:pPr marL="285750" indent="-285750">
              <a:spcAft>
                <a:spcPts val="600"/>
              </a:spcAft>
              <a:buFont typeface="Arial" panose="020B0604020202020204" pitchFamily="34" charset="0"/>
              <a:buChar char="•"/>
            </a:pPr>
            <a:r>
              <a:rPr lang="en-US" sz="1900" b="0" dirty="0"/>
              <a:t>3GPP 5G architecture supports UE connecting to 5G core network over WLAN access, </a:t>
            </a:r>
            <a:r>
              <a:rPr lang="en-US" sz="1900" b="0" dirty="0">
                <a:solidFill>
                  <a:srgbClr val="0070C0"/>
                </a:solidFill>
              </a:rPr>
              <a:t>without requiring primary connectivity over cellular access</a:t>
            </a:r>
          </a:p>
          <a:p>
            <a:pPr marL="285750" indent="-285750">
              <a:spcAft>
                <a:spcPts val="600"/>
              </a:spcAft>
              <a:buFont typeface="Arial" panose="020B0604020202020204" pitchFamily="34" charset="0"/>
              <a:buChar char="•"/>
            </a:pPr>
            <a:r>
              <a:rPr lang="en-US" sz="1900" b="0" dirty="0"/>
              <a:t>5G supports WLAN access integration at the core network level through gateway functions (N3IWF, TNGF and TWIF) for untrusted and trusted WLAN </a:t>
            </a:r>
          </a:p>
          <a:p>
            <a:pPr marL="685800" lvl="1">
              <a:spcAft>
                <a:spcPts val="600"/>
              </a:spcAft>
              <a:buFont typeface="Arial" panose="020B0604020202020204" pitchFamily="34" charset="0"/>
              <a:buChar char="•"/>
            </a:pPr>
            <a:r>
              <a:rPr lang="en-GB" sz="1700" dirty="0"/>
              <a:t>PLMN operator makes the decision on whether a WLAN network is considered trusted or untrusted based on security features of WLAN access and/or other reasons</a:t>
            </a:r>
            <a:endParaRPr lang="en-US" sz="1700" dirty="0"/>
          </a:p>
          <a:p>
            <a:pPr marL="685800" lvl="1">
              <a:spcAft>
                <a:spcPts val="600"/>
              </a:spcAft>
              <a:buFont typeface="Arial" panose="020B0604020202020204" pitchFamily="34" charset="0"/>
              <a:buChar char="•"/>
            </a:pPr>
            <a:r>
              <a:rPr lang="en-US" sz="1700" dirty="0"/>
              <a:t>UE may discover trust relationship for WLAN networks (e.g. over ANQP) or may be configured with trusted WLAN networks</a:t>
            </a:r>
          </a:p>
          <a:p>
            <a:pPr marL="285750" indent="-285750">
              <a:spcAft>
                <a:spcPts val="600"/>
              </a:spcAft>
              <a:buFont typeface="Arial" panose="020B0604020202020204" pitchFamily="34" charset="0"/>
              <a:buChar char="•"/>
            </a:pPr>
            <a:r>
              <a:rPr lang="en-US" sz="1900" b="0" dirty="0">
                <a:solidFill>
                  <a:srgbClr val="0070C0"/>
                </a:solidFill>
              </a:rPr>
              <a:t>5G core is designed to be access neutral</a:t>
            </a:r>
            <a:r>
              <a:rPr lang="en-US" sz="1900" b="0" dirty="0"/>
              <a:t> - gateway functions for WLAN integration interface with the 5G Core using same N2/N3 interfaces as used by the 3GPP access</a:t>
            </a:r>
            <a:r>
              <a:rPr lang="en-US" sz="1900" dirty="0"/>
              <a:t> </a:t>
            </a:r>
          </a:p>
          <a:p>
            <a:pPr marL="285750" indent="-285750">
              <a:spcAft>
                <a:spcPts val="600"/>
              </a:spcAft>
              <a:buFont typeface="Arial" panose="020B0604020202020204" pitchFamily="34" charset="0"/>
              <a:buChar char="•"/>
            </a:pPr>
            <a:r>
              <a:rPr lang="en-US" sz="1900" b="0" dirty="0">
                <a:solidFill>
                  <a:schemeClr val="tx1"/>
                </a:solidFill>
              </a:rPr>
              <a:t>5G has adopted </a:t>
            </a:r>
            <a:r>
              <a:rPr lang="en-US" sz="1900" b="0" dirty="0">
                <a:solidFill>
                  <a:srgbClr val="0070C0"/>
                </a:solidFill>
              </a:rPr>
              <a:t>EAP based authentication framework, </a:t>
            </a:r>
            <a:r>
              <a:rPr lang="en-US" sz="1900" b="0" dirty="0">
                <a:solidFill>
                  <a:schemeClr val="tx1"/>
                </a:solidFill>
              </a:rPr>
              <a:t>similar to Wi-Fi, </a:t>
            </a:r>
            <a:r>
              <a:rPr lang="en-US" sz="1900" b="0" dirty="0"/>
              <a:t>for UE authentication with 5G core</a:t>
            </a:r>
          </a:p>
          <a:p>
            <a:pPr marL="285750" indent="-285750">
              <a:spcAft>
                <a:spcPts val="600"/>
              </a:spcAft>
              <a:buFont typeface="Arial" panose="020B0604020202020204" pitchFamily="34" charset="0"/>
              <a:buChar char="•"/>
            </a:pPr>
            <a:r>
              <a:rPr lang="en-US" sz="1900" b="0" dirty="0"/>
              <a:t>5G signaling and user data are transported over IPsec tunnels established between UE and gateway functions over WLAN</a:t>
            </a:r>
            <a:endParaRPr lang="en-GB" sz="1900" b="0" dirty="0"/>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p:txBody>
          <a:bodyPr/>
          <a:lstStyle/>
          <a:p>
            <a:r>
              <a:rPr lang="en-US"/>
              <a:t>October 2020</a:t>
            </a:r>
            <a:endParaRPr lang="en-GB" dirty="0"/>
          </a:p>
        </p:txBody>
      </p:sp>
      <p:sp>
        <p:nvSpPr>
          <p:cNvPr id="7" name="Footer Placeholder 6">
            <a:extLst>
              <a:ext uri="{FF2B5EF4-FFF2-40B4-BE49-F238E27FC236}">
                <a16:creationId xmlns:a16="http://schemas.microsoft.com/office/drawing/2014/main" id="{52A5B287-96C1-4DD5-B292-A99FFEED2595}"/>
              </a:ext>
            </a:extLst>
          </p:cNvPr>
          <p:cNvSpPr>
            <a:spLocks noGrp="1"/>
          </p:cNvSpPr>
          <p:nvPr>
            <p:ph type="ftr" idx="14"/>
          </p:nvPr>
        </p:nvSpPr>
        <p:spPr/>
        <p:txBody>
          <a:bodyPr/>
          <a:lstStyle/>
          <a:p>
            <a:r>
              <a:rPr lang="en-GB"/>
              <a:t>Binita Gupta (Intel)</a:t>
            </a:r>
            <a:endParaRPr lang="en-GB" dirty="0"/>
          </a:p>
        </p:txBody>
      </p:sp>
      <p:sp>
        <p:nvSpPr>
          <p:cNvPr id="8" name="TextBox 7">
            <a:extLst>
              <a:ext uri="{FF2B5EF4-FFF2-40B4-BE49-F238E27FC236}">
                <a16:creationId xmlns:a16="http://schemas.microsoft.com/office/drawing/2014/main" id="{4FF1FD75-D0EE-412C-A23C-2DC0E598DD80}"/>
              </a:ext>
            </a:extLst>
          </p:cNvPr>
          <p:cNvSpPr txBox="1"/>
          <p:nvPr/>
        </p:nvSpPr>
        <p:spPr>
          <a:xfrm>
            <a:off x="837143" y="6216415"/>
            <a:ext cx="5257800" cy="276999"/>
          </a:xfrm>
          <a:prstGeom prst="rect">
            <a:avLst/>
          </a:prstGeom>
          <a:noFill/>
        </p:spPr>
        <p:txBody>
          <a:bodyPr wrap="square" rtlCol="0">
            <a:spAutoFit/>
          </a:bodyPr>
          <a:lstStyle/>
          <a:p>
            <a:pPr>
              <a:spcAft>
                <a:spcPts val="600"/>
              </a:spcAft>
            </a:pPr>
            <a:r>
              <a:rPr lang="en-US" sz="1200" dirty="0">
                <a:solidFill>
                  <a:schemeClr val="tx1"/>
                </a:solidFill>
              </a:rPr>
              <a:t>PLMN: </a:t>
            </a:r>
            <a:r>
              <a:rPr lang="en-GB" sz="1200" dirty="0">
                <a:solidFill>
                  <a:schemeClr val="tx1"/>
                </a:solidFill>
              </a:rPr>
              <a:t>Public Land Mobile Network, </a:t>
            </a:r>
            <a:r>
              <a:rPr lang="en-US" sz="1200" dirty="0">
                <a:solidFill>
                  <a:schemeClr val="tx1"/>
                </a:solidFill>
              </a:rPr>
              <a:t>ANQP: </a:t>
            </a:r>
            <a:r>
              <a:rPr lang="en-GB" sz="1200" dirty="0">
                <a:solidFill>
                  <a:schemeClr val="tx1"/>
                </a:solidFill>
              </a:rPr>
              <a:t>Access Network Query Protocol</a:t>
            </a:r>
            <a:endParaRPr lang="en-US" sz="1200" dirty="0">
              <a:solidFill>
                <a:schemeClr val="tx1"/>
              </a:solidFill>
            </a:endParaRPr>
          </a:p>
        </p:txBody>
      </p:sp>
    </p:spTree>
    <p:extLst>
      <p:ext uri="{BB962C8B-B14F-4D97-AF65-F5344CB8AC3E}">
        <p14:creationId xmlns:p14="http://schemas.microsoft.com/office/powerpoint/2010/main" val="3968375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8AF0AB86-3CDE-41BC-A47F-9DF590F47C35}"/>
              </a:ext>
            </a:extLst>
          </p:cNvPr>
          <p:cNvSpPr/>
          <p:nvPr/>
        </p:nvSpPr>
        <p:spPr bwMode="auto">
          <a:xfrm>
            <a:off x="5867400" y="2208215"/>
            <a:ext cx="6172200" cy="3049585"/>
          </a:xfrm>
          <a:prstGeom prst="roundRect">
            <a:avLst/>
          </a:prstGeom>
          <a:solidFill>
            <a:srgbClr val="F6F9C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1"/>
            <a:ext cx="10361084" cy="1065213"/>
          </a:xfrm>
        </p:spPr>
        <p:txBody>
          <a:bodyPr wrap="square" anchor="ctr">
            <a:normAutofit/>
          </a:bodyPr>
          <a:lstStyle/>
          <a:p>
            <a:r>
              <a:rPr lang="en-US" dirty="0"/>
              <a:t>Untrusted WLAN Integration with 5G Core</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sz="half" idx="1"/>
          </p:nvPr>
        </p:nvSpPr>
        <p:spPr>
          <a:xfrm>
            <a:off x="533399" y="1830390"/>
            <a:ext cx="5334001" cy="4034022"/>
          </a:xfrm>
        </p:spPr>
        <p:txBody>
          <a:bodyPr wrap="square" anchor="t">
            <a:normAutofit fontScale="92500"/>
          </a:bodyPr>
          <a:lstStyle/>
          <a:p>
            <a:pPr marL="285750" indent="-285750">
              <a:spcAft>
                <a:spcPts val="600"/>
              </a:spcAft>
              <a:buFont typeface="Arial" panose="020B0604020202020204" pitchFamily="34" charset="0"/>
              <a:buChar char="•"/>
            </a:pPr>
            <a:r>
              <a:rPr lang="en-US" sz="2000" b="0" dirty="0"/>
              <a:t>Untrusted WLAN access is integrated with the 5G Core via </a:t>
            </a:r>
            <a:r>
              <a:rPr lang="en-US" sz="2000" b="0" dirty="0">
                <a:solidFill>
                  <a:srgbClr val="0070C0"/>
                </a:solidFill>
              </a:rPr>
              <a:t>N3IWF gateway function</a:t>
            </a:r>
          </a:p>
          <a:p>
            <a:pPr marL="285750" indent="-285750">
              <a:spcAft>
                <a:spcPts val="600"/>
              </a:spcAft>
              <a:buFont typeface="Arial" panose="020B0604020202020204" pitchFamily="34" charset="0"/>
              <a:buChar char="•"/>
            </a:pPr>
            <a:r>
              <a:rPr lang="en-US" sz="2000" b="0" dirty="0"/>
              <a:t>N3IWF interfaces with 5G core over N2/N3 interfaces, used for 3GPP access</a:t>
            </a:r>
          </a:p>
          <a:p>
            <a:pPr marL="285750" indent="-285750">
              <a:spcAft>
                <a:spcPts val="600"/>
              </a:spcAft>
              <a:buFont typeface="Arial" panose="020B0604020202020204" pitchFamily="34" charset="0"/>
              <a:buChar char="•"/>
            </a:pPr>
            <a:r>
              <a:rPr lang="en-US" sz="2000" b="0" dirty="0"/>
              <a:t>N3IWF and WLAN access interface through generic IP transport over Y2</a:t>
            </a:r>
          </a:p>
          <a:p>
            <a:pPr marL="285750" indent="-285750">
              <a:spcAft>
                <a:spcPts val="600"/>
              </a:spcAft>
              <a:buFont typeface="Arial" panose="020B0604020202020204" pitchFamily="34" charset="0"/>
              <a:buChar char="•"/>
            </a:pPr>
            <a:r>
              <a:rPr lang="en-US" sz="2000" b="0" dirty="0" err="1">
                <a:solidFill>
                  <a:srgbClr val="0070C0"/>
                </a:solidFill>
              </a:rPr>
              <a:t>NWu</a:t>
            </a:r>
            <a:r>
              <a:rPr lang="en-US" sz="2000" b="0" dirty="0">
                <a:solidFill>
                  <a:srgbClr val="0070C0"/>
                </a:solidFill>
              </a:rPr>
              <a:t> establishes IPsec security associations </a:t>
            </a:r>
            <a:r>
              <a:rPr lang="en-US" sz="2000" b="0" dirty="0"/>
              <a:t>(SAs) between UE and N3IWF for secure transport of 5G NAS signaling and user data</a:t>
            </a:r>
          </a:p>
          <a:p>
            <a:pPr marL="285750" indent="-285750">
              <a:spcAft>
                <a:spcPts val="600"/>
              </a:spcAft>
              <a:buFont typeface="Arial" panose="020B0604020202020204" pitchFamily="34" charset="0"/>
              <a:buChar char="•"/>
            </a:pPr>
            <a:r>
              <a:rPr lang="en-US" sz="2000" b="0" dirty="0"/>
              <a:t>IPsec SAs over </a:t>
            </a:r>
            <a:r>
              <a:rPr lang="en-US" sz="2000" b="0" dirty="0" err="1"/>
              <a:t>NWu</a:t>
            </a:r>
            <a:r>
              <a:rPr lang="en-US" sz="2000" b="0" dirty="0"/>
              <a:t> apply both encryption and integrity protection for 5G signaling and user data</a:t>
            </a:r>
          </a:p>
          <a:p>
            <a:pPr marL="285750" indent="-285750">
              <a:spcAft>
                <a:spcPts val="600"/>
              </a:spcAft>
              <a:buFont typeface="Arial" panose="020B0604020202020204" pitchFamily="34" charset="0"/>
              <a:buChar char="•"/>
            </a:pPr>
            <a:endParaRPr lang="en-US" sz="2000" b="0" dirty="0"/>
          </a:p>
          <a:p>
            <a:pPr marL="285750" indent="-285750">
              <a:spcAft>
                <a:spcPts val="600"/>
              </a:spcAft>
              <a:buFont typeface="Arial" panose="020B0604020202020204" pitchFamily="34" charset="0"/>
              <a:buChar char="•"/>
            </a:pPr>
            <a:endParaRPr lang="en-US" b="0" dirty="0"/>
          </a:p>
          <a:p>
            <a:pPr marL="285750" indent="-285750">
              <a:spcAft>
                <a:spcPts val="600"/>
              </a:spcAft>
              <a:buFont typeface="Arial" panose="020B0604020202020204" pitchFamily="34" charset="0"/>
              <a:buChar char="•"/>
            </a:pPr>
            <a:endParaRPr lang="en-US" b="0" dirty="0"/>
          </a:p>
          <a:p>
            <a:pPr marL="285750" indent="-285750">
              <a:spcAft>
                <a:spcPts val="600"/>
              </a:spcAft>
              <a:buFont typeface="Arial" panose="020B0604020202020204" pitchFamily="34" charset="0"/>
              <a:buChar char="•"/>
            </a:pPr>
            <a:endParaRPr lang="en-US" b="0"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en-US"/>
              <a:t>October 2020</a:t>
            </a:r>
            <a:endParaRPr lang="en-GB"/>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6</a:t>
            </a:fld>
            <a:endParaRPr lang="en-GB"/>
          </a:p>
        </p:txBody>
      </p:sp>
      <p:pic>
        <p:nvPicPr>
          <p:cNvPr id="11" name="Picture 10">
            <a:extLst>
              <a:ext uri="{FF2B5EF4-FFF2-40B4-BE49-F238E27FC236}">
                <a16:creationId xmlns:a16="http://schemas.microsoft.com/office/drawing/2014/main" id="{7C6C74B7-8EC2-416A-B560-A75E08F7F1EB}"/>
              </a:ext>
            </a:extLst>
          </p:cNvPr>
          <p:cNvPicPr>
            <a:picLocks noChangeAspect="1"/>
          </p:cNvPicPr>
          <p:nvPr/>
        </p:nvPicPr>
        <p:blipFill>
          <a:blip r:embed="rId2"/>
          <a:stretch>
            <a:fillRect/>
          </a:stretch>
        </p:blipFill>
        <p:spPr>
          <a:xfrm>
            <a:off x="6096001" y="2362200"/>
            <a:ext cx="5791200" cy="2700387"/>
          </a:xfrm>
          <a:prstGeom prst="rect">
            <a:avLst/>
          </a:prstGeom>
        </p:spPr>
      </p:pic>
      <p:sp>
        <p:nvSpPr>
          <p:cNvPr id="8" name="Footer Placeholder 7">
            <a:extLst>
              <a:ext uri="{FF2B5EF4-FFF2-40B4-BE49-F238E27FC236}">
                <a16:creationId xmlns:a16="http://schemas.microsoft.com/office/drawing/2014/main" id="{46AF2273-F196-47D0-AD31-35D06813FBB0}"/>
              </a:ext>
            </a:extLst>
          </p:cNvPr>
          <p:cNvSpPr>
            <a:spLocks noGrp="1"/>
          </p:cNvSpPr>
          <p:nvPr>
            <p:ph type="ftr" idx="11"/>
          </p:nvPr>
        </p:nvSpPr>
        <p:spPr/>
        <p:txBody>
          <a:bodyPr/>
          <a:lstStyle/>
          <a:p>
            <a:r>
              <a:rPr lang="en-GB"/>
              <a:t>Binita Gupta (Intel)</a:t>
            </a:r>
            <a:endParaRPr lang="en-GB" dirty="0"/>
          </a:p>
        </p:txBody>
      </p:sp>
      <p:sp>
        <p:nvSpPr>
          <p:cNvPr id="9" name="TextBox 8">
            <a:extLst>
              <a:ext uri="{FF2B5EF4-FFF2-40B4-BE49-F238E27FC236}">
                <a16:creationId xmlns:a16="http://schemas.microsoft.com/office/drawing/2014/main" id="{4B24395F-1248-4980-83E1-8EA28A18FDD2}"/>
              </a:ext>
            </a:extLst>
          </p:cNvPr>
          <p:cNvSpPr txBox="1"/>
          <p:nvPr/>
        </p:nvSpPr>
        <p:spPr>
          <a:xfrm>
            <a:off x="7342976" y="5314891"/>
            <a:ext cx="3297249" cy="646331"/>
          </a:xfrm>
          <a:prstGeom prst="rect">
            <a:avLst/>
          </a:prstGeom>
          <a:noFill/>
        </p:spPr>
        <p:txBody>
          <a:bodyPr wrap="none" rtlCol="0">
            <a:spAutoFit/>
          </a:bodyPr>
          <a:lstStyle/>
          <a:p>
            <a:pPr>
              <a:spcAft>
                <a:spcPts val="0"/>
              </a:spcAft>
            </a:pPr>
            <a:r>
              <a:rPr lang="en-US" sz="1200" dirty="0">
                <a:solidFill>
                  <a:schemeClr val="tx1"/>
                </a:solidFill>
              </a:rPr>
              <a:t>N3IWF: Non-3GPP Interworking Function</a:t>
            </a:r>
          </a:p>
          <a:p>
            <a:pPr>
              <a:spcAft>
                <a:spcPts val="0"/>
              </a:spcAft>
            </a:pPr>
            <a:r>
              <a:rPr lang="en-US" sz="1200" dirty="0">
                <a:solidFill>
                  <a:schemeClr val="tx1"/>
                </a:solidFill>
              </a:rPr>
              <a:t>AMF: </a:t>
            </a:r>
            <a:r>
              <a:rPr lang="en-GB" sz="1200" dirty="0">
                <a:solidFill>
                  <a:schemeClr val="tx1"/>
                </a:solidFill>
              </a:rPr>
              <a:t>Access and Mobility Management Function</a:t>
            </a:r>
            <a:endParaRPr lang="en-US" sz="1200" dirty="0">
              <a:solidFill>
                <a:schemeClr val="tx1"/>
              </a:solidFill>
            </a:endParaRPr>
          </a:p>
          <a:p>
            <a:pPr>
              <a:spcAft>
                <a:spcPts val="0"/>
              </a:spcAft>
            </a:pPr>
            <a:r>
              <a:rPr lang="en-US" sz="1200" dirty="0">
                <a:solidFill>
                  <a:schemeClr val="tx1"/>
                </a:solidFill>
              </a:rPr>
              <a:t>UPF: </a:t>
            </a:r>
            <a:r>
              <a:rPr lang="en-GB" sz="1200" dirty="0">
                <a:solidFill>
                  <a:schemeClr val="tx1"/>
                </a:solidFill>
              </a:rPr>
              <a:t>User Plane Function</a:t>
            </a:r>
            <a:r>
              <a:rPr lang="en-US" sz="1200" dirty="0">
                <a:solidFill>
                  <a:schemeClr val="tx1"/>
                </a:solidFill>
              </a:rPr>
              <a:t> </a:t>
            </a:r>
          </a:p>
        </p:txBody>
      </p:sp>
    </p:spTree>
    <p:extLst>
      <p:ext uri="{BB962C8B-B14F-4D97-AF65-F5344CB8AC3E}">
        <p14:creationId xmlns:p14="http://schemas.microsoft.com/office/powerpoint/2010/main" val="2012696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75951405-48E1-4BA0-AD16-137514530EF2}"/>
              </a:ext>
            </a:extLst>
          </p:cNvPr>
          <p:cNvSpPr/>
          <p:nvPr/>
        </p:nvSpPr>
        <p:spPr bwMode="auto">
          <a:xfrm>
            <a:off x="5917401" y="2209800"/>
            <a:ext cx="6122199" cy="3049585"/>
          </a:xfrm>
          <a:prstGeom prst="roundRect">
            <a:avLst/>
          </a:prstGeom>
          <a:solidFill>
            <a:srgbClr val="F6F9C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1"/>
            <a:ext cx="10361084" cy="1065213"/>
          </a:xfrm>
        </p:spPr>
        <p:txBody>
          <a:bodyPr wrap="square" anchor="ctr">
            <a:normAutofit/>
          </a:bodyPr>
          <a:lstStyle/>
          <a:p>
            <a:r>
              <a:rPr lang="en-US" dirty="0"/>
              <a:t>Trusted WLAN Integration with 5G Core (1/2)</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sz="half" idx="1"/>
          </p:nvPr>
        </p:nvSpPr>
        <p:spPr>
          <a:xfrm>
            <a:off x="494629" y="1624742"/>
            <a:ext cx="5334001" cy="4570410"/>
          </a:xfrm>
        </p:spPr>
        <p:txBody>
          <a:bodyPr wrap="square" anchor="t">
            <a:normAutofit/>
          </a:bodyPr>
          <a:lstStyle/>
          <a:p>
            <a:pPr marL="285750" indent="-285750">
              <a:spcAft>
                <a:spcPts val="600"/>
              </a:spcAft>
              <a:buFont typeface="Arial" panose="020B0604020202020204" pitchFamily="34" charset="0"/>
              <a:buChar char="•"/>
            </a:pPr>
            <a:r>
              <a:rPr lang="en-US" sz="1900" b="0" dirty="0"/>
              <a:t>Trusted WLAN access is integrated with the 5G core via </a:t>
            </a:r>
            <a:r>
              <a:rPr lang="en-US" sz="1900" b="0" dirty="0">
                <a:solidFill>
                  <a:srgbClr val="0070C0"/>
                </a:solidFill>
              </a:rPr>
              <a:t>TNGF gateway function</a:t>
            </a:r>
          </a:p>
          <a:p>
            <a:pPr marL="285750" indent="-285750">
              <a:spcAft>
                <a:spcPts val="600"/>
              </a:spcAft>
              <a:buFont typeface="Arial" panose="020B0604020202020204" pitchFamily="34" charset="0"/>
              <a:buChar char="•"/>
            </a:pPr>
            <a:r>
              <a:rPr lang="en-US" sz="1900" b="0" dirty="0"/>
              <a:t>Tight coupling between TNGF and trusted WLAN AP over a </a:t>
            </a:r>
            <a:r>
              <a:rPr lang="en-US" sz="1900" b="0" dirty="0">
                <a:solidFill>
                  <a:schemeClr val="tx1"/>
                </a:solidFill>
              </a:rPr>
              <a:t>AAA based Ta interface</a:t>
            </a:r>
          </a:p>
          <a:p>
            <a:pPr marL="285750" indent="-285750">
              <a:spcAft>
                <a:spcPts val="600"/>
              </a:spcAft>
              <a:buFont typeface="Arial" panose="020B0604020202020204" pitchFamily="34" charset="0"/>
              <a:buChar char="•"/>
            </a:pPr>
            <a:r>
              <a:rPr lang="en-US" sz="1900" b="0" dirty="0">
                <a:solidFill>
                  <a:srgbClr val="0070C0"/>
                </a:solidFill>
              </a:rPr>
              <a:t>WLAN layer-2 authentication is tied to a key from TNGF</a:t>
            </a:r>
            <a:r>
              <a:rPr lang="en-US" sz="1900" b="0" dirty="0"/>
              <a:t>, derived based on UE authentication with the 5G Core</a:t>
            </a:r>
          </a:p>
          <a:p>
            <a:pPr marL="285750" indent="-285750">
              <a:spcAft>
                <a:spcPts val="600"/>
              </a:spcAft>
              <a:buFont typeface="Arial" panose="020B0604020202020204" pitchFamily="34" charset="0"/>
              <a:buChar char="•"/>
            </a:pPr>
            <a:r>
              <a:rPr lang="en-US" sz="1900" b="0" dirty="0" err="1">
                <a:solidFill>
                  <a:srgbClr val="0070C0"/>
                </a:solidFill>
              </a:rPr>
              <a:t>NWt</a:t>
            </a:r>
            <a:r>
              <a:rPr lang="en-US" sz="1900" b="0" dirty="0">
                <a:solidFill>
                  <a:srgbClr val="0070C0"/>
                </a:solidFill>
              </a:rPr>
              <a:t> establishes IPsec security associations (SAs) </a:t>
            </a:r>
            <a:r>
              <a:rPr lang="en-US" sz="1900" b="0" dirty="0"/>
              <a:t>between UE and TNGF for transport of 5G NAS signaling and user data</a:t>
            </a:r>
          </a:p>
          <a:p>
            <a:pPr marL="285750" indent="-285750">
              <a:spcAft>
                <a:spcPts val="600"/>
              </a:spcAft>
              <a:buFont typeface="Arial" panose="020B0604020202020204" pitchFamily="34" charset="0"/>
              <a:buChar char="•"/>
            </a:pPr>
            <a:r>
              <a:rPr lang="en-US" sz="1900" b="0" dirty="0"/>
              <a:t>IPsec SAs over </a:t>
            </a:r>
            <a:r>
              <a:rPr lang="en-US" sz="1900" b="0" dirty="0" err="1">
                <a:solidFill>
                  <a:schemeClr val="tx1"/>
                </a:solidFill>
              </a:rPr>
              <a:t>NWt</a:t>
            </a:r>
            <a:r>
              <a:rPr lang="en-US" sz="1900" b="0" dirty="0">
                <a:solidFill>
                  <a:schemeClr val="tx1"/>
                </a:solidFill>
              </a:rPr>
              <a:t> apply NULL encryption </a:t>
            </a:r>
            <a:r>
              <a:rPr lang="en-US" sz="1900" b="0" dirty="0"/>
              <a:t>for signaling &amp; user data to avoid double encryption, since WLAN layer-2 encryption is trusted</a:t>
            </a:r>
          </a:p>
          <a:p>
            <a:pPr marL="285750" indent="-285750">
              <a:spcAft>
                <a:spcPts val="600"/>
              </a:spcAft>
              <a:buFont typeface="Arial" panose="020B0604020202020204" pitchFamily="34" charset="0"/>
              <a:buChar char="•"/>
            </a:pPr>
            <a:endParaRPr lang="en-US" sz="2000" b="0" dirty="0"/>
          </a:p>
          <a:p>
            <a:pPr marL="285750" indent="-285750">
              <a:spcAft>
                <a:spcPts val="600"/>
              </a:spcAft>
              <a:buFont typeface="Arial" panose="020B0604020202020204" pitchFamily="34" charset="0"/>
              <a:buChar char="•"/>
            </a:pPr>
            <a:endParaRPr lang="en-US" sz="2000" b="0" dirty="0"/>
          </a:p>
          <a:p>
            <a:pPr marL="285750" indent="-285750">
              <a:spcAft>
                <a:spcPts val="600"/>
              </a:spcAft>
              <a:buFont typeface="Arial" panose="020B0604020202020204" pitchFamily="34" charset="0"/>
              <a:buChar char="•"/>
            </a:pPr>
            <a:endParaRPr lang="en-US" sz="2000" b="0" dirty="0"/>
          </a:p>
          <a:p>
            <a:pPr marL="285750" indent="-285750">
              <a:spcAft>
                <a:spcPts val="600"/>
              </a:spcAft>
              <a:buFont typeface="Arial" panose="020B0604020202020204" pitchFamily="34" charset="0"/>
              <a:buChar char="•"/>
            </a:pPr>
            <a:endParaRPr lang="en-US" sz="2000" b="0" dirty="0"/>
          </a:p>
          <a:p>
            <a:pPr marL="285750" indent="-285750">
              <a:spcAft>
                <a:spcPts val="600"/>
              </a:spcAft>
              <a:buFont typeface="Arial" panose="020B0604020202020204" pitchFamily="34" charset="0"/>
              <a:buChar char="•"/>
            </a:pPr>
            <a:endParaRPr lang="en-US" sz="2000" b="0" dirty="0"/>
          </a:p>
        </p:txBody>
      </p:sp>
      <p:pic>
        <p:nvPicPr>
          <p:cNvPr id="7" name="Picture 6">
            <a:extLst>
              <a:ext uri="{FF2B5EF4-FFF2-40B4-BE49-F238E27FC236}">
                <a16:creationId xmlns:a16="http://schemas.microsoft.com/office/drawing/2014/main" id="{4CBBE1C5-F694-479C-AA2F-8F63D232D3A1}"/>
              </a:ext>
            </a:extLst>
          </p:cNvPr>
          <p:cNvPicPr>
            <a:picLocks noChangeAspect="1"/>
          </p:cNvPicPr>
          <p:nvPr/>
        </p:nvPicPr>
        <p:blipFill>
          <a:blip r:embed="rId2"/>
          <a:stretch>
            <a:fillRect/>
          </a:stretch>
        </p:blipFill>
        <p:spPr>
          <a:xfrm>
            <a:off x="6094943" y="2439192"/>
            <a:ext cx="5781676" cy="2590800"/>
          </a:xfrm>
          <a:prstGeom prst="rect">
            <a:avLst/>
          </a:prstGeom>
          <a:noFill/>
        </p:spPr>
      </p:pic>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en-US"/>
              <a:t>October 2020</a:t>
            </a:r>
            <a:endParaRPr lang="en-GB"/>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7</a:t>
            </a:fld>
            <a:endParaRPr lang="en-GB"/>
          </a:p>
        </p:txBody>
      </p:sp>
      <p:sp>
        <p:nvSpPr>
          <p:cNvPr id="9" name="Footer Placeholder 8">
            <a:extLst>
              <a:ext uri="{FF2B5EF4-FFF2-40B4-BE49-F238E27FC236}">
                <a16:creationId xmlns:a16="http://schemas.microsoft.com/office/drawing/2014/main" id="{76D813ED-F1B7-4473-900E-9DF38C863C6C}"/>
              </a:ext>
            </a:extLst>
          </p:cNvPr>
          <p:cNvSpPr>
            <a:spLocks noGrp="1"/>
          </p:cNvSpPr>
          <p:nvPr>
            <p:ph type="ftr" idx="11"/>
          </p:nvPr>
        </p:nvSpPr>
        <p:spPr/>
        <p:txBody>
          <a:bodyPr/>
          <a:lstStyle/>
          <a:p>
            <a:r>
              <a:rPr lang="en-GB"/>
              <a:t>Binita Gupta (Intel)</a:t>
            </a:r>
            <a:endParaRPr lang="en-GB" dirty="0"/>
          </a:p>
        </p:txBody>
      </p:sp>
      <p:sp>
        <p:nvSpPr>
          <p:cNvPr id="10" name="TextBox 9">
            <a:extLst>
              <a:ext uri="{FF2B5EF4-FFF2-40B4-BE49-F238E27FC236}">
                <a16:creationId xmlns:a16="http://schemas.microsoft.com/office/drawing/2014/main" id="{B2E9C09D-FC81-4B49-9955-B989DC7B673E}"/>
              </a:ext>
            </a:extLst>
          </p:cNvPr>
          <p:cNvSpPr txBox="1"/>
          <p:nvPr/>
        </p:nvSpPr>
        <p:spPr>
          <a:xfrm>
            <a:off x="7337156" y="5318061"/>
            <a:ext cx="3009735" cy="276999"/>
          </a:xfrm>
          <a:prstGeom prst="rect">
            <a:avLst/>
          </a:prstGeom>
          <a:noFill/>
        </p:spPr>
        <p:txBody>
          <a:bodyPr wrap="none" rtlCol="0">
            <a:spAutoFit/>
          </a:bodyPr>
          <a:lstStyle/>
          <a:p>
            <a:pPr>
              <a:spcAft>
                <a:spcPts val="600"/>
              </a:spcAft>
            </a:pPr>
            <a:r>
              <a:rPr lang="en-US" sz="1200" dirty="0">
                <a:solidFill>
                  <a:schemeClr val="tx1"/>
                </a:solidFill>
              </a:rPr>
              <a:t>TNGF: </a:t>
            </a:r>
            <a:r>
              <a:rPr lang="en-GB" sz="1200" dirty="0">
                <a:solidFill>
                  <a:schemeClr val="tx1"/>
                </a:solidFill>
              </a:rPr>
              <a:t>Trusted Non-3GPP Gateway Function</a:t>
            </a:r>
            <a:endParaRPr lang="en-US" sz="1200" dirty="0">
              <a:solidFill>
                <a:schemeClr val="tx1"/>
              </a:solidFill>
            </a:endParaRPr>
          </a:p>
        </p:txBody>
      </p:sp>
    </p:spTree>
    <p:extLst>
      <p:ext uri="{BB962C8B-B14F-4D97-AF65-F5344CB8AC3E}">
        <p14:creationId xmlns:p14="http://schemas.microsoft.com/office/powerpoint/2010/main" val="17113338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BEEDD0FE-2EB7-4D28-87FF-A50439EFF781}"/>
              </a:ext>
            </a:extLst>
          </p:cNvPr>
          <p:cNvSpPr/>
          <p:nvPr/>
        </p:nvSpPr>
        <p:spPr bwMode="auto">
          <a:xfrm>
            <a:off x="6096000" y="2362201"/>
            <a:ext cx="5943600" cy="2590799"/>
          </a:xfrm>
          <a:prstGeom prst="roundRect">
            <a:avLst/>
          </a:prstGeom>
          <a:solidFill>
            <a:srgbClr val="F6F9C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1"/>
            <a:ext cx="10361084" cy="1065213"/>
          </a:xfrm>
        </p:spPr>
        <p:txBody>
          <a:bodyPr wrap="square" anchor="ctr">
            <a:normAutofit/>
          </a:bodyPr>
          <a:lstStyle/>
          <a:p>
            <a:r>
              <a:rPr lang="en-US" dirty="0"/>
              <a:t>Trusted WLAN Integration with 5G Core (2/2)</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sz="half" idx="1"/>
          </p:nvPr>
        </p:nvSpPr>
        <p:spPr>
          <a:xfrm>
            <a:off x="304801" y="1751014"/>
            <a:ext cx="5713943" cy="4354244"/>
          </a:xfrm>
        </p:spPr>
        <p:txBody>
          <a:bodyPr wrap="square" anchor="t">
            <a:normAutofit lnSpcReduction="10000"/>
          </a:bodyPr>
          <a:lstStyle/>
          <a:p>
            <a:pPr marL="285750" indent="-285750">
              <a:lnSpc>
                <a:spcPct val="90000"/>
              </a:lnSpc>
              <a:spcAft>
                <a:spcPts val="600"/>
              </a:spcAft>
              <a:buFont typeface="Arial" panose="020B0604020202020204" pitchFamily="34" charset="0"/>
              <a:buChar char="•"/>
            </a:pPr>
            <a:r>
              <a:rPr lang="en-US" sz="1900" b="0" dirty="0"/>
              <a:t>Devices that do not support 5G NAS signaling over trusted WLAN access (</a:t>
            </a:r>
            <a:r>
              <a:rPr lang="en-US" sz="1900" b="0" dirty="0">
                <a:solidFill>
                  <a:srgbClr val="0070C0"/>
                </a:solidFill>
              </a:rPr>
              <a:t>N5CW devices</a:t>
            </a:r>
            <a:r>
              <a:rPr lang="en-US" sz="1900" b="0" dirty="0"/>
              <a:t>) can still connect to 5G Core over trusted WLAN via </a:t>
            </a:r>
            <a:r>
              <a:rPr lang="en-US" sz="1900" b="0" dirty="0">
                <a:solidFill>
                  <a:srgbClr val="0070C0"/>
                </a:solidFill>
              </a:rPr>
              <a:t>TWIF gateway function</a:t>
            </a:r>
            <a:endParaRPr lang="en-US" sz="1900" b="0" dirty="0"/>
          </a:p>
          <a:p>
            <a:pPr marL="285750" indent="-285750">
              <a:lnSpc>
                <a:spcPct val="90000"/>
              </a:lnSpc>
              <a:spcAft>
                <a:spcPts val="600"/>
              </a:spcAft>
              <a:buFont typeface="Arial" panose="020B0604020202020204" pitchFamily="34" charset="0"/>
              <a:buChar char="•"/>
            </a:pPr>
            <a:r>
              <a:rPr lang="en-US" sz="1900" b="0" dirty="0"/>
              <a:t>TWIF implements NAS protocol on behalf of N5CW devices and performs registration and PDU session management over N1</a:t>
            </a:r>
          </a:p>
          <a:p>
            <a:pPr marL="285750" indent="-285750">
              <a:lnSpc>
                <a:spcPct val="90000"/>
              </a:lnSpc>
              <a:spcAft>
                <a:spcPts val="600"/>
              </a:spcAft>
              <a:buFont typeface="Arial" panose="020B0604020202020204" pitchFamily="34" charset="0"/>
              <a:buChar char="•"/>
            </a:pPr>
            <a:r>
              <a:rPr lang="en-US" sz="1900" b="0" dirty="0">
                <a:solidFill>
                  <a:srgbClr val="0070C0"/>
                </a:solidFill>
              </a:rPr>
              <a:t>N5CW device has a USIM </a:t>
            </a:r>
            <a:r>
              <a:rPr lang="en-US" sz="1900" b="0" dirty="0"/>
              <a:t>and is authenticated with 5G core using EAP-AKA’ method</a:t>
            </a:r>
          </a:p>
          <a:p>
            <a:pPr marL="285750" indent="-285750">
              <a:lnSpc>
                <a:spcPct val="90000"/>
              </a:lnSpc>
              <a:spcAft>
                <a:spcPts val="600"/>
              </a:spcAft>
              <a:buFont typeface="Arial" panose="020B0604020202020204" pitchFamily="34" charset="0"/>
              <a:buChar char="•"/>
            </a:pPr>
            <a:r>
              <a:rPr lang="en-US" sz="1900" b="0" dirty="0"/>
              <a:t>Like TNGF, WLAN layer-2 authentication is tied to a key derived based on UE authentication with 5G Core</a:t>
            </a:r>
          </a:p>
          <a:p>
            <a:pPr marL="285750" indent="-285750">
              <a:lnSpc>
                <a:spcPct val="90000"/>
              </a:lnSpc>
              <a:spcAft>
                <a:spcPts val="600"/>
              </a:spcAft>
              <a:buFont typeface="Arial" panose="020B0604020202020204" pitchFamily="34" charset="0"/>
              <a:buChar char="•"/>
            </a:pPr>
            <a:r>
              <a:rPr lang="en-US" sz="1900" b="0" dirty="0"/>
              <a:t>An N5CW device may be a dual radio device operating as a 5G UE over 3GPP access </a:t>
            </a:r>
            <a:r>
              <a:rPr lang="en-US" sz="1400" b="0" dirty="0"/>
              <a:t>(</a:t>
            </a:r>
            <a:r>
              <a:rPr lang="en-US" sz="1400" b="0" dirty="0">
                <a:solidFill>
                  <a:schemeClr val="tx1"/>
                </a:solidFill>
              </a:rPr>
              <a:t>not shown for simplicity)</a:t>
            </a:r>
            <a:r>
              <a:rPr lang="en-US" sz="1400" b="0" dirty="0"/>
              <a:t> </a:t>
            </a:r>
            <a:endParaRPr lang="en-US" sz="1800" b="0" dirty="0"/>
          </a:p>
          <a:p>
            <a:pPr marL="285750" indent="-285750">
              <a:spcAft>
                <a:spcPts val="600"/>
              </a:spcAft>
              <a:buFont typeface="Arial" panose="020B0604020202020204" pitchFamily="34" charset="0"/>
              <a:buChar char="•"/>
            </a:pPr>
            <a:endParaRPr lang="en-US" sz="2000" b="0" dirty="0"/>
          </a:p>
          <a:p>
            <a:pPr marL="285750" indent="-285750">
              <a:spcAft>
                <a:spcPts val="600"/>
              </a:spcAft>
              <a:buFont typeface="Arial" panose="020B0604020202020204" pitchFamily="34" charset="0"/>
              <a:buChar char="•"/>
            </a:pPr>
            <a:endParaRPr lang="en-US" sz="2000" b="0"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en-US"/>
              <a:t>October 2020</a:t>
            </a:r>
            <a:endParaRPr lang="en-GB"/>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8</a:t>
            </a:fld>
            <a:endParaRPr lang="en-GB"/>
          </a:p>
        </p:txBody>
      </p:sp>
      <p:pic>
        <p:nvPicPr>
          <p:cNvPr id="10" name="Picture 9">
            <a:extLst>
              <a:ext uri="{FF2B5EF4-FFF2-40B4-BE49-F238E27FC236}">
                <a16:creationId xmlns:a16="http://schemas.microsoft.com/office/drawing/2014/main" id="{0FA92535-35DF-4414-B63D-8C6342143BDB}"/>
              </a:ext>
            </a:extLst>
          </p:cNvPr>
          <p:cNvPicPr>
            <a:picLocks noChangeAspect="1"/>
          </p:cNvPicPr>
          <p:nvPr/>
        </p:nvPicPr>
        <p:blipFill>
          <a:blip r:embed="rId2"/>
          <a:stretch>
            <a:fillRect/>
          </a:stretch>
        </p:blipFill>
        <p:spPr>
          <a:xfrm>
            <a:off x="6276962" y="2514600"/>
            <a:ext cx="5610237" cy="2286000"/>
          </a:xfrm>
          <a:prstGeom prst="rect">
            <a:avLst/>
          </a:prstGeom>
        </p:spPr>
      </p:pic>
      <p:sp>
        <p:nvSpPr>
          <p:cNvPr id="7" name="Footer Placeholder 6">
            <a:extLst>
              <a:ext uri="{FF2B5EF4-FFF2-40B4-BE49-F238E27FC236}">
                <a16:creationId xmlns:a16="http://schemas.microsoft.com/office/drawing/2014/main" id="{FC3865B8-D3EC-428C-920E-95AF452C0C26}"/>
              </a:ext>
            </a:extLst>
          </p:cNvPr>
          <p:cNvSpPr>
            <a:spLocks noGrp="1"/>
          </p:cNvSpPr>
          <p:nvPr>
            <p:ph type="ftr" idx="11"/>
          </p:nvPr>
        </p:nvSpPr>
        <p:spPr/>
        <p:txBody>
          <a:bodyPr/>
          <a:lstStyle/>
          <a:p>
            <a:r>
              <a:rPr lang="en-GB"/>
              <a:t>Binita Gupta (Intel)</a:t>
            </a:r>
            <a:endParaRPr lang="en-GB" dirty="0"/>
          </a:p>
        </p:txBody>
      </p:sp>
      <p:sp>
        <p:nvSpPr>
          <p:cNvPr id="11" name="TextBox 10">
            <a:extLst>
              <a:ext uri="{FF2B5EF4-FFF2-40B4-BE49-F238E27FC236}">
                <a16:creationId xmlns:a16="http://schemas.microsoft.com/office/drawing/2014/main" id="{5325A68A-52B4-491C-AB11-F42031370259}"/>
              </a:ext>
            </a:extLst>
          </p:cNvPr>
          <p:cNvSpPr txBox="1"/>
          <p:nvPr/>
        </p:nvSpPr>
        <p:spPr>
          <a:xfrm>
            <a:off x="7551038" y="4952999"/>
            <a:ext cx="3033523" cy="830997"/>
          </a:xfrm>
          <a:prstGeom prst="rect">
            <a:avLst/>
          </a:prstGeom>
          <a:noFill/>
        </p:spPr>
        <p:txBody>
          <a:bodyPr wrap="none" rtlCol="0">
            <a:spAutoFit/>
          </a:bodyPr>
          <a:lstStyle/>
          <a:p>
            <a:pPr>
              <a:spcAft>
                <a:spcPts val="0"/>
              </a:spcAft>
            </a:pPr>
            <a:r>
              <a:rPr lang="en-US" sz="1200" dirty="0">
                <a:solidFill>
                  <a:schemeClr val="tx1"/>
                </a:solidFill>
              </a:rPr>
              <a:t>TWIF: </a:t>
            </a:r>
            <a:r>
              <a:rPr lang="en-GB" sz="1200" dirty="0">
                <a:solidFill>
                  <a:schemeClr val="tx1"/>
                </a:solidFill>
              </a:rPr>
              <a:t>Trusted WLAN Interworking Function</a:t>
            </a:r>
          </a:p>
          <a:p>
            <a:pPr>
              <a:spcAft>
                <a:spcPts val="0"/>
              </a:spcAft>
            </a:pPr>
            <a:r>
              <a:rPr lang="en-GB" sz="1200" dirty="0">
                <a:solidFill>
                  <a:schemeClr val="tx1"/>
                </a:solidFill>
              </a:rPr>
              <a:t>N5CW: </a:t>
            </a:r>
            <a:r>
              <a:rPr lang="en-US" sz="1200" dirty="0">
                <a:solidFill>
                  <a:schemeClr val="tx1"/>
                </a:solidFill>
              </a:rPr>
              <a:t>Non-5G-Capable over WLAN</a:t>
            </a:r>
          </a:p>
          <a:p>
            <a:pPr>
              <a:spcAft>
                <a:spcPts val="0"/>
              </a:spcAft>
            </a:pPr>
            <a:r>
              <a:rPr lang="en-US" sz="1200" dirty="0">
                <a:solidFill>
                  <a:schemeClr val="tx1"/>
                </a:solidFill>
              </a:rPr>
              <a:t>USIM: Universal Subscriber Identity Module</a:t>
            </a:r>
          </a:p>
          <a:p>
            <a:pPr>
              <a:spcAft>
                <a:spcPts val="0"/>
              </a:spcAft>
            </a:pPr>
            <a:r>
              <a:rPr lang="en-GB" sz="1200" dirty="0">
                <a:solidFill>
                  <a:schemeClr val="tx1"/>
                </a:solidFill>
              </a:rPr>
              <a:t>AKA: </a:t>
            </a:r>
            <a:r>
              <a:rPr lang="en-US" sz="1200" dirty="0">
                <a:solidFill>
                  <a:schemeClr val="tx1"/>
                </a:solidFill>
              </a:rPr>
              <a:t>Authentication and Key Agreement</a:t>
            </a:r>
          </a:p>
        </p:txBody>
      </p:sp>
    </p:spTree>
    <p:extLst>
      <p:ext uri="{BB962C8B-B14F-4D97-AF65-F5344CB8AC3E}">
        <p14:creationId xmlns:p14="http://schemas.microsoft.com/office/powerpoint/2010/main" val="43952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44F1FA8A-0A16-4DE2-9DED-6FE671A21947}"/>
              </a:ext>
            </a:extLst>
          </p:cNvPr>
          <p:cNvSpPr/>
          <p:nvPr/>
        </p:nvSpPr>
        <p:spPr bwMode="auto">
          <a:xfrm>
            <a:off x="5943600" y="2514600"/>
            <a:ext cx="6096000" cy="2514600"/>
          </a:xfrm>
          <a:prstGeom prst="roundRect">
            <a:avLst/>
          </a:prstGeom>
          <a:solidFill>
            <a:srgbClr val="F6F9C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 name="Title 1">
            <a:extLst>
              <a:ext uri="{FF2B5EF4-FFF2-40B4-BE49-F238E27FC236}">
                <a16:creationId xmlns:a16="http://schemas.microsoft.com/office/drawing/2014/main" id="{153A9C91-B849-42D1-950D-5E27F42AD34F}"/>
              </a:ext>
            </a:extLst>
          </p:cNvPr>
          <p:cNvSpPr>
            <a:spLocks noGrp="1"/>
          </p:cNvSpPr>
          <p:nvPr>
            <p:ph type="title"/>
          </p:nvPr>
        </p:nvSpPr>
        <p:spPr>
          <a:xfrm>
            <a:off x="914401" y="685801"/>
            <a:ext cx="10361084" cy="1065213"/>
          </a:xfrm>
        </p:spPr>
        <p:txBody>
          <a:bodyPr wrap="square" anchor="ctr">
            <a:normAutofit/>
          </a:bodyPr>
          <a:lstStyle/>
          <a:p>
            <a:r>
              <a:rPr lang="en-US" dirty="0"/>
              <a:t>Support for Wi-Fi Only Devices</a:t>
            </a:r>
          </a:p>
        </p:txBody>
      </p:sp>
      <p:sp>
        <p:nvSpPr>
          <p:cNvPr id="18" name="Content Placeholder 2">
            <a:extLst>
              <a:ext uri="{FF2B5EF4-FFF2-40B4-BE49-F238E27FC236}">
                <a16:creationId xmlns:a16="http://schemas.microsoft.com/office/drawing/2014/main" id="{A187C489-42AB-4BDC-9F4D-4BF0377B7651}"/>
              </a:ext>
            </a:extLst>
          </p:cNvPr>
          <p:cNvSpPr>
            <a:spLocks noGrp="1"/>
          </p:cNvSpPr>
          <p:nvPr>
            <p:ph sz="half" idx="1"/>
          </p:nvPr>
        </p:nvSpPr>
        <p:spPr>
          <a:xfrm>
            <a:off x="501900" y="1755183"/>
            <a:ext cx="5315743" cy="4112217"/>
          </a:xfrm>
        </p:spPr>
        <p:txBody>
          <a:bodyPr/>
          <a:lstStyle/>
          <a:p>
            <a:pPr>
              <a:buFont typeface="Arial" panose="020B0604020202020204" pitchFamily="34" charset="0"/>
              <a:buChar char="•"/>
            </a:pPr>
            <a:r>
              <a:rPr lang="en-US" sz="1900" b="0" dirty="0"/>
              <a:t>Current 3GPP 5G architecture does not define support for Wi-Fi only devices w/o USIM</a:t>
            </a:r>
          </a:p>
          <a:p>
            <a:pPr>
              <a:buFont typeface="Arial" panose="020B0604020202020204" pitchFamily="34" charset="0"/>
              <a:buChar char="•"/>
            </a:pPr>
            <a:r>
              <a:rPr lang="en-US" sz="1900" b="0" dirty="0"/>
              <a:t>3GPP PLMN network only supports </a:t>
            </a:r>
            <a:r>
              <a:rPr lang="en-US" sz="1900" b="0" dirty="0">
                <a:solidFill>
                  <a:srgbClr val="0070C0"/>
                </a:solidFill>
              </a:rPr>
              <a:t>SIM based authentication methods</a:t>
            </a:r>
            <a:r>
              <a:rPr lang="en-US" sz="1900" b="0" dirty="0"/>
              <a:t> (EAP-AKA’ and 5G-AKA), which require USIM on the UE</a:t>
            </a:r>
          </a:p>
          <a:p>
            <a:pPr>
              <a:buFont typeface="Arial" panose="020B0604020202020204" pitchFamily="34" charset="0"/>
              <a:buChar char="•"/>
            </a:pPr>
            <a:r>
              <a:rPr lang="en-US" sz="1900" b="0" dirty="0"/>
              <a:t>A </a:t>
            </a:r>
            <a:r>
              <a:rPr lang="en-US" sz="1900" b="0" dirty="0">
                <a:solidFill>
                  <a:srgbClr val="0070C0"/>
                </a:solidFill>
              </a:rPr>
              <a:t>Wi-Fi only UE with USIM </a:t>
            </a:r>
            <a:r>
              <a:rPr lang="en-US" sz="1900" b="0" dirty="0"/>
              <a:t>supporting 5G NAS and user plane functionality over WLAN can connect to 5G core via N3IWF/TNGF</a:t>
            </a:r>
          </a:p>
          <a:p>
            <a:pPr>
              <a:buFont typeface="Arial" panose="020B0604020202020204" pitchFamily="34" charset="0"/>
              <a:buChar char="•"/>
            </a:pPr>
            <a:r>
              <a:rPr lang="en-US" sz="1900" b="0" dirty="0"/>
              <a:t>An N5CW Wi-Fi only device is also required to have a USIM</a:t>
            </a:r>
          </a:p>
          <a:p>
            <a:pPr>
              <a:buFont typeface="Arial" panose="020B0604020202020204" pitchFamily="34" charset="0"/>
              <a:buChar char="•"/>
            </a:pPr>
            <a:r>
              <a:rPr lang="en-US" sz="1900" b="0" dirty="0"/>
              <a:t>However, since most Wi-Fi only devices do not include a USIM, there is a gap to be addressed </a:t>
            </a:r>
          </a:p>
          <a:p>
            <a:pPr>
              <a:buFont typeface="Arial" panose="020B0604020202020204" pitchFamily="34" charset="0"/>
              <a:buChar char="•"/>
            </a:pPr>
            <a:endParaRPr lang="en-US" sz="2000" b="0" dirty="0"/>
          </a:p>
          <a:p>
            <a:endParaRPr lang="en-US" dirty="0"/>
          </a:p>
        </p:txBody>
      </p:sp>
      <p:pic>
        <p:nvPicPr>
          <p:cNvPr id="3" name="Picture 2">
            <a:extLst>
              <a:ext uri="{FF2B5EF4-FFF2-40B4-BE49-F238E27FC236}">
                <a16:creationId xmlns:a16="http://schemas.microsoft.com/office/drawing/2014/main" id="{311BF287-00FD-4E8D-A992-ED0182BB4151}"/>
              </a:ext>
            </a:extLst>
          </p:cNvPr>
          <p:cNvPicPr>
            <a:picLocks noChangeAspect="1"/>
          </p:cNvPicPr>
          <p:nvPr/>
        </p:nvPicPr>
        <p:blipFill>
          <a:blip r:embed="rId2"/>
          <a:stretch>
            <a:fillRect/>
          </a:stretch>
        </p:blipFill>
        <p:spPr>
          <a:xfrm>
            <a:off x="6110243" y="2667000"/>
            <a:ext cx="5803400" cy="2166729"/>
          </a:xfrm>
          <a:prstGeom prst="rect">
            <a:avLst/>
          </a:prstGeom>
          <a:noFill/>
        </p:spPr>
      </p:pic>
      <p:sp>
        <p:nvSpPr>
          <p:cNvPr id="5" name="Date Placeholder 4">
            <a:extLst>
              <a:ext uri="{FF2B5EF4-FFF2-40B4-BE49-F238E27FC236}">
                <a16:creationId xmlns:a16="http://schemas.microsoft.com/office/drawing/2014/main" id="{920DBD83-2968-469D-A2BB-A18333F26010}"/>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en-US"/>
              <a:t>October 2020</a:t>
            </a:r>
            <a:endParaRPr lang="en-GB"/>
          </a:p>
        </p:txBody>
      </p:sp>
      <p:sp>
        <p:nvSpPr>
          <p:cNvPr id="7" name="Slide Number Placeholder 6">
            <a:extLst>
              <a:ext uri="{FF2B5EF4-FFF2-40B4-BE49-F238E27FC236}">
                <a16:creationId xmlns:a16="http://schemas.microsoft.com/office/drawing/2014/main" id="{88BE830F-D7A5-40AF-A09D-10290DB85E6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1CD163DD-D5E7-41DA-95F2-71530C24F8C3}" type="slidenum">
              <a:rPr lang="en-GB" smtClean="0"/>
              <a:pPr>
                <a:spcAft>
                  <a:spcPts val="600"/>
                </a:spcAft>
              </a:pPr>
              <a:t>9</a:t>
            </a:fld>
            <a:endParaRPr lang="en-GB"/>
          </a:p>
        </p:txBody>
      </p:sp>
      <p:sp>
        <p:nvSpPr>
          <p:cNvPr id="4" name="Footer Placeholder 3">
            <a:extLst>
              <a:ext uri="{FF2B5EF4-FFF2-40B4-BE49-F238E27FC236}">
                <a16:creationId xmlns:a16="http://schemas.microsoft.com/office/drawing/2014/main" id="{341EF8F0-C3A3-4A61-86FE-5FC5B650376F}"/>
              </a:ext>
            </a:extLst>
          </p:cNvPr>
          <p:cNvSpPr>
            <a:spLocks noGrp="1"/>
          </p:cNvSpPr>
          <p:nvPr>
            <p:ph type="ftr" idx="11"/>
          </p:nvPr>
        </p:nvSpPr>
        <p:spPr/>
        <p:txBody>
          <a:bodyPr/>
          <a:lstStyle/>
          <a:p>
            <a:r>
              <a:rPr lang="en-GB"/>
              <a:t>Binita Gupta (Intel)</a:t>
            </a:r>
            <a:endParaRPr lang="en-GB" dirty="0"/>
          </a:p>
        </p:txBody>
      </p:sp>
    </p:spTree>
    <p:extLst>
      <p:ext uri="{BB962C8B-B14F-4D97-AF65-F5344CB8AC3E}">
        <p14:creationId xmlns:p14="http://schemas.microsoft.com/office/powerpoint/2010/main" val="405629500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2.xml><?xml version="1.0" encoding="utf-8"?>
<ds:datastoreItem xmlns:ds="http://schemas.openxmlformats.org/officeDocument/2006/customXml" ds:itemID="{C1B35010-95F5-442D-8F5B-357EDA6B4347}">
  <ds:schemaRefs>
    <ds:schemaRef ds:uri="http://purl.org/dc/elements/1.1/"/>
    <ds:schemaRef ds:uri="4e36d776-f4f9-4739-bb28-fcc060563e14"/>
    <ds:schemaRef ds:uri="http://schemas.microsoft.com/office/infopath/2007/PartnerControls"/>
    <ds:schemaRef ds:uri="http://purl.org/dc/terms/"/>
    <ds:schemaRef ds:uri="http://schemas.microsoft.com/office/2006/metadata/properties"/>
    <ds:schemaRef ds:uri="http://schemas.microsoft.com/office/2006/documentManagement/types"/>
    <ds:schemaRef ds:uri="60873816-0101-4504-946e-6fdefec58fb5"/>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15776</TotalTime>
  <Words>6458</Words>
  <Application>Microsoft Office PowerPoint</Application>
  <PresentationFormat>Widescreen</PresentationFormat>
  <Paragraphs>861</Paragraphs>
  <Slides>40</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40</vt:i4>
      </vt:variant>
    </vt:vector>
  </HeadingPairs>
  <TitlesOfParts>
    <vt:vector size="48" baseType="lpstr">
      <vt:lpstr>Arial</vt:lpstr>
      <vt:lpstr>Asap</vt:lpstr>
      <vt:lpstr>Calibri</vt:lpstr>
      <vt:lpstr>Times New Roman</vt:lpstr>
      <vt:lpstr>Wingdings</vt:lpstr>
      <vt:lpstr>Office Theme</vt:lpstr>
      <vt:lpstr>Document</vt:lpstr>
      <vt:lpstr>Visio</vt:lpstr>
      <vt:lpstr> 802.11 WLAN and 3GPP 5G System  Interworking </vt:lpstr>
      <vt:lpstr>Abstract</vt:lpstr>
      <vt:lpstr>Outline</vt:lpstr>
      <vt:lpstr>Background: WLAN and 5G Interworking</vt:lpstr>
      <vt:lpstr>WLAN and 5G Integration Architecture</vt:lpstr>
      <vt:lpstr>Untrusted WLAN Integration with 5G Core</vt:lpstr>
      <vt:lpstr>Trusted WLAN Integration with 5G Core (1/2)</vt:lpstr>
      <vt:lpstr>Trusted WLAN Integration with 5G Core (2/2)</vt:lpstr>
      <vt:lpstr>Support for Wi-Fi Only Devices</vt:lpstr>
      <vt:lpstr>Interworking Functions</vt:lpstr>
      <vt:lpstr>WLAN Access Network Selection</vt:lpstr>
      <vt:lpstr>Registration and Authentication</vt:lpstr>
      <vt:lpstr>IPsec SA over Untrusted WLAN</vt:lpstr>
      <vt:lpstr>IPsec SA over Trusted WLAN (1/2)</vt:lpstr>
      <vt:lpstr>IPsec SA over Trusted WLAN (2/2)</vt:lpstr>
      <vt:lpstr>PDU Session Management</vt:lpstr>
      <vt:lpstr>UE Route Selection Policy (URSP)</vt:lpstr>
      <vt:lpstr>Access Traffic Steering, Switching and Splitting (1/2) </vt:lpstr>
      <vt:lpstr>Access Traffic Steering, Switching and Splitting (2/2) </vt:lpstr>
      <vt:lpstr>ATSSS Rules </vt:lpstr>
      <vt:lpstr>5G QoS Model (1/2)</vt:lpstr>
      <vt:lpstr>5G QoS Model (2/2)</vt:lpstr>
      <vt:lpstr>5G QoS Characteristics</vt:lpstr>
      <vt:lpstr>5G QoS Parameters</vt:lpstr>
      <vt:lpstr>User Data Transport</vt:lpstr>
      <vt:lpstr>Interworking Challenges and Gaps</vt:lpstr>
      <vt:lpstr>Trusted WLAN Integration</vt:lpstr>
      <vt:lpstr>End-to-End QoS Support - Background</vt:lpstr>
      <vt:lpstr>QoS Differentiation for 5G Flows</vt:lpstr>
      <vt:lpstr>DSCP Marking Based QoS Mapping</vt:lpstr>
      <vt:lpstr>QoS Differentiation Based on IPsec SA (1/2)</vt:lpstr>
      <vt:lpstr>QoS Differentiation Based on IPsec SA (2/2)</vt:lpstr>
      <vt:lpstr>Support for Wi-Fi Only Devices w/o USIM</vt:lpstr>
      <vt:lpstr>Technical Recommendations</vt:lpstr>
      <vt:lpstr>Future Work – TSN Support  </vt:lpstr>
      <vt:lpstr>References</vt:lpstr>
      <vt:lpstr>Backup</vt:lpstr>
      <vt:lpstr>Standardized 5QI to QoS Characteristics Mapping (1/3)</vt:lpstr>
      <vt:lpstr>Standardized 5QI to QoS Characteristics Mapping (2/3)</vt:lpstr>
      <vt:lpstr>Standardized 5QI to QoS Characteristics Mapping (3/3)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 and 3GPP 5G System Interworking</dc:title>
  <dc:creator>Gupta, Binita</dc:creator>
  <cp:keywords>CTPClassification=CTP_NT</cp:keywords>
  <cp:lastModifiedBy>Gupta, Binita</cp:lastModifiedBy>
  <cp:revision>243</cp:revision>
  <dcterms:created xsi:type="dcterms:W3CDTF">2020-10-02T05:51:52Z</dcterms:created>
  <dcterms:modified xsi:type="dcterms:W3CDTF">2020-10-13T18:47:57Z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d92a0aae-d97e-44e9-bfcf-30de44cbb1f0</vt:lpwstr>
  </property>
  <property fmtid="{D5CDD505-2E9C-101B-9397-08002B2CF9AE}" pid="3" name="CTP_TimeStamp">
    <vt:lpwstr>2020-10-13 18:47:56Z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