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65" r:id="rId7"/>
    <p:sldId id="266" r:id="rId8"/>
    <p:sldId id="368" r:id="rId9"/>
    <p:sldId id="268" r:id="rId10"/>
    <p:sldId id="280" r:id="rId11"/>
    <p:sldId id="367" r:id="rId12"/>
    <p:sldId id="371" r:id="rId13"/>
    <p:sldId id="370" r:id="rId14"/>
    <p:sldId id="372" r:id="rId15"/>
    <p:sldId id="375" r:id="rId16"/>
    <p:sldId id="377" r:id="rId17"/>
    <p:sldId id="378" r:id="rId18"/>
    <p:sldId id="376" r:id="rId19"/>
    <p:sldId id="27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477E0F-6F6E-485B-8454-2FA00526CE39}" v="7" dt="2020-10-06T04:31:57.6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9" autoAdjust="0"/>
    <p:restoredTop sz="94228" autoAdjust="0"/>
  </p:normalViewPr>
  <p:slideViewPr>
    <p:cSldViewPr>
      <p:cViewPr varScale="1">
        <p:scale>
          <a:sx n="68" d="100"/>
          <a:sy n="68" d="100"/>
        </p:scale>
        <p:origin x="444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BA477E0F-6F6E-485B-8454-2FA00526CE39}"/>
    <pc:docChg chg="undo custSel addSld delSld modSld modMainMaster">
      <pc:chgData name="Joseph Levy" userId="3766db8f-7892-44ce-ae9b-8fce39950acf" providerId="ADAL" clId="{BA477E0F-6F6E-485B-8454-2FA00526CE39}" dt="2020-10-06T05:21:10.273" v="1981" actId="15"/>
      <pc:docMkLst>
        <pc:docMk/>
      </pc:docMkLst>
      <pc:sldChg chg="modSp mod">
        <pc:chgData name="Joseph Levy" userId="3766db8f-7892-44ce-ae9b-8fce39950acf" providerId="ADAL" clId="{BA477E0F-6F6E-485B-8454-2FA00526CE39}" dt="2020-10-06T03:48:50.176" v="7" actId="20577"/>
        <pc:sldMkLst>
          <pc:docMk/>
          <pc:sldMk cId="0" sldId="256"/>
        </pc:sldMkLst>
        <pc:spChg chg="mod">
          <ac:chgData name="Joseph Levy" userId="3766db8f-7892-44ce-ae9b-8fce39950acf" providerId="ADAL" clId="{BA477E0F-6F6E-485B-8454-2FA00526CE39}" dt="2020-10-06T03:48:50.176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seph Levy" userId="3766db8f-7892-44ce-ae9b-8fce39950acf" providerId="ADAL" clId="{BA477E0F-6F6E-485B-8454-2FA00526CE39}" dt="2020-10-06T03:48:59.937" v="8" actId="20577"/>
        <pc:sldMkLst>
          <pc:docMk/>
          <pc:sldMk cId="0" sldId="257"/>
        </pc:sldMkLst>
        <pc:spChg chg="mod">
          <ac:chgData name="Joseph Levy" userId="3766db8f-7892-44ce-ae9b-8fce39950acf" providerId="ADAL" clId="{BA477E0F-6F6E-485B-8454-2FA00526CE39}" dt="2020-10-06T03:48:59.937" v="8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seph Levy" userId="3766db8f-7892-44ce-ae9b-8fce39950acf" providerId="ADAL" clId="{BA477E0F-6F6E-485B-8454-2FA00526CE39}" dt="2020-10-06T03:50:23.147" v="12" actId="1076"/>
        <pc:sldMkLst>
          <pc:docMk/>
          <pc:sldMk cId="3512326192" sldId="265"/>
        </pc:sldMkLst>
        <pc:spChg chg="mod">
          <ac:chgData name="Joseph Levy" userId="3766db8f-7892-44ce-ae9b-8fce39950acf" providerId="ADAL" clId="{BA477E0F-6F6E-485B-8454-2FA00526CE39}" dt="2020-10-06T03:50:23.147" v="12" actId="1076"/>
          <ac:spMkLst>
            <pc:docMk/>
            <pc:sldMk cId="3512326192" sldId="265"/>
            <ac:spMk id="10243" creationId="{00000000-0000-0000-0000-000000000000}"/>
          </ac:spMkLst>
        </pc:spChg>
      </pc:sldChg>
      <pc:sldChg chg="modSp mod">
        <pc:chgData name="Joseph Levy" userId="3766db8f-7892-44ce-ae9b-8fce39950acf" providerId="ADAL" clId="{BA477E0F-6F6E-485B-8454-2FA00526CE39}" dt="2020-10-06T05:21:10.273" v="1981" actId="15"/>
        <pc:sldMkLst>
          <pc:docMk/>
          <pc:sldMk cId="2555810336" sldId="266"/>
        </pc:sldMkLst>
        <pc:spChg chg="mod">
          <ac:chgData name="Joseph Levy" userId="3766db8f-7892-44ce-ae9b-8fce39950acf" providerId="ADAL" clId="{BA477E0F-6F6E-485B-8454-2FA00526CE39}" dt="2020-10-06T05:21:10.273" v="1981" actId="15"/>
          <ac:spMkLst>
            <pc:docMk/>
            <pc:sldMk cId="2555810336" sldId="266"/>
            <ac:spMk id="20483" creationId="{00000000-0000-0000-0000-000000000000}"/>
          </ac:spMkLst>
        </pc:spChg>
      </pc:sldChg>
      <pc:sldChg chg="modSp mod">
        <pc:chgData name="Joseph Levy" userId="3766db8f-7892-44ce-ae9b-8fce39950acf" providerId="ADAL" clId="{BA477E0F-6F6E-485B-8454-2FA00526CE39}" dt="2020-10-06T04:30:39.698" v="848" actId="6549"/>
        <pc:sldMkLst>
          <pc:docMk/>
          <pc:sldMk cId="884494122" sldId="274"/>
        </pc:sldMkLst>
        <pc:spChg chg="mod">
          <ac:chgData name="Joseph Levy" userId="3766db8f-7892-44ce-ae9b-8fce39950acf" providerId="ADAL" clId="{BA477E0F-6F6E-485B-8454-2FA00526CE39}" dt="2020-10-06T04:30:39.698" v="848" actId="6549"/>
          <ac:spMkLst>
            <pc:docMk/>
            <pc:sldMk cId="884494122" sldId="274"/>
            <ac:spMk id="37891" creationId="{00000000-0000-0000-0000-000000000000}"/>
          </ac:spMkLst>
        </pc:spChg>
      </pc:sldChg>
      <pc:sldChg chg="modSp mod">
        <pc:chgData name="Joseph Levy" userId="3766db8f-7892-44ce-ae9b-8fce39950acf" providerId="ADAL" clId="{BA477E0F-6F6E-485B-8454-2FA00526CE39}" dt="2020-10-06T04:26:05.262" v="667" actId="108"/>
        <pc:sldMkLst>
          <pc:docMk/>
          <pc:sldMk cId="1014535486" sldId="371"/>
        </pc:sldMkLst>
        <pc:spChg chg="mod">
          <ac:chgData name="Joseph Levy" userId="3766db8f-7892-44ce-ae9b-8fce39950acf" providerId="ADAL" clId="{BA477E0F-6F6E-485B-8454-2FA00526CE39}" dt="2020-10-06T04:26:05.262" v="667" actId="108"/>
          <ac:spMkLst>
            <pc:docMk/>
            <pc:sldMk cId="1014535486" sldId="371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BA477E0F-6F6E-485B-8454-2FA00526CE39}" dt="2020-10-06T04:13:39.979" v="117" actId="20577"/>
        <pc:sldMkLst>
          <pc:docMk/>
          <pc:sldMk cId="3808178165" sldId="372"/>
        </pc:sldMkLst>
        <pc:spChg chg="mod">
          <ac:chgData name="Joseph Levy" userId="3766db8f-7892-44ce-ae9b-8fce39950acf" providerId="ADAL" clId="{BA477E0F-6F6E-485B-8454-2FA00526CE39}" dt="2020-10-06T04:13:39.979" v="117" actId="20577"/>
          <ac:spMkLst>
            <pc:docMk/>
            <pc:sldMk cId="3808178165" sldId="372"/>
            <ac:spMk id="3" creationId="{00000000-0000-0000-0000-000000000000}"/>
          </ac:spMkLst>
        </pc:spChg>
      </pc:sldChg>
      <pc:sldChg chg="del">
        <pc:chgData name="Joseph Levy" userId="3766db8f-7892-44ce-ae9b-8fce39950acf" providerId="ADAL" clId="{BA477E0F-6F6E-485B-8454-2FA00526CE39}" dt="2020-10-06T04:14:26.252" v="129" actId="47"/>
        <pc:sldMkLst>
          <pc:docMk/>
          <pc:sldMk cId="394461541" sldId="373"/>
        </pc:sldMkLst>
      </pc:sldChg>
      <pc:sldChg chg="modSp mod">
        <pc:chgData name="Joseph Levy" userId="3766db8f-7892-44ce-ae9b-8fce39950acf" providerId="ADAL" clId="{BA477E0F-6F6E-485B-8454-2FA00526CE39}" dt="2020-10-06T04:55:40.545" v="1138" actId="20577"/>
        <pc:sldMkLst>
          <pc:docMk/>
          <pc:sldMk cId="450234842" sldId="375"/>
        </pc:sldMkLst>
        <pc:spChg chg="mod">
          <ac:chgData name="Joseph Levy" userId="3766db8f-7892-44ce-ae9b-8fce39950acf" providerId="ADAL" clId="{BA477E0F-6F6E-485B-8454-2FA00526CE39}" dt="2020-10-06T04:14:22.911" v="128" actId="20577"/>
          <ac:spMkLst>
            <pc:docMk/>
            <pc:sldMk cId="450234842" sldId="375"/>
            <ac:spMk id="2" creationId="{75887927-5688-47CF-9FE7-C981F1A8C528}"/>
          </ac:spMkLst>
        </pc:spChg>
        <pc:spChg chg="mod">
          <ac:chgData name="Joseph Levy" userId="3766db8f-7892-44ce-ae9b-8fce39950acf" providerId="ADAL" clId="{BA477E0F-6F6E-485B-8454-2FA00526CE39}" dt="2020-10-06T04:55:40.545" v="1138" actId="20577"/>
          <ac:spMkLst>
            <pc:docMk/>
            <pc:sldMk cId="450234842" sldId="375"/>
            <ac:spMk id="3" creationId="{4153FACA-C59E-4DDB-9D03-E86EBFB36B64}"/>
          </ac:spMkLst>
        </pc:spChg>
      </pc:sldChg>
      <pc:sldChg chg="modSp mod">
        <pc:chgData name="Joseph Levy" userId="3766db8f-7892-44ce-ae9b-8fce39950acf" providerId="ADAL" clId="{BA477E0F-6F6E-485B-8454-2FA00526CE39}" dt="2020-10-06T04:24:00.087" v="665" actId="1076"/>
        <pc:sldMkLst>
          <pc:docMk/>
          <pc:sldMk cId="3733965771" sldId="376"/>
        </pc:sldMkLst>
        <pc:spChg chg="mod">
          <ac:chgData name="Joseph Levy" userId="3766db8f-7892-44ce-ae9b-8fce39950acf" providerId="ADAL" clId="{BA477E0F-6F6E-485B-8454-2FA00526CE39}" dt="2020-10-06T04:23:49.866" v="663" actId="14100"/>
          <ac:spMkLst>
            <pc:docMk/>
            <pc:sldMk cId="3733965771" sldId="376"/>
            <ac:spMk id="2" creationId="{575A07F2-1172-4E3F-B230-56DFDBACA5FC}"/>
          </ac:spMkLst>
        </pc:spChg>
        <pc:spChg chg="mod">
          <ac:chgData name="Joseph Levy" userId="3766db8f-7892-44ce-ae9b-8fce39950acf" providerId="ADAL" clId="{BA477E0F-6F6E-485B-8454-2FA00526CE39}" dt="2020-10-06T04:24:00.087" v="665" actId="1076"/>
          <ac:spMkLst>
            <pc:docMk/>
            <pc:sldMk cId="3733965771" sldId="376"/>
            <ac:spMk id="3" creationId="{6D538D88-E16B-44C9-A541-DEDBDC182221}"/>
          </ac:spMkLst>
        </pc:spChg>
      </pc:sldChg>
      <pc:sldChg chg="modSp add mod">
        <pc:chgData name="Joseph Levy" userId="3766db8f-7892-44ce-ae9b-8fce39950acf" providerId="ADAL" clId="{BA477E0F-6F6E-485B-8454-2FA00526CE39}" dt="2020-10-06T04:34:07.166" v="982" actId="20577"/>
        <pc:sldMkLst>
          <pc:docMk/>
          <pc:sldMk cId="1798558926" sldId="377"/>
        </pc:sldMkLst>
        <pc:spChg chg="mod">
          <ac:chgData name="Joseph Levy" userId="3766db8f-7892-44ce-ae9b-8fce39950acf" providerId="ADAL" clId="{BA477E0F-6F6E-485B-8454-2FA00526CE39}" dt="2020-10-06T04:32:02.022" v="850" actId="20577"/>
          <ac:spMkLst>
            <pc:docMk/>
            <pc:sldMk cId="1798558926" sldId="377"/>
            <ac:spMk id="2" creationId="{75887927-5688-47CF-9FE7-C981F1A8C528}"/>
          </ac:spMkLst>
        </pc:spChg>
        <pc:spChg chg="mod">
          <ac:chgData name="Joseph Levy" userId="3766db8f-7892-44ce-ae9b-8fce39950acf" providerId="ADAL" clId="{BA477E0F-6F6E-485B-8454-2FA00526CE39}" dt="2020-10-06T04:34:07.166" v="982" actId="20577"/>
          <ac:spMkLst>
            <pc:docMk/>
            <pc:sldMk cId="1798558926" sldId="377"/>
            <ac:spMk id="3" creationId="{4153FACA-C59E-4DDB-9D03-E86EBFB36B64}"/>
          </ac:spMkLst>
        </pc:spChg>
      </pc:sldChg>
      <pc:sldChg chg="modSp new mod">
        <pc:chgData name="Joseph Levy" userId="3766db8f-7892-44ce-ae9b-8fce39950acf" providerId="ADAL" clId="{BA477E0F-6F6E-485B-8454-2FA00526CE39}" dt="2020-10-06T05:18:47.113" v="1956" actId="20577"/>
        <pc:sldMkLst>
          <pc:docMk/>
          <pc:sldMk cId="666304023" sldId="378"/>
        </pc:sldMkLst>
        <pc:spChg chg="mod">
          <ac:chgData name="Joseph Levy" userId="3766db8f-7892-44ce-ae9b-8fce39950acf" providerId="ADAL" clId="{BA477E0F-6F6E-485B-8454-2FA00526CE39}" dt="2020-10-06T05:12:23.817" v="1668" actId="20577"/>
          <ac:spMkLst>
            <pc:docMk/>
            <pc:sldMk cId="666304023" sldId="378"/>
            <ac:spMk id="2" creationId="{95E8BBD8-50DB-4614-9A89-2C8A21AB1847}"/>
          </ac:spMkLst>
        </pc:spChg>
        <pc:spChg chg="mod">
          <ac:chgData name="Joseph Levy" userId="3766db8f-7892-44ce-ae9b-8fce39950acf" providerId="ADAL" clId="{BA477E0F-6F6E-485B-8454-2FA00526CE39}" dt="2020-10-06T05:18:47.113" v="1956" actId="20577"/>
          <ac:spMkLst>
            <pc:docMk/>
            <pc:sldMk cId="666304023" sldId="378"/>
            <ac:spMk id="3" creationId="{92894C3B-E88A-4CF8-B91F-C572F31D09B8}"/>
          </ac:spMkLst>
        </pc:spChg>
      </pc:sldChg>
      <pc:sldMasterChg chg="modSp mod">
        <pc:chgData name="Joseph Levy" userId="3766db8f-7892-44ce-ae9b-8fce39950acf" providerId="ADAL" clId="{BA477E0F-6F6E-485B-8454-2FA00526CE39}" dt="2020-10-06T03:48:36.747" v="5" actId="20577"/>
        <pc:sldMasterMkLst>
          <pc:docMk/>
          <pc:sldMasterMk cId="0" sldId="2147483648"/>
        </pc:sldMasterMkLst>
        <pc:spChg chg="mod">
          <ac:chgData name="Joseph Levy" userId="3766db8f-7892-44ce-ae9b-8fce39950acf" providerId="ADAL" clId="{BA477E0F-6F6E-485B-8454-2FA00526CE39}" dt="2020-10-06T03:48:36.747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802.11-20/1577r0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262-04-AANI-cc32-aani-report-comments.xlsx" TargetMode="External"/><Relationship Id="rId2" Type="http://schemas.openxmlformats.org/officeDocument/2006/relationships/hyperlink" Target="https://mentor.ieee.org/802.11/dcn/20/11-20-1262-00-AANI-cc32-aani-report-comments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574-00-AANI-2020-10-13-tutorial-802-11-aani-sc-status.pptx" TargetMode="External"/><Relationship Id="rId2" Type="http://schemas.openxmlformats.org/officeDocument/2006/relationships/hyperlink" Target="https://mentor.ieee.org/802.11/dcn/20/11-20-1562-00-AANI-5gs-wlan-interworking-model-and-qos-management.ppt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802.11/attendance-log?d=10/06/2020&amp;p=3200600005&amp;t=4720004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11" Type="http://schemas.openxmlformats.org/officeDocument/2006/relationships/hyperlink" Target="https://mentor.ieee.org/802.11/dcn/20/11-20-1031-02-AANI-11-20-0013-00-aani-draft-technical-report-on-interworking-between-3gpp-5g-network-wlan-intel-comments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76-00-AANI-technical-report-on-interworking-between-3gpp-5g-system-and-wlan.docx" TargetMode="External"/><Relationship Id="rId3" Type="http://schemas.openxmlformats.org/officeDocument/2006/relationships/hyperlink" Target="https://mentor.ieee.org/802.11/dcn/20/11-20-0013-05-AANI-draft-technical-report-on-interworking-between-3gpp-5g-network-wlan.docx" TargetMode="External"/><Relationship Id="rId7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2" Type="http://schemas.openxmlformats.org/officeDocument/2006/relationships/hyperlink" Target="https://mentor.ieee.org/802.11/dcn/20/11-20-0013-04-AANI-draft-technical-report-on-interworking-between-3gpp-5g-network-wla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5-AANI-draft-technical-report-on-interworking-between-3gpp-5g-network-wlan.pdf" TargetMode="External"/><Relationship Id="rId5" Type="http://schemas.openxmlformats.org/officeDocument/2006/relationships/hyperlink" Target="https://mentor.ieee.org/802.11/dcn/20/11-20-1262-03-AANI-cc32-aani-report-comments.xlsx" TargetMode="External"/><Relationship Id="rId10" Type="http://schemas.openxmlformats.org/officeDocument/2006/relationships/hyperlink" Target="https://mentor.ieee.org/802.11/dcn/20/11-20-1567-AANI-aani-sc-teleconference-1-oct-2020-meeting-minutes.docx" TargetMode="External"/><Relationship Id="rId4" Type="http://schemas.openxmlformats.org/officeDocument/2006/relationships/hyperlink" Target="https://mentor.ieee.org/802.11/dcn/20/11-20-1262-02-AANI-cc32-aani-report-comments.xlsx" TargetMode="External"/><Relationship Id="rId9" Type="http://schemas.openxmlformats.org/officeDocument/2006/relationships/hyperlink" Target="https://mentor.ieee.org/802.11/dcn/20/11-20-1512-01-AANI-aani-sc-teleconference-15-sep-2020-meeting-minute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2019-10-06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299121"/>
              </p:ext>
            </p:extLst>
          </p:nvPr>
        </p:nvGraphicFramePr>
        <p:xfrm>
          <a:off x="461963" y="2495550"/>
          <a:ext cx="11333162" cy="391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386" imgH="2853457" progId="Word.Document.8">
                  <p:embed/>
                </p:oleObj>
              </mc:Choice>
              <mc:Fallback>
                <p:oleObj name="Document" r:id="rId4" imgW="8245386" imgH="2853457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95550"/>
                        <a:ext cx="11333162" cy="3910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altLang="en-US" dirty="0"/>
              <a:t>Comment Resolution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502761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hlinkClick r:id="rId2"/>
              </a:rPr>
              <a:t>1</a:t>
            </a:r>
            <a:r>
              <a:rPr lang="en-US" sz="3200" b="0" dirty="0">
                <a:hlinkClick r:id="rId3"/>
              </a:rPr>
              <a:t>1-20/1262r4</a:t>
            </a:r>
            <a:r>
              <a:rPr lang="en-US" sz="3200" b="0" dirty="0"/>
              <a:t> “CC32 AANI Report Comments” </a:t>
            </a:r>
            <a:br>
              <a:rPr lang="en-US" sz="3200" b="0" dirty="0"/>
            </a:b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88828E-F8E7-4675-94D6-CC55BF41DD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260600"/>
            <a:ext cx="107442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0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Contributions on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502761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???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178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7927-5688-47CF-9FE7-C981F1A8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3FACA-C59E-4DDB-9D03-E86EBFB3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113213"/>
          </a:xfrm>
        </p:spPr>
        <p:txBody>
          <a:bodyPr/>
          <a:lstStyle/>
          <a:p>
            <a:r>
              <a:rPr lang="en-US" dirty="0"/>
              <a:t>The AANI SC should:</a:t>
            </a:r>
          </a:p>
          <a:p>
            <a:pPr marL="0" indent="0"/>
            <a:r>
              <a:rPr lang="en-US" dirty="0"/>
              <a:t>Accept the proposed resolutions for the proposed resolutions for the 46 Technical Comments accepted in 11-20-1262r4: CIDs: 2, 3, 6, 9, 13-17, 32-38, 40, 41, 43, 44, 46, 48, 74, 76-79, 82-90, 97, 100, 101, 103, 106-111 </a:t>
            </a:r>
            <a:r>
              <a:rPr lang="en-US" altLang="en-US" b="1" dirty="0">
                <a:solidFill>
                  <a:schemeClr val="tx1"/>
                </a:solidFill>
              </a:rPr>
              <a:t>– with editorial privileges given the AANI Chair</a:t>
            </a:r>
            <a:r>
              <a:rPr lang="en-US" dirty="0"/>
              <a:t>. </a:t>
            </a:r>
          </a:p>
          <a:p>
            <a:pPr marL="0" indent="0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i="1" dirty="0"/>
              <a:t>Note: CIDs:  5, 10, 11(108), 12(108), 19, 75(7), 91(75), 96(8, 92), 98(8), 104(1), 105 were addressed in 11-20-1550r1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B6CD7-2ADB-465C-B3F5-C50E1F1945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3F939-8B7D-4552-9112-E28D4ADF91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1CF37A-E8FC-47EC-A169-0ED682765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234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7927-5688-47CF-9FE7-C981F1A8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3FACA-C59E-4DDB-9D03-E86EBFB36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AANI SC should:</a:t>
            </a:r>
          </a:p>
          <a:p>
            <a:pPr marL="0" indent="0"/>
            <a:r>
              <a:rPr lang="en-US" dirty="0"/>
              <a:t>Accept the proposed resolutions for the proposed resolutions for the 3 General Comments accepted in 11-20-1262r4: CIDs: 92, 93, 99 </a:t>
            </a:r>
            <a:r>
              <a:rPr lang="en-US" altLang="en-US" b="1" dirty="0">
                <a:solidFill>
                  <a:schemeClr val="tx1"/>
                </a:solidFill>
              </a:rPr>
              <a:t>– with editorial privileges given the AANI Chair</a:t>
            </a:r>
            <a:r>
              <a:rPr lang="en-US" dirty="0"/>
              <a:t>. </a:t>
            </a:r>
          </a:p>
          <a:p>
            <a:pPr marL="0" indent="0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B6CD7-2ADB-465C-B3F5-C50E1F1945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3F939-8B7D-4552-9112-E28D4ADF91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1CF37A-E8FC-47EC-A169-0ED682765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558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BBD8-50DB-4614-9A89-2C8A21AB1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Report Actions Pending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94C3B-E88A-4CF8-B91F-C572F31D0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51" y="1751014"/>
            <a:ext cx="10653183" cy="4267199"/>
          </a:xfrm>
        </p:spPr>
        <p:txBody>
          <a:bodyPr/>
          <a:lstStyle/>
          <a:p>
            <a:r>
              <a:rPr lang="en-US" dirty="0"/>
              <a:t>11-20/1162r4 “CC32 AANI Report Comments” – needs to be updated:</a:t>
            </a:r>
          </a:p>
          <a:p>
            <a:pPr marL="857250" lvl="1" indent="-457200">
              <a:buAutoNum type="arabicParenR"/>
            </a:pPr>
            <a:r>
              <a:rPr lang="en-US" sz="2400" dirty="0"/>
              <a:t>Updated proposed resolutions based on SPs  (with editorial corrections)</a:t>
            </a:r>
          </a:p>
          <a:p>
            <a:pPr marL="857250" lvl="1" indent="-457200">
              <a:buAutoNum type="arabicParenR"/>
            </a:pPr>
            <a:r>
              <a:rPr lang="en-US" sz="2400" dirty="0"/>
              <a:t>Highlight CIDs that have resolutions that are ready for motion (agreed via SP) </a:t>
            </a:r>
          </a:p>
          <a:p>
            <a:pPr marL="857250" lvl="1" indent="-457200">
              <a:buAutoNum type="arabicParenR"/>
            </a:pPr>
            <a:r>
              <a:rPr lang="en-US" sz="2400" dirty="0"/>
              <a:t>Highlight CIDs that have agreed resolutions (agreed via motion)</a:t>
            </a:r>
          </a:p>
          <a:p>
            <a:pPr marL="857250" lvl="1" indent="-457200">
              <a:buAutoNum type="arabicParenR"/>
            </a:pPr>
            <a:r>
              <a:rPr lang="en-US" sz="2400" dirty="0"/>
              <a:t>Flag open CIDs</a:t>
            </a:r>
          </a:p>
          <a:p>
            <a:pPr marL="457200" indent="-457200">
              <a:buAutoNum type="arabicParenR"/>
            </a:pPr>
            <a:endParaRPr lang="en-US" dirty="0"/>
          </a:p>
          <a:p>
            <a:pPr marL="0" indent="0"/>
            <a:r>
              <a:rPr lang="en-US" dirty="0"/>
              <a:t>11-20/0013r6 – should be posted to Mentor (an update of r5 with motioned resolutions implemented)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Contributions with resolutions/text proposal for open CIDs are encouraged.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346FB4-AF45-4DE4-8284-5A46A8BB0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09BAC-AEC5-428B-B6F2-BDB849FF38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89271C-2004-4291-8C93-D3898CCF90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304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A07F2-1172-4E3F-B230-56DFDBACA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50862"/>
          </a:xfrm>
        </p:spPr>
        <p:txBody>
          <a:bodyPr/>
          <a:lstStyle/>
          <a:p>
            <a:r>
              <a:rPr lang="en-US" dirty="0"/>
              <a:t>802 Tutorial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38D88-E16B-44C9-A541-DEDBDC182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985" y="1316041"/>
            <a:ext cx="10591799" cy="5159373"/>
          </a:xfrm>
        </p:spPr>
        <p:txBody>
          <a:bodyPr/>
          <a:lstStyle/>
          <a:p>
            <a:pPr marL="4572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dirty="0">
                <a:latin typeface="Times New Roman" panose="02020603050405020304" pitchFamily="18" charset="0"/>
                <a:ea typeface="Calibri" panose="020F0502020204030204" pitchFamily="34" charset="0"/>
              </a:rPr>
              <a:t>It will be held on: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Oct 13, 2020 10-11:20 AM ET</a:t>
            </a:r>
          </a:p>
          <a:p>
            <a:pPr marL="4572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dirty="0">
                <a:latin typeface="Times New Roman" panose="02020603050405020304" pitchFamily="18" charset="0"/>
                <a:ea typeface="Calibri" panose="020F0502020204030204" pitchFamily="34" charset="0"/>
              </a:rPr>
              <a:t>Webex: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Mtg Number = 173 869 2585 and the password is  802tutorial </a:t>
            </a:r>
          </a:p>
          <a:p>
            <a:pPr marL="4572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dirty="0">
                <a:latin typeface="Times New Roman" panose="02020603050405020304" pitchFamily="18" charset="0"/>
                <a:ea typeface="Calibri" panose="020F0502020204030204" pitchFamily="34" charset="0"/>
              </a:rPr>
              <a:t>The title of the Tutorial: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802.11 WLAN and 3GPP 5G System Interworking </a:t>
            </a:r>
          </a:p>
          <a:p>
            <a:pPr marL="4572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dirty="0">
                <a:latin typeface="Times New Roman" panose="02020603050405020304" pitchFamily="18" charset="0"/>
                <a:ea typeface="Calibri" panose="020F0502020204030204" pitchFamily="34" charset="0"/>
              </a:rPr>
              <a:t>Sponsored by: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Dorothy Stanley, 802.11 Chair</a:t>
            </a:r>
          </a:p>
          <a:p>
            <a:pPr marL="4572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Working Agenda (updated):</a:t>
            </a:r>
          </a:p>
          <a:p>
            <a:pPr marL="347345" marR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5 mins Welcome and introduction – Dorothy STANLEY </a:t>
            </a:r>
            <a:r>
              <a:rPr lang="en-US" sz="1800" b="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11-20-1573</a:t>
            </a:r>
          </a:p>
          <a:p>
            <a:pPr marL="747395"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+mn-cs"/>
              </a:rPr>
              <a:t>Welcome, P&amp;P reminders, attendance reminder, brief remarks on the topic </a:t>
            </a:r>
          </a:p>
          <a:p>
            <a:pPr marL="347345" marR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50 mins -Topic presentations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0410" marR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35-40 minutes – 802.11 WLAN and 3GPP System Interworking – Binita GUPTA - </a:t>
            </a:r>
            <a:endParaRPr lang="en-US" sz="1800" b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041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10-12 mins – QoS Considerations - Hyun Seo OH </a:t>
            </a:r>
            <a:r>
              <a:rPr lang="en-US" sz="1800" b="0" i="1" dirty="0"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en-US" sz="1800" b="0" i="1" dirty="0"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11-20-1562r0</a:t>
            </a:r>
            <a:r>
              <a:rPr lang="en-US" sz="1800" b="0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b="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b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734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7-10 mins Work underway &amp; Completed in AANI – Joseph LEVY </a:t>
            </a:r>
            <a:r>
              <a:rPr lang="en-US" sz="1800" b="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en-US" sz="1800" b="0" i="1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11-20-1574r0</a:t>
            </a:r>
            <a:r>
              <a:rPr lang="en-US" sz="1800" b="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7345" marR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10 mins Q&amp;A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7345" marR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Closing Remarks – Dorothy STANLEY</a:t>
            </a:r>
            <a:r>
              <a:rPr lang="en-US" sz="1800" b="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11-20-1573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09CCFD-ADD7-49E3-A65B-DFC5B3FB9C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92B46-913A-43F1-AF5A-4631595620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01345B-C03C-48AA-991C-775A1719FD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965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884541" y="628793"/>
            <a:ext cx="10361084" cy="3809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69022" y="1045704"/>
            <a:ext cx="10992122" cy="535509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it-IT" altLang="en-US" sz="2000" b="0" i="1" dirty="0"/>
              <a:t>802.11 WG Plenary Teleconferences Monday 2 November – Tuesday 10 November 2020:</a:t>
            </a:r>
          </a:p>
          <a:p>
            <a:pPr>
              <a:spcBef>
                <a:spcPts val="0"/>
              </a:spcBef>
            </a:pPr>
            <a:r>
              <a:rPr lang="it-IT" altLang="en-US" sz="1800" b="0" i="1" dirty="0"/>
              <a:t>	Tentitive: </a:t>
            </a:r>
            <a:r>
              <a:rPr lang="it-IT" altLang="en-US" sz="1600" b="0" i="1" dirty="0"/>
              <a:t>AANI SC -  Tuesday </a:t>
            </a:r>
            <a:r>
              <a:rPr lang="it-IT" altLang="en-US" sz="1800" b="0" i="1" dirty="0"/>
              <a:t>3 November 2020 9:00-10:00 h ET </a:t>
            </a:r>
          </a:p>
          <a:p>
            <a:pPr>
              <a:spcBef>
                <a:spcPts val="0"/>
              </a:spcBef>
            </a:pPr>
            <a:r>
              <a:rPr lang="it-IT" altLang="en-US" sz="1800" b="0" i="1" dirty="0"/>
              <a:t>	Plenary a</a:t>
            </a:r>
            <a:r>
              <a:rPr lang="it-IT" altLang="en-US" sz="1600" b="0" i="1" dirty="0"/>
              <a:t>genda not yet available</a:t>
            </a:r>
          </a:p>
          <a:p>
            <a:r>
              <a:rPr lang="it-IT" altLang="en-US" sz="2000" dirty="0"/>
              <a:t>Teleconference Plan (if the Chair is not aware of any planned contributions calls may be cancelled):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</a:rPr>
              <a:t>Tuesday 13 October 9:00-10:00 h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</a:rPr>
              <a:t>Tuesday 20 October 9:00-10:00 h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</a:rPr>
              <a:t>Tuesday 27 October 9:00-10:00 h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</a:rPr>
              <a:t>Tuesday 3</a:t>
            </a:r>
            <a:r>
              <a:rPr lang="en-US" sz="2000" dirty="0">
                <a:latin typeface="Times New Roman" panose="02020603050405020304" pitchFamily="18" charset="0"/>
              </a:rPr>
              <a:t> November 9:00-10:00 h ET: Comment resolution</a:t>
            </a:r>
          </a:p>
          <a:p>
            <a:pPr marL="0" indent="0">
              <a:spcBef>
                <a:spcPts val="0"/>
              </a:spcBef>
            </a:pPr>
            <a:r>
              <a:rPr lang="it-IT" altLang="en-US" sz="2000" b="1" dirty="0">
                <a:cs typeface="+mn-cs"/>
              </a:rPr>
              <a:t>	</a:t>
            </a:r>
            <a:r>
              <a:rPr lang="it-IT" altLang="en-US" sz="1400" b="0" dirty="0">
                <a:cs typeface="+mn-cs"/>
              </a:rPr>
              <a:t>Additional Teleconferences Scheduled as required (with 10 days notice)</a:t>
            </a:r>
          </a:p>
          <a:p>
            <a:r>
              <a:rPr lang="en-US" dirty="0"/>
              <a:t>The AANI SC is contribution driven, </a:t>
            </a:r>
            <a:r>
              <a:rPr lang="en-US" dirty="0">
                <a:highlight>
                  <a:srgbClr val="FFFF00"/>
                </a:highlight>
              </a:rPr>
              <a:t>contributions are requested</a:t>
            </a:r>
            <a:r>
              <a:rPr lang="en-US" dirty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are critical to support the resolution of the comments generated in </a:t>
            </a:r>
            <a:r>
              <a:rPr lang="en-US" sz="2000" b="0" dirty="0"/>
              <a:t>CC32. </a:t>
            </a:r>
            <a:r>
              <a:rPr lang="en-US" dirty="0"/>
              <a:t>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6 October 2020</a:t>
            </a:r>
          </a:p>
          <a:p>
            <a:pPr algn="ctr"/>
            <a:r>
              <a:rPr lang="en-GB" dirty="0"/>
              <a:t>  Teleconference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7543" y="941033"/>
            <a:ext cx="11734800" cy="5561014"/>
          </a:xfrm>
        </p:spPr>
        <p:txBody>
          <a:bodyPr/>
          <a:lstStyle/>
          <a:p>
            <a:r>
              <a:rPr lang="en-US" altLang="en-US" sz="2800" dirty="0"/>
              <a:t>Call for Secretary</a:t>
            </a:r>
          </a:p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/>
            <a:r>
              <a:rPr lang="en-US" altLang="en-US" sz="2400" dirty="0"/>
              <a:t>Please record your attendance: </a:t>
            </a:r>
            <a:r>
              <a:rPr lang="en-US" sz="1600" dirty="0">
                <a:hlinkClick r:id="rId3"/>
              </a:rPr>
              <a:t>https://imat.ieee.org/802.11/attendance-log?d=10/06/2020&amp;p=3200600005&amp;t=47200043</a:t>
            </a:r>
            <a:r>
              <a:rPr lang="en-US" sz="1600" dirty="0"/>
              <a:t> </a:t>
            </a:r>
            <a:endParaRPr lang="en-US" altLang="en-US" sz="3600" dirty="0"/>
          </a:p>
          <a:p>
            <a:pPr lvl="1" eaLnBrk="1" hangingPunct="1"/>
            <a:r>
              <a:rPr lang="en-US" altLang="en-US" sz="2400" dirty="0"/>
              <a:t>Please mute yourself, unless you wish to speak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pPr eaLnBrk="1" hangingPunct="1"/>
            <a:r>
              <a:rPr lang="en-US" altLang="en-US" sz="2800" dirty="0"/>
              <a:t>AANI SC Operating Rules:</a:t>
            </a:r>
          </a:p>
          <a:p>
            <a:pPr lvl="1" eaLnBrk="1" hangingPunct="1"/>
            <a:r>
              <a:rPr lang="en-US" altLang="en-US" sz="2400" dirty="0"/>
              <a:t>Anyone present can vote on straw polls</a:t>
            </a:r>
          </a:p>
          <a:p>
            <a:pPr lvl="1" eaLnBrk="1" hangingPunct="1"/>
            <a:r>
              <a:rPr lang="en-US" altLang="en-US" sz="1600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sz="1600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sz="1600" dirty="0"/>
              <a:t>Anyone present can vote or make motions</a:t>
            </a:r>
          </a:p>
          <a:p>
            <a:pPr lvl="1" eaLnBrk="1" hangingPunct="1"/>
            <a:r>
              <a:rPr lang="en-US" altLang="en-US" sz="1600" dirty="0"/>
              <a:t>75% majority required to pass </a:t>
            </a:r>
          </a:p>
          <a:p>
            <a:r>
              <a:rPr lang="en-US" altLang="en-US" sz="2800" dirty="0"/>
              <a:t>Note this is a one-hour teleconference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273050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56724" y="1219200"/>
            <a:ext cx="10978036" cy="525621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Background/Status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Technical Report:</a:t>
            </a:r>
          </a:p>
          <a:p>
            <a:pPr marL="857250" lvl="1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Status of 802.11 WG </a:t>
            </a:r>
            <a:r>
              <a:rPr lang="en-GB" dirty="0"/>
              <a:t>comment collection on </a:t>
            </a:r>
            <a:r>
              <a:rPr lang="en-US" dirty="0"/>
              <a:t>11-20/0013r5 “Draft technical report on interworking between 3GPP 5G network &amp; WLAN”, Hyun Seo OH (ETRI), et al.</a:t>
            </a:r>
          </a:p>
          <a:p>
            <a:pPr marL="857250" lvl="1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Comment Resolution ?</a:t>
            </a:r>
          </a:p>
          <a:p>
            <a:pPr marL="857250" lvl="1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Straw Polls</a:t>
            </a:r>
          </a:p>
          <a:p>
            <a:pPr marL="857250" lvl="1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Technical Report Actions Pending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Tutorial Update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Future Sessions Planning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 2019 more details: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600" dirty="0">
                <a:solidFill>
                  <a:schemeClr val="tx1"/>
                </a:solidFill>
                <a:cs typeface="+mn-cs"/>
              </a:rPr>
            </a:br>
            <a:r>
              <a:rPr lang="en-US" sz="16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14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0"/>
              </a:rPr>
              <a:t>11-20/0013r3</a:t>
            </a:r>
            <a:r>
              <a:rPr lang="en-US" sz="1600" dirty="0"/>
              <a:t> </a:t>
            </a:r>
            <a:r>
              <a:rPr lang="en-US" sz="1600" b="0" dirty="0"/>
              <a:t>“Draft technical report on interworking between 3GPP 5G network &amp; WLAN”, Hyun Seo OH (ETRI), et al.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1"/>
              </a:rPr>
              <a:t>11-20/1031r0</a:t>
            </a:r>
            <a:r>
              <a:rPr lang="en-US" sz="1600" dirty="0"/>
              <a:t> </a:t>
            </a:r>
            <a:r>
              <a:rPr lang="en-US" sz="1600" b="0" dirty="0"/>
              <a:t>“11-20-0013-03-AANI-draft-technical-report-on-interworking-between-3gpp-5g-network-wlan-Intel-comments”, Binita Gupta (Intel), Necati Canpolat (Intel), Carlos Cordeiro (Intel)</a:t>
            </a:r>
            <a:br>
              <a:rPr lang="en-US" sz="1400" b="0" dirty="0"/>
            </a:b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29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11-20/0013r4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“Draft technical report on interworking between 3GPP 5G network &amp; WLAN”, Hyun Seo OH (ETRI), et al. was reviewed.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A Straw Poll was taken: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sz="1600" b="0" dirty="0">
                <a:solidFill>
                  <a:schemeClr val="tx1"/>
                </a:solidFill>
              </a:rPr>
              <a:t>Should the AANI SC request a 20 day 802.11 WG comment collection on the “Draft technical report on interworking between 3GPP 5G network &amp; WLAN" 11-20/0013R4? </a:t>
            </a:r>
            <a:r>
              <a:rPr lang="en-US" altLang="en-US" sz="1600" b="0" dirty="0">
                <a:solidFill>
                  <a:schemeClr val="tx1"/>
                </a:solidFill>
              </a:rPr>
              <a:t>Yes:15, No:0, Abstain:1, No Answer: 2</a:t>
            </a:r>
          </a:p>
          <a:p>
            <a:pPr lvl="1" indent="-3429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The 802.11 AANI Chair created a PDF version of the document for comment collection and requested that the 802.11 WG Chair run a 20 day comment collection on the report, starting on or about 31 July.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30 July 2020 – a 20 day 802.11 WG Comment Collection (CC32) on </a:t>
            </a:r>
            <a:r>
              <a:rPr lang="en-US" sz="1600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r>
              <a:rPr lang="en-US" altLang="en-US" sz="1600" b="0" dirty="0">
                <a:solidFill>
                  <a:schemeClr val="tx1"/>
                </a:solidFill>
              </a:rPr>
              <a:t> was launched, completed on 19 August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111 Comments received:  60 technical, 43 editorial, 8 general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b="0" dirty="0">
                <a:solidFill>
                  <a:schemeClr val="tx1"/>
                </a:solidFill>
              </a:rPr>
              <a:t>25 August 2020 – Comment Resolution kicked off -  104 of 111 Comments Assigned – </a:t>
            </a:r>
            <a:r>
              <a:rPr lang="en-US" altLang="en-US" sz="2000" b="0" dirty="0">
                <a:solidFill>
                  <a:schemeClr val="tx1"/>
                </a:solidFill>
                <a:hlinkClick r:id="rId4"/>
              </a:rPr>
              <a:t>11-20/1262r2</a:t>
            </a:r>
            <a:endParaRPr lang="en-US" altLang="en-US" sz="2000" b="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solidFill>
                  <a:schemeClr val="tx1"/>
                </a:solidFill>
              </a:rPr>
              <a:t>1 September 2020 – Comment Resolution: 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Reviewed proposed comment resolutions in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11-20/1262r3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on technical report: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Reviewed </a:t>
            </a:r>
            <a:r>
              <a:rPr 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Proposed comment resolution for CID 10,11, 12, 105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Alternate technical report was briefly reviewed: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11-20/1376r0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b="0" dirty="0">
                <a:solidFill>
                  <a:schemeClr val="tx1"/>
                </a:solidFill>
              </a:rPr>
              <a:t>15 September 2020 – Comment Resolution (see minutes: </a:t>
            </a:r>
            <a:r>
              <a:rPr lang="en-US" altLang="en-US" sz="20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11-20/1512r1</a:t>
            </a:r>
            <a:r>
              <a:rPr lang="en-US" altLang="en-US" sz="2000" b="0" dirty="0">
                <a:solidFill>
                  <a:schemeClr val="tx1"/>
                </a:solidFill>
              </a:rPr>
              <a:t>) – one Motion passed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b="0" dirty="0">
                <a:solidFill>
                  <a:schemeClr val="tx1"/>
                </a:solidFill>
              </a:rPr>
              <a:t>1 October 2020 – (see minutes: </a:t>
            </a:r>
            <a:r>
              <a:rPr lang="en-US" altLang="en-US" sz="2000" b="0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11-20/1567</a:t>
            </a:r>
            <a:r>
              <a:rPr lang="en-US" altLang="en-US" sz="2000" b="0" dirty="0">
                <a:solidFill>
                  <a:schemeClr val="tx1"/>
                </a:solidFill>
              </a:rPr>
              <a:t>) – one Straw Poll agreed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535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B35010-95F5-442D-8F5B-357EDA6B4347}">
  <ds:schemaRefs>
    <ds:schemaRef ds:uri="http://purl.org/dc/elements/1.1/"/>
    <ds:schemaRef ds:uri="http://schemas.microsoft.com/office/2006/metadata/properties"/>
    <ds:schemaRef ds:uri="60873816-0101-4504-946e-6fdefec58fb5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e36d776-f4f9-4739-bb28-fcc060563e1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47926</TotalTime>
  <Words>1970</Words>
  <Application>Microsoft Office PowerPoint</Application>
  <PresentationFormat>Widescreen</PresentationFormat>
  <Paragraphs>230</Paragraphs>
  <Slides>16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Monotype Sorts</vt:lpstr>
      <vt:lpstr>Times New Roman</vt:lpstr>
      <vt:lpstr>Office Theme</vt:lpstr>
      <vt:lpstr>Document</vt:lpstr>
      <vt:lpstr>AANI SC Teleconference Agenda</vt:lpstr>
      <vt:lpstr>Abstract</vt:lpstr>
      <vt:lpstr>Reminders and Rules</vt:lpstr>
      <vt:lpstr>Agenda</vt:lpstr>
      <vt:lpstr>Guidelines for IEEE-SA Meetings</vt:lpstr>
      <vt:lpstr>Resources – URLs</vt:lpstr>
      <vt:lpstr>Participation in IEEE 802 Meetings</vt:lpstr>
      <vt:lpstr>Status on the Proposal on Interworking</vt:lpstr>
      <vt:lpstr>Status on the Proposal on Interworking (cont.)</vt:lpstr>
      <vt:lpstr>Comment Resolution Status</vt:lpstr>
      <vt:lpstr>Contributions on Comment Resolution</vt:lpstr>
      <vt:lpstr>Straw Poll 1</vt:lpstr>
      <vt:lpstr>Straw Poll 2</vt:lpstr>
      <vt:lpstr>Technical Report Actions Pending</vt:lpstr>
      <vt:lpstr>802 Tutorial Update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11-20-1560-00-AANI-aani-sc-teleconference-agenda-8-September-2020</dc:title>
  <dc:creator>Levy, Joseph</dc:creator>
  <cp:lastModifiedBy>Joseph Levy</cp:lastModifiedBy>
  <cp:revision>416</cp:revision>
  <cp:lastPrinted>1601-01-01T00:00:00Z</cp:lastPrinted>
  <dcterms:created xsi:type="dcterms:W3CDTF">2017-06-02T20:57:23Z</dcterms:created>
  <dcterms:modified xsi:type="dcterms:W3CDTF">2020-10-06T05:21:21Z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