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7"/>
  </p:notesMasterIdLst>
  <p:handoutMasterIdLst>
    <p:handoutMasterId r:id="rId11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827" r:id="rId91"/>
    <p:sldId id="832" r:id="rId92"/>
    <p:sldId id="526" r:id="rId93"/>
    <p:sldId id="834" r:id="rId94"/>
    <p:sldId id="833" r:id="rId95"/>
    <p:sldId id="828" r:id="rId96"/>
    <p:sldId id="829" r:id="rId97"/>
    <p:sldId id="830" r:id="rId98"/>
    <p:sldId id="831" r:id="rId99"/>
    <p:sldId id="835" r:id="rId100"/>
    <p:sldId id="839" r:id="rId101"/>
    <p:sldId id="844" r:id="rId102"/>
    <p:sldId id="840" r:id="rId103"/>
    <p:sldId id="841" r:id="rId104"/>
    <p:sldId id="842" r:id="rId105"/>
    <p:sldId id="843" r:id="rId106"/>
    <p:sldId id="315" r:id="rId107"/>
    <p:sldId id="312" r:id="rId108"/>
    <p:sldId id="318" r:id="rId109"/>
    <p:sldId id="472" r:id="rId110"/>
    <p:sldId id="473" r:id="rId111"/>
    <p:sldId id="474" r:id="rId112"/>
    <p:sldId id="480" r:id="rId113"/>
    <p:sldId id="259" r:id="rId114"/>
    <p:sldId id="260" r:id="rId115"/>
    <p:sldId id="261" r:id="rId1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Dec. 9th Telecon" id="{9360B0D8-0ADB-4E3B-B7DC-1F4BBB2F07AF}">
          <p14:sldIdLst>
            <p14:sldId id="827"/>
            <p14:sldId id="832"/>
            <p14:sldId id="526"/>
            <p14:sldId id="834"/>
            <p14:sldId id="833"/>
            <p14:sldId id="828"/>
            <p14:sldId id="829"/>
            <p14:sldId id="830"/>
            <p14:sldId id="831"/>
          </p14:sldIdLst>
        </p14:section>
        <p14:section name="Dec. 16th Telecon" id="{F9EF5256-FB5A-421D-96DB-8C489F8E4256}">
          <p14:sldIdLst>
            <p14:sldId id="835"/>
            <p14:sldId id="839"/>
            <p14:sldId id="844"/>
            <p14:sldId id="840"/>
            <p14:sldId id="841"/>
            <p14:sldId id="842"/>
            <p14:sldId id="843"/>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6807" autoAdjust="0"/>
  </p:normalViewPr>
  <p:slideViewPr>
    <p:cSldViewPr>
      <p:cViewPr varScale="1">
        <p:scale>
          <a:sx n="119" d="100"/>
          <a:sy n="119" d="100"/>
        </p:scale>
        <p:origin x="54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40385195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540897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2020-12-16</a:t>
            </a:r>
          </a:p>
        </p:txBody>
      </p:sp>
      <p:sp>
        <p:nvSpPr>
          <p:cNvPr id="6" name="Date Placeholder 3"/>
          <p:cNvSpPr>
            <a:spLocks noGrp="1"/>
          </p:cNvSpPr>
          <p:nvPr>
            <p:ph type="dt" idx="10"/>
          </p:nvPr>
        </p:nvSpPr>
        <p:spPr/>
        <p:txBody>
          <a:bodyPr/>
          <a:lstStyle/>
          <a:p>
            <a:r>
              <a:rPr lang="en-US"/>
              <a:t>Dec.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61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A48E-237D-4C92-AA0D-1DE883DF136E}"/>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C621D665-9EF7-4964-826D-2FD23DD2D8E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C0D4B56-A49B-43BE-BC90-EC024F17024C}"/>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F20238AF-05B7-44B5-97E7-2A8778C12D6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F2E648A-1C5F-4D4C-85B9-27B441FD553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188201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4CD5-5A1A-4A70-A523-148C10E22C6F}"/>
              </a:ext>
            </a:extLst>
          </p:cNvPr>
          <p:cNvSpPr>
            <a:spLocks noGrp="1"/>
          </p:cNvSpPr>
          <p:nvPr>
            <p:ph type="title"/>
          </p:nvPr>
        </p:nvSpPr>
        <p:spPr>
          <a:xfrm>
            <a:off x="914401" y="685801"/>
            <a:ext cx="10361084" cy="301623"/>
          </a:xfrm>
        </p:spPr>
        <p:txBody>
          <a:bodyPr/>
          <a:lstStyle/>
          <a:p>
            <a:r>
              <a:rPr lang="en-US" dirty="0"/>
              <a:t>Submission 11-20-1863</a:t>
            </a:r>
          </a:p>
        </p:txBody>
      </p:sp>
      <p:sp>
        <p:nvSpPr>
          <p:cNvPr id="4" name="Slide Number Placeholder 3">
            <a:extLst>
              <a:ext uri="{FF2B5EF4-FFF2-40B4-BE49-F238E27FC236}">
                <a16:creationId xmlns:a16="http://schemas.microsoft.com/office/drawing/2014/main" id="{EDE3F191-8C89-4156-AE7B-14E12184FC69}"/>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2C9A768-F091-4F93-BA84-AE88F90874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B589F09-864E-4B14-8C4B-E4019EC0A50A}"/>
              </a:ext>
            </a:extLst>
          </p:cNvPr>
          <p:cNvSpPr>
            <a:spLocks noGrp="1"/>
          </p:cNvSpPr>
          <p:nvPr>
            <p:ph type="dt" idx="15"/>
          </p:nvPr>
        </p:nvSpPr>
        <p:spPr/>
        <p:txBody>
          <a:bodyPr/>
          <a:lstStyle/>
          <a:p>
            <a:r>
              <a:rPr lang="en-US"/>
              <a:t>Dec. 2020</a:t>
            </a:r>
            <a:endParaRPr lang="en-GB" dirty="0"/>
          </a:p>
        </p:txBody>
      </p:sp>
      <p:sp>
        <p:nvSpPr>
          <p:cNvPr id="11" name="Content Placeholder 2">
            <a:extLst>
              <a:ext uri="{FF2B5EF4-FFF2-40B4-BE49-F238E27FC236}">
                <a16:creationId xmlns:a16="http://schemas.microsoft.com/office/drawing/2014/main" id="{9AE2E007-B556-4517-AF1F-5EFF53D7021A}"/>
              </a:ext>
            </a:extLst>
          </p:cNvPr>
          <p:cNvSpPr>
            <a:spLocks noGrp="1"/>
          </p:cNvSpPr>
          <p:nvPr>
            <p:ph idx="1"/>
          </p:nvPr>
        </p:nvSpPr>
        <p:spPr>
          <a:xfrm>
            <a:off x="228600" y="1219200"/>
            <a:ext cx="11700047" cy="4038600"/>
          </a:xfrm>
        </p:spPr>
        <p:txBody>
          <a:bodyPr/>
          <a:lstStyle/>
          <a:p>
            <a:r>
              <a:rPr lang="en-US" sz="2800" dirty="0" err="1"/>
              <a:t>Strawpoll</a:t>
            </a:r>
            <a:endParaRPr lang="en-US" sz="2800" dirty="0"/>
          </a:p>
          <a:p>
            <a:r>
              <a:rPr lang="en-US" sz="2000" dirty="0"/>
              <a:t>Do you agree to replace the existing 802.11az secure LTF design parameters with the following changes</a:t>
            </a:r>
          </a:p>
          <a:p>
            <a:pPr lvl="1"/>
            <a:r>
              <a:rPr lang="en-US" sz="2000" dirty="0"/>
              <a:t>Using secure pseudo random 64QAM modulation</a:t>
            </a:r>
          </a:p>
          <a:p>
            <a:pPr lvl="2"/>
            <a:r>
              <a:rPr lang="en-US" sz="1800" b="1" dirty="0"/>
              <a:t>Security LTF value is pseudo randomized per tone and per OFDM symbol and is the same across all streams</a:t>
            </a:r>
          </a:p>
          <a:p>
            <a:pPr lvl="1"/>
            <a:r>
              <a:rPr lang="en-US" sz="2000" dirty="0"/>
              <a:t>Using AES-128 Counter (CTR) Mode as a pseudo random bit generator for the sounding NDP sequence</a:t>
            </a:r>
          </a:p>
          <a:p>
            <a:pPr lvl="2"/>
            <a:r>
              <a:rPr lang="en-US" sz="1800" b="1" dirty="0"/>
              <a:t>A 256-bit sequence from KDF is used to initialize AES128-CTR by using the first 128 bits as the Key and second 128 bits as IV, at the beginning of the NDP</a:t>
            </a:r>
          </a:p>
          <a:p>
            <a:pPr lvl="1"/>
            <a:r>
              <a:rPr lang="en-US" sz="2000" dirty="0"/>
              <a:t>Using per-stream phase rotation which is updated every secure LTF Repetition</a:t>
            </a:r>
          </a:p>
          <a:p>
            <a:pPr lvl="2"/>
            <a:r>
              <a:rPr lang="en-US" sz="1800" b="1" dirty="0"/>
              <a:t>Per-stream phase rotation angles are the same for all the tones and all the LTFs in one repetition </a:t>
            </a:r>
          </a:p>
          <a:p>
            <a:pPr lvl="2"/>
            <a:r>
              <a:rPr lang="en-US" sz="1800" b="1" dirty="0"/>
              <a:t>Pseudo random phase rotation is generated at the beginning of the NDP using bits from the AES-128 Counter Mode</a:t>
            </a:r>
          </a:p>
          <a:p>
            <a:pPr lvl="2"/>
            <a:r>
              <a:rPr lang="en-US" sz="1800" b="1" dirty="0"/>
              <a:t>An additional deterministic per-stream phase rotation is applied in each Repetition</a:t>
            </a:r>
          </a:p>
          <a:p>
            <a:pPr marL="228600" lvl="2"/>
            <a:endParaRPr lang="en-US" b="1" dirty="0"/>
          </a:p>
          <a:p>
            <a:pPr marL="228600" lvl="2"/>
            <a:r>
              <a:rPr lang="en-US" sz="1800" b="1" dirty="0"/>
              <a:t>Results (Y/N/A): </a:t>
            </a:r>
            <a:r>
              <a:rPr lang="en-US" sz="1800" dirty="0"/>
              <a:t>50/1/5 </a:t>
            </a:r>
          </a:p>
          <a:p>
            <a:pPr lvl="2"/>
            <a:endParaRPr lang="en-US" sz="1800" b="1" dirty="0"/>
          </a:p>
          <a:p>
            <a:endParaRPr lang="en-US" sz="2000" dirty="0"/>
          </a:p>
        </p:txBody>
      </p:sp>
    </p:spTree>
    <p:extLst>
      <p:ext uri="{BB962C8B-B14F-4D97-AF65-F5344CB8AC3E}">
        <p14:creationId xmlns:p14="http://schemas.microsoft.com/office/powerpoint/2010/main" val="5997296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125183268"/>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Discussion Frequency and Time Domain Attack</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2201078079"/>
                  </a:ext>
                </a:extLst>
              </a:tr>
              <a:tr h="0">
                <a:tc>
                  <a:txBody>
                    <a:bodyPr/>
                    <a:lstStyle/>
                    <a:p>
                      <a:r>
                        <a:rPr lang="en-US" sz="1400" dirty="0"/>
                        <a:t>11-20-1956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Ranging PHY Security</a:t>
                      </a:r>
                    </a:p>
                  </a:txBody>
                  <a:tcPr marT="45712" marB="45712"/>
                </a:tc>
                <a:tc>
                  <a:txBody>
                    <a:bodyPr/>
                    <a:lstStyle/>
                    <a:p>
                      <a:r>
                        <a:rPr lang="en-US" sz="1400" dirty="0"/>
                        <a:t>Technical  - follow up</a:t>
                      </a:r>
                    </a:p>
                  </a:txBody>
                  <a:tcPr marT="45712" marB="45712"/>
                </a:tc>
                <a:extLst>
                  <a:ext uri="{0D108BD9-81ED-4DB2-BD59-A6C34878D82A}">
                    <a16:rowId xmlns:a16="http://schemas.microsoft.com/office/drawing/2014/main" val="391814314"/>
                  </a:ext>
                </a:extLst>
              </a:tr>
              <a:tr h="0">
                <a:tc>
                  <a:txBody>
                    <a:bodyPr/>
                    <a:lstStyle/>
                    <a:p>
                      <a:r>
                        <a:rPr lang="en-US" sz="1400" strike="sngStrike" dirty="0"/>
                        <a:t>11-20-1863</a:t>
                      </a:r>
                    </a:p>
                  </a:txBody>
                  <a:tcPr marT="45712" marB="45712"/>
                </a:tc>
                <a:tc>
                  <a:txBody>
                    <a:bodyPr/>
                    <a:lstStyle/>
                    <a:p>
                      <a:r>
                        <a:rPr lang="en-US" sz="1400" strike="sngStrike"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Secure LTF Additional Design details</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89518697"/>
                  </a:ext>
                </a:extLst>
              </a:tr>
              <a:tr h="0">
                <a:tc>
                  <a:txBody>
                    <a:bodyPr/>
                    <a:lstStyle/>
                    <a:p>
                      <a:r>
                        <a:rPr lang="en-US" sz="1400" strike="sngStrike" dirty="0"/>
                        <a:t>11-20-1959</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Tx FD Window Design for Secure LTF</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3179324736"/>
                  </a:ext>
                </a:extLst>
              </a:tr>
              <a:tr h="0">
                <a:tc>
                  <a:txBody>
                    <a:bodyPr/>
                    <a:lstStyle/>
                    <a:p>
                      <a:r>
                        <a:rPr lang="en-US" sz="1400" strike="noStrike" dirty="0"/>
                        <a:t>11-20-1972</a:t>
                      </a:r>
                    </a:p>
                  </a:txBody>
                  <a:tcPr marT="45712" marB="45712"/>
                </a:tc>
                <a:tc>
                  <a:txBody>
                    <a:bodyPr/>
                    <a:lstStyle/>
                    <a:p>
                      <a:r>
                        <a:rPr lang="en-US" sz="14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Versioning of PHY Security</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535704127"/>
                  </a:ext>
                </a:extLst>
              </a:tr>
            </a:tbl>
          </a:graphicData>
        </a:graphic>
      </p:graphicFrame>
    </p:spTree>
    <p:extLst>
      <p:ext uri="{BB962C8B-B14F-4D97-AF65-F5344CB8AC3E}">
        <p14:creationId xmlns:p14="http://schemas.microsoft.com/office/powerpoint/2010/main" val="32522679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5733286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556243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97085692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Draft 2.6 status (5min) – (Roy Want)</a:t>
            </a:r>
          </a:p>
          <a:p>
            <a:pPr marL="0" indent="0" algn="just">
              <a:spcBef>
                <a:spcPct val="20000"/>
              </a:spcBef>
            </a:pPr>
            <a:r>
              <a:rPr lang="en-US" altLang="en-US" sz="1600" b="0" dirty="0"/>
              <a:t>	Please verify CR from Nov. meeting integrated properly. </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11-20-1373 Attacks to Fully Random OFDM Sounding Signal (Qinghua Li) – for completion (10min)</a:t>
            </a:r>
          </a:p>
          <a:p>
            <a:pPr lvl="1" algn="just">
              <a:spcBef>
                <a:spcPct val="20000"/>
              </a:spcBef>
              <a:buFontTx/>
              <a:buChar char="•"/>
            </a:pPr>
            <a:r>
              <a:rPr lang="en-US" sz="1400" b="0" dirty="0"/>
              <a:t>11-20-1855 </a:t>
            </a:r>
            <a:r>
              <a:rPr lang="en-US" sz="1400" dirty="0"/>
              <a:t>- Further Updates on 11az Secure LTF design (Anuj Batra) (45min)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238499714"/>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11-20-1373</a:t>
                      </a:r>
                    </a:p>
                  </a:txBody>
                  <a:tcPr marT="45712" marB="45712"/>
                </a:tc>
                <a:tc>
                  <a:txBody>
                    <a:bodyPr/>
                    <a:lstStyle/>
                    <a:p>
                      <a:r>
                        <a:rPr lang="en-US" sz="1400" strike="sngStrike"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Attacks to Fully Random OFDM Sounding Signal</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994471977"/>
                  </a:ext>
                </a:extLst>
              </a:tr>
              <a:tr h="0">
                <a:tc>
                  <a:txBody>
                    <a:bodyPr/>
                    <a:lstStyle/>
                    <a:p>
                      <a:r>
                        <a:rPr lang="en-US" sz="1400" strike="sngStrike" dirty="0"/>
                        <a:t>11-20-1855</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Further Updates on 11az Secure LTF design</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11-20-1863 - Secure LTFs: Additional Design Details (Steve Shellhammer) – 1:15 (any discussion)</a:t>
            </a:r>
          </a:p>
          <a:p>
            <a:pPr lvl="1" algn="just">
              <a:spcBef>
                <a:spcPct val="20000"/>
              </a:spcBef>
              <a:buFontTx/>
              <a:buChar char="•"/>
            </a:pPr>
            <a:r>
              <a:rPr lang="en-US" sz="1400" dirty="0"/>
              <a:t>11-20-1951- Discussion Frequency and Time Domain Attack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9317254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25 of 11-20-1863r0</a:t>
            </a:r>
          </a:p>
          <a:p>
            <a:r>
              <a:rPr lang="en-US" dirty="0"/>
              <a:t>Results (Y/N/A): 67/28/4</a:t>
            </a:r>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875602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6B59-B304-49B6-B76C-D2D25F075D49}"/>
              </a:ext>
            </a:extLst>
          </p:cNvPr>
          <p:cNvSpPr>
            <a:spLocks noGrp="1"/>
          </p:cNvSpPr>
          <p:nvPr>
            <p:ph type="title"/>
          </p:nvPr>
        </p:nvSpPr>
        <p:spPr>
          <a:xfrm>
            <a:off x="2220912" y="629048"/>
            <a:ext cx="7770814" cy="422273"/>
          </a:xfrm>
        </p:spPr>
        <p:txBody>
          <a:bodyPr/>
          <a:lstStyle/>
          <a:p>
            <a:r>
              <a:rPr lang="en-US" sz="3000" dirty="0"/>
              <a:t>Straw Poll</a:t>
            </a:r>
          </a:p>
        </p:txBody>
      </p:sp>
      <p:sp>
        <p:nvSpPr>
          <p:cNvPr id="3" name="Content Placeholder 2">
            <a:extLst>
              <a:ext uri="{FF2B5EF4-FFF2-40B4-BE49-F238E27FC236}">
                <a16:creationId xmlns:a16="http://schemas.microsoft.com/office/drawing/2014/main" id="{629D0EEC-71DC-4527-BAF9-739039828760}"/>
              </a:ext>
            </a:extLst>
          </p:cNvPr>
          <p:cNvSpPr>
            <a:spLocks noGrp="1"/>
          </p:cNvSpPr>
          <p:nvPr>
            <p:ph idx="1"/>
          </p:nvPr>
        </p:nvSpPr>
        <p:spPr>
          <a:xfrm>
            <a:off x="1738313" y="1051321"/>
            <a:ext cx="8429625" cy="5177631"/>
          </a:xfrm>
        </p:spPr>
        <p:txBody>
          <a:bodyPr/>
          <a:lstStyle/>
          <a:p>
            <a:r>
              <a:rPr lang="en-US" sz="1875" dirty="0"/>
              <a:t>Do you agree to replace the existing 802.11az secure LTF design parameters with the following changes</a:t>
            </a:r>
          </a:p>
          <a:p>
            <a:pPr lvl="1"/>
            <a:r>
              <a:rPr lang="en-US" sz="1875" dirty="0"/>
              <a:t>Using secure pseudo random TBD OFDM modulation scheme which is chosen from 64QAM, 64QAM+4PSK or 256QAM. </a:t>
            </a:r>
          </a:p>
          <a:p>
            <a:pPr lvl="2"/>
            <a:r>
              <a:rPr lang="en-US" sz="1688" b="1" dirty="0"/>
              <a:t>Security LTF value is pseudo randomized per tone and per OFDM symbol and is the same across all streams</a:t>
            </a:r>
          </a:p>
          <a:p>
            <a:pPr lvl="1"/>
            <a:r>
              <a:rPr lang="en-US" sz="1875" dirty="0"/>
              <a:t>Using AES-128 Counter (CTR) Mode as a pseudo random bit generator for the sounding NDP sequence</a:t>
            </a:r>
          </a:p>
          <a:p>
            <a:pPr lvl="2"/>
            <a:r>
              <a:rPr lang="en-US" sz="1688" b="1" dirty="0"/>
              <a:t>A 256-bit sequence from KDF is used to initialize AES128-CTR by using the first 128 bits as the Key and second 128 bits as IV, at the beginning of the NDP</a:t>
            </a:r>
          </a:p>
          <a:p>
            <a:pPr lvl="1"/>
            <a:r>
              <a:rPr lang="en-US" sz="1875" dirty="0"/>
              <a:t>Using per-stream phase rotation which is updated every secure LTF Repetition</a:t>
            </a:r>
          </a:p>
          <a:p>
            <a:pPr lvl="2"/>
            <a:r>
              <a:rPr lang="en-US" sz="1688" b="1" dirty="0"/>
              <a:t>Per-stream phase rotation angles are the same for all the tones and all the LTFs in one repetition </a:t>
            </a:r>
          </a:p>
          <a:p>
            <a:pPr lvl="2"/>
            <a:r>
              <a:rPr lang="en-US" sz="1688" b="1" dirty="0"/>
              <a:t>Pseudo random phase rotation is generated at the beginning of the NDP using bits from the AES-128 Counter Mode</a:t>
            </a:r>
          </a:p>
          <a:p>
            <a:pPr lvl="2"/>
            <a:r>
              <a:rPr lang="en-US" sz="1688" b="1" dirty="0"/>
              <a:t>An additional deterministic per-stream phase rotation is applied in each Repetition</a:t>
            </a:r>
          </a:p>
          <a:p>
            <a:endParaRPr lang="en-US" sz="1875" dirty="0"/>
          </a:p>
        </p:txBody>
      </p:sp>
      <p:sp>
        <p:nvSpPr>
          <p:cNvPr id="4" name="Slide Number Placeholder 3">
            <a:extLst>
              <a:ext uri="{FF2B5EF4-FFF2-40B4-BE49-F238E27FC236}">
                <a16:creationId xmlns:a16="http://schemas.microsoft.com/office/drawing/2014/main" id="{8FC97C69-A064-4419-BD01-DDFDFCA3D5B6}"/>
              </a:ext>
            </a:extLst>
          </p:cNvPr>
          <p:cNvSpPr>
            <a:spLocks noGrp="1"/>
          </p:cNvSpPr>
          <p:nvPr>
            <p:ph type="sldNum" idx="12"/>
          </p:nvPr>
        </p:nvSpPr>
        <p:spPr/>
        <p:txBody>
          <a:bodyPr/>
          <a:lstStyle/>
          <a:p>
            <a:r>
              <a:rPr lang="en-GB" dirty="0"/>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8D79D6D7-3CCB-4D79-830E-39E768EA86B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B2B1E14-F199-472B-AD0B-A5F5F7C6CA9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6911401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436D-0D7A-44A6-9EB6-88A450981B61}"/>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17C2E671-090C-46C1-B40C-28079F000C7E}"/>
              </a:ext>
            </a:extLst>
          </p:cNvPr>
          <p:cNvSpPr>
            <a:spLocks noGrp="1"/>
          </p:cNvSpPr>
          <p:nvPr>
            <p:ph idx="1"/>
          </p:nvPr>
        </p:nvSpPr>
        <p:spPr/>
        <p:txBody>
          <a:bodyPr/>
          <a:lstStyle/>
          <a:p>
            <a:r>
              <a:rPr lang="en-US" dirty="0"/>
              <a:t>Do you agree to the SP of slide 93 of 11-20-1570r17</a:t>
            </a:r>
          </a:p>
          <a:p>
            <a:r>
              <a:rPr lang="en-US" dirty="0"/>
              <a:t>Results (Y/N/A): 63/28/2</a:t>
            </a:r>
          </a:p>
          <a:p>
            <a:endParaRPr lang="en-US" dirty="0"/>
          </a:p>
          <a:p>
            <a:endParaRPr lang="en-US" dirty="0"/>
          </a:p>
        </p:txBody>
      </p:sp>
      <p:sp>
        <p:nvSpPr>
          <p:cNvPr id="4" name="Slide Number Placeholder 3">
            <a:extLst>
              <a:ext uri="{FF2B5EF4-FFF2-40B4-BE49-F238E27FC236}">
                <a16:creationId xmlns:a16="http://schemas.microsoft.com/office/drawing/2014/main" id="{9971AD16-83F0-42A3-95E7-ACD760869A7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FC1B137-AA0A-4F0A-8FCB-AE0F210C5BE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B796E0A-96A0-4F5B-B5ED-ADFCF0650876}"/>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3821200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A48E-237D-4C92-AA0D-1DE883DF136E}"/>
              </a:ext>
            </a:extLst>
          </p:cNvPr>
          <p:cNvSpPr>
            <a:spLocks noGrp="1"/>
          </p:cNvSpPr>
          <p:nvPr>
            <p:ph type="title"/>
          </p:nvPr>
        </p:nvSpPr>
        <p:spPr/>
        <p:txBody>
          <a:bodyPr/>
          <a:lstStyle/>
          <a:p>
            <a:r>
              <a:rPr lang="en-US" dirty="0"/>
              <a:t>11-20-1863</a:t>
            </a:r>
          </a:p>
        </p:txBody>
      </p:sp>
      <p:sp>
        <p:nvSpPr>
          <p:cNvPr id="3" name="Content Placeholder 2">
            <a:extLst>
              <a:ext uri="{FF2B5EF4-FFF2-40B4-BE49-F238E27FC236}">
                <a16:creationId xmlns:a16="http://schemas.microsoft.com/office/drawing/2014/main" id="{C621D665-9EF7-4964-826D-2FD23DD2D8E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C0D4B56-A49B-43BE-BC90-EC024F17024C}"/>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F20238AF-05B7-44B5-97E7-2A8778C12D6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F2E648A-1C5F-4D4C-85B9-27B441FD553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4338130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464450709"/>
              </p:ext>
            </p:extLst>
          </p:nvPr>
        </p:nvGraphicFramePr>
        <p:xfrm>
          <a:off x="442315" y="1628800"/>
          <a:ext cx="11305256" cy="64004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strike="noStrike" dirty="0"/>
                        <a:t>DCN</a:t>
                      </a:r>
                    </a:p>
                  </a:txBody>
                  <a:tcPr marR="36000" marT="45712" marB="45712"/>
                </a:tc>
                <a:tc>
                  <a:txBody>
                    <a:bodyPr/>
                    <a:lstStyle/>
                    <a:p>
                      <a:pPr algn="ctr"/>
                      <a:r>
                        <a:rPr lang="en-US" sz="1600" strike="noStrike" dirty="0">
                          <a:solidFill>
                            <a:schemeClr val="bg1"/>
                          </a:solidFill>
                        </a:rPr>
                        <a:t>Presenter</a:t>
                      </a:r>
                    </a:p>
                  </a:txBody>
                  <a:tcPr marR="36000" marT="45712" marB="45712"/>
                </a:tc>
                <a:tc>
                  <a:txBody>
                    <a:bodyPr/>
                    <a:lstStyle/>
                    <a:p>
                      <a:pPr algn="ctr"/>
                      <a:r>
                        <a:rPr lang="en-US" sz="1600" strike="noStrike" kern="1200" dirty="0">
                          <a:solidFill>
                            <a:schemeClr val="bg1"/>
                          </a:solidFill>
                          <a:latin typeface="+mn-lt"/>
                          <a:ea typeface="+mn-ea"/>
                          <a:cs typeface="+mn-cs"/>
                        </a:rPr>
                        <a:t>Title</a:t>
                      </a:r>
                    </a:p>
                  </a:txBody>
                  <a:tcPr marR="36000" marT="45712" marB="45712"/>
                </a:tc>
                <a:tc>
                  <a:txBody>
                    <a:bodyPr/>
                    <a:lstStyle/>
                    <a:p>
                      <a:pPr algn="ctr"/>
                      <a:r>
                        <a:rPr lang="en-US" sz="1600" strike="noStrike"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11-20-1951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Discussion Frequency and Time Domain Attack</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425278299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767829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93748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74751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11-20-1951- Discussion Frequency and Time Domain Attack -  (Christian Berger) – 45min</a:t>
            </a:r>
          </a:p>
          <a:p>
            <a:pPr lvl="1" algn="just">
              <a:spcBef>
                <a:spcPct val="20000"/>
              </a:spcBef>
              <a:buFontTx/>
              <a:buChar char="•"/>
            </a:pPr>
            <a:r>
              <a:rPr lang="en-US" sz="1400" b="0" dirty="0"/>
              <a:t>11-20-1956 - </a:t>
            </a:r>
            <a:r>
              <a:rPr lang="en-US" sz="1400" dirty="0"/>
              <a:t>Ranging PHY Security (Erik Lindskog) – 40 min</a:t>
            </a:r>
          </a:p>
          <a:p>
            <a:pPr lvl="1" algn="just">
              <a:spcBef>
                <a:spcPct val="20000"/>
              </a:spcBef>
              <a:buFontTx/>
              <a:buChar char="•"/>
            </a:pPr>
            <a:r>
              <a:rPr lang="en-US" sz="1400" b="0" dirty="0"/>
              <a:t>11-20-1863 - </a:t>
            </a:r>
            <a:r>
              <a:rPr lang="en-US" sz="1400" dirty="0"/>
              <a:t>Secure LTF Additional Design details (Steve Shellhammer) –20 min follow up/as time permits. </a:t>
            </a:r>
          </a:p>
          <a:p>
            <a:pPr lvl="1" algn="just">
              <a:spcBef>
                <a:spcPct val="20000"/>
              </a:spcBef>
              <a:buFontTx/>
              <a:buChar char="•"/>
            </a:pPr>
            <a:r>
              <a:rPr lang="en-US" sz="1400" b="0" dirty="0"/>
              <a:t>11-20-1959 - </a:t>
            </a:r>
            <a:r>
              <a:rPr lang="en-US" sz="1400" dirty="0"/>
              <a:t>Tx FD Window Design for Secure LTF (Anuj Batra) – as time permits</a:t>
            </a:r>
            <a:endParaRPr 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855665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138558</TotalTime>
  <Words>9909</Words>
  <Application>Microsoft Office PowerPoint</Application>
  <PresentationFormat>Widescreen</PresentationFormat>
  <Paragraphs>1558</Paragraphs>
  <Slides>115</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115</vt:i4>
      </vt:variant>
    </vt:vector>
  </HeadingPairs>
  <TitlesOfParts>
    <vt:vector size="123"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IEEE Electronic Meeting slot - Dec. 9th </vt:lpstr>
      <vt:lpstr>11-20-1863</vt:lpstr>
      <vt:lpstr>Straw Poll</vt:lpstr>
      <vt:lpstr>11-20-1863</vt:lpstr>
      <vt:lpstr>11-20-1863</vt:lpstr>
      <vt:lpstr>Submission pipeline</vt:lpstr>
      <vt:lpstr>Scheduled telecon</vt:lpstr>
      <vt:lpstr>AOB?</vt:lpstr>
      <vt:lpstr>Adjourn</vt:lpstr>
      <vt:lpstr>IEEE Electronic Meeting slot - Dec. 16th </vt:lpstr>
      <vt:lpstr>11-20-1863</vt:lpstr>
      <vt:lpstr>Submission 11-20-1863</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852</cp:revision>
  <cp:lastPrinted>1601-01-01T00:00:00Z</cp:lastPrinted>
  <dcterms:created xsi:type="dcterms:W3CDTF">2018-08-06T10:28:59Z</dcterms:created>
  <dcterms:modified xsi:type="dcterms:W3CDTF">2020-12-16T20:04:33Z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