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4"/>
  </p:notesMasterIdLst>
  <p:handoutMasterIdLst>
    <p:handoutMasterId r:id="rId11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822" r:id="rId86"/>
    <p:sldId id="823" r:id="rId87"/>
    <p:sldId id="824" r:id="rId88"/>
    <p:sldId id="825" r:id="rId89"/>
    <p:sldId id="826" r:id="rId90"/>
    <p:sldId id="827" r:id="rId91"/>
    <p:sldId id="832" r:id="rId92"/>
    <p:sldId id="526" r:id="rId93"/>
    <p:sldId id="834" r:id="rId94"/>
    <p:sldId id="828" r:id="rId95"/>
    <p:sldId id="829" r:id="rId96"/>
    <p:sldId id="830" r:id="rId97"/>
    <p:sldId id="831" r:id="rId98"/>
    <p:sldId id="835" r:id="rId99"/>
    <p:sldId id="839" r:id="rId100"/>
    <p:sldId id="840" r:id="rId101"/>
    <p:sldId id="841" r:id="rId102"/>
    <p:sldId id="842" r:id="rId103"/>
    <p:sldId id="315" r:id="rId104"/>
    <p:sldId id="312" r:id="rId105"/>
    <p:sldId id="318" r:id="rId106"/>
    <p:sldId id="472" r:id="rId107"/>
    <p:sldId id="473" r:id="rId108"/>
    <p:sldId id="474" r:id="rId109"/>
    <p:sldId id="480" r:id="rId110"/>
    <p:sldId id="259" r:id="rId111"/>
    <p:sldId id="260" r:id="rId112"/>
    <p:sldId id="261" r:id="rId1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8 Telecon" id="{AA7037D8-F02B-4077-B8D7-55614523563B}">
          <p14:sldIdLst>
            <p14:sldId id="660"/>
            <p14:sldId id="820"/>
            <p14:sldId id="821"/>
            <p14:sldId id="574"/>
            <p14:sldId id="575"/>
          </p14:sldIdLst>
        </p14:section>
        <p14:section name="Dec. 2nd Telecon" id="{9DCB449C-3E2C-45E7-A4FC-C37C416B5CFC}">
          <p14:sldIdLst>
            <p14:sldId id="822"/>
            <p14:sldId id="823"/>
            <p14:sldId id="824"/>
            <p14:sldId id="825"/>
            <p14:sldId id="826"/>
          </p14:sldIdLst>
        </p14:section>
        <p14:section name="Dec. 9th Telecon" id="{9360B0D8-0ADB-4E3B-B7DC-1F4BBB2F07AF}">
          <p14:sldIdLst>
            <p14:sldId id="827"/>
            <p14:sldId id="832"/>
            <p14:sldId id="526"/>
            <p14:sldId id="834"/>
            <p14:sldId id="828"/>
            <p14:sldId id="829"/>
            <p14:sldId id="830"/>
            <p14:sldId id="831"/>
          </p14:sldIdLst>
        </p14:section>
        <p14:section name="Dec. 16th Telecon" id="{80F17E77-BA2E-4440-A3E6-959F4AC632AD}">
          <p14:sldIdLst>
            <p14:sldId id="835"/>
            <p14:sldId id="839"/>
            <p14:sldId id="840"/>
            <p14:sldId id="841"/>
            <p14:sldId id="842"/>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6807" autoAdjust="0"/>
  </p:normalViewPr>
  <p:slideViewPr>
    <p:cSldViewPr>
      <p:cViewPr varScale="1">
        <p:scale>
          <a:sx n="110" d="100"/>
          <a:sy n="110" d="100"/>
        </p:scale>
        <p:origin x="900"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754327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4038519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101</a:t>
            </a:fld>
            <a:endParaRPr lang="en-US"/>
          </a:p>
        </p:txBody>
      </p:sp>
    </p:spTree>
    <p:extLst>
      <p:ext uri="{BB962C8B-B14F-4D97-AF65-F5344CB8AC3E}">
        <p14:creationId xmlns:p14="http://schemas.microsoft.com/office/powerpoint/2010/main" val="40988187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2020-12-08</a:t>
            </a:r>
          </a:p>
        </p:txBody>
      </p:sp>
      <p:sp>
        <p:nvSpPr>
          <p:cNvPr id="6" name="Date Placeholder 3"/>
          <p:cNvSpPr>
            <a:spLocks noGrp="1"/>
          </p:cNvSpPr>
          <p:nvPr>
            <p:ph type="dt" idx="10"/>
          </p:nvPr>
        </p:nvSpPr>
        <p:spPr/>
        <p:txBody>
          <a:bodyPr/>
          <a:lstStyle/>
          <a:p>
            <a:r>
              <a:rPr lang="en-US"/>
              <a:t>Dec.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30902998"/>
              </p:ext>
            </p:extLst>
          </p:nvPr>
        </p:nvGraphicFramePr>
        <p:xfrm>
          <a:off x="993775" y="2394277"/>
          <a:ext cx="10542588" cy="2470150"/>
        </p:xfrm>
        <a:graphic>
          <a:graphicData uri="http://schemas.openxmlformats.org/presentationml/2006/ole">
            <mc:AlternateContent xmlns:mc="http://schemas.openxmlformats.org/markup-compatibility/2006">
              <mc:Choice xmlns:v="urn:schemas-microsoft-com:vml" Requires="v">
                <p:oleObj spid="_x0000_s360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394277"/>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7</a:t>
            </a:r>
            <a:r>
              <a:rPr lang="en-US" altLang="en-US" sz="1600" b="0" kern="0" baseline="30000" dirty="0"/>
              <a:t>th</a:t>
            </a:r>
            <a:r>
              <a:rPr lang="en-US" altLang="en-US" sz="1600" b="0" kern="0" dirty="0"/>
              <a:t> 	 (Wed.),  	12:00 ET – 14:00 ET</a:t>
            </a:r>
            <a:r>
              <a:rPr lang="en-US" altLang="en-US" sz="1600" b="0" kern="0" baseline="30000" dirty="0"/>
              <a:t> +</a:t>
            </a:r>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p:txBody>
      </p:sp>
    </p:spTree>
    <p:extLst>
      <p:ext uri="{BB962C8B-B14F-4D97-AF65-F5344CB8AC3E}">
        <p14:creationId xmlns:p14="http://schemas.microsoft.com/office/powerpoint/2010/main" val="150047746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4325583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074316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 – 15min</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 – 35min</a:t>
            </a:r>
          </a:p>
          <a:p>
            <a:pPr lvl="1" algn="just">
              <a:spcBef>
                <a:spcPct val="20000"/>
              </a:spcBef>
              <a:buFontTx/>
              <a:buChar char="•"/>
            </a:pPr>
            <a:r>
              <a:rPr lang="en-US" sz="1400" dirty="0"/>
              <a:t>11-20- 1373 Attacks to Fully Random OFDM Sounding Signal (Qinghua Li)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755901032"/>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Draft 2.6 status (5min) – (Roy Want)</a:t>
            </a:r>
          </a:p>
          <a:p>
            <a:pPr marL="0" indent="0" algn="just">
              <a:spcBef>
                <a:spcPct val="20000"/>
              </a:spcBef>
            </a:pPr>
            <a:r>
              <a:rPr lang="en-US" altLang="en-US" sz="1600" b="0" dirty="0"/>
              <a:t>	Please verify CR from Nov. meeting integrated properly. </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11-20-1373 Attacks to Fully Random OFDM Sounding Signal (Qinghua Li) – for completion (10min)</a:t>
            </a:r>
          </a:p>
          <a:p>
            <a:pPr lvl="1" algn="just">
              <a:spcBef>
                <a:spcPct val="20000"/>
              </a:spcBef>
              <a:buFontTx/>
              <a:buChar char="•"/>
            </a:pPr>
            <a:r>
              <a:rPr lang="en-US" sz="1400" b="0" dirty="0"/>
              <a:t>11-20-1855 </a:t>
            </a:r>
            <a:r>
              <a:rPr lang="en-US" sz="1400" dirty="0"/>
              <a:t>- Further Updates on 11az Secure LTF design (Anuj Batra) (45min) </a:t>
            </a:r>
          </a:p>
          <a:p>
            <a:pPr lvl="1" algn="just">
              <a:spcBef>
                <a:spcPct val="20000"/>
              </a:spcBef>
              <a:buFontTx/>
              <a:buChar char="•"/>
            </a:pPr>
            <a:r>
              <a:rPr lang="en-US" sz="1400" dirty="0"/>
              <a:t>11-20-1863 - Secure LTFs: Additional Design Details (Steve Shellhammer) – as time permits</a:t>
            </a:r>
            <a:endParaRPr lang="en-US" sz="16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76794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238499714"/>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11-20-1373</a:t>
                      </a:r>
                    </a:p>
                  </a:txBody>
                  <a:tcPr marT="45712" marB="45712"/>
                </a:tc>
                <a:tc>
                  <a:txBody>
                    <a:bodyPr/>
                    <a:lstStyle/>
                    <a:p>
                      <a:r>
                        <a:rPr lang="en-US" sz="1400" strike="sngStrike"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Attacks to Fully Random OFDM Sounding Signal</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994471977"/>
                  </a:ext>
                </a:extLst>
              </a:tr>
              <a:tr h="0">
                <a:tc>
                  <a:txBody>
                    <a:bodyPr/>
                    <a:lstStyle/>
                    <a:p>
                      <a:r>
                        <a:rPr lang="en-US" sz="1400" strike="sngStrike" dirty="0"/>
                        <a:t>11-20-1855</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Further Updates on 11az Secure LTF design</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4277189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123323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921759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5124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11-20-1863 - Secure LTFs: Additional Design Details (Steve Shellhammer) – 1:15 (any discussion)</a:t>
            </a:r>
          </a:p>
          <a:p>
            <a:pPr lvl="1" algn="just">
              <a:spcBef>
                <a:spcPct val="20000"/>
              </a:spcBef>
              <a:buFontTx/>
              <a:buChar char="•"/>
            </a:pPr>
            <a:r>
              <a:rPr lang="en-US" sz="1400" dirty="0"/>
              <a:t>11-20-1951- Discussion Frequency and Time Domain Attack -  as time permits.</a:t>
            </a:r>
            <a:endParaRPr 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9317254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Submission 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a:t>Do you agree to the SP of slide 25 of 11-20-1863r0</a:t>
            </a:r>
          </a:p>
          <a:p>
            <a:r>
              <a:rPr lang="en-US" dirty="0"/>
              <a:t>Results (Y/N/A): 67/28/4</a:t>
            </a:r>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8875602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6B59-B304-49B6-B76C-D2D25F075D49}"/>
              </a:ext>
            </a:extLst>
          </p:cNvPr>
          <p:cNvSpPr>
            <a:spLocks noGrp="1"/>
          </p:cNvSpPr>
          <p:nvPr>
            <p:ph type="title"/>
          </p:nvPr>
        </p:nvSpPr>
        <p:spPr>
          <a:xfrm>
            <a:off x="2220912" y="629048"/>
            <a:ext cx="7770814" cy="422273"/>
          </a:xfrm>
        </p:spPr>
        <p:txBody>
          <a:bodyPr/>
          <a:lstStyle/>
          <a:p>
            <a:r>
              <a:rPr lang="en-US" sz="3000" dirty="0"/>
              <a:t>Submission 11-20-1863</a:t>
            </a:r>
          </a:p>
        </p:txBody>
      </p:sp>
      <p:sp>
        <p:nvSpPr>
          <p:cNvPr id="3" name="Content Placeholder 2">
            <a:extLst>
              <a:ext uri="{FF2B5EF4-FFF2-40B4-BE49-F238E27FC236}">
                <a16:creationId xmlns:a16="http://schemas.microsoft.com/office/drawing/2014/main" id="{629D0EEC-71DC-4527-BAF9-739039828760}"/>
              </a:ext>
            </a:extLst>
          </p:cNvPr>
          <p:cNvSpPr>
            <a:spLocks noGrp="1"/>
          </p:cNvSpPr>
          <p:nvPr>
            <p:ph idx="1"/>
          </p:nvPr>
        </p:nvSpPr>
        <p:spPr>
          <a:xfrm>
            <a:off x="839417" y="1051321"/>
            <a:ext cx="10550368" cy="5177631"/>
          </a:xfrm>
        </p:spPr>
        <p:txBody>
          <a:bodyPr/>
          <a:lstStyle/>
          <a:p>
            <a:r>
              <a:rPr lang="en-US" dirty="0" err="1"/>
              <a:t>Strawpoll</a:t>
            </a:r>
            <a:endParaRPr lang="en-US" dirty="0"/>
          </a:p>
          <a:p>
            <a:r>
              <a:rPr lang="en-US" sz="1875" dirty="0"/>
              <a:t>Do you agree to replace the existing 802.11az secure LTF design parameters with the following changes</a:t>
            </a:r>
          </a:p>
          <a:p>
            <a:pPr lvl="1"/>
            <a:r>
              <a:rPr lang="en-US" sz="1875" dirty="0"/>
              <a:t>Using secure pseudo random TBD OFDM modulation scheme which is chosen from 64QAM, 64QAM+4PSK or 256QAM. </a:t>
            </a:r>
          </a:p>
          <a:p>
            <a:pPr lvl="2"/>
            <a:r>
              <a:rPr lang="en-US" sz="1688" b="1" dirty="0"/>
              <a:t>Security LTF value is pseudo randomized per tone and per OFDM symbol and is the same across all streams</a:t>
            </a:r>
          </a:p>
          <a:p>
            <a:pPr lvl="1"/>
            <a:r>
              <a:rPr lang="en-US" sz="1875" dirty="0"/>
              <a:t>Using AES-128 Counter (CTR) Mode as a pseudo random bit generator for the sounding NDP sequence</a:t>
            </a:r>
          </a:p>
          <a:p>
            <a:pPr lvl="2"/>
            <a:r>
              <a:rPr lang="en-US" sz="1688" b="1" dirty="0"/>
              <a:t>A 256-bit sequence from KDF is used to initialize AES128-CTR by using the first 128 bits as the Key and second 128 bits as IV, at the beginning of the NDP</a:t>
            </a:r>
          </a:p>
          <a:p>
            <a:pPr lvl="1"/>
            <a:r>
              <a:rPr lang="en-US" sz="1875" dirty="0"/>
              <a:t>Using per-stream phase rotation which is updated every secure LTF Repetition</a:t>
            </a:r>
          </a:p>
          <a:p>
            <a:pPr lvl="2"/>
            <a:r>
              <a:rPr lang="en-US" sz="1688" b="1" dirty="0"/>
              <a:t>Per-stream phase rotation angles are the same for all the tones and all the LTFs in one repetition </a:t>
            </a:r>
          </a:p>
          <a:p>
            <a:pPr lvl="2"/>
            <a:r>
              <a:rPr lang="en-US" sz="1688" b="1" dirty="0"/>
              <a:t>Pseudo random phase rotation is generated at the beginning of the NDP using bits from the AES-128 Counter Mode</a:t>
            </a:r>
          </a:p>
          <a:p>
            <a:pPr lvl="2"/>
            <a:r>
              <a:rPr lang="en-US" sz="1688" b="1" dirty="0"/>
              <a:t>An additional deterministic per-stream phase rotation is applied in each Repetition</a:t>
            </a:r>
          </a:p>
          <a:p>
            <a:endParaRPr lang="en-US" sz="1875" dirty="0"/>
          </a:p>
        </p:txBody>
      </p:sp>
      <p:sp>
        <p:nvSpPr>
          <p:cNvPr id="4" name="Slide Number Placeholder 3">
            <a:extLst>
              <a:ext uri="{FF2B5EF4-FFF2-40B4-BE49-F238E27FC236}">
                <a16:creationId xmlns:a16="http://schemas.microsoft.com/office/drawing/2014/main" id="{8FC97C69-A064-4419-BD01-DDFDFCA3D5B6}"/>
              </a:ext>
            </a:extLst>
          </p:cNvPr>
          <p:cNvSpPr>
            <a:spLocks noGrp="1"/>
          </p:cNvSpPr>
          <p:nvPr>
            <p:ph type="sldNum" idx="12"/>
          </p:nvPr>
        </p:nvSpPr>
        <p:spPr/>
        <p:txBody>
          <a:bodyPr/>
          <a:lstStyle/>
          <a:p>
            <a:r>
              <a:rPr lang="en-GB" dirty="0"/>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8D79D6D7-3CCB-4D79-830E-39E768EA86B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B2B1E14-F199-472B-AD0B-A5F5F7C6CA9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911401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Submission 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err="1"/>
              <a:t>Strawpoll</a:t>
            </a:r>
            <a:endParaRPr lang="en-US" dirty="0"/>
          </a:p>
          <a:p>
            <a:r>
              <a:rPr lang="en-US" dirty="0"/>
              <a:t>Do you agree to the SP of slide 93 of 11-20-1570r17</a:t>
            </a:r>
          </a:p>
          <a:p>
            <a:r>
              <a:rPr lang="en-US" dirty="0"/>
              <a:t>Results (Y/N/A): 63/28/2</a:t>
            </a:r>
          </a:p>
          <a:p>
            <a:endParaRPr lang="en-US" dirty="0"/>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3821200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464450709"/>
              </p:ext>
            </p:extLst>
          </p:nvPr>
        </p:nvGraphicFramePr>
        <p:xfrm>
          <a:off x="442315" y="1628800"/>
          <a:ext cx="11305256" cy="64004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Discussion Frequency and Time Domain Attack</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42527829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767829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937480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4747511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11-20-1951- Discussion Frequency and Time Domain Attack – 50min (Christian Berger)</a:t>
            </a:r>
          </a:p>
          <a:p>
            <a:pPr lvl="1" algn="just">
              <a:spcBef>
                <a:spcPct val="20000"/>
              </a:spcBef>
              <a:buFontTx/>
              <a:buChar char="•"/>
            </a:pPr>
            <a:r>
              <a:rPr lang="en-US" sz="1400" b="0" dirty="0"/>
              <a:t>11-20-195</a:t>
            </a:r>
            <a:r>
              <a:rPr lang="en-US" sz="1400" dirty="0"/>
              <a:t>6 – Ranging PHY Security – 50min (Erik Lindskog)</a:t>
            </a:r>
            <a:endParaRPr 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89284506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654623078"/>
              </p:ext>
            </p:extLst>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Discussion Frequency and Time Domain Attack</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2201078079"/>
                  </a:ext>
                </a:extLst>
              </a:tr>
              <a:tr h="0">
                <a:tc>
                  <a:txBody>
                    <a:bodyPr/>
                    <a:lstStyle/>
                    <a:p>
                      <a:r>
                        <a:rPr lang="en-US" sz="1400" dirty="0"/>
                        <a:t>11-20-1956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Ranging PHY Security</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3948031081"/>
                  </a:ext>
                </a:extLst>
              </a:tr>
              <a:tr h="0">
                <a:tc>
                  <a:txBody>
                    <a:bodyPr/>
                    <a:lstStyle/>
                    <a:p>
                      <a:r>
                        <a:rPr lang="en-US" sz="1400" dirty="0"/>
                        <a:t>11-20-1863</a:t>
                      </a:r>
                    </a:p>
                  </a:txBody>
                  <a:tcPr marT="45712" marB="45712"/>
                </a:tc>
                <a:tc>
                  <a:txBody>
                    <a:bodyPr/>
                    <a:lstStyle/>
                    <a:p>
                      <a:r>
                        <a:rPr lang="en-US" sz="1400" dirty="0"/>
                        <a:t>Steve </a:t>
                      </a:r>
                      <a:r>
                        <a:rPr lang="en-US" sz="1400" dirty="0" err="1"/>
                        <a:t>Shelhamer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 Additional Design Details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551669037"/>
                  </a:ext>
                </a:extLst>
              </a:tr>
            </a:tbl>
          </a:graphicData>
        </a:graphic>
      </p:graphicFrame>
    </p:spTree>
    <p:extLst>
      <p:ext uri="{BB962C8B-B14F-4D97-AF65-F5344CB8AC3E}">
        <p14:creationId xmlns:p14="http://schemas.microsoft.com/office/powerpoint/2010/main" val="31657700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137398</TotalTime>
  <Words>9684</Words>
  <Application>Microsoft Office PowerPoint</Application>
  <PresentationFormat>Widescreen</PresentationFormat>
  <Paragraphs>1529</Paragraphs>
  <Slides>112</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112</vt:i4>
      </vt:variant>
    </vt:vector>
  </HeadingPairs>
  <TitlesOfParts>
    <vt:vector size="120"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18th </vt:lpstr>
      <vt:lpstr>Submission pipeline</vt:lpstr>
      <vt:lpstr>Scheduled telecon</vt:lpstr>
      <vt:lpstr>AOB?</vt:lpstr>
      <vt:lpstr>Adjourn</vt:lpstr>
      <vt:lpstr>IEEE Electronic Meeting slot - Dec. 2nd </vt:lpstr>
      <vt:lpstr>Submission pipeline</vt:lpstr>
      <vt:lpstr>Scheduled telecon</vt:lpstr>
      <vt:lpstr>AOB?</vt:lpstr>
      <vt:lpstr>Adjourn</vt:lpstr>
      <vt:lpstr>IEEE Electronic Meeting slot - Dec. 9th </vt:lpstr>
      <vt:lpstr>Submission 11-20-1863</vt:lpstr>
      <vt:lpstr>Submission 11-20-1863</vt:lpstr>
      <vt:lpstr>Submission 11-20-1863</vt:lpstr>
      <vt:lpstr>Submission pipeline</vt:lpstr>
      <vt:lpstr>Scheduled telecon</vt:lpstr>
      <vt:lpstr>AOB?</vt:lpstr>
      <vt:lpstr>Adjourn</vt:lpstr>
      <vt:lpstr>IEEE Electronic Meeting slot - Dec. 16th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841</cp:revision>
  <cp:lastPrinted>1601-01-01T00:00:00Z</cp:lastPrinted>
  <dcterms:created xsi:type="dcterms:W3CDTF">2018-08-06T10:28:59Z</dcterms:created>
  <dcterms:modified xsi:type="dcterms:W3CDTF">2020-12-10T21:15:54Z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