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8"/>
  </p:notesMasterIdLst>
  <p:handoutMasterIdLst>
    <p:handoutMasterId r:id="rId79"/>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89" r:id="rId28"/>
    <p:sldId id="687" r:id="rId29"/>
    <p:sldId id="691" r:id="rId30"/>
    <p:sldId id="692" r:id="rId31"/>
    <p:sldId id="690" r:id="rId32"/>
    <p:sldId id="688" r:id="rId33"/>
    <p:sldId id="693" r:id="rId34"/>
    <p:sldId id="702" r:id="rId35"/>
    <p:sldId id="665" r:id="rId36"/>
    <p:sldId id="657" r:id="rId37"/>
    <p:sldId id="694" r:id="rId38"/>
    <p:sldId id="676" r:id="rId39"/>
    <p:sldId id="696" r:id="rId40"/>
    <p:sldId id="703" r:id="rId41"/>
    <p:sldId id="704" r:id="rId42"/>
    <p:sldId id="697" r:id="rId43"/>
    <p:sldId id="656" r:id="rId44"/>
    <p:sldId id="695" r:id="rId45"/>
    <p:sldId id="664" r:id="rId46"/>
    <p:sldId id="705" r:id="rId47"/>
    <p:sldId id="659" r:id="rId48"/>
    <p:sldId id="677" r:id="rId49"/>
    <p:sldId id="678" r:id="rId50"/>
    <p:sldId id="679" r:id="rId51"/>
    <p:sldId id="706" r:id="rId52"/>
    <p:sldId id="707" r:id="rId53"/>
    <p:sldId id="708" r:id="rId54"/>
    <p:sldId id="680" r:id="rId55"/>
    <p:sldId id="698" r:id="rId56"/>
    <p:sldId id="699" r:id="rId57"/>
    <p:sldId id="700" r:id="rId58"/>
    <p:sldId id="709" r:id="rId59"/>
    <p:sldId id="710" r:id="rId60"/>
    <p:sldId id="711" r:id="rId61"/>
    <p:sldId id="712" r:id="rId62"/>
    <p:sldId id="713" r:id="rId63"/>
    <p:sldId id="701" r:id="rId64"/>
    <p:sldId id="683" r:id="rId65"/>
    <p:sldId id="684" r:id="rId66"/>
    <p:sldId id="685" r:id="rId67"/>
    <p:sldId id="315" r:id="rId68"/>
    <p:sldId id="312" r:id="rId69"/>
    <p:sldId id="318" r:id="rId70"/>
    <p:sldId id="472" r:id="rId71"/>
    <p:sldId id="473" r:id="rId72"/>
    <p:sldId id="474" r:id="rId73"/>
    <p:sldId id="480" r:id="rId74"/>
    <p:sldId id="259" r:id="rId75"/>
    <p:sldId id="260" r:id="rId76"/>
    <p:sldId id="261" r:id="rId7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Nov. 3th - Nov. IEEE Electronic Meeting" id="{6EF0D20E-9CD3-4981-8AC2-171F84531D0D}">
          <p14:sldIdLst>
            <p14:sldId id="658"/>
            <p14:sldId id="673"/>
            <p14:sldId id="669"/>
            <p14:sldId id="689"/>
            <p14:sldId id="687"/>
            <p14:sldId id="691"/>
            <p14:sldId id="692"/>
            <p14:sldId id="690"/>
            <p14:sldId id="688"/>
            <p14:sldId id="693"/>
            <p14:sldId id="702"/>
            <p14:sldId id="665"/>
            <p14:sldId id="657"/>
          </p14:sldIdLst>
        </p14:section>
        <p14:section name="Nov. 4th slot 1- Nov. IEEE electronic meeting" id="{CAF49197-A9CA-4D60-A248-EC97EE23FED7}">
          <p14:sldIdLst>
            <p14:sldId id="694"/>
            <p14:sldId id="676"/>
            <p14:sldId id="696"/>
            <p14:sldId id="703"/>
            <p14:sldId id="704"/>
            <p14:sldId id="697"/>
          </p14:sldIdLst>
        </p14:section>
        <p14:section name="Nov. 4th slot 2 - Nov. IEEE electronic meeting" id="{A419389E-3DB5-4A96-94D8-B7DFEE26FCF0}">
          <p14:sldIdLst>
            <p14:sldId id="656"/>
            <p14:sldId id="695"/>
            <p14:sldId id="664"/>
            <p14:sldId id="705"/>
            <p14:sldId id="659"/>
          </p14:sldIdLst>
        </p14:section>
        <p14:section name="Nov. 5th slot 1- Nov. IEEE electronic meeting" id="{5906853D-78D7-4DA8-9FA6-A28981EEDFB8}">
          <p14:sldIdLst>
            <p14:sldId id="677"/>
            <p14:sldId id="678"/>
            <p14:sldId id="679"/>
            <p14:sldId id="706"/>
            <p14:sldId id="707"/>
            <p14:sldId id="708"/>
            <p14:sldId id="680"/>
          </p14:sldIdLst>
        </p14:section>
        <p14:section name="Nov. 5th slot 2 - Nov. IEEE electronic meeting" id="{3655E0F8-1ADE-46B9-83A9-68B2D557D6A2}">
          <p14:sldIdLst>
            <p14:sldId id="698"/>
            <p14:sldId id="699"/>
            <p14:sldId id="700"/>
            <p14:sldId id="709"/>
            <p14:sldId id="710"/>
            <p14:sldId id="711"/>
            <p14:sldId id="712"/>
            <p14:sldId id="713"/>
            <p14:sldId id="701"/>
          </p14:sldIdLst>
        </p14:section>
        <p14:section name="Nov. 9th - IEEE electronic meeting" id="{DE843586-E506-4D30-A655-52B441F0114A}">
          <p14:sldIdLst>
            <p14:sldId id="683"/>
            <p14:sldId id="684"/>
            <p14:sldId id="68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51" autoAdjust="0"/>
    <p:restoredTop sz="96807" autoAdjust="0"/>
  </p:normalViewPr>
  <p:slideViewPr>
    <p:cSldViewPr>
      <p:cViewPr varScale="1">
        <p:scale>
          <a:sx n="123" d="100"/>
          <a:sy n="123" d="100"/>
        </p:scale>
        <p:origin x="222"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28928384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2311488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2560694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802.11-20/1570r8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Electronic Meeting and Following Telecons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2020-11-05</a:t>
            </a:r>
          </a:p>
        </p:txBody>
      </p:sp>
      <p:sp>
        <p:nvSpPr>
          <p:cNvPr id="6" name="Date Placeholder 3"/>
          <p:cNvSpPr>
            <a:spLocks noGrp="1"/>
          </p:cNvSpPr>
          <p:nvPr>
            <p:ph type="dt" idx="10"/>
          </p:nvPr>
        </p:nvSpPr>
        <p:spPr/>
        <p:txBody>
          <a:bodyPr/>
          <a:lstStyle/>
          <a:p>
            <a:r>
              <a:rPr lang="en-US"/>
              <a:t>Nov.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557"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 Electronic Meeting Agenda </a:t>
            </a:r>
          </a:p>
          <a:p>
            <a:pPr algn="ctr">
              <a:lnSpc>
                <a:spcPct val="90000"/>
              </a:lnSpc>
              <a:buFontTx/>
              <a:buNone/>
            </a:pPr>
            <a:r>
              <a:rPr lang="en-US" altLang="en-US" sz="3600" dirty="0">
                <a:cs typeface="Times New Roman" panose="02020603050405020304" pitchFamily="18" charset="0"/>
              </a:rPr>
              <a:t>And meetings running between Nov. 2020 and Jan.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pPr>
              <a:buFont typeface="Arial" panose="020B0604020202020204" pitchFamily="34" charset="0"/>
              <a:buChar char="•"/>
            </a:pPr>
            <a:r>
              <a:rPr lang="en-US" dirty="0"/>
              <a:t>Please mute the microphone unless you want to address the group.</a:t>
            </a:r>
          </a:p>
          <a:p>
            <a:pPr>
              <a:buFont typeface="Arial" panose="020B0604020202020204" pitchFamily="34" charset="0"/>
              <a:buChar char="•"/>
            </a:pPr>
            <a:r>
              <a:rPr lang="en-US" dirty="0"/>
              <a:t>Use the chat window for requesting to join the feedback queue. </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Electronic Meeting Week Agenda</a:t>
            </a:r>
            <a:endParaRPr lang="en-US" dirty="0"/>
          </a:p>
        </p:txBody>
      </p:sp>
      <p:sp>
        <p:nvSpPr>
          <p:cNvPr id="3" name="Content Placeholder 2"/>
          <p:cNvSpPr>
            <a:spLocks noGrp="1"/>
          </p:cNvSpPr>
          <p:nvPr>
            <p:ph idx="1"/>
          </p:nvPr>
        </p:nvSpPr>
        <p:spPr>
          <a:xfrm>
            <a:off x="551384" y="1247802"/>
            <a:ext cx="10724101"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CR submissions. – as permitted.</a:t>
            </a:r>
          </a:p>
          <a:p>
            <a:pPr lvl="1" algn="just">
              <a:spcBef>
                <a:spcPct val="20000"/>
              </a:spcBef>
              <a:buFontTx/>
              <a:buChar char="•"/>
            </a:pPr>
            <a:r>
              <a:rPr lang="en-US" sz="1400" b="0" dirty="0"/>
              <a:t>Consider readiness for recirculation ballot out of the Nov. meeting.</a:t>
            </a:r>
          </a:p>
          <a:p>
            <a:pPr algn="just">
              <a:spcBef>
                <a:spcPct val="20000"/>
              </a:spcBef>
              <a:buFontTx/>
              <a:buChar char="•"/>
            </a:pPr>
            <a:r>
              <a:rPr lang="en-US" sz="1800" b="0" dirty="0"/>
              <a:t>Consider LB 249 ballot completion and recirculation.</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pic>
        <p:nvPicPr>
          <p:cNvPr id="10" name="Picture 9" descr="A picture containing outdoor, boat, person, holding&#10;&#10;Description automatically generated">
            <a:extLst>
              <a:ext uri="{FF2B5EF4-FFF2-40B4-BE49-F238E27FC236}">
                <a16:creationId xmlns:a16="http://schemas.microsoft.com/office/drawing/2014/main" id="{01C9902A-F97C-489F-A63E-037F90CC81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8568294" y="2998389"/>
            <a:ext cx="3840270" cy="2880202"/>
          </a:xfrm>
          <a:prstGeom prst="rect">
            <a:avLst/>
          </a:prstGeom>
        </p:spPr>
      </p:pic>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52685302"/>
              </p:ext>
            </p:extLst>
          </p:nvPr>
        </p:nvGraphicFramePr>
        <p:xfrm>
          <a:off x="914401" y="1260086"/>
          <a:ext cx="10460567" cy="460224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                                                   </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extLst>
                  <a:ext uri="{0D108BD9-81ED-4DB2-BD59-A6C34878D82A}">
                    <a16:rowId xmlns:a16="http://schemas.microsoft.com/office/drawing/2014/main" val="10001"/>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2"/>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3"/>
                  </a:ext>
                </a:extLst>
              </a:tr>
              <a:tr h="0">
                <a:tc>
                  <a:txBody>
                    <a:bodyPr/>
                    <a:lstStyle/>
                    <a:p>
                      <a:r>
                        <a:rPr lang="en-US" sz="1400" dirty="0"/>
                        <a:t>11-20-1245</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Tx Power control for Non-TB Ranging – follow up.</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4"/>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 (Tue.)</a:t>
                      </a:r>
                    </a:p>
                  </a:txBody>
                  <a:tcPr marT="45712" marB="45712"/>
                </a:tc>
                <a:extLst>
                  <a:ext uri="{0D108BD9-81ED-4DB2-BD59-A6C34878D82A}">
                    <a16:rowId xmlns:a16="http://schemas.microsoft.com/office/drawing/2014/main" val="10005"/>
                  </a:ext>
                </a:extLst>
              </a:tr>
              <a:tr h="152392">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 (Wed. AM1)</a:t>
                      </a:r>
                    </a:p>
                  </a:txBody>
                  <a:tcPr marT="45712" marB="45712"/>
                </a:tc>
                <a:extLst>
                  <a:ext uri="{0D108BD9-81ED-4DB2-BD59-A6C34878D82A}">
                    <a16:rowId xmlns:a16="http://schemas.microsoft.com/office/drawing/2014/main" val="4070303568"/>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 (supporting material in 11-20-1752)</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6"/>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(P)</a:t>
                      </a:r>
                    </a:p>
                  </a:txBody>
                  <a:tcPr marT="45712" marB="45712"/>
                </a:tc>
                <a:extLst>
                  <a:ext uri="{0D108BD9-81ED-4DB2-BD59-A6C34878D82A}">
                    <a16:rowId xmlns:a16="http://schemas.microsoft.com/office/drawing/2014/main" val="10008"/>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9"/>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extLst>
                  <a:ext uri="{0D108BD9-81ED-4DB2-BD59-A6C34878D82A}">
                    <a16:rowId xmlns:a16="http://schemas.microsoft.com/office/drawing/2014/main" val="417787606"/>
                  </a:ext>
                </a:extLst>
              </a:tr>
              <a:tr h="0">
                <a:tc>
                  <a:txBody>
                    <a:bodyPr/>
                    <a:lstStyle/>
                    <a:p>
                      <a:r>
                        <a:rPr lang="en-US" sz="1400" dirty="0"/>
                        <a:t>11-20-1787</a:t>
                      </a:r>
                    </a:p>
                  </a:txBody>
                  <a:tcPr marT="45712" marB="45712"/>
                </a:tc>
                <a:tc>
                  <a:txBody>
                    <a:bodyPr/>
                    <a:lstStyle/>
                    <a:p>
                      <a:r>
                        <a:rPr lang="en-US" sz="1400" dirty="0"/>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resolution to CID 3635</a:t>
                      </a:r>
                    </a:p>
                  </a:txBody>
                  <a:tcPr marT="45712" marB="45712"/>
                </a:tc>
                <a:tc>
                  <a:txBody>
                    <a:bodyPr/>
                    <a:lstStyle/>
                    <a:p>
                      <a:r>
                        <a:rPr lang="en-US" sz="1400" dirty="0"/>
                        <a:t>CR (1)</a:t>
                      </a:r>
                    </a:p>
                  </a:txBody>
                  <a:tcPr marT="45712" marB="45712"/>
                </a:tc>
                <a:extLst>
                  <a:ext uri="{0D108BD9-81ED-4DB2-BD59-A6C34878D82A}">
                    <a16:rowId xmlns:a16="http://schemas.microsoft.com/office/drawing/2014/main" val="2065515736"/>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extLst>
                  <a:ext uri="{0D108BD9-81ED-4DB2-BD59-A6C34878D82A}">
                    <a16:rowId xmlns:a16="http://schemas.microsoft.com/office/drawing/2014/main" val="189236854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155564498"/>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approval of previous meeting minutes. (5 min)</a:t>
            </a:r>
          </a:p>
          <a:p>
            <a:pPr algn="just">
              <a:spcBef>
                <a:spcPct val="20000"/>
              </a:spcBef>
              <a:buFontTx/>
              <a:buChar char="•"/>
            </a:pPr>
            <a:r>
              <a:rPr lang="en-US" altLang="en-US" sz="1800" b="0" dirty="0"/>
              <a:t>Consider motions that met SP threshold from earlier meetings. (20min – as needed)</a:t>
            </a:r>
          </a:p>
          <a:p>
            <a:pPr algn="just">
              <a:spcBef>
                <a:spcPct val="20000"/>
              </a:spcBef>
              <a:buFontTx/>
              <a:buChar char="•"/>
            </a:pPr>
            <a:r>
              <a:rPr lang="en-US" altLang="en-US" sz="1800" b="0" dirty="0"/>
              <a:t>Review submissions – as time permits </a:t>
            </a:r>
          </a:p>
          <a:p>
            <a:pPr lvl="1" algn="just">
              <a:spcBef>
                <a:spcPct val="20000"/>
              </a:spcBef>
              <a:buFontTx/>
              <a:buChar char="•"/>
            </a:pPr>
            <a:r>
              <a:rPr lang="en-US" altLang="en-US" sz="1400" b="0" dirty="0"/>
              <a:t>Time allocation of 5min X #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9113340"/>
              </p:ext>
            </p:extLst>
          </p:nvPr>
        </p:nvGraphicFramePr>
        <p:xfrm>
          <a:off x="479376" y="1260086"/>
          <a:ext cx="11305258" cy="280401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a:t>
                      </a:r>
                    </a:p>
                  </a:txBody>
                  <a:tcPr marT="45712" marB="45712"/>
                </a:tc>
                <a:tc>
                  <a:txBody>
                    <a:bodyPr/>
                    <a:lstStyle/>
                    <a:p>
                      <a:r>
                        <a:rPr lang="en-US" sz="1600" dirty="0"/>
                        <a:t>10 min</a:t>
                      </a:r>
                      <a:endParaRPr lang="en-US" dirty="0"/>
                    </a:p>
                  </a:txBody>
                  <a:tcPr marT="45712" marB="45712"/>
                </a:tc>
                <a:extLst>
                  <a:ext uri="{0D108BD9-81ED-4DB2-BD59-A6C34878D82A}">
                    <a16:rowId xmlns:a16="http://schemas.microsoft.com/office/drawing/2014/main" val="10003"/>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tc>
                  <a:txBody>
                    <a:bodyPr/>
                    <a:lstStyle/>
                    <a:p>
                      <a:r>
                        <a:rPr lang="en-US" sz="1400" dirty="0"/>
                        <a:t>1.5hr (as time permits)</a:t>
                      </a:r>
                    </a:p>
                  </a:txBody>
                  <a:tcPr marT="45712" marB="45712"/>
                </a:tc>
                <a:extLst>
                  <a:ext uri="{0D108BD9-81ED-4DB2-BD59-A6C34878D82A}">
                    <a16:rowId xmlns:a16="http://schemas.microsoft.com/office/drawing/2014/main" val="584268669"/>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a:t>11-20-1731</a:t>
                      </a:r>
                      <a:endParaRPr lang="en-US" sz="1400" dirty="0"/>
                    </a:p>
                  </a:txBody>
                  <a:tcPr marT="45712" marB="45712"/>
                </a:tc>
                <a:tc>
                  <a:txBody>
                    <a:bodyPr/>
                    <a:lstStyle/>
                    <a:p>
                      <a:r>
                        <a:rPr lang="en-US" sz="140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Consider submissions that met the TG agreed threshold.</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30/0/6</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 Electronic meeting and teleconferences running between the Nov. 11</a:t>
            </a:r>
            <a:r>
              <a:rPr lang="en-US" altLang="en-US" baseline="30000" dirty="0"/>
              <a:t>th</a:t>
            </a:r>
            <a:r>
              <a:rPr lang="en-US" altLang="en-US" dirty="0"/>
              <a:t> till the January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152951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1612906167"/>
              </p:ext>
            </p:extLst>
          </p:nvPr>
        </p:nvGraphicFramePr>
        <p:xfrm>
          <a:off x="479376" y="1489080"/>
          <a:ext cx="11305258" cy="298689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(19)</a:t>
                      </a:r>
                    </a:p>
                  </a:txBody>
                  <a:tcPr marT="45712" marB="45712"/>
                </a:tc>
                <a:tc>
                  <a:txBody>
                    <a:bodyPr/>
                    <a:lstStyle/>
                    <a:p>
                      <a:r>
                        <a:rPr lang="en-US" sz="1400" dirty="0"/>
                        <a:t>For completion (motion) + 10min</a:t>
                      </a:r>
                    </a:p>
                  </a:txBody>
                  <a:tcPr marT="45712" marB="45712"/>
                </a:tc>
                <a:extLst>
                  <a:ext uri="{0D108BD9-81ED-4DB2-BD59-A6C34878D82A}">
                    <a16:rowId xmlns:a16="http://schemas.microsoft.com/office/drawing/2014/main" val="584268669"/>
                  </a:ext>
                </a:extLst>
              </a:tr>
              <a:tr h="0">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a:t>
                      </a:r>
                    </a:p>
                  </a:txBody>
                  <a:tcPr marT="45712" marB="45712"/>
                </a:tc>
                <a:tc>
                  <a:txBody>
                    <a:bodyPr/>
                    <a:lstStyle/>
                    <a:p>
                      <a:r>
                        <a:rPr lang="en-US" sz="1400" dirty="0"/>
                        <a:t>65 min</a:t>
                      </a:r>
                    </a:p>
                  </a:txBody>
                  <a:tcPr marT="45712" marB="45712"/>
                </a:tc>
                <a:extLst>
                  <a:ext uri="{0D108BD9-81ED-4DB2-BD59-A6C34878D82A}">
                    <a16:rowId xmlns:a16="http://schemas.microsoft.com/office/drawing/2014/main" val="2735396040"/>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5"/>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507166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111154"/>
            <a:ext cx="11017223" cy="4983261"/>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18/0/4</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852410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CR status of open CIDs (35min) – Roy Want</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8" name="Content Placeholder 7">
            <a:extLst>
              <a:ext uri="{FF2B5EF4-FFF2-40B4-BE49-F238E27FC236}">
                <a16:creationId xmlns:a16="http://schemas.microsoft.com/office/drawing/2014/main" id="{8225A7B2-8EAD-4D08-8171-C32BEEB7607F}"/>
              </a:ext>
            </a:extLst>
          </p:cNvPr>
          <p:cNvSpPr>
            <a:spLocks noGrp="1"/>
          </p:cNvSpPr>
          <p:nvPr>
            <p:ph idx="1"/>
          </p:nvPr>
        </p:nvSpPr>
        <p:spPr/>
        <p:txBody>
          <a:bodyPr/>
          <a:lstStyle/>
          <a:p>
            <a:endParaRPr lang="en-US"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2822556003"/>
              </p:ext>
            </p:extLst>
          </p:nvPr>
        </p:nvGraphicFramePr>
        <p:xfrm>
          <a:off x="479376" y="1489080"/>
          <a:ext cx="11305258" cy="2468752"/>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228588">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for motion</a:t>
                      </a:r>
                    </a:p>
                  </a:txBody>
                  <a:tcPr marT="45712" marB="45712"/>
                </a:tc>
                <a:extLst>
                  <a:ext uri="{0D108BD9-81ED-4DB2-BD59-A6C34878D82A}">
                    <a16:rowId xmlns:a16="http://schemas.microsoft.com/office/drawing/2014/main" val="1860526693"/>
                  </a:ext>
                </a:extLst>
              </a:tr>
              <a:tr h="152392">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a:t>
                      </a:r>
                    </a:p>
                  </a:txBody>
                  <a:tcPr marT="45712" marB="45712"/>
                </a:tc>
                <a:extLst>
                  <a:ext uri="{0D108BD9-81ED-4DB2-BD59-A6C34878D82A}">
                    <a16:rowId xmlns:a16="http://schemas.microsoft.com/office/drawing/2014/main" val="1397412442"/>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843419723"/>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5"/>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As time permits</a:t>
                      </a:r>
                      <a:endParaRPr lang="en-US" sz="1600" dirty="0"/>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(1)</a:t>
                      </a:r>
                    </a:p>
                  </a:txBody>
                  <a:tcPr marT="45712" marB="45712"/>
                </a:tc>
                <a:tc>
                  <a:txBody>
                    <a:bodyPr/>
                    <a:lstStyle/>
                    <a:p>
                      <a:r>
                        <a:rPr lang="en-US" sz="1400" dirty="0"/>
                        <a:t>For a later slot.</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5534793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(needed)</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8106133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30289081"/>
              </p:ext>
            </p:extLst>
          </p:nvPr>
        </p:nvGraphicFramePr>
        <p:xfrm>
          <a:off x="914401" y="1260086"/>
          <a:ext cx="10460567" cy="3200256"/>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711831">
                  <a:extLst>
                    <a:ext uri="{9D8B030D-6E8A-4147-A177-3AD203B41FA5}">
                      <a16:colId xmlns:a16="http://schemas.microsoft.com/office/drawing/2014/main" val="3761052771"/>
                    </a:ext>
                  </a:extLst>
                </a:gridCol>
                <a:gridCol w="3744416">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10 min – for completion</a:t>
                      </a:r>
                    </a:p>
                  </a:txBody>
                  <a:tcPr marT="45712" marB="45712"/>
                </a:tc>
                <a:extLst>
                  <a:ext uri="{0D108BD9-81ED-4DB2-BD59-A6C34878D82A}">
                    <a16:rowId xmlns:a16="http://schemas.microsoft.com/office/drawing/2014/main" val="10001"/>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 – follow up</a:t>
                      </a:r>
                    </a:p>
                  </a:txBody>
                  <a:tcPr marT="45712" marB="45712"/>
                </a:tc>
                <a:extLst>
                  <a:ext uri="{0D108BD9-81ED-4DB2-BD59-A6C34878D82A}">
                    <a16:rowId xmlns:a16="http://schemas.microsoft.com/office/drawing/2014/main" val="10002"/>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(2)</a:t>
                      </a:r>
                    </a:p>
                  </a:txBody>
                  <a:tcPr marT="45712" marB="45712"/>
                </a:tc>
                <a:tc>
                  <a:txBody>
                    <a:bodyPr/>
                    <a:lstStyle/>
                    <a:p>
                      <a:r>
                        <a:rPr lang="en-US" sz="1400" dirty="0"/>
                        <a:t>10 min – follow up</a:t>
                      </a:r>
                    </a:p>
                  </a:txBody>
                  <a:tcPr marT="45712" marB="45712"/>
                </a:tc>
                <a:extLst>
                  <a:ext uri="{0D108BD9-81ED-4DB2-BD59-A6C34878D82A}">
                    <a16:rowId xmlns:a16="http://schemas.microsoft.com/office/drawing/2014/main" val="10003"/>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7 min </a:t>
                      </a:r>
                      <a:endParaRPr lang="en-US" sz="1600" dirty="0"/>
                    </a:p>
                  </a:txBody>
                  <a:tcPr marT="45712" marB="45712"/>
                </a:tc>
                <a:extLst>
                  <a:ext uri="{0D108BD9-81ED-4DB2-BD59-A6C34878D82A}">
                    <a16:rowId xmlns:a16="http://schemas.microsoft.com/office/drawing/2014/main" val="10004"/>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tc>
                  <a:txBody>
                    <a:bodyPr/>
                    <a:lstStyle/>
                    <a:p>
                      <a:r>
                        <a:rPr lang="en-US" sz="1400" dirty="0"/>
                        <a:t>35min – follow up</a:t>
                      </a:r>
                    </a:p>
                  </a:txBody>
                  <a:tcPr marT="45712" marB="45712"/>
                </a:tc>
                <a:extLst>
                  <a:ext uri="{0D108BD9-81ED-4DB2-BD59-A6C34878D82A}">
                    <a16:rowId xmlns:a16="http://schemas.microsoft.com/office/drawing/2014/main" val="10005"/>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(1)</a:t>
                      </a:r>
                    </a:p>
                  </a:txBody>
                  <a:tcPr marT="45712" marB="45712"/>
                </a:tc>
                <a:tc>
                  <a:txBody>
                    <a:bodyPr/>
                    <a:lstStyle/>
                    <a:p>
                      <a:r>
                        <a:rPr lang="en-US" sz="1400" dirty="0"/>
                        <a:t>As time permits – 7min</a:t>
                      </a:r>
                    </a:p>
                  </a:txBody>
                  <a:tcPr marT="45712" marB="45712"/>
                </a:tc>
                <a:extLst>
                  <a:ext uri="{0D108BD9-81ED-4DB2-BD59-A6C34878D82A}">
                    <a16:rowId xmlns:a16="http://schemas.microsoft.com/office/drawing/2014/main" val="10006"/>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as time permits </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16/0/8</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 status 11-20-017 (10min)</a:t>
            </a:r>
          </a:p>
          <a:p>
            <a:pPr algn="just">
              <a:spcBef>
                <a:spcPct val="20000"/>
              </a:spcBef>
              <a:buFontTx/>
              <a:buChar char="•"/>
            </a:pPr>
            <a:r>
              <a:rPr lang="en-US" altLang="en-US" sz="1800" b="0" dirty="0"/>
              <a:t>Review submissions (as time permits)</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417927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9" name="Content Placeholder 6">
            <a:extLst>
              <a:ext uri="{FF2B5EF4-FFF2-40B4-BE49-F238E27FC236}">
                <a16:creationId xmlns:a16="http://schemas.microsoft.com/office/drawing/2014/main" id="{E3605139-16E9-46A1-9BB4-DD83E23D525D}"/>
              </a:ext>
            </a:extLst>
          </p:cNvPr>
          <p:cNvGraphicFramePr>
            <a:graphicFrameLocks noGrp="1"/>
          </p:cNvGraphicFramePr>
          <p:nvPr>
            <p:ph idx="1"/>
            <p:extLst>
              <p:ext uri="{D42A27DB-BD31-4B8C-83A1-F6EECF244321}">
                <p14:modId xmlns:p14="http://schemas.microsoft.com/office/powerpoint/2010/main" val="3709275490"/>
              </p:ext>
            </p:extLst>
          </p:nvPr>
        </p:nvGraphicFramePr>
        <p:xfrm>
          <a:off x="864659" y="1369282"/>
          <a:ext cx="10460567" cy="2468752"/>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711831">
                  <a:extLst>
                    <a:ext uri="{9D8B030D-6E8A-4147-A177-3AD203B41FA5}">
                      <a16:colId xmlns:a16="http://schemas.microsoft.com/office/drawing/2014/main" val="3761052771"/>
                    </a:ext>
                  </a:extLst>
                </a:gridCol>
                <a:gridCol w="3744416">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Motion – 5min</a:t>
                      </a:r>
                      <a:endParaRPr lang="en-US" sz="1600" dirty="0"/>
                    </a:p>
                  </a:txBody>
                  <a:tcPr marT="45712" marB="45712"/>
                </a:tc>
                <a:extLst>
                  <a:ext uri="{0D108BD9-81ED-4DB2-BD59-A6C34878D82A}">
                    <a16:rowId xmlns:a16="http://schemas.microsoft.com/office/drawing/2014/main" val="10004"/>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tc>
                  <a:txBody>
                    <a:bodyPr/>
                    <a:lstStyle/>
                    <a:p>
                      <a:r>
                        <a:rPr lang="en-US" sz="1400" dirty="0"/>
                        <a:t>35min – follow up</a:t>
                      </a:r>
                    </a:p>
                  </a:txBody>
                  <a:tcPr marT="45712" marB="45712"/>
                </a:tc>
                <a:extLst>
                  <a:ext uri="{0D108BD9-81ED-4DB2-BD59-A6C34878D82A}">
                    <a16:rowId xmlns:a16="http://schemas.microsoft.com/office/drawing/2014/main" val="10005"/>
                  </a:ext>
                </a:extLst>
              </a:tr>
              <a:tr h="0">
                <a:tc>
                  <a:txBody>
                    <a:bodyPr/>
                    <a:lstStyle/>
                    <a:p>
                      <a:r>
                        <a:rPr lang="en-US" sz="1400" dirty="0"/>
                        <a:t>11-20-1787</a:t>
                      </a:r>
                    </a:p>
                  </a:txBody>
                  <a:tcPr marT="45712" marB="45712"/>
                </a:tc>
                <a:tc>
                  <a:txBody>
                    <a:bodyPr/>
                    <a:lstStyle/>
                    <a:p>
                      <a:r>
                        <a:rPr lang="en-US" sz="1400" dirty="0"/>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resolution to CID 3635</a:t>
                      </a:r>
                    </a:p>
                  </a:txBody>
                  <a:tcPr marT="45712" marB="45712"/>
                </a:tc>
                <a:tc>
                  <a:txBody>
                    <a:bodyPr/>
                    <a:lstStyle/>
                    <a:p>
                      <a:r>
                        <a:rPr lang="en-US" sz="1400" dirty="0"/>
                        <a:t>CR (1)</a:t>
                      </a:r>
                    </a:p>
                  </a:txBody>
                  <a:tcPr marT="45712" marB="45712"/>
                </a:tc>
                <a:tc>
                  <a:txBody>
                    <a:bodyPr/>
                    <a:lstStyle/>
                    <a:p>
                      <a:r>
                        <a:rPr lang="en-US" sz="1400" dirty="0"/>
                        <a:t>7 min</a:t>
                      </a:r>
                    </a:p>
                  </a:txBody>
                  <a:tcPr marT="45712" marB="45712"/>
                </a:tc>
                <a:extLst>
                  <a:ext uri="{0D108BD9-81ED-4DB2-BD59-A6C34878D82A}">
                    <a16:rowId xmlns:a16="http://schemas.microsoft.com/office/drawing/2014/main" val="10006"/>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8 min </a:t>
                      </a:r>
                    </a:p>
                  </a:txBody>
                  <a:tcPr marT="45712" marB="45712"/>
                </a:tc>
                <a:extLst>
                  <a:ext uri="{0D108BD9-81ED-4DB2-BD59-A6C34878D82A}">
                    <a16:rowId xmlns:a16="http://schemas.microsoft.com/office/drawing/2014/main" val="10008"/>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r>
                        <a:rPr lang="en-US" sz="1400" dirty="0"/>
                        <a:t>Miscellaneous CIDs for clause 11.22.6.3.3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(6)</a:t>
                      </a:r>
                    </a:p>
                  </a:txBody>
                  <a:tcPr marT="45712" marB="45712"/>
                </a:tc>
                <a:tc>
                  <a:txBody>
                    <a:bodyPr/>
                    <a:lstStyle/>
                    <a:p>
                      <a:r>
                        <a:rPr lang="en-US" sz="1400" dirty="0"/>
                        <a:t>10 min – follow up</a:t>
                      </a:r>
                    </a:p>
                  </a:txBody>
                  <a:tcPr marT="45712" marB="45712"/>
                </a:tc>
                <a:extLst>
                  <a:ext uri="{0D108BD9-81ED-4DB2-BD59-A6C34878D82A}">
                    <a16:rowId xmlns:a16="http://schemas.microsoft.com/office/drawing/2014/main" val="10009"/>
                  </a:ext>
                </a:extLst>
              </a:tr>
              <a:tr h="0">
                <a:tc>
                  <a:txBody>
                    <a:bodyPr/>
                    <a:lstStyle/>
                    <a:p>
                      <a:r>
                        <a:rPr lang="en-US" sz="1400" dirty="0"/>
                        <a:t>11-20-1789</a:t>
                      </a:r>
                    </a:p>
                  </a:txBody>
                  <a:tcPr marT="45712" marB="45712"/>
                </a:tc>
                <a:tc>
                  <a:txBody>
                    <a:bodyPr/>
                    <a:lstStyle/>
                    <a:p>
                      <a:r>
                        <a:rPr lang="en-US" sz="1400" dirty="0"/>
                        <a:t>Ali Raissinia</a:t>
                      </a:r>
                    </a:p>
                  </a:txBody>
                  <a:tcPr marT="45712" marB="45712"/>
                </a:tc>
                <a:tc>
                  <a:txBody>
                    <a:bodyPr/>
                    <a:lstStyle/>
                    <a:p>
                      <a:r>
                        <a:rPr lang="en-US" sz="1400" dirty="0"/>
                        <a:t>Resolution for CID 3128 LB249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(1)</a:t>
                      </a:r>
                    </a:p>
                  </a:txBody>
                  <a:tcPr marT="45712" marB="45712"/>
                </a:tc>
                <a:tc>
                  <a:txBody>
                    <a:bodyPr/>
                    <a:lstStyle/>
                    <a:p>
                      <a:r>
                        <a:rPr lang="en-US" sz="1400" dirty="0"/>
                        <a:t>10 min</a:t>
                      </a:r>
                    </a:p>
                  </a:txBody>
                  <a:tcPr marT="45712" marB="45712"/>
                </a:tc>
                <a:extLst>
                  <a:ext uri="{0D108BD9-81ED-4DB2-BD59-A6C34878D82A}">
                    <a16:rowId xmlns:a16="http://schemas.microsoft.com/office/drawing/2014/main" val="234328026"/>
                  </a:ext>
                </a:extLst>
              </a:tr>
              <a:tr h="0">
                <a:tc>
                  <a:txBody>
                    <a:bodyPr/>
                    <a:lstStyle/>
                    <a:p>
                      <a:r>
                        <a:rPr lang="en-US" sz="1400" dirty="0"/>
                        <a:t>11-20-1799</a:t>
                      </a:r>
                    </a:p>
                  </a:txBody>
                  <a:tcPr marT="45712" marB="45712"/>
                </a:tc>
                <a:tc>
                  <a:txBody>
                    <a:bodyPr/>
                    <a:lstStyle/>
                    <a:p>
                      <a:r>
                        <a:rPr lang="en-US" sz="1400" dirty="0"/>
                        <a:t>Nehru Bhandaru </a:t>
                      </a:r>
                    </a:p>
                  </a:txBody>
                  <a:tcPr marT="45712" marB="45712"/>
                </a:tc>
                <a:tc>
                  <a:txBody>
                    <a:bodyPr/>
                    <a:lstStyle/>
                    <a:p>
                      <a:r>
                        <a:rPr lang="en-US" sz="1400" dirty="0"/>
                        <a:t>Element ID for Fine Timing Parameter element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a:t>
                      </a:r>
                    </a:p>
                  </a:txBody>
                  <a:tcPr marT="45712" marB="45712"/>
                </a:tc>
                <a:tc>
                  <a:txBody>
                    <a:bodyPr/>
                    <a:lstStyle/>
                    <a:p>
                      <a:r>
                        <a:rPr lang="en-US" sz="1400" dirty="0"/>
                        <a:t>7 min </a:t>
                      </a:r>
                    </a:p>
                  </a:txBody>
                  <a:tcPr marT="45712" marB="45712"/>
                </a:tc>
                <a:extLst>
                  <a:ext uri="{0D108BD9-81ED-4DB2-BD59-A6C34878D82A}">
                    <a16:rowId xmlns:a16="http://schemas.microsoft.com/office/drawing/2014/main" val="2482489312"/>
                  </a:ext>
                </a:extLst>
              </a:tr>
            </a:tbl>
          </a:graphicData>
        </a:graphic>
      </p:graphicFrame>
    </p:spTree>
    <p:extLst>
      <p:ext uri="{BB962C8B-B14F-4D97-AF65-F5344CB8AC3E}">
        <p14:creationId xmlns:p14="http://schemas.microsoft.com/office/powerpoint/2010/main" val="18971926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95312703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21/0/3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11-20-1666r6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a:t>
            </a:r>
          </a:p>
          <a:p>
            <a:pPr marL="0" indent="0"/>
            <a:endParaRPr lang="en-US" sz="2000" b="0" dirty="0"/>
          </a:p>
          <a:p>
            <a:pPr marL="0" indent="0"/>
            <a:r>
              <a:rPr lang="en-US" sz="2000" b="0" dirty="0"/>
              <a:t>Tabled to later time.</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092410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286393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Nov.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CR submissions – as needed.</a:t>
            </a:r>
          </a:p>
          <a:p>
            <a:pPr algn="just">
              <a:spcBef>
                <a:spcPct val="20000"/>
              </a:spcBef>
              <a:buFontTx/>
              <a:buChar char="•"/>
            </a:pPr>
            <a:r>
              <a:rPr lang="en-US" altLang="en-US" sz="1600" b="0" dirty="0"/>
              <a:t>Review remaining CIDs and propose resolutions – as time permits.</a:t>
            </a:r>
          </a:p>
          <a:p>
            <a:pPr algn="just">
              <a:spcBef>
                <a:spcPct val="20000"/>
              </a:spcBef>
              <a:buFontTx/>
              <a:buChar char="•"/>
            </a:pPr>
            <a:r>
              <a:rPr lang="en-US" sz="1600" b="0" dirty="0"/>
              <a:t>Consider LB249 CR completion and re-circulation – 15min</a:t>
            </a:r>
          </a:p>
          <a:p>
            <a:pPr algn="just">
              <a:spcBef>
                <a:spcPct val="20000"/>
              </a:spcBef>
              <a:buFontTx/>
              <a:buChar char="•"/>
            </a:pPr>
            <a:r>
              <a:rPr lang="en-US" sz="1600" b="0" dirty="0"/>
              <a:t>Review progress made during the week and set targets towards next meeting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105520</TotalTime>
  <Words>7306</Words>
  <Application>Microsoft Office PowerPoint</Application>
  <PresentationFormat>Widescreen</PresentationFormat>
  <Paragraphs>1052</Paragraphs>
  <Slides>76</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76</vt:i4>
      </vt:variant>
    </vt:vector>
  </HeadingPairs>
  <TitlesOfParts>
    <vt:vector size="83" baseType="lpstr">
      <vt:lpstr>Arial</vt:lpstr>
      <vt:lpstr>Calibri</vt:lpstr>
      <vt:lpstr>Monotype Sorts</vt:lpstr>
      <vt:lpstr>Montserrat</vt:lpstr>
      <vt:lpstr>Times New Roman</vt:lpstr>
      <vt:lpstr>Office Theme</vt:lpstr>
      <vt:lpstr>Document</vt:lpstr>
      <vt:lpstr>TGaz Next Generation Positioning  Nov. Electronic Meeting and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Nov. IEEE  Electronic Meeting Week Agenda</vt:lpstr>
      <vt:lpstr>Submission List for the week</vt:lpstr>
      <vt:lpstr>IEEE Electronic Meeting Week – Nov. 3th</vt:lpstr>
      <vt:lpstr>Submission List for meeting slot</vt:lpstr>
      <vt:lpstr>Submissions Awaiting Motions from Telecon</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Review Submissions</vt:lpstr>
      <vt:lpstr>PowerPoint Presentation</vt:lpstr>
      <vt:lpstr>IEEE Electronic Meeting Week - Nov. 4th </vt:lpstr>
      <vt:lpstr>Submission List for meeting slot</vt:lpstr>
      <vt:lpstr>Review Submissions</vt:lpstr>
      <vt:lpstr>Submission 11-20-1719</vt:lpstr>
      <vt:lpstr>Submission 11-20-1354</vt:lpstr>
      <vt:lpstr>PowerPoint Presentation</vt:lpstr>
      <vt:lpstr>IEEE Electronic Meeting Week - Nov. 4th </vt:lpstr>
      <vt:lpstr>Submission List for meeting slot</vt:lpstr>
      <vt:lpstr>Review Submissions</vt:lpstr>
      <vt:lpstr>Submission 11-20-1731</vt:lpstr>
      <vt:lpstr>PowerPoint Presentation</vt:lpstr>
      <vt:lpstr>IEEE Electronic Meeting Week - Nov. 5th </vt:lpstr>
      <vt:lpstr>Submission List for meeting slot</vt:lpstr>
      <vt:lpstr>Review Submissions</vt:lpstr>
      <vt:lpstr>Submission 11-20-1723</vt:lpstr>
      <vt:lpstr>Submission 11-20-1653</vt:lpstr>
      <vt:lpstr>Submission 11-20-1556</vt:lpstr>
      <vt:lpstr>PowerPoint Presentation</vt:lpstr>
      <vt:lpstr>IEEE Electronic Meeting Week - Nov. 5th </vt:lpstr>
      <vt:lpstr>Submission List for meeting slot</vt:lpstr>
      <vt:lpstr>Review Submissions</vt:lpstr>
      <vt:lpstr>Submission 11-20-1759</vt:lpstr>
      <vt:lpstr>Submission 11-20-1787</vt:lpstr>
      <vt:lpstr>Submission 11-20-1666</vt:lpstr>
      <vt:lpstr>Submission 11-20-1749</vt:lpstr>
      <vt:lpstr>Submission 11-20-1799</vt:lpstr>
      <vt:lpstr>PowerPoint Presentation</vt:lpstr>
      <vt:lpstr>IEEE Electronic Meeting slot - Nov. 9th</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767</cp:revision>
  <cp:lastPrinted>1601-01-01T00:00:00Z</cp:lastPrinted>
  <dcterms:created xsi:type="dcterms:W3CDTF">2018-08-06T10:28:59Z</dcterms:created>
  <dcterms:modified xsi:type="dcterms:W3CDTF">2020-11-05T20:46:12Z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