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handoutMasterIdLst>
    <p:handoutMasterId r:id="rId35"/>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0" r:id="rId18"/>
    <p:sldId id="1033" r:id="rId19"/>
    <p:sldId id="1034" r:id="rId20"/>
    <p:sldId id="1035" r:id="rId21"/>
    <p:sldId id="1041" r:id="rId22"/>
    <p:sldId id="1036" r:id="rId23"/>
    <p:sldId id="1037" r:id="rId24"/>
    <p:sldId id="1038" r:id="rId25"/>
    <p:sldId id="1042" r:id="rId26"/>
    <p:sldId id="1043" r:id="rId27"/>
    <p:sldId id="1044" r:id="rId28"/>
    <p:sldId id="1048" r:id="rId29"/>
    <p:sldId id="1049" r:id="rId30"/>
    <p:sldId id="1045" r:id="rId31"/>
    <p:sldId id="1046" r:id="rId32"/>
    <p:sldId id="1047" r:id="rId3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/1561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49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Oct 13</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Oct 16</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strike="sngStrike" dirty="0" smtClean="0">
                <a:solidFill>
                  <a:srgbClr val="FF0000"/>
                </a:solidFill>
                <a:cs typeface="+mn-ea"/>
                <a:sym typeface="+mn-ea"/>
              </a:rPr>
              <a:t>Oct 20</a:t>
            </a:r>
            <a:r>
              <a:rPr lang="en-US" altLang="zh-CN" sz="2400" strike="sngStrike" baseline="30000" dirty="0" smtClean="0">
                <a:solidFill>
                  <a:srgbClr val="FF0000"/>
                </a:solidFill>
                <a:cs typeface="+mn-ea"/>
                <a:sym typeface="+mn-ea"/>
              </a:rPr>
              <a:t>th</a:t>
            </a:r>
            <a:r>
              <a:rPr lang="en-US" altLang="zh-CN" sz="2400" strike="sngStrike" dirty="0">
                <a:solidFill>
                  <a:srgbClr val="FF0000"/>
                </a:solidFill>
                <a:cs typeface="+mn-ea"/>
                <a:sym typeface="+mn-ea"/>
              </a:rPr>
              <a:t>, 10:00am ~ 11:59 am, ET; </a:t>
            </a:r>
            <a:r>
              <a:rPr lang="en-US" altLang="zh-CN" sz="2400" strike="sngStrike" dirty="0" err="1">
                <a:solidFill>
                  <a:srgbClr val="FF0000"/>
                </a:solidFill>
                <a:cs typeface="+mn-ea"/>
                <a:sym typeface="+mn-ea"/>
              </a:rPr>
              <a:t>Webex</a:t>
            </a:r>
            <a:r>
              <a:rPr lang="en-US" altLang="zh-CN" sz="2400" strike="sngStrike" dirty="0">
                <a:solidFill>
                  <a:srgbClr val="FF0000"/>
                </a:solidFill>
                <a:cs typeface="+mn-ea"/>
                <a:sym typeface="+mn-ea"/>
              </a:rPr>
              <a:t>; </a:t>
            </a:r>
            <a:endParaRPr lang="en-US" altLang="zh-CN" sz="2400" strike="sngStrike" dirty="0" smtClean="0">
              <a:solidFill>
                <a:srgbClr val="FF0000"/>
              </a:solidFill>
              <a:cs typeface="+mn-ea"/>
              <a:sym typeface="+mn-ea"/>
            </a:endParaRPr>
          </a:p>
          <a:p>
            <a:pPr eaLnBrk="1" hangingPunct="1"/>
            <a:r>
              <a:rPr lang="en-US" altLang="zh-CN" sz="2400" dirty="0" smtClean="0">
                <a:solidFill>
                  <a:srgbClr val="00B050"/>
                </a:solidFill>
                <a:cs typeface="+mn-ea"/>
                <a:sym typeface="+mn-ea"/>
              </a:rPr>
              <a:t>Nov 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 </a:t>
            </a:r>
            <a:r>
              <a:rPr lang="en-US" altLang="zh-CN" sz="2400" dirty="0">
                <a:solidFill>
                  <a:srgbClr val="00B050"/>
                </a:solidFill>
                <a:cs typeface="+mn-ea"/>
                <a:sym typeface="+mn-ea"/>
              </a:rPr>
              <a:t>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plenary);</a:t>
            </a:r>
          </a:p>
          <a:p>
            <a:pPr eaLnBrk="1" hangingPunct="1"/>
            <a:r>
              <a:rPr lang="en-US" altLang="zh-CN" sz="2400" dirty="0" smtClean="0">
                <a:solidFill>
                  <a:srgbClr val="00B050"/>
                </a:solidFill>
                <a:cs typeface="+mn-ea"/>
                <a:sym typeface="+mn-ea"/>
              </a:rPr>
              <a:t>Nov 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 </a:t>
            </a:r>
            <a:r>
              <a:rPr lang="en-US" altLang="zh-CN" sz="2400" dirty="0">
                <a:solidFill>
                  <a:srgbClr val="00B050"/>
                </a:solidFill>
                <a:cs typeface="+mn-ea"/>
                <a:sym typeface="+mn-ea"/>
              </a:rPr>
              <a:t>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(IEEE 802.11 plenary</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112622301"/>
              </p:ext>
            </p:extLst>
          </p:nvPr>
        </p:nvGraphicFramePr>
        <p:xfrm>
          <a:off x="1752714" y="2133634"/>
          <a:ext cx="8610374" cy="393192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a:t>
                      </a:r>
                      <a:r>
                        <a:rPr lang="en-US" altLang="zh-CN" sz="1200" dirty="0" smtClean="0">
                          <a:solidFill>
                            <a:srgbClr val="0070C0"/>
                          </a:solidFill>
                        </a:rPr>
                        <a:t>11-20/1561r3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a:t>
                      </a:r>
                      <a:r>
                        <a:rPr lang="en-US" altLang="zh-CN" sz="1200" dirty="0" smtClean="0">
                          <a:solidFill>
                            <a:srgbClr val="0070C0"/>
                          </a:solidFill>
                          <a:sym typeface="+mn-ea"/>
                        </a:rPr>
                        <a:t>11-20/1655r1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a:t>
                      </a:r>
                    </a:p>
                  </a:txBody>
                  <a:tcPr/>
                </a:tc>
              </a:tr>
              <a:tr h="160689">
                <a:tc>
                  <a:txBody>
                    <a:bodyPr/>
                    <a:lstStyle/>
                    <a:p>
                      <a:pPr>
                        <a:buNone/>
                      </a:pPr>
                      <a:r>
                        <a:rPr lang="en-US" altLang="zh-CN" sz="1200" dirty="0" smtClean="0">
                          <a:solidFill>
                            <a:srgbClr val="0070C0"/>
                          </a:solidFill>
                        </a:rPr>
                        <a:t>Coexistence</a:t>
                      </a:r>
                      <a:r>
                        <a:rPr lang="en-US" altLang="zh-CN" sz="1200" baseline="0" dirty="0" smtClean="0">
                          <a:solidFill>
                            <a:srgbClr val="0070C0"/>
                          </a:solidFill>
                        </a:rPr>
                        <a:t> Assurance Document</a:t>
                      </a:r>
                      <a:endParaRPr lang="en-US" altLang="zh-CN" sz="120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173 057 9286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173 057 </a:t>
            </a:r>
            <a:r>
              <a:rPr lang="en-US" altLang="zh-CN" sz="2400" dirty="0" smtClean="0"/>
              <a:t>9286</a:t>
            </a:r>
            <a:endParaRPr sz="2400" dirty="0">
              <a:sym typeface="+mn-ea"/>
            </a:endParaRPr>
          </a:p>
          <a:p>
            <a:endParaRPr sz="2400" dirty="0"/>
          </a:p>
          <a:p>
            <a:r>
              <a:rPr lang="en-US" sz="2400" dirty="0"/>
              <a:t>Join from a video system or application: dial </a:t>
            </a:r>
            <a:r>
              <a:rPr lang="en-US" altLang="zh-CN" sz="2400" dirty="0" smtClean="0"/>
              <a:t>1730579286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1730579286</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err="1" smtClean="0"/>
              <a:t>TGbd</a:t>
            </a:r>
            <a:r>
              <a:rPr lang="en-US" altLang="en-GB" dirty="0" smtClean="0"/>
              <a:t> Secretary appointment</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WG LB procedure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a:t>
            </a:r>
          </a:p>
          <a:p>
            <a:pPr lvl="1" indent="-342900" algn="just" eaLnBrk="0" hangingPunct="0">
              <a:buFontTx/>
              <a:buChar char="•"/>
              <a:defRPr/>
            </a:pPr>
            <a:r>
              <a:rPr lang="en-US" altLang="zh-CN" b="1" dirty="0" smtClean="0"/>
              <a:t>11-20/1564r0, </a:t>
            </a:r>
            <a:r>
              <a:rPr lang="en-US" altLang="zh-CN" b="1" dirty="0" err="1" smtClean="0"/>
              <a:t>TGbd</a:t>
            </a:r>
            <a:r>
              <a:rPr lang="en-US" altLang="zh-CN" b="1" dirty="0" smtClean="0"/>
              <a:t> Coexistence Assurance document,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Oct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IEEE P802.11bd D1.0 WG LB Progress</a:t>
            </a:r>
            <a:endParaRPr lang="zh-CN" altLang="en-US" dirty="0"/>
          </a:p>
        </p:txBody>
      </p:sp>
      <p:sp>
        <p:nvSpPr>
          <p:cNvPr id="3" name="内容占位符 2"/>
          <p:cNvSpPr>
            <a:spLocks noGrp="1"/>
          </p:cNvSpPr>
          <p:nvPr>
            <p:ph idx="1"/>
          </p:nvPr>
        </p:nvSpPr>
        <p:spPr/>
        <p:txBody>
          <a:bodyPr/>
          <a:lstStyle/>
          <a:p>
            <a:r>
              <a:rPr lang="en-US" altLang="zh-CN" dirty="0" smtClean="0"/>
              <a:t>IEEE 802.11 CAC discussion of 11bd D1.0 WG LB:</a:t>
            </a:r>
          </a:p>
          <a:p>
            <a:endParaRPr lang="en-US" altLang="zh-CN" dirty="0"/>
          </a:p>
          <a:p>
            <a:pPr marL="0" lvl="0" indent="0" defTabSz="914400">
              <a:spcBef>
                <a:spcPts val="0"/>
              </a:spcBef>
              <a:spcAft>
                <a:spcPts val="0"/>
              </a:spcAft>
              <a:buClrTx/>
              <a:buSzTx/>
            </a:pPr>
            <a:r>
              <a:rPr lang="zh-CN" altLang="zh-CN" b="0" dirty="0">
                <a:latin typeface="Calibri" panose="020F0502020204030204" pitchFamily="34" charset="0"/>
                <a:cs typeface="Calibri" panose="020F0502020204030204" pitchFamily="34" charset="0"/>
              </a:rPr>
              <a:t>Discussion re: TGbd Coexistence Assurance document and need for WG approval prior to WGLB. Internal or external motion</a:t>
            </a:r>
            <a:r>
              <a:rPr lang="zh-CN" altLang="zh-CN" b="0" dirty="0" smtClean="0">
                <a:latin typeface="Calibri" panose="020F0502020204030204" pitchFamily="34" charset="0"/>
                <a:cs typeface="Calibri" panose="020F0502020204030204" pitchFamily="34" charset="0"/>
              </a:rPr>
              <a:t>.</a:t>
            </a: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en-US" altLang="zh-CN" sz="2000" b="0" dirty="0" smtClean="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No</a:t>
            </a:r>
            <a:r>
              <a:rPr lang="zh-CN" altLang="zh-CN" b="0" dirty="0">
                <a:latin typeface="Calibri" panose="020F0502020204030204" pitchFamily="34" charset="0"/>
                <a:cs typeface="Calibri" panose="020F0502020204030204" pitchFamily="34" charset="0"/>
              </a:rPr>
              <a:t>: WG approved initiation of WGLB, sufficient.</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Yes: CAD approval also needed, per prior practice, and to approve companion CAD doc for WGLB</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Straw poll of CAC members: 6-yes for WG motion, </a:t>
            </a:r>
            <a:r>
              <a:rPr lang="zh-CN" altLang="zh-CN" b="0" dirty="0" smtClean="0">
                <a:latin typeface="Calibri" panose="020F0502020204030204" pitchFamily="34" charset="0"/>
                <a:cs typeface="Calibri" panose="020F0502020204030204" pitchFamily="34" charset="0"/>
              </a:rPr>
              <a:t>3-No.</a:t>
            </a:r>
            <a:r>
              <a:rPr lang="en-US" altLang="zh-CN" b="0" dirty="0" smtClean="0">
                <a:latin typeface="Calibri" panose="020F0502020204030204" pitchFamily="34" charset="0"/>
                <a:cs typeface="Calibri" panose="020F0502020204030204" pitchFamily="34" charset="0"/>
              </a:rPr>
              <a:t> </a:t>
            </a: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Dorothy </a:t>
            </a:r>
            <a:r>
              <a:rPr lang="zh-CN" altLang="zh-CN" b="0" dirty="0">
                <a:latin typeface="Calibri" panose="020F0502020204030204" pitchFamily="34" charset="0"/>
                <a:cs typeface="Calibri" panose="020F0502020204030204" pitchFamily="34" charset="0"/>
              </a:rPr>
              <a:t>to ask James Gilb for his opinion</a:t>
            </a:r>
            <a:r>
              <a:rPr lang="zh-CN" altLang="zh-CN" b="0" dirty="0" smtClean="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endParaRPr lang="en-US" altLang="zh-CN" sz="2000" b="0" dirty="0" smtClean="0">
              <a:latin typeface="Times New Roman" panose="02020603050405020304" pitchFamily="18" charset="0"/>
              <a:cs typeface="Times New Roman" panose="02020603050405020304" pitchFamily="18"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u="sng" dirty="0">
                <a:latin typeface="Calibri" panose="020F0502020204030204" pitchFamily="34" charset="0"/>
                <a:cs typeface="Calibri" panose="020F0502020204030204" pitchFamily="34" charset="0"/>
              </a:rPr>
              <a:t>Proceed with plan for Nov 2 CAD WG motion. Pull </a:t>
            </a:r>
            <a:r>
              <a:rPr lang="en-US" altLang="zh-CN" b="0" u="sng" dirty="0">
                <a:latin typeface="Calibri" panose="020F0502020204030204" pitchFamily="34" charset="0"/>
                <a:cs typeface="Calibri" panose="020F0502020204030204" pitchFamily="34" charset="0"/>
              </a:rPr>
              <a:t>f</a:t>
            </a:r>
            <a:r>
              <a:rPr lang="zh-CN" altLang="zh-CN" b="0" u="sng" dirty="0" smtClean="0">
                <a:latin typeface="Calibri" panose="020F0502020204030204" pitchFamily="34" charset="0"/>
                <a:cs typeface="Calibri" panose="020F0502020204030204" pitchFamily="34" charset="0"/>
              </a:rPr>
              <a:t>orward </a:t>
            </a:r>
            <a:r>
              <a:rPr lang="zh-CN" altLang="zh-CN" b="0" u="sng" dirty="0">
                <a:latin typeface="Calibri" panose="020F0502020204030204" pitchFamily="34" charset="0"/>
                <a:cs typeface="Calibri" panose="020F0502020204030204" pitchFamily="34" charset="0"/>
              </a:rPr>
              <a:t>if motion not needed</a:t>
            </a:r>
            <a:endParaRPr lang="zh-CN" altLang="zh-CN" sz="3200" b="0" u="sng" dirty="0">
              <a:solidFill>
                <a:schemeClr val="tx1"/>
              </a:solidFill>
              <a:latin typeface="Arial" panose="020B0604020202020204" pitchFamily="34" charset="0"/>
            </a:endParaRPr>
          </a:p>
          <a:p>
            <a:pPr>
              <a:spcBef>
                <a:spcPts val="0"/>
              </a:spcBef>
              <a:spcAft>
                <a:spcPts val="0"/>
              </a:spcAft>
            </a:pPr>
            <a:endParaRPr lang="en-US" altLang="zh-CN" dirty="0" smtClean="0"/>
          </a:p>
          <a:p>
            <a:pPr>
              <a:spcBef>
                <a:spcPts val="0"/>
              </a:spcBef>
              <a:spcAft>
                <a:spcPts val="0"/>
              </a:spcAft>
            </a:pP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868242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173 284 6127</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a:t>
            </a:r>
            <a:r>
              <a:rPr sz="2400" dirty="0" smtClean="0">
                <a:hlinkClick r:id="rId2" action="ppaction://hlinkfile"/>
              </a:rPr>
              <a:t>call-in </a:t>
            </a:r>
            <a:r>
              <a:rPr sz="2400" dirty="0">
                <a:hlinkClick r:id="rId2" action="ppaction://hlinkfile"/>
              </a:rPr>
              <a:t>numbers</a:t>
            </a:r>
            <a:endParaRPr sz="2400" dirty="0"/>
          </a:p>
          <a:p>
            <a:r>
              <a:rPr sz="2400" dirty="0"/>
              <a:t>Access code: </a:t>
            </a:r>
            <a:r>
              <a:rPr lang="en-US" altLang="zh-CN" sz="2400" dirty="0"/>
              <a:t>173 284 </a:t>
            </a:r>
            <a:r>
              <a:rPr lang="en-US" altLang="zh-CN" sz="2400" dirty="0" smtClean="0"/>
              <a:t>6127</a:t>
            </a:r>
          </a:p>
          <a:p>
            <a:endParaRPr sz="2400" dirty="0"/>
          </a:p>
          <a:p>
            <a:r>
              <a:rPr lang="en-US" sz="2400" dirty="0"/>
              <a:t>Join from a video system or application: dial </a:t>
            </a:r>
            <a:r>
              <a:rPr lang="en-US" altLang="zh-CN" sz="2400" dirty="0" smtClean="0"/>
              <a:t>1732846127</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1732846127</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 for CAD </a:t>
            </a:r>
            <a:r>
              <a:rPr lang="zh-CN" altLang="en-US" dirty="0" smtClean="0"/>
              <a:t>（</a:t>
            </a:r>
            <a:r>
              <a:rPr lang="en-US" altLang="zh-CN" dirty="0" smtClean="0"/>
              <a:t>11-20/1564r2)</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Oct 20</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Coexistence Assurance Document</a:t>
            </a:r>
            <a:endParaRPr lang="zh-CN" altLang="en-US" dirty="0"/>
          </a:p>
        </p:txBody>
      </p:sp>
      <p:sp>
        <p:nvSpPr>
          <p:cNvPr id="3" name="内容占位符 2"/>
          <p:cNvSpPr>
            <a:spLocks noGrp="1"/>
          </p:cNvSpPr>
          <p:nvPr>
            <p:ph idx="1"/>
          </p:nvPr>
        </p:nvSpPr>
        <p:spPr/>
        <p:txBody>
          <a:bodyPr/>
          <a:lstStyle/>
          <a:p>
            <a:r>
              <a:rPr lang="en-US" altLang="zh-CN" sz="2400" dirty="0" smtClean="0"/>
              <a:t>Move to approve document 11-20/1564r2 as </a:t>
            </a:r>
            <a:r>
              <a:rPr lang="en-US" altLang="zh-CN" sz="2400" dirty="0" err="1" smtClean="0"/>
              <a:t>TGbd</a:t>
            </a:r>
            <a:r>
              <a:rPr lang="en-US" altLang="zh-CN" sz="2400" dirty="0" smtClean="0"/>
              <a:t> Coexistence Assurance Document for WG Letter Ballot.</a:t>
            </a:r>
          </a:p>
          <a:p>
            <a:endParaRPr lang="en-US" altLang="zh-CN" sz="2400" dirty="0"/>
          </a:p>
          <a:p>
            <a:r>
              <a:rPr lang="en-US" altLang="zh-CN" sz="2400" dirty="0" smtClean="0"/>
              <a:t>Moved: </a:t>
            </a:r>
            <a:r>
              <a:rPr lang="en-US" altLang="zh-CN" sz="2400" dirty="0" err="1" smtClean="0"/>
              <a:t>Rui</a:t>
            </a:r>
            <a:r>
              <a:rPr lang="en-US" altLang="zh-CN" sz="2400" dirty="0" smtClean="0"/>
              <a:t> Cao</a:t>
            </a:r>
          </a:p>
          <a:p>
            <a:r>
              <a:rPr lang="en-US" altLang="zh-CN" sz="2400" dirty="0" smtClean="0"/>
              <a:t>Seconded: Joseph Levy</a:t>
            </a:r>
          </a:p>
          <a:p>
            <a:endParaRPr lang="en-US" altLang="zh-CN" sz="2400" dirty="0"/>
          </a:p>
          <a:p>
            <a:r>
              <a:rPr lang="en-US" altLang="zh-CN" sz="2400" dirty="0" err="1" smtClean="0"/>
              <a:t>Webex</a:t>
            </a:r>
            <a:r>
              <a:rPr lang="en-US" altLang="zh-CN" sz="2400" dirty="0" smtClean="0"/>
              <a:t> Voting Result: 14Y/0N/1A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314463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762276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173 417 6169</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173 417 6169</a:t>
            </a:r>
            <a:endParaRPr sz="2400" dirty="0">
              <a:sym typeface="+mn-ea"/>
            </a:endParaRPr>
          </a:p>
          <a:p>
            <a:endParaRPr sz="2400" dirty="0"/>
          </a:p>
          <a:p>
            <a:r>
              <a:rPr lang="en-US" sz="2400" dirty="0"/>
              <a:t>Join from a video system or application: dial </a:t>
            </a:r>
            <a:r>
              <a:rPr lang="en-US" altLang="zh-CN" sz="2400" dirty="0" smtClean="0"/>
              <a:t>1734176169</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1734176169</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75031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a:t>
            </a:r>
            <a:r>
              <a:rPr lang="en-US" altLang="zh-CN" dirty="0" smtClean="0"/>
              <a:t>3</a:t>
            </a:r>
            <a:r>
              <a:rPr lang="en-US" altLang="zh-CN" baseline="30000" dirty="0" smtClean="0"/>
              <a:t>rd</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21722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96623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 </a:t>
            </a:r>
            <a:r>
              <a:rPr lang="en-US" sz="2400" dirty="0" smtClean="0"/>
              <a:t>173 130 5901</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173 130 5901</a:t>
            </a:r>
            <a:endParaRPr sz="2400" dirty="0">
              <a:sym typeface="+mn-ea"/>
            </a:endParaRPr>
          </a:p>
          <a:p>
            <a:endParaRPr sz="2400" dirty="0"/>
          </a:p>
          <a:p>
            <a:r>
              <a:rPr lang="en-US" sz="2400" dirty="0"/>
              <a:t>Join from a video system or application: dial </a:t>
            </a:r>
            <a:r>
              <a:rPr lang="en-US" altLang="zh-CN" sz="2400" dirty="0" smtClean="0"/>
              <a:t>1731305901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1731305901</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135227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the appointment</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a:t>
            </a:r>
            <a:r>
              <a:rPr kumimoji="0" lang="en-GB" altLang="en-US" b="1" i="0" u="none" strike="noStrike" kern="1200" cap="none" spc="0" normalizeH="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Secretary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Teleconference plan for future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Presentations</a:t>
            </a:r>
            <a:r>
              <a:rPr kumimoji="0" lang="en-US"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11-20/1166r3, NGV 11bd Architecture Discussion, Joseph Levy (</a:t>
            </a:r>
            <a:r>
              <a:rPr lang="en-US" altLang="zh-CN" b="1" dirty="0" err="1" smtClean="0"/>
              <a:t>InterDigital</a:t>
            </a:r>
            <a:r>
              <a:rPr lang="en-US" altLang="zh-CN" b="1" dirty="0" smtClean="0"/>
              <a:t>)</a:t>
            </a:r>
          </a:p>
          <a:p>
            <a:pPr marL="800100" lvl="1" indent="-342900" algn="just" eaLnBrk="0" hangingPunct="0">
              <a:buFontTx/>
              <a:buChar char="•"/>
              <a:defRPr/>
            </a:pPr>
            <a:r>
              <a:rPr lang="en-US" altLang="zh-CN" b="1" dirty="0" smtClean="0"/>
              <a:t>TBD</a:t>
            </a:r>
            <a:endParaRPr lang="en-US" altLang="zh-CN"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6</a:t>
            </a:r>
            <a:r>
              <a:rPr lang="en-US" altLang="en-GB" baseline="30000" dirty="0" smtClean="0"/>
              <a:t>th</a:t>
            </a:r>
            <a:r>
              <a:rPr lang="en-US" altLang="en-GB" dirty="0" smtClean="0"/>
              <a:t> </a:t>
            </a:r>
            <a:r>
              <a:rPr lang="en-US" altLang="en-GB" dirty="0" smtClean="0"/>
              <a:t>(</a:t>
            </a:r>
            <a:r>
              <a:rPr lang="en-US" altLang="en-GB" dirty="0" err="1" smtClean="0"/>
              <a:t>tbd</a:t>
            </a:r>
            <a:r>
              <a:rPr lang="en-US" altLang="en-GB" dirty="0" smtClean="0"/>
              <a:t>)</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68674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Appointment of </a:t>
            </a:r>
            <a:r>
              <a:rPr lang="en-US" altLang="zh-CN" sz="2800" dirty="0" err="1" smtClean="0"/>
              <a:t>TGbd</a:t>
            </a:r>
            <a:r>
              <a:rPr lang="en-US" altLang="zh-CN" sz="2800" dirty="0" smtClean="0"/>
              <a:t> Secretary</a:t>
            </a:r>
            <a:endParaRPr lang="zh-CN" altLang="en-US" sz="2800" dirty="0"/>
          </a:p>
        </p:txBody>
      </p:sp>
      <p:sp>
        <p:nvSpPr>
          <p:cNvPr id="3" name="内容占位符 2"/>
          <p:cNvSpPr>
            <a:spLocks noGrp="1"/>
          </p:cNvSpPr>
          <p:nvPr>
            <p:ph idx="1"/>
          </p:nvPr>
        </p:nvSpPr>
        <p:spPr/>
        <p:txBody>
          <a:bodyPr/>
          <a:lstStyle/>
          <a:p>
            <a:r>
              <a:rPr lang="en-US" altLang="zh-CN" sz="2800" dirty="0" smtClean="0"/>
              <a:t>Approve the appointment of Yan </a:t>
            </a:r>
            <a:r>
              <a:rPr lang="en-US" altLang="zh-CN" sz="2800" dirty="0" err="1" smtClean="0"/>
              <a:t>Zang</a:t>
            </a:r>
            <a:r>
              <a:rPr lang="en-US" altLang="zh-CN" sz="2800" dirty="0" smtClean="0"/>
              <a:t> (NXP) as the </a:t>
            </a:r>
            <a:r>
              <a:rPr lang="en-US" altLang="zh-CN" sz="2800" dirty="0" err="1" smtClean="0"/>
              <a:t>TGbd</a:t>
            </a:r>
            <a:r>
              <a:rPr lang="en-US" altLang="zh-CN" sz="2800" dirty="0" smtClean="0"/>
              <a:t> Secretary</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185707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Future </a:t>
            </a:r>
            <a:r>
              <a:rPr lang="en-US" altLang="zh-CN" sz="3200" dirty="0"/>
              <a:t>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828912" y="2057436"/>
            <a:ext cx="9600948" cy="3869055"/>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Nov 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 </a:t>
            </a:r>
            <a:r>
              <a:rPr lang="en-US" altLang="zh-CN" sz="2400" dirty="0">
                <a:solidFill>
                  <a:srgbClr val="00B050"/>
                </a:solidFill>
                <a:cs typeface="+mn-ea"/>
                <a:sym typeface="+mn-ea"/>
              </a:rPr>
              <a:t>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plenary);</a:t>
            </a:r>
          </a:p>
          <a:p>
            <a:pPr eaLnBrk="1" hangingPunct="1"/>
            <a:r>
              <a:rPr lang="en-US" altLang="zh-CN" sz="2400" dirty="0" smtClean="0">
                <a:solidFill>
                  <a:srgbClr val="00B050"/>
                </a:solidFill>
                <a:cs typeface="+mn-ea"/>
                <a:sym typeface="+mn-ea"/>
              </a:rPr>
              <a:t>Nov 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 </a:t>
            </a:r>
            <a:r>
              <a:rPr lang="en-US" altLang="zh-CN" sz="2400" dirty="0">
                <a:solidFill>
                  <a:srgbClr val="00B050"/>
                </a:solidFill>
                <a:cs typeface="+mn-ea"/>
                <a:sym typeface="+mn-ea"/>
              </a:rPr>
              <a:t>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(IEEE 802.11 plenary</a:t>
            </a:r>
            <a:r>
              <a:rPr lang="en-US" altLang="zh-CN" sz="2400" dirty="0" smtClean="0">
                <a:solidFill>
                  <a:srgbClr val="00B050"/>
                </a:solidFill>
                <a:cs typeface="+mn-ea"/>
                <a:sym typeface="+mn-ea"/>
              </a:rPr>
              <a:t>).</a:t>
            </a:r>
          </a:p>
          <a:p>
            <a:pPr eaLnBrk="1" hangingPunct="1"/>
            <a:r>
              <a:rPr lang="en-US" altLang="zh-CN" sz="2400" u="sng" dirty="0" smtClean="0">
                <a:solidFill>
                  <a:srgbClr val="00B050"/>
                </a:solidFill>
                <a:cs typeface="+mn-ea"/>
                <a:sym typeface="+mn-ea"/>
              </a:rPr>
              <a:t>Nov 20</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a:t>
            </a:r>
            <a:r>
              <a:rPr lang="en-US" altLang="zh-CN" sz="2400" u="sng" dirty="0">
                <a:solidFill>
                  <a:srgbClr val="00B050"/>
                </a:solidFill>
                <a:cs typeface="+mn-ea"/>
                <a:sym typeface="+mn-ea"/>
              </a:rPr>
              <a:t>~ </a:t>
            </a:r>
            <a:r>
              <a:rPr lang="en-US" altLang="zh-CN" sz="2400" u="sng" dirty="0" smtClean="0">
                <a:solidFill>
                  <a:srgbClr val="00B050"/>
                </a:solidFill>
                <a:cs typeface="+mn-ea"/>
                <a:sym typeface="+mn-ea"/>
              </a:rPr>
              <a:t>11:00 </a:t>
            </a:r>
            <a:r>
              <a:rPr lang="en-US" altLang="zh-CN" sz="2400" u="sng" dirty="0">
                <a:solidFill>
                  <a:srgbClr val="00B050"/>
                </a:solidFill>
                <a:cs typeface="+mn-ea"/>
                <a:sym typeface="+mn-ea"/>
              </a:rPr>
              <a:t>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a:t>
            </a:r>
            <a:r>
              <a:rPr lang="en-US" altLang="zh-CN" sz="2400" u="sng" dirty="0" smtClean="0">
                <a:solidFill>
                  <a:srgbClr val="00B050"/>
                </a:solidFill>
                <a:cs typeface="+mn-ea"/>
                <a:sym typeface="+mn-ea"/>
              </a:rPr>
              <a:t>(LB comments assignment)</a:t>
            </a:r>
            <a:endParaRPr lang="en-US" altLang="zh-CN" sz="2400" u="sng" dirty="0" smtClean="0">
              <a:solidFill>
                <a:srgbClr val="00B050"/>
              </a:solidFill>
              <a:cs typeface="+mn-ea"/>
              <a:sym typeface="+mn-ea"/>
            </a:endParaRPr>
          </a:p>
          <a:p>
            <a:pPr eaLnBrk="1" hangingPunct="1"/>
            <a:r>
              <a:rPr lang="en-US" altLang="zh-CN" sz="2400" u="sng" dirty="0" smtClean="0">
                <a:solidFill>
                  <a:srgbClr val="00B050"/>
                </a:solidFill>
                <a:cs typeface="+mn-ea"/>
                <a:sym typeface="+mn-ea"/>
              </a:rPr>
              <a:t>Nov 24</a:t>
            </a:r>
            <a:r>
              <a:rPr lang="en-US" altLang="zh-CN" sz="2400" u="sng" baseline="30000" dirty="0" smtClean="0">
                <a:solidFill>
                  <a:srgbClr val="00B050"/>
                </a:solidFill>
                <a:cs typeface="+mn-ea"/>
                <a:sym typeface="+mn-ea"/>
              </a:rPr>
              <a:t>th</a:t>
            </a:r>
            <a:r>
              <a:rPr lang="en-US" altLang="zh-CN" sz="2400" u="sng" dirty="0">
                <a:solidFill>
                  <a:srgbClr val="00B050"/>
                </a:solidFill>
                <a:cs typeface="+mn-ea"/>
                <a:sym typeface="+mn-ea"/>
              </a:rPr>
              <a:t>, 9:00am ~ 11:00 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a:t>
            </a:r>
            <a:endParaRPr lang="en-US" altLang="zh-CN" sz="2400" u="sng" dirty="0" smtClean="0">
              <a:solidFill>
                <a:srgbClr val="00B050"/>
              </a:solidFill>
              <a:cs typeface="+mn-ea"/>
              <a:sym typeface="+mn-ea"/>
            </a:endParaRPr>
          </a:p>
          <a:p>
            <a:pPr eaLnBrk="1" hangingPunct="1"/>
            <a:r>
              <a:rPr lang="en-US" altLang="zh-CN" sz="2400" strike="sngStrike" dirty="0" smtClean="0">
                <a:solidFill>
                  <a:srgbClr val="00B050"/>
                </a:solidFill>
                <a:cs typeface="+mn-ea"/>
                <a:sym typeface="+mn-ea"/>
              </a:rPr>
              <a:t>Nov 27</a:t>
            </a:r>
            <a:r>
              <a:rPr lang="en-US" altLang="zh-CN" sz="2400" strike="sngStrike" baseline="30000" dirty="0" smtClean="0">
                <a:solidFill>
                  <a:srgbClr val="00B050"/>
                </a:solidFill>
                <a:cs typeface="+mn-ea"/>
                <a:sym typeface="+mn-ea"/>
              </a:rPr>
              <a:t>th</a:t>
            </a:r>
            <a:r>
              <a:rPr lang="en-US" altLang="zh-CN" sz="2400" strike="sngStrike" dirty="0" smtClean="0">
                <a:solidFill>
                  <a:srgbClr val="00B050"/>
                </a:solidFill>
                <a:cs typeface="+mn-ea"/>
                <a:sym typeface="+mn-ea"/>
              </a:rPr>
              <a:t>, </a:t>
            </a:r>
            <a:r>
              <a:rPr lang="en-US" altLang="zh-CN" sz="2400" strike="sngStrike" dirty="0">
                <a:solidFill>
                  <a:srgbClr val="00B050"/>
                </a:solidFill>
                <a:cs typeface="+mn-ea"/>
                <a:sym typeface="+mn-ea"/>
              </a:rPr>
              <a:t>9:00am ~ 11:00 am, ET; </a:t>
            </a:r>
            <a:r>
              <a:rPr lang="en-US" altLang="zh-CN" sz="2400" strike="sngStrike" dirty="0" err="1" smtClean="0">
                <a:solidFill>
                  <a:srgbClr val="00B050"/>
                </a:solidFill>
                <a:cs typeface="+mn-ea"/>
                <a:sym typeface="+mn-ea"/>
              </a:rPr>
              <a:t>Webex</a:t>
            </a:r>
            <a:r>
              <a:rPr lang="en-US" altLang="zh-CN" sz="2400" strike="sngStrike" dirty="0" smtClean="0">
                <a:solidFill>
                  <a:srgbClr val="00B050"/>
                </a:solidFill>
                <a:cs typeface="+mn-ea"/>
                <a:sym typeface="+mn-ea"/>
              </a:rPr>
              <a:t> </a:t>
            </a:r>
            <a:r>
              <a:rPr lang="en-US" altLang="zh-CN" sz="2400" dirty="0" smtClean="0">
                <a:solidFill>
                  <a:srgbClr val="00B050"/>
                </a:solidFill>
                <a:cs typeface="+mn-ea"/>
                <a:sym typeface="+mn-ea"/>
              </a:rPr>
              <a:t>(Thanksgiving Day) </a:t>
            </a:r>
          </a:p>
          <a:p>
            <a:pPr eaLnBrk="1" hangingPunct="1"/>
            <a:r>
              <a:rPr lang="en-US" altLang="zh-CN" sz="2400" u="sng" dirty="0" smtClean="0">
                <a:solidFill>
                  <a:srgbClr val="00B050"/>
                </a:solidFill>
                <a:cs typeface="+mn-ea"/>
                <a:sym typeface="+mn-ea"/>
              </a:rPr>
              <a:t>Dec 1</a:t>
            </a:r>
            <a:r>
              <a:rPr lang="en-US" altLang="zh-CN" sz="2400" u="sng" baseline="30000" dirty="0" smtClean="0">
                <a:solidFill>
                  <a:srgbClr val="00B050"/>
                </a:solidFill>
                <a:cs typeface="+mn-ea"/>
                <a:sym typeface="+mn-ea"/>
              </a:rPr>
              <a:t>st</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9:00am ~ 11:00 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a:t>
            </a:r>
            <a:endParaRPr lang="en-US" altLang="zh-CN" sz="2400" u="sng" dirty="0" smtClean="0">
              <a:solidFill>
                <a:srgbClr val="00B050"/>
              </a:solidFill>
              <a:cs typeface="+mn-ea"/>
              <a:sym typeface="+mn-ea"/>
            </a:endParaRPr>
          </a:p>
          <a:p>
            <a:pPr eaLnBrk="1" hangingPunct="1"/>
            <a:r>
              <a:rPr lang="en-US" altLang="zh-CN" sz="2400" u="sng" dirty="0" smtClean="0">
                <a:solidFill>
                  <a:srgbClr val="00B050"/>
                </a:solidFill>
                <a:cs typeface="+mn-ea"/>
                <a:sym typeface="+mn-ea"/>
              </a:rPr>
              <a:t>Dec 4</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9:00am ~ 11:00 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a:t>
            </a:r>
            <a:endParaRPr lang="en-US" altLang="zh-CN" sz="2400" u="sng" dirty="0" smtClean="0">
              <a:solidFill>
                <a:srgbClr val="00B050"/>
              </a:solidFill>
              <a:cs typeface="+mn-ea"/>
              <a:sym typeface="+mn-ea"/>
            </a:endParaRPr>
          </a:p>
          <a:p>
            <a:pPr eaLnBrk="1" hangingPunct="1"/>
            <a:r>
              <a:rPr lang="en-US" altLang="zh-CN" sz="2400" u="sng" dirty="0" smtClean="0">
                <a:solidFill>
                  <a:srgbClr val="00B050"/>
                </a:solidFill>
                <a:cs typeface="+mn-ea"/>
                <a:sym typeface="+mn-ea"/>
              </a:rPr>
              <a:t>Dec 8</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9:00am ~ 11:00 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a:t>
            </a:r>
            <a:endParaRPr lang="en-US" altLang="zh-CN" sz="2400" u="sng" dirty="0" smtClean="0">
              <a:solidFill>
                <a:srgbClr val="00B050"/>
              </a:solidFill>
              <a:cs typeface="+mn-ea"/>
              <a:sym typeface="+mn-ea"/>
            </a:endParaRPr>
          </a:p>
          <a:p>
            <a:pPr eaLnBrk="1" hangingPunct="1"/>
            <a:r>
              <a:rPr lang="en-US" altLang="zh-CN" sz="2400" u="sng" dirty="0" smtClean="0">
                <a:solidFill>
                  <a:srgbClr val="00B050"/>
                </a:solidFill>
                <a:cs typeface="+mn-ea"/>
                <a:sym typeface="+mn-ea"/>
              </a:rPr>
              <a:t>Dec 11</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9:00am ~ 11:00 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a:t>
            </a:r>
            <a:endParaRPr lang="en-US" altLang="zh-CN" sz="2400" u="sng" dirty="0" smtClean="0">
              <a:solidFill>
                <a:srgbClr val="00B050"/>
              </a:solidFill>
              <a:cs typeface="+mn-ea"/>
              <a:sym typeface="+mn-ea"/>
            </a:endParaRPr>
          </a:p>
          <a:p>
            <a:pPr eaLnBrk="1" hangingPunct="1"/>
            <a:r>
              <a:rPr lang="en-US" altLang="zh-CN" sz="2400" u="sng" dirty="0" smtClean="0">
                <a:solidFill>
                  <a:srgbClr val="00B050"/>
                </a:solidFill>
                <a:cs typeface="+mn-ea"/>
                <a:sym typeface="+mn-ea"/>
              </a:rPr>
              <a:t>Dec 15</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9:00am ~ 11:00 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a:t>
            </a:r>
            <a:endParaRPr lang="en-US" altLang="zh-CN" sz="2400" u="sng" dirty="0" smtClean="0">
              <a:solidFill>
                <a:srgbClr val="00B050"/>
              </a:solidFill>
              <a:cs typeface="+mn-ea"/>
              <a:sym typeface="+mn-ea"/>
            </a:endParaRPr>
          </a:p>
          <a:p>
            <a:pPr eaLnBrk="1" hangingPunct="1"/>
            <a:r>
              <a:rPr lang="en-US" altLang="zh-CN" sz="2400" u="sng" dirty="0" smtClean="0">
                <a:solidFill>
                  <a:srgbClr val="00B050"/>
                </a:solidFill>
                <a:cs typeface="+mn-ea"/>
                <a:sym typeface="+mn-ea"/>
              </a:rPr>
              <a:t>Dec 18</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9:00am ~ 11:00 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a:t>
            </a:r>
            <a:endParaRPr lang="en-US" altLang="zh-CN" sz="2400" u="sng" dirty="0" smtClean="0">
              <a:solidFill>
                <a:srgbClr val="00B050"/>
              </a:solidFill>
              <a:cs typeface="+mn-ea"/>
              <a:sym typeface="+mn-ea"/>
            </a:endParaRPr>
          </a:p>
          <a:p>
            <a:pPr eaLnBrk="1" hangingPunct="1"/>
            <a:r>
              <a:rPr lang="en-US" altLang="zh-CN" sz="2400" strike="sngStrike" dirty="0" smtClean="0">
                <a:solidFill>
                  <a:srgbClr val="00B050"/>
                </a:solidFill>
                <a:cs typeface="+mn-ea"/>
                <a:sym typeface="+mn-ea"/>
              </a:rPr>
              <a:t>Dec 22</a:t>
            </a:r>
            <a:r>
              <a:rPr lang="en-US" altLang="zh-CN" sz="2400" strike="sngStrike" baseline="30000" dirty="0" smtClean="0">
                <a:solidFill>
                  <a:srgbClr val="00B050"/>
                </a:solidFill>
                <a:cs typeface="+mn-ea"/>
                <a:sym typeface="+mn-ea"/>
              </a:rPr>
              <a:t>nd</a:t>
            </a:r>
            <a:r>
              <a:rPr lang="en-US" altLang="zh-CN" sz="2400" strike="sngStrike" dirty="0" smtClean="0">
                <a:solidFill>
                  <a:srgbClr val="00B050"/>
                </a:solidFill>
                <a:cs typeface="+mn-ea"/>
                <a:sym typeface="+mn-ea"/>
              </a:rPr>
              <a:t>, 9:00am </a:t>
            </a:r>
            <a:r>
              <a:rPr lang="en-US" altLang="zh-CN" sz="2400" strike="sngStrike" dirty="0">
                <a:solidFill>
                  <a:srgbClr val="00B050"/>
                </a:solidFill>
                <a:cs typeface="+mn-ea"/>
                <a:sym typeface="+mn-ea"/>
              </a:rPr>
              <a:t>~ </a:t>
            </a:r>
            <a:r>
              <a:rPr lang="en-US" altLang="zh-CN" sz="2400" strike="sngStrike" dirty="0" smtClean="0">
                <a:solidFill>
                  <a:srgbClr val="00B050"/>
                </a:solidFill>
                <a:cs typeface="+mn-ea"/>
                <a:sym typeface="+mn-ea"/>
              </a:rPr>
              <a:t>11:00 </a:t>
            </a:r>
            <a:r>
              <a:rPr lang="en-US" altLang="zh-CN" sz="2400" strike="sngStrike" dirty="0">
                <a:solidFill>
                  <a:srgbClr val="00B050"/>
                </a:solidFill>
                <a:cs typeface="+mn-ea"/>
                <a:sym typeface="+mn-ea"/>
              </a:rPr>
              <a:t>am, ET; </a:t>
            </a:r>
            <a:r>
              <a:rPr lang="en-US" altLang="zh-CN" sz="2400" strike="sngStrike" dirty="0" err="1">
                <a:solidFill>
                  <a:srgbClr val="00B050"/>
                </a:solidFill>
                <a:cs typeface="+mn-ea"/>
                <a:sym typeface="+mn-ea"/>
              </a:rPr>
              <a:t>Webex</a:t>
            </a:r>
            <a:r>
              <a:rPr lang="en-US" altLang="zh-CN" sz="2400" strike="sngStrike" dirty="0">
                <a:solidFill>
                  <a:srgbClr val="00B050"/>
                </a:solidFill>
                <a:cs typeface="+mn-ea"/>
                <a:sym typeface="+mn-ea"/>
              </a:rPr>
              <a:t> </a:t>
            </a:r>
            <a:r>
              <a:rPr lang="en-US" altLang="zh-CN" sz="2400" dirty="0" smtClean="0">
                <a:solidFill>
                  <a:srgbClr val="00B050"/>
                </a:solidFill>
                <a:cs typeface="+mn-ea"/>
                <a:sym typeface="+mn-ea"/>
              </a:rPr>
              <a:t>(Christmas week)</a:t>
            </a:r>
          </a:p>
          <a:p>
            <a:pPr eaLnBrk="1" hangingPunct="1"/>
            <a:r>
              <a:rPr lang="en-US" altLang="zh-CN" sz="2400" strike="sngStrike" dirty="0" smtClean="0">
                <a:solidFill>
                  <a:srgbClr val="00B050"/>
                </a:solidFill>
                <a:cs typeface="+mn-ea"/>
                <a:sym typeface="+mn-ea"/>
              </a:rPr>
              <a:t>Dec 25</a:t>
            </a:r>
            <a:r>
              <a:rPr lang="en-US" altLang="zh-CN" sz="2400" strike="sngStrike" baseline="30000" dirty="0" smtClean="0">
                <a:solidFill>
                  <a:srgbClr val="00B050"/>
                </a:solidFill>
                <a:cs typeface="+mn-ea"/>
                <a:sym typeface="+mn-ea"/>
              </a:rPr>
              <a:t>th</a:t>
            </a:r>
            <a:r>
              <a:rPr lang="en-US" altLang="zh-CN" sz="2400" strike="sngStrike" dirty="0" smtClean="0">
                <a:solidFill>
                  <a:srgbClr val="00B050"/>
                </a:solidFill>
                <a:cs typeface="+mn-ea"/>
                <a:sym typeface="+mn-ea"/>
              </a:rPr>
              <a:t>, </a:t>
            </a:r>
            <a:r>
              <a:rPr lang="en-US" altLang="zh-CN" sz="2400" strike="sngStrike" dirty="0">
                <a:solidFill>
                  <a:srgbClr val="00B050"/>
                </a:solidFill>
                <a:cs typeface="+mn-ea"/>
                <a:sym typeface="+mn-ea"/>
              </a:rPr>
              <a:t>9:00am ~ 11:00 am, ET; </a:t>
            </a:r>
            <a:r>
              <a:rPr lang="en-US" altLang="zh-CN" sz="2400" strike="sngStrike" dirty="0" err="1">
                <a:solidFill>
                  <a:srgbClr val="00B050"/>
                </a:solidFill>
                <a:cs typeface="+mn-ea"/>
                <a:sym typeface="+mn-ea"/>
              </a:rPr>
              <a:t>Webex</a:t>
            </a:r>
            <a:r>
              <a:rPr lang="en-US" altLang="zh-CN" sz="2400" strike="sngStrike" dirty="0">
                <a:solidFill>
                  <a:srgbClr val="00B050"/>
                </a:solidFill>
                <a:cs typeface="+mn-ea"/>
                <a:sym typeface="+mn-ea"/>
              </a:rPr>
              <a:t> </a:t>
            </a:r>
            <a:r>
              <a:rPr lang="en-US" altLang="zh-CN" sz="2400" dirty="0" smtClean="0">
                <a:solidFill>
                  <a:srgbClr val="00B050"/>
                </a:solidFill>
                <a:cs typeface="+mn-ea"/>
                <a:sym typeface="+mn-ea"/>
              </a:rPr>
              <a:t>(Christmas week)</a:t>
            </a:r>
          </a:p>
          <a:p>
            <a:pPr eaLnBrk="1" hangingPunct="1"/>
            <a:r>
              <a:rPr lang="en-US" altLang="zh-CN" sz="2400" u="sng" dirty="0" smtClean="0">
                <a:solidFill>
                  <a:srgbClr val="00B050"/>
                </a:solidFill>
                <a:cs typeface="+mn-ea"/>
                <a:sym typeface="+mn-ea"/>
              </a:rPr>
              <a:t>Dec 29</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9:00am ~ 11:00 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a:t>
            </a:r>
            <a:endParaRPr lang="en-US" altLang="zh-CN" sz="2400" u="sng" dirty="0" smtClean="0">
              <a:solidFill>
                <a:srgbClr val="00B050"/>
              </a:solidFill>
              <a:cs typeface="+mn-ea"/>
              <a:sym typeface="+mn-ea"/>
            </a:endParaRPr>
          </a:p>
          <a:p>
            <a:pPr eaLnBrk="1" hangingPunct="1"/>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16661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6</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553904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a:t>
            </a:r>
            <a:r>
              <a:rPr lang="en-US" sz="2400" dirty="0" smtClean="0"/>
              <a:t> </a:t>
            </a:r>
            <a:r>
              <a:rPr lang="en-US" altLang="zh-CN" sz="2400" dirty="0" smtClean="0"/>
              <a:t>173 574 7459</a:t>
            </a:r>
            <a:endParaRPr sz="2400" i="1" dirty="0">
              <a:solidFill>
                <a:srgbClr val="FF0000"/>
              </a:solidFill>
              <a:effectLst>
                <a:outerShdw blurRad="38100" dist="38100" dir="2700000" algn="tl">
                  <a:srgbClr val="000000">
                    <a:alpha val="43137"/>
                  </a:srgbClr>
                </a:outerShdw>
              </a:effectLst>
            </a:endParaRPr>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173 574 7459</a:t>
            </a:r>
            <a:endParaRPr sz="2400" dirty="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1735747459@ieee802.my.webex.com</a:t>
            </a:r>
            <a:r>
              <a:rPr lang="en-US" altLang="zh-CN" sz="2400" dirty="0"/>
              <a:t>, or 173.243.2.68</a:t>
            </a:r>
          </a:p>
          <a:p>
            <a:endParaRPr lang="en-US" altLang="zh-CN" sz="2400" dirty="0"/>
          </a:p>
          <a:p>
            <a:r>
              <a:rPr lang="en-US" altLang="zh-CN" sz="2400" dirty="0"/>
              <a:t>Join using Microsoft Lync or Microsoft Skype for Business: dial 1735747459</a:t>
            </a:r>
            <a:r>
              <a:rPr lang="en-US" altLang="zh-CN" sz="2400" dirty="0" smtClean="0"/>
              <a:t>.ieee802.my@lync.webex.com</a:t>
            </a:r>
            <a:endParaRPr lang="en-US" altLang="zh-CN"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19802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549861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36300</TotalTime>
  <Words>2245</Words>
  <Application>Microsoft Office PowerPoint</Application>
  <PresentationFormat>宽屏</PresentationFormat>
  <Paragraphs>437</Paragraphs>
  <Slides>32</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43"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IEEE P802.11bd D1.0 WG LB Progress</vt:lpstr>
      <vt:lpstr>IEEE 802.11 TGbd Teleconference</vt:lpstr>
      <vt:lpstr>Teleconference Bridge Information</vt:lpstr>
      <vt:lpstr>PowerPoint 演示文稿</vt:lpstr>
      <vt:lpstr>Motion for Coexistence Assurance Document</vt:lpstr>
      <vt:lpstr>IEEE 802.11 TGbd Teleconference</vt:lpstr>
      <vt:lpstr>Teleconference Bridge Information</vt:lpstr>
      <vt:lpstr>PowerPoint 演示文稿</vt:lpstr>
      <vt:lpstr>IEEE 802.11 TGbd Teleconference</vt:lpstr>
      <vt:lpstr>Teleconference Bridge Information</vt:lpstr>
      <vt:lpstr>PowerPoint 演示文稿</vt:lpstr>
      <vt:lpstr>Appointment of TGbd Secretary</vt:lpstr>
      <vt:lpstr>Future Teleconference Plan</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4705</cp:revision>
  <cp:lastPrinted>2014-11-04T15:04:00Z</cp:lastPrinted>
  <dcterms:created xsi:type="dcterms:W3CDTF">2007-04-17T18:10:00Z</dcterms:created>
  <dcterms:modified xsi:type="dcterms:W3CDTF">2020-10-29T15:52:50Z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