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501" r:id="rId2"/>
    <p:sldId id="565" r:id="rId3"/>
    <p:sldId id="566" r:id="rId4"/>
    <p:sldId id="567" r:id="rId5"/>
    <p:sldId id="584" r:id="rId6"/>
    <p:sldId id="572" r:id="rId7"/>
    <p:sldId id="573" r:id="rId8"/>
    <p:sldId id="574" r:id="rId9"/>
    <p:sldId id="586" r:id="rId10"/>
    <p:sldId id="587" r:id="rId11"/>
    <p:sldId id="588" r:id="rId12"/>
    <p:sldId id="589" r:id="rId13"/>
    <p:sldId id="590" r:id="rId14"/>
    <p:sldId id="591" r:id="rId15"/>
    <p:sldId id="592" r:id="rId16"/>
    <p:sldId id="582" r:id="rId17"/>
    <p:sldId id="583" r:id="rId18"/>
  </p:sldIdLst>
  <p:sldSz cx="9144000" cy="6858000" type="screen4x3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  <p:cmAuthor id="3" name="Aldana, Carlos H" initials="ACH" lastIdx="4" clrIdx="2">
    <p:extLst>
      <p:ext uri="{19B8F6BF-5375-455C-9EA6-DF929625EA0E}">
        <p15:presenceInfo xmlns:p15="http://schemas.microsoft.com/office/powerpoint/2012/main" userId="S-1-5-21-725345543-602162358-527237240-3309005" providerId="AD"/>
      </p:ext>
    </p:extLst>
  </p:cmAuthor>
  <p:cmAuthor id="4" name="Erik Lindskog" initials="EL" lastIdx="5" clrIdx="3">
    <p:extLst>
      <p:ext uri="{19B8F6BF-5375-455C-9EA6-DF929625EA0E}">
        <p15:presenceInfo xmlns:p15="http://schemas.microsoft.com/office/powerpoint/2012/main" userId="S-1-5-21-191130273-305881739-1540833222-690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66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743" autoAdjust="0"/>
    <p:restoredTop sz="93190" autoAdjust="0"/>
  </p:normalViewPr>
  <p:slideViewPr>
    <p:cSldViewPr>
      <p:cViewPr varScale="1">
        <p:scale>
          <a:sx n="129" d="100"/>
          <a:sy n="129" d="100"/>
        </p:scale>
        <p:origin x="725" y="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6147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010" y="67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1576" y="175750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58787" y="8997439"/>
            <a:ext cx="1328895" cy="184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/>
            </a:lvl1pPr>
          </a:lstStyle>
          <a:p>
            <a:pPr>
              <a:defRPr/>
            </a:pPr>
            <a:r>
              <a:rPr lang="en-GB" dirty="0"/>
              <a:t>Jonathan Segev, 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8677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6239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54835" y="9000620"/>
            <a:ext cx="1795934" cy="184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/>
            </a:lvl5pPr>
          </a:lstStyle>
          <a:p>
            <a:pPr lvl="4">
              <a:defRPr/>
            </a:pPr>
            <a:r>
              <a:rPr lang="en-GB" dirty="0"/>
              <a:t>Jonathan Segev,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06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6916236" y="6475413"/>
            <a:ext cx="17123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dirty="0" smtClean="0"/>
              <a:t>Erik</a:t>
            </a:r>
            <a:r>
              <a:rPr lang="fr-FR" baseline="0" dirty="0" smtClean="0"/>
              <a:t> Lindskog, Samsung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AE19327-4C68-46D6-BDB6-D6C46F595B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20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8770FBA-13FD-45A2-B02A-86C02E5AF2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916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857164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47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874134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327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6136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777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6136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850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70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8620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150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94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1594516-5E1A-4508-A168-C8B6B68557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6804248" y="6475413"/>
            <a:ext cx="17796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dirty="0" smtClean="0"/>
              <a:t>Erik Lindskog, Samsung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48039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160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7056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87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525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961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2280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268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98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3761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Samsung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41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249753" y="6475413"/>
            <a:ext cx="3294172" cy="161583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050"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724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19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035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1940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3836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Samsung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09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29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059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91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272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5413"/>
            <a:ext cx="28918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17D05D-D0C9-4B34-B1ED-C9E95193EB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8847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03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Samsung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95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43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29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6892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4310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953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5896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8517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057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508104" y="6475413"/>
            <a:ext cx="30358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D9E2F85-1C86-4BD5-B173-39EEDF247E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07047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260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965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96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86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372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84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309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1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730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0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22555B-E558-466E-8574-043BF9D9A5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55468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7025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87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698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78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889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842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742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983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856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721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35C880F8-9C7D-4760-B738-53F7D56774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20532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5663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390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542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24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689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567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246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AC5C183-5979-48EE-9F16-AA28435B14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43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6356C7F-401A-452F-A03B-44C52A153C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612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1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52120" y="6473309"/>
            <a:ext cx="28060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685800" y="310275"/>
            <a:ext cx="7772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4763" lvl="4" algn="r"/>
            <a:r>
              <a:rPr lang="pt-BR" sz="1400" b="1" baseline="0" dirty="0" smtClean="0"/>
              <a:t>Oct 2020                                                                                                            doc.: IEEE 802.11-20/1555r1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 flipV="1">
            <a:off x="471819" y="603379"/>
            <a:ext cx="7986381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 smtClean="0"/>
              <a:t>Submission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18065" y="6473568"/>
            <a:ext cx="798638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2" r:id="rId12"/>
    <p:sldLayoutId id="2147483684" r:id="rId13"/>
    <p:sldLayoutId id="2147483685" r:id="rId14"/>
    <p:sldLayoutId id="214748368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13" r:id="rId22"/>
    <p:sldLayoutId id="2147483714" r:id="rId23"/>
    <p:sldLayoutId id="2147483715" r:id="rId24"/>
    <p:sldLayoutId id="2147483716" r:id="rId25"/>
    <p:sldLayoutId id="2147483717" r:id="rId26"/>
    <p:sldLayoutId id="2147483718" r:id="rId27"/>
    <p:sldLayoutId id="2147483729" r:id="rId28"/>
    <p:sldLayoutId id="2147483730" r:id="rId29"/>
    <p:sldLayoutId id="2147483731" r:id="rId30"/>
    <p:sldLayoutId id="2147483732" r:id="rId31"/>
    <p:sldLayoutId id="2147483733" r:id="rId32"/>
    <p:sldLayoutId id="2147483734" r:id="rId33"/>
    <p:sldLayoutId id="2147483735" r:id="rId34"/>
    <p:sldLayoutId id="2147483736" r:id="rId35"/>
    <p:sldLayoutId id="2147483737" r:id="rId36"/>
    <p:sldLayoutId id="2147483738" r:id="rId37"/>
    <p:sldLayoutId id="2147483739" r:id="rId38"/>
    <p:sldLayoutId id="2147483740" r:id="rId39"/>
    <p:sldLayoutId id="2147483741" r:id="rId40"/>
    <p:sldLayoutId id="2147483742" r:id="rId41"/>
    <p:sldLayoutId id="2147483743" r:id="rId42"/>
    <p:sldLayoutId id="2147483744" r:id="rId43"/>
    <p:sldLayoutId id="2147483745" r:id="rId44"/>
    <p:sldLayoutId id="2147483746" r:id="rId45"/>
    <p:sldLayoutId id="2147483747" r:id="rId46"/>
    <p:sldLayoutId id="2147483748" r:id="rId47"/>
    <p:sldLayoutId id="2147483749" r:id="rId48"/>
    <p:sldLayoutId id="2147483750" r:id="rId49"/>
    <p:sldLayoutId id="2147483751" r:id="rId50"/>
    <p:sldLayoutId id="2147483752" r:id="rId51"/>
    <p:sldLayoutId id="2147483753" r:id="rId52"/>
    <p:sldLayoutId id="2147483754" r:id="rId53"/>
    <p:sldLayoutId id="2147483755" r:id="rId54"/>
    <p:sldLayoutId id="2147483756" r:id="rId55"/>
    <p:sldLayoutId id="2147483757" r:id="rId56"/>
    <p:sldLayoutId id="2147483758" r:id="rId57"/>
    <p:sldLayoutId id="2147483759" r:id="rId58"/>
    <p:sldLayoutId id="2147483760" r:id="rId59"/>
    <p:sldLayoutId id="2147483761" r:id="rId60"/>
    <p:sldLayoutId id="2147483762" r:id="rId61"/>
    <p:sldLayoutId id="2147483763" r:id="rId62"/>
    <p:sldLayoutId id="2147483764" r:id="rId63"/>
    <p:sldLayoutId id="2147483765" r:id="rId64"/>
    <p:sldLayoutId id="2147483766" r:id="rId65"/>
    <p:sldLayoutId id="2147483767" r:id="rId66"/>
    <p:sldLayoutId id="2147483768" r:id="rId67"/>
    <p:sldLayoutId id="2147483769" r:id="rId68"/>
    <p:sldLayoutId id="2147483770" r:id="rId69"/>
    <p:sldLayoutId id="2147483771" r:id="rId70"/>
    <p:sldLayoutId id="2147483772" r:id="rId71"/>
    <p:sldLayoutId id="2147483773" r:id="rId72"/>
    <p:sldLayoutId id="2147483774" r:id="rId73"/>
    <p:sldLayoutId id="2147483775" r:id="rId74"/>
    <p:sldLayoutId id="2147483776" r:id="rId75"/>
    <p:sldLayoutId id="2147483777" r:id="rId76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07065" y="846931"/>
            <a:ext cx="77724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Wi-Fi FTM Timestamp Optimization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771800" y="1819275"/>
            <a:ext cx="3382144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Oct </a:t>
            </a:r>
            <a:r>
              <a:rPr lang="en-GB" sz="2000" b="0" dirty="0" smtClean="0"/>
              <a:t>15, </a:t>
            </a:r>
            <a:r>
              <a:rPr lang="en-GB" sz="2000" b="0" dirty="0" smtClean="0"/>
              <a:t>2020</a:t>
            </a:r>
            <a:endParaRPr lang="en-GB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/>
          </p:nvPr>
        </p:nvGraphicFramePr>
        <p:xfrm>
          <a:off x="701675" y="3048000"/>
          <a:ext cx="7315200" cy="276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3" name="Document" r:id="rId4" imgW="8271749" imgH="3123683" progId="Word.Document.8">
                  <p:embed/>
                </p:oleObj>
              </mc:Choice>
              <mc:Fallback>
                <p:oleObj name="Document" r:id="rId4" imgW="8271749" imgH="312368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" y="3048000"/>
                        <a:ext cx="7315200" cy="2762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36181" y="2193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5332975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499" y="692696"/>
            <a:ext cx="7772400" cy="432048"/>
          </a:xfrm>
        </p:spPr>
        <p:txBody>
          <a:bodyPr/>
          <a:lstStyle/>
          <a:p>
            <a:r>
              <a:rPr lang="en-US" sz="2400" dirty="0"/>
              <a:t>Resolving Differential Range Ambiguity </a:t>
            </a:r>
            <a:r>
              <a:rPr lang="en-US" sz="2400" dirty="0" smtClean="0"/>
              <a:t>5(5)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23900" y="1146595"/>
            <a:ext cx="7772400" cy="2066382"/>
          </a:xfrm>
        </p:spPr>
        <p:txBody>
          <a:bodyPr/>
          <a:lstStyle/>
          <a:p>
            <a:pPr marL="0" lvl="0" indent="0">
              <a:buNone/>
            </a:pPr>
            <a:r>
              <a:rPr lang="en-US" sz="1200" b="0" dirty="0" smtClean="0">
                <a:solidFill>
                  <a:srgbClr val="000000"/>
                </a:solidFill>
              </a:rPr>
              <a:t>To resolve the ambiguities and enable finding the </a:t>
            </a:r>
            <a:r>
              <a:rPr lang="en-US" sz="1200" b="0" dirty="0">
                <a:solidFill>
                  <a:srgbClr val="000000"/>
                </a:solidFill>
              </a:rPr>
              <a:t>correct values for k2-k3 and k4-k1 </a:t>
            </a:r>
            <a:r>
              <a:rPr lang="en-US" sz="1200" b="0" dirty="0" smtClean="0">
                <a:solidFill>
                  <a:srgbClr val="000000"/>
                </a:solidFill>
              </a:rPr>
              <a:t>we need to </a:t>
            </a:r>
            <a:r>
              <a:rPr lang="en-US" sz="1200" b="0" dirty="0">
                <a:solidFill>
                  <a:srgbClr val="000000"/>
                </a:solidFill>
              </a:rPr>
              <a:t>limit </a:t>
            </a:r>
            <a:r>
              <a:rPr lang="en-US" sz="1200" b="0" dirty="0" smtClean="0">
                <a:solidFill>
                  <a:srgbClr val="000000"/>
                </a:solidFill>
              </a:rPr>
              <a:t>the ranging exchanges propagation distances.</a:t>
            </a:r>
            <a:endParaRPr lang="en-US" sz="1200" b="0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en-US" sz="1200" b="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200" b="0" dirty="0" smtClean="0">
                <a:solidFill>
                  <a:srgbClr val="000000"/>
                </a:solidFill>
              </a:rPr>
              <a:t>For the estimates of k2-k3 and k4-k1 computed on the previous slide to work we need any propagation distance to be less than:</a:t>
            </a:r>
          </a:p>
          <a:p>
            <a:pPr marL="0" indent="0">
              <a:buNone/>
            </a:pPr>
            <a:endParaRPr lang="en-US" sz="1200" b="0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US" sz="1200" b="0" dirty="0" err="1" smtClean="0">
                <a:solidFill>
                  <a:srgbClr val="FF0000"/>
                </a:solidFill>
              </a:rPr>
              <a:t>R_max</a:t>
            </a:r>
            <a:r>
              <a:rPr lang="en-US" sz="1200" b="0" dirty="0" smtClean="0">
                <a:solidFill>
                  <a:srgbClr val="FF0000"/>
                </a:solidFill>
              </a:rPr>
              <a:t> </a:t>
            </a:r>
            <a:r>
              <a:rPr lang="en-US" sz="1200" b="0" dirty="0">
                <a:solidFill>
                  <a:srgbClr val="FF0000"/>
                </a:solidFill>
              </a:rPr>
              <a:t>= min(R_amb_R, R_amb_I) – </a:t>
            </a:r>
            <a:r>
              <a:rPr lang="en-US" sz="1200" b="0" dirty="0" err="1" smtClean="0">
                <a:solidFill>
                  <a:srgbClr val="FF0000"/>
                </a:solidFill>
              </a:rPr>
              <a:t>R_margin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 smtClean="0">
                <a:solidFill>
                  <a:srgbClr val="FF0000"/>
                </a:solidFill>
              </a:rPr>
              <a:t>~= 1.25 km for 16 bits timestamps in units of 128 </a:t>
            </a:r>
            <a:r>
              <a:rPr lang="en-US" sz="1200" b="0" dirty="0" err="1" smtClean="0">
                <a:solidFill>
                  <a:srgbClr val="FF0000"/>
                </a:solidFill>
              </a:rPr>
              <a:t>ps</a:t>
            </a:r>
            <a:endParaRPr lang="en-US" sz="1200" b="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200" b="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200" b="0" dirty="0" smtClean="0">
                <a:solidFill>
                  <a:srgbClr val="000000"/>
                </a:solidFill>
              </a:rPr>
              <a:t>where </a:t>
            </a:r>
            <a:r>
              <a:rPr lang="en-US" sz="1200" b="0" dirty="0" err="1">
                <a:solidFill>
                  <a:srgbClr val="000000"/>
                </a:solidFill>
              </a:rPr>
              <a:t>R_margin</a:t>
            </a:r>
            <a:r>
              <a:rPr lang="en-US" sz="1200" b="0" dirty="0">
                <a:solidFill>
                  <a:srgbClr val="000000"/>
                </a:solidFill>
              </a:rPr>
              <a:t> </a:t>
            </a:r>
            <a:r>
              <a:rPr lang="en-US" sz="1200" b="0" dirty="0" smtClean="0">
                <a:solidFill>
                  <a:srgbClr val="000000"/>
                </a:solidFill>
              </a:rPr>
              <a:t>&gt; 0 is </a:t>
            </a:r>
            <a:r>
              <a:rPr lang="en-US" sz="1200" b="0" dirty="0">
                <a:solidFill>
                  <a:srgbClr val="000000"/>
                </a:solidFill>
              </a:rPr>
              <a:t>a margin </a:t>
            </a:r>
            <a:r>
              <a:rPr lang="en-US" sz="1200" b="0" dirty="0" smtClean="0">
                <a:solidFill>
                  <a:srgbClr val="000000"/>
                </a:solidFill>
              </a:rPr>
              <a:t>term. See the figure below: </a:t>
            </a:r>
            <a:endParaRPr lang="en-US" sz="1200" b="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200" b="0" dirty="0" smtClean="0">
                <a:solidFill>
                  <a:srgbClr val="000000"/>
                </a:solidFill>
              </a:rPr>
              <a:t> </a:t>
            </a:r>
          </a:p>
          <a:p>
            <a:pPr marL="0" indent="0">
              <a:buNone/>
            </a:pPr>
            <a:endParaRPr lang="en-US" sz="1200" b="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1200" b="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200" b="0" dirty="0" smtClean="0">
                <a:solidFill>
                  <a:srgbClr val="000000"/>
                </a:solidFill>
              </a:rPr>
              <a:t> </a:t>
            </a:r>
          </a:p>
          <a:p>
            <a:pPr marL="0" indent="0">
              <a:buNone/>
            </a:pPr>
            <a:endParaRPr lang="en-US" sz="1200" b="0" dirty="0">
              <a:solidFill>
                <a:srgbClr val="00000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434276" y="3501008"/>
            <a:ext cx="4958243" cy="2308385"/>
            <a:chOff x="1835696" y="3341830"/>
            <a:chExt cx="4958243" cy="2308385"/>
          </a:xfrm>
        </p:grpSpPr>
        <p:sp>
          <p:nvSpPr>
            <p:cNvPr id="3" name="Oval 2"/>
            <p:cNvSpPr/>
            <p:nvPr/>
          </p:nvSpPr>
          <p:spPr bwMode="auto">
            <a:xfrm>
              <a:off x="2699792" y="3579341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5364088" y="3579341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4067944" y="501317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35696" y="3548853"/>
              <a:ext cx="5650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RSTA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40152" y="3518366"/>
              <a:ext cx="5137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</a:t>
              </a:r>
              <a:r>
                <a:rPr lang="en-US" dirty="0" smtClean="0"/>
                <a:t>STA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919058" y="5373216"/>
              <a:ext cx="5474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PSTA</a:t>
              </a:r>
              <a:endParaRPr lang="en-US" dirty="0"/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>
              <a:off x="3059832" y="3687352"/>
              <a:ext cx="223224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V="1">
              <a:off x="4344988" y="3825852"/>
              <a:ext cx="1019100" cy="11873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Straight Arrow Connector 16"/>
            <p:cNvCxnSpPr/>
            <p:nvPr/>
          </p:nvCxnSpPr>
          <p:spPr bwMode="auto">
            <a:xfrm flipH="1" flipV="1">
              <a:off x="2915816" y="3879858"/>
              <a:ext cx="1096587" cy="10793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TextBox 18"/>
            <p:cNvSpPr txBox="1"/>
            <p:nvPr/>
          </p:nvSpPr>
          <p:spPr>
            <a:xfrm>
              <a:off x="3651504" y="3341830"/>
              <a:ext cx="1127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R_IR &lt; </a:t>
              </a:r>
              <a:r>
                <a:rPr lang="en-US" dirty="0" err="1" smtClean="0"/>
                <a:t>R_max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920153" y="4398215"/>
              <a:ext cx="18737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R_IP &lt; </a:t>
              </a:r>
              <a:r>
                <a:rPr lang="en-US" dirty="0" err="1" smtClean="0"/>
                <a:t>R_max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483915" y="4455666"/>
              <a:ext cx="11551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R_RP &lt; </a:t>
              </a:r>
              <a:r>
                <a:rPr lang="en-US" dirty="0" err="1" smtClean="0"/>
                <a:t>R_max</a:t>
              </a:r>
              <a:endParaRPr lang="en-US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827584" y="4230123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The STA cannot be separated by more than about 1.25 km.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092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499" y="692696"/>
            <a:ext cx="7772400" cy="432048"/>
          </a:xfrm>
        </p:spPr>
        <p:txBody>
          <a:bodyPr/>
          <a:lstStyle/>
          <a:p>
            <a:r>
              <a:rPr lang="en-US" sz="2400" dirty="0" smtClean="0"/>
              <a:t>Ambiguity Resolution Simulation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23900" y="1146594"/>
            <a:ext cx="7772400" cy="3074494"/>
          </a:xfrm>
        </p:spPr>
        <p:txBody>
          <a:bodyPr/>
          <a:lstStyle/>
          <a:p>
            <a:pPr marL="0" lvl="0" indent="0">
              <a:buNone/>
            </a:pPr>
            <a:r>
              <a:rPr lang="en-US" sz="1200" b="0" dirty="0" smtClean="0">
                <a:solidFill>
                  <a:srgbClr val="000000"/>
                </a:solidFill>
              </a:rPr>
              <a:t>The calculations for resolving the ambiguities was tested in a differential range measuring simulation with the following parameter settings:</a:t>
            </a:r>
          </a:p>
          <a:p>
            <a:pPr marL="0" lvl="0" indent="0">
              <a:buNone/>
            </a:pPr>
            <a:endParaRPr lang="en-US" sz="1200" b="0" dirty="0">
              <a:solidFill>
                <a:srgbClr val="000000"/>
              </a:solidFill>
            </a:endParaRPr>
          </a:p>
          <a:p>
            <a:r>
              <a:rPr lang="en-US" sz="1200" b="0" dirty="0" smtClean="0"/>
              <a:t>Max STA separation = 1.1 km</a:t>
            </a:r>
          </a:p>
          <a:p>
            <a:r>
              <a:rPr lang="en-US" sz="1200" b="0" dirty="0" err="1" smtClean="0"/>
              <a:t>Stdev</a:t>
            </a:r>
            <a:r>
              <a:rPr lang="en-US" sz="1200" b="0" dirty="0" smtClean="0"/>
              <a:t> of TOA measurement error = 0.3 m</a:t>
            </a:r>
          </a:p>
          <a:p>
            <a:r>
              <a:rPr lang="en-US" sz="1200" b="0" dirty="0" smtClean="0"/>
              <a:t>Max ‘detour distance’ between ISTA and RSTA = 10 m</a:t>
            </a:r>
          </a:p>
          <a:p>
            <a:r>
              <a:rPr lang="en-US" sz="1200" b="0" dirty="0" smtClean="0"/>
              <a:t>Max clock rate difference for RSTA and ISTA w.r.t the PSTA </a:t>
            </a:r>
            <a:r>
              <a:rPr lang="en-US" sz="1200" b="0" dirty="0"/>
              <a:t>= </a:t>
            </a:r>
            <a:r>
              <a:rPr lang="en-US" sz="1200" b="0" dirty="0" smtClean="0"/>
              <a:t>60.0 ppm</a:t>
            </a:r>
          </a:p>
          <a:p>
            <a:r>
              <a:rPr lang="en-US" sz="1200" b="0" dirty="0" smtClean="0"/>
              <a:t>Max error in PSTAs estimates of the RSTA’s and ISTA’s clock rates = 1 ppm (absolute)</a:t>
            </a:r>
            <a:endParaRPr lang="en-US" sz="1200" b="0" dirty="0"/>
          </a:p>
          <a:p>
            <a:r>
              <a:rPr lang="en-US" sz="1200" b="0" dirty="0" smtClean="0"/>
              <a:t>Timestamp resolution  </a:t>
            </a:r>
            <a:r>
              <a:rPr lang="en-US" sz="1200" b="0" dirty="0"/>
              <a:t>= </a:t>
            </a:r>
            <a:r>
              <a:rPr lang="en-US" sz="1200" b="0" dirty="0" smtClean="0"/>
              <a:t>128 </a:t>
            </a:r>
            <a:r>
              <a:rPr lang="en-US" sz="1200" b="0" dirty="0" err="1" smtClean="0"/>
              <a:t>ps</a:t>
            </a:r>
            <a:endParaRPr lang="en-US" sz="1200" b="0" dirty="0" smtClean="0"/>
          </a:p>
          <a:p>
            <a:r>
              <a:rPr lang="en-US" sz="1200" b="0" dirty="0" smtClean="0"/>
              <a:t>Number of bits in timestamp =  16</a:t>
            </a:r>
            <a:endParaRPr lang="en-US" sz="1200" b="0" dirty="0"/>
          </a:p>
          <a:p>
            <a:r>
              <a:rPr lang="en-US" sz="1200" b="0" dirty="0" smtClean="0"/>
              <a:t>Max delay from t2 to t3 events </a:t>
            </a:r>
            <a:r>
              <a:rPr lang="en-US" sz="1200" b="0" dirty="0"/>
              <a:t>= </a:t>
            </a:r>
            <a:r>
              <a:rPr lang="en-US" sz="1200" b="0" dirty="0" smtClean="0"/>
              <a:t>5 ms</a:t>
            </a:r>
            <a:endParaRPr lang="en-US" sz="1200" b="0" dirty="0"/>
          </a:p>
          <a:p>
            <a:pPr marL="0" indent="0">
              <a:buNone/>
            </a:pPr>
            <a:endParaRPr lang="en-US" sz="1200" b="0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sz="1200" b="0" dirty="0" smtClean="0">
                <a:solidFill>
                  <a:srgbClr val="000000"/>
                </a:solidFill>
              </a:rPr>
              <a:t>The resulting error in the differential range estimate after ambiguity resolution show that the </a:t>
            </a:r>
            <a:r>
              <a:rPr lang="en-US" sz="1200" b="0" dirty="0" smtClean="0">
                <a:solidFill>
                  <a:srgbClr val="000000"/>
                </a:solidFill>
              </a:rPr>
              <a:t>method </a:t>
            </a:r>
            <a:r>
              <a:rPr lang="en-US" sz="1200" b="0" dirty="0" smtClean="0">
                <a:solidFill>
                  <a:srgbClr val="000000"/>
                </a:solidFill>
              </a:rPr>
              <a:t>works here:</a:t>
            </a:r>
          </a:p>
          <a:p>
            <a:pPr marL="0" indent="0">
              <a:buNone/>
            </a:pPr>
            <a:endParaRPr lang="en-US" sz="1200" b="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1200" b="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200" b="0" dirty="0" smtClean="0">
                <a:solidFill>
                  <a:srgbClr val="000000"/>
                </a:solidFill>
              </a:rPr>
              <a:t> </a:t>
            </a:r>
          </a:p>
          <a:p>
            <a:pPr marL="0" indent="0">
              <a:buNone/>
            </a:pPr>
            <a:endParaRPr lang="en-US" sz="1200" b="0" dirty="0">
              <a:solidFill>
                <a:srgbClr val="000000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7312" y="4221088"/>
            <a:ext cx="4525576" cy="20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263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85799"/>
            <a:ext cx="7990656" cy="726977"/>
          </a:xfrm>
        </p:spPr>
        <p:txBody>
          <a:bodyPr/>
          <a:lstStyle/>
          <a:p>
            <a:r>
              <a:rPr lang="en-US" dirty="0" smtClean="0"/>
              <a:t>Combined Short and Long Timestamps 1(3)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00808"/>
            <a:ext cx="7772400" cy="3960440"/>
          </a:xfrm>
        </p:spPr>
        <p:txBody>
          <a:bodyPr/>
          <a:lstStyle/>
          <a:p>
            <a:pPr marL="0" indent="0">
              <a:buNone/>
            </a:pPr>
            <a:r>
              <a:rPr lang="en-US" sz="1400" b="0" dirty="0" smtClean="0"/>
              <a:t>To enable keeping track of timestamps between ranging opportunities we need timestamps that can span times </a:t>
            </a:r>
            <a:r>
              <a:rPr lang="en-US" sz="1400" b="0" dirty="0" smtClean="0"/>
              <a:t>up to, say, 10s. </a:t>
            </a:r>
            <a:endParaRPr lang="en-US" sz="1400" b="0" dirty="0" smtClean="0"/>
          </a:p>
          <a:p>
            <a:pPr marL="0" indent="0">
              <a:buNone/>
            </a:pPr>
            <a:endParaRPr lang="en-US" sz="1400" b="0" dirty="0" smtClean="0"/>
          </a:p>
          <a:p>
            <a:pPr marL="0" indent="0">
              <a:buNone/>
            </a:pPr>
            <a:r>
              <a:rPr lang="en-US" sz="1400" b="0" dirty="0" smtClean="0"/>
              <a:t>For this we pretty </a:t>
            </a:r>
            <a:r>
              <a:rPr lang="en-US" sz="1400" b="0" dirty="0" smtClean="0"/>
              <a:t>much need 48 bits as 2^48*128e-12 = 36029 s whereas if we use one byte less we </a:t>
            </a:r>
            <a:r>
              <a:rPr lang="en-US" sz="1400" b="0" dirty="0"/>
              <a:t>get </a:t>
            </a:r>
            <a:r>
              <a:rPr lang="en-US" sz="1400" b="0" dirty="0" smtClean="0"/>
              <a:t>2^32*128e-12 = 0.6 s</a:t>
            </a:r>
            <a:r>
              <a:rPr lang="en-US" sz="1400" b="0" dirty="0" smtClean="0"/>
              <a:t>.</a:t>
            </a:r>
          </a:p>
          <a:p>
            <a:pPr marL="0" indent="0">
              <a:buNone/>
            </a:pPr>
            <a:endParaRPr lang="en-US" sz="1400" b="0" dirty="0"/>
          </a:p>
          <a:p>
            <a:pPr marL="0" indent="0">
              <a:buFontTx/>
              <a:buNone/>
            </a:pPr>
            <a:r>
              <a:rPr lang="en-US" sz="1400" b="0" dirty="0"/>
              <a:t>A way to solve this problem is to </a:t>
            </a:r>
            <a:r>
              <a:rPr lang="en-US" sz="1400" b="0" dirty="0">
                <a:solidFill>
                  <a:srgbClr val="FF0000"/>
                </a:solidFill>
              </a:rPr>
              <a:t>use long timestamps with, say 48 bits, to represent the TOD timestamps and short timestamps with, say 16 bits, to represent the possibly more numerous TOA timestamps</a:t>
            </a:r>
            <a:r>
              <a:rPr lang="en-US" sz="1400" b="0" dirty="0"/>
              <a:t>.</a:t>
            </a:r>
          </a:p>
          <a:p>
            <a:pPr marL="0" indent="0">
              <a:buFontTx/>
              <a:buNone/>
            </a:pPr>
            <a:endParaRPr lang="en-US" sz="1400" b="0" dirty="0"/>
          </a:p>
          <a:p>
            <a:pPr marL="0" indent="0">
              <a:buFontTx/>
              <a:buNone/>
            </a:pPr>
            <a:r>
              <a:rPr lang="en-US" sz="1400" b="0" dirty="0" smtClean="0"/>
              <a:t>The long </a:t>
            </a:r>
            <a:r>
              <a:rPr lang="en-US" sz="1400" b="0" dirty="0"/>
              <a:t>48 </a:t>
            </a:r>
            <a:r>
              <a:rPr lang="en-US" sz="1400" b="0" dirty="0" smtClean="0"/>
              <a:t>bit TOD timestamp for all practical </a:t>
            </a:r>
            <a:r>
              <a:rPr lang="en-US" sz="1400" b="0" dirty="0"/>
              <a:t>purposes </a:t>
            </a:r>
            <a:r>
              <a:rPr lang="en-US" sz="1400" b="0" dirty="0" smtClean="0"/>
              <a:t>gives us an unambiguous representation </a:t>
            </a:r>
            <a:r>
              <a:rPr lang="en-US" sz="1400" b="0" dirty="0"/>
              <a:t>of the each measured TOD</a:t>
            </a:r>
            <a:r>
              <a:rPr lang="en-US" sz="1400" b="0" dirty="0" smtClean="0"/>
              <a:t>.</a:t>
            </a:r>
          </a:p>
          <a:p>
            <a:pPr marL="0" indent="0">
              <a:buFontTx/>
              <a:buNone/>
            </a:pPr>
            <a:r>
              <a:rPr lang="en-US" sz="1400" b="0" dirty="0" smtClean="0"/>
              <a:t> </a:t>
            </a:r>
          </a:p>
          <a:p>
            <a:pPr marL="0" indent="0">
              <a:buFontTx/>
              <a:buNone/>
            </a:pPr>
            <a:r>
              <a:rPr lang="en-US" sz="1400" b="0" dirty="0" smtClean="0"/>
              <a:t>This means that </a:t>
            </a:r>
            <a:r>
              <a:rPr lang="en-US" sz="1400" b="0" dirty="0"/>
              <a:t>we know t1_I. That is from the long timestamp we have for t1_I, lets call it t1_I_lr, we can deal with any (long) ambiguities and form an estimate of t1_I, denoted as:</a:t>
            </a:r>
          </a:p>
          <a:p>
            <a:pPr marL="0" indent="0" algn="ctr">
              <a:buFontTx/>
              <a:buNone/>
            </a:pPr>
            <a:r>
              <a:rPr lang="en-US" sz="1400" b="0" dirty="0"/>
              <a:t> t1_I_est. </a:t>
            </a:r>
          </a:p>
          <a:p>
            <a:pPr marL="0" indent="0">
              <a:buNone/>
            </a:pPr>
            <a:r>
              <a:rPr lang="en-US" sz="2000" b="0" dirty="0" smtClean="0"/>
              <a:t>  </a:t>
            </a:r>
            <a:endParaRPr lang="en-US" sz="1800" b="0" dirty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Erik </a:t>
            </a:r>
            <a:r>
              <a:rPr lang="en-US" dirty="0" smtClean="0"/>
              <a:t>Lindskog, </a:t>
            </a:r>
            <a:r>
              <a:rPr lang="en-US" dirty="0"/>
              <a:t>S</a:t>
            </a:r>
            <a:r>
              <a:rPr lang="en-US" dirty="0" smtClean="0"/>
              <a:t>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66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85799"/>
            <a:ext cx="7846640" cy="510953"/>
          </a:xfrm>
        </p:spPr>
        <p:txBody>
          <a:bodyPr/>
          <a:lstStyle/>
          <a:p>
            <a:r>
              <a:rPr lang="en-US" dirty="0" smtClean="0"/>
              <a:t>Combined Short and Long Timestamps 2(3)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7772400" cy="468052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 smtClean="0"/>
              <a:t>  </a:t>
            </a:r>
            <a:endParaRPr lang="en-US" sz="1800" b="0" dirty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Erik </a:t>
            </a:r>
            <a:r>
              <a:rPr lang="en-US" dirty="0" smtClean="0"/>
              <a:t>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93250" y="1207484"/>
            <a:ext cx="7772400" cy="5101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400" b="0" kern="0" dirty="0" smtClean="0"/>
              <a:t>From </a:t>
            </a:r>
            <a:r>
              <a:rPr lang="en-US" sz="1400" b="0" kern="0" dirty="0" smtClean="0"/>
              <a:t>the long timestamp </a:t>
            </a:r>
            <a:r>
              <a:rPr lang="en-US" sz="1400" b="0" kern="0" dirty="0" smtClean="0"/>
              <a:t>t1_I_lr</a:t>
            </a:r>
            <a:r>
              <a:rPr lang="en-US" sz="1400" b="0" kern="0" dirty="0" smtClean="0"/>
              <a:t>, we can form a virtual reported short timestamp, t1_I_r, as:</a:t>
            </a:r>
          </a:p>
          <a:p>
            <a:pPr marL="0" indent="0">
              <a:buFontTx/>
              <a:buNone/>
            </a:pPr>
            <a:endParaRPr lang="en-US" sz="1400" b="0" kern="0" dirty="0"/>
          </a:p>
          <a:p>
            <a:pPr marL="0" indent="0" algn="ctr">
              <a:buFontTx/>
              <a:buNone/>
            </a:pPr>
            <a:r>
              <a:rPr lang="en-US" sz="1400" b="0" kern="0" dirty="0" smtClean="0"/>
              <a:t>t1_I_r = t1_I_lr mod T_timestamp_max_short,</a:t>
            </a:r>
          </a:p>
          <a:p>
            <a:pPr marL="0" indent="0" algn="ctr">
              <a:buFontTx/>
              <a:buNone/>
            </a:pPr>
            <a:endParaRPr lang="en-US" sz="1400" b="0" kern="0" dirty="0" smtClean="0"/>
          </a:p>
          <a:p>
            <a:pPr marL="0" indent="0">
              <a:buFontTx/>
              <a:buNone/>
            </a:pPr>
            <a:r>
              <a:rPr lang="en-US" sz="1400" b="0" kern="0" dirty="0"/>
              <a:t>w</a:t>
            </a:r>
            <a:r>
              <a:rPr lang="en-US" sz="1400" b="0" kern="0" dirty="0" smtClean="0"/>
              <a:t>here T_timestamp_max_short is the max value that the short timestamps wrap around.</a:t>
            </a:r>
            <a:endParaRPr lang="en-US" sz="1400" b="0" kern="0" dirty="0"/>
          </a:p>
          <a:p>
            <a:pPr marL="0" indent="0">
              <a:buFontTx/>
              <a:buNone/>
            </a:pPr>
            <a:endParaRPr lang="en-US" sz="1400" b="0" kern="0" dirty="0" smtClean="0"/>
          </a:p>
          <a:p>
            <a:pPr marL="0" indent="0">
              <a:buFontTx/>
              <a:buNone/>
            </a:pPr>
            <a:r>
              <a:rPr lang="en-US" sz="1400" b="0" kern="0" dirty="0" smtClean="0"/>
              <a:t>We can now write:</a:t>
            </a:r>
            <a:endParaRPr lang="en-US" sz="1400" b="0" kern="0" dirty="0"/>
          </a:p>
          <a:p>
            <a:pPr marL="0" indent="0" algn="ctr">
              <a:buFontTx/>
              <a:buNone/>
            </a:pPr>
            <a:r>
              <a:rPr lang="en-US" sz="1400" b="0" dirty="0" smtClean="0"/>
              <a:t>t1_I_est </a:t>
            </a:r>
            <a:r>
              <a:rPr lang="en-US" sz="1400" b="0" dirty="0"/>
              <a:t>= </a:t>
            </a:r>
            <a:r>
              <a:rPr lang="en-US" sz="1400" b="0" dirty="0" smtClean="0"/>
              <a:t>k1 * T_timestamp_max_short </a:t>
            </a:r>
            <a:r>
              <a:rPr lang="en-US" sz="1400" b="0" dirty="0"/>
              <a:t>+ </a:t>
            </a:r>
            <a:r>
              <a:rPr lang="en-US" sz="1400" b="0" dirty="0" smtClean="0"/>
              <a:t>t1_I_r</a:t>
            </a:r>
          </a:p>
          <a:p>
            <a:pPr marL="0" indent="0">
              <a:buFontTx/>
              <a:buNone/>
            </a:pPr>
            <a:r>
              <a:rPr lang="en-US" sz="1400" b="0" kern="0" dirty="0"/>
              <a:t>a</a:t>
            </a:r>
            <a:r>
              <a:rPr lang="en-US" sz="1400" b="0" kern="0" dirty="0" smtClean="0"/>
              <a:t>nd compute:</a:t>
            </a:r>
          </a:p>
          <a:p>
            <a:pPr marL="0" indent="0" algn="ctr">
              <a:buFontTx/>
              <a:buNone/>
            </a:pPr>
            <a:r>
              <a:rPr lang="en-US" sz="1400" b="0" kern="0" dirty="0" smtClean="0"/>
              <a:t>k1 = (t1_I_est – t1_I_r)/T_timestamp_max_short.</a:t>
            </a:r>
          </a:p>
          <a:p>
            <a:pPr marL="0" indent="0" algn="ctr">
              <a:buFontTx/>
              <a:buNone/>
            </a:pPr>
            <a:endParaRPr lang="en-US" sz="1100" b="0" kern="0" dirty="0" smtClean="0"/>
          </a:p>
          <a:p>
            <a:pPr marL="0" indent="0">
              <a:buFontTx/>
              <a:buNone/>
            </a:pPr>
            <a:r>
              <a:rPr lang="en-US" sz="1400" b="0" kern="0" dirty="0"/>
              <a:t>Since we have a way to successfully estimate k4 – k1 with </a:t>
            </a:r>
            <a:r>
              <a:rPr lang="en-US" sz="1400" b="0" dirty="0">
                <a:solidFill>
                  <a:srgbClr val="000000"/>
                </a:solidFill>
              </a:rPr>
              <a:t>k1mk4_int_est as described earlier, we can calculate k4 as:</a:t>
            </a:r>
          </a:p>
          <a:p>
            <a:pPr marL="0" indent="0" algn="ctr">
              <a:buFontTx/>
              <a:buNone/>
            </a:pPr>
            <a:endParaRPr lang="en-US" sz="1400" b="0" kern="0" dirty="0">
              <a:solidFill>
                <a:srgbClr val="000000"/>
              </a:solidFill>
            </a:endParaRPr>
          </a:p>
          <a:p>
            <a:pPr marL="0" indent="0" algn="ctr">
              <a:buFontTx/>
              <a:buNone/>
            </a:pPr>
            <a:r>
              <a:rPr lang="en-US" sz="1400" b="0" kern="0" dirty="0">
                <a:solidFill>
                  <a:srgbClr val="000000"/>
                </a:solidFill>
              </a:rPr>
              <a:t>k4_est = k1 - </a:t>
            </a:r>
            <a:r>
              <a:rPr lang="en-US" sz="1400" b="0" dirty="0">
                <a:solidFill>
                  <a:srgbClr val="000000"/>
                </a:solidFill>
              </a:rPr>
              <a:t>k1mk4_int_est.</a:t>
            </a:r>
          </a:p>
          <a:p>
            <a:pPr marL="0" indent="0" algn="ctr">
              <a:buFontTx/>
              <a:buNone/>
            </a:pPr>
            <a:endParaRPr lang="en-US" sz="1400" b="0" dirty="0">
              <a:solidFill>
                <a:srgbClr val="000000"/>
              </a:solidFill>
            </a:endParaRPr>
          </a:p>
          <a:p>
            <a:pPr marL="0" indent="0">
              <a:buFontTx/>
              <a:buNone/>
            </a:pPr>
            <a:r>
              <a:rPr lang="en-US" sz="1400" b="0" dirty="0">
                <a:solidFill>
                  <a:srgbClr val="000000"/>
                </a:solidFill>
              </a:rPr>
              <a:t>Thus we can compute an estimate of the </a:t>
            </a:r>
            <a:r>
              <a:rPr lang="en-US" sz="1400" b="0" dirty="0" smtClean="0">
                <a:solidFill>
                  <a:srgbClr val="000000"/>
                </a:solidFill>
              </a:rPr>
              <a:t>unambiguous </a:t>
            </a:r>
            <a:r>
              <a:rPr lang="en-US" sz="1400" b="0" dirty="0">
                <a:solidFill>
                  <a:srgbClr val="000000"/>
                </a:solidFill>
              </a:rPr>
              <a:t>timestamp </a:t>
            </a:r>
            <a:r>
              <a:rPr lang="en-US" sz="1400" b="0" dirty="0" smtClean="0">
                <a:solidFill>
                  <a:srgbClr val="000000"/>
                </a:solidFill>
              </a:rPr>
              <a:t>t4_I </a:t>
            </a:r>
            <a:r>
              <a:rPr lang="en-US" sz="1400" b="0" dirty="0">
                <a:solidFill>
                  <a:srgbClr val="000000"/>
                </a:solidFill>
              </a:rPr>
              <a:t>as: </a:t>
            </a:r>
          </a:p>
          <a:p>
            <a:pPr marL="0" indent="0">
              <a:buNone/>
            </a:pPr>
            <a:endParaRPr lang="en-US" sz="1400" b="0" dirty="0"/>
          </a:p>
          <a:p>
            <a:pPr marL="0" indent="0" algn="ctr">
              <a:buNone/>
            </a:pPr>
            <a:r>
              <a:rPr lang="en-US" sz="1400" b="0" dirty="0"/>
              <a:t>t4_I_est = </a:t>
            </a:r>
            <a:r>
              <a:rPr lang="en-US" sz="1400" b="0" dirty="0" smtClean="0"/>
              <a:t>k4_est * T_timestamp_max_short </a:t>
            </a:r>
            <a:r>
              <a:rPr lang="en-US" sz="1400" b="0" dirty="0"/>
              <a:t>+ t4_I_r.</a:t>
            </a:r>
          </a:p>
          <a:p>
            <a:pPr marL="0" indent="0">
              <a:buFontTx/>
              <a:buNone/>
            </a:pPr>
            <a:endParaRPr lang="en-US" sz="1600" b="0" kern="0" dirty="0" smtClean="0"/>
          </a:p>
          <a:p>
            <a:pPr marL="0" indent="0">
              <a:buFontTx/>
              <a:buNone/>
            </a:pPr>
            <a:endParaRPr lang="en-US" sz="1200" b="0" kern="0" dirty="0"/>
          </a:p>
        </p:txBody>
      </p:sp>
    </p:spTree>
    <p:extLst>
      <p:ext uri="{BB962C8B-B14F-4D97-AF65-F5344CB8AC3E}">
        <p14:creationId xmlns:p14="http://schemas.microsoft.com/office/powerpoint/2010/main" val="4273637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85799"/>
            <a:ext cx="7846640" cy="510953"/>
          </a:xfrm>
        </p:spPr>
        <p:txBody>
          <a:bodyPr/>
          <a:lstStyle/>
          <a:p>
            <a:r>
              <a:rPr lang="en-US" dirty="0" smtClean="0"/>
              <a:t>Combined Short and Long Timestamps 3(3)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7772400" cy="468052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 smtClean="0"/>
              <a:t>  </a:t>
            </a:r>
            <a:endParaRPr lang="en-US" sz="1800" b="0" dirty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Erik </a:t>
            </a:r>
            <a:r>
              <a:rPr lang="en-US" dirty="0" smtClean="0"/>
              <a:t>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72413" y="1203058"/>
            <a:ext cx="7772400" cy="5178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400" b="0" kern="0" dirty="0" smtClean="0"/>
              <a:t>Correspondingly we can estimate t2_R as:</a:t>
            </a:r>
            <a:endParaRPr lang="en-US" sz="1400" b="0" kern="0" dirty="0" smtClean="0"/>
          </a:p>
          <a:p>
            <a:pPr marL="0" indent="0">
              <a:buFontTx/>
              <a:buNone/>
            </a:pPr>
            <a:endParaRPr lang="en-US" sz="1800" b="0" kern="0" dirty="0" smtClean="0"/>
          </a:p>
          <a:p>
            <a:pPr marL="0" indent="0" algn="ctr">
              <a:buNone/>
            </a:pPr>
            <a:r>
              <a:rPr lang="en-US" sz="1400" b="0" kern="0" dirty="0" smtClean="0"/>
              <a:t>t3_R_r </a:t>
            </a:r>
            <a:r>
              <a:rPr lang="en-US" sz="1400" b="0" kern="0" dirty="0"/>
              <a:t>= </a:t>
            </a:r>
            <a:r>
              <a:rPr lang="en-US" sz="1400" b="0" kern="0" dirty="0" smtClean="0"/>
              <a:t>t3_R_lr </a:t>
            </a:r>
            <a:r>
              <a:rPr lang="en-US" sz="1400" b="0" kern="0" dirty="0"/>
              <a:t>mod T_timestamp_max_short</a:t>
            </a:r>
          </a:p>
          <a:p>
            <a:pPr marL="0" indent="0" algn="ctr">
              <a:buFontTx/>
              <a:buNone/>
            </a:pPr>
            <a:r>
              <a:rPr lang="en-US" sz="1400" b="0" kern="0" dirty="0" smtClean="0"/>
              <a:t>k3 </a:t>
            </a:r>
            <a:r>
              <a:rPr lang="en-US" sz="1400" b="0" kern="0" dirty="0"/>
              <a:t>= (</a:t>
            </a:r>
            <a:r>
              <a:rPr lang="en-US" sz="1400" b="0" kern="0" dirty="0" smtClean="0"/>
              <a:t>t3_R_est </a:t>
            </a:r>
            <a:r>
              <a:rPr lang="en-US" sz="1400" b="0" kern="0" dirty="0"/>
              <a:t>– </a:t>
            </a:r>
            <a:r>
              <a:rPr lang="en-US" sz="1400" b="0" kern="0" dirty="0" smtClean="0"/>
              <a:t>t3_R_r</a:t>
            </a:r>
            <a:r>
              <a:rPr lang="en-US" sz="1400" b="0" kern="0" dirty="0"/>
              <a:t>)/</a:t>
            </a:r>
            <a:r>
              <a:rPr lang="en-US" sz="1400" b="0" kern="0" dirty="0" smtClean="0"/>
              <a:t>T_timestamp_max_short,</a:t>
            </a:r>
          </a:p>
          <a:p>
            <a:pPr marL="0" indent="0" algn="ctr">
              <a:buFontTx/>
              <a:buNone/>
            </a:pPr>
            <a:r>
              <a:rPr lang="en-US" sz="1400" b="0" kern="0" dirty="0" smtClean="0">
                <a:solidFill>
                  <a:srgbClr val="000000"/>
                </a:solidFill>
              </a:rPr>
              <a:t>k2_est </a:t>
            </a:r>
            <a:r>
              <a:rPr lang="en-US" sz="1400" b="0" kern="0" dirty="0">
                <a:solidFill>
                  <a:srgbClr val="000000"/>
                </a:solidFill>
              </a:rPr>
              <a:t>= </a:t>
            </a:r>
            <a:r>
              <a:rPr lang="en-US" sz="1400" b="0" kern="0" dirty="0" smtClean="0">
                <a:solidFill>
                  <a:srgbClr val="000000"/>
                </a:solidFill>
              </a:rPr>
              <a:t>k3 + </a:t>
            </a:r>
            <a:r>
              <a:rPr lang="en-US" sz="1400" b="0" dirty="0" smtClean="0">
                <a:solidFill>
                  <a:srgbClr val="000000"/>
                </a:solidFill>
              </a:rPr>
              <a:t>k2mk3_int_est, and</a:t>
            </a:r>
          </a:p>
          <a:p>
            <a:pPr marL="0" indent="0" algn="ctr">
              <a:buNone/>
            </a:pPr>
            <a:r>
              <a:rPr lang="en-US" sz="1400" b="0" dirty="0" smtClean="0"/>
              <a:t>t2_R_est </a:t>
            </a:r>
            <a:r>
              <a:rPr lang="en-US" sz="1400" b="0" dirty="0"/>
              <a:t>= </a:t>
            </a:r>
            <a:r>
              <a:rPr lang="en-US" sz="1400" b="0" dirty="0" smtClean="0"/>
              <a:t>k2_est * T_timestamp_max_short </a:t>
            </a:r>
            <a:r>
              <a:rPr lang="en-US" sz="1400" b="0" dirty="0"/>
              <a:t>+ </a:t>
            </a:r>
            <a:r>
              <a:rPr lang="en-US" sz="1400" b="0" dirty="0" smtClean="0"/>
              <a:t>t2_R_r</a:t>
            </a:r>
            <a:r>
              <a:rPr lang="en-US" sz="1400" b="0" dirty="0"/>
              <a:t>.</a:t>
            </a:r>
          </a:p>
          <a:p>
            <a:pPr marL="0" indent="0" algn="ctr">
              <a:buNone/>
            </a:pPr>
            <a:endParaRPr lang="en-US" sz="1200" b="0" kern="0" dirty="0"/>
          </a:p>
          <a:p>
            <a:pPr marL="0" indent="0">
              <a:buNone/>
            </a:pPr>
            <a:endParaRPr lang="en-US" sz="2000" b="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b="0" dirty="0" smtClean="0">
                <a:solidFill>
                  <a:srgbClr val="FF0000"/>
                </a:solidFill>
              </a:rPr>
              <a:t>B</a:t>
            </a:r>
            <a:r>
              <a:rPr lang="en-US" sz="2000" b="0" dirty="0" smtClean="0">
                <a:solidFill>
                  <a:srgbClr val="FF0000"/>
                </a:solidFill>
              </a:rPr>
              <a:t>y combining: </a:t>
            </a:r>
          </a:p>
          <a:p>
            <a:r>
              <a:rPr lang="en-US" sz="2000" b="0" dirty="0" smtClean="0">
                <a:solidFill>
                  <a:srgbClr val="FF0000"/>
                </a:solidFill>
              </a:rPr>
              <a:t>long 48 </a:t>
            </a:r>
            <a:r>
              <a:rPr lang="en-US" sz="2000" b="0" dirty="0" smtClean="0">
                <a:solidFill>
                  <a:srgbClr val="FF0000"/>
                </a:solidFill>
              </a:rPr>
              <a:t>bit </a:t>
            </a:r>
            <a:r>
              <a:rPr lang="en-US" sz="2000" b="0" dirty="0" smtClean="0">
                <a:solidFill>
                  <a:srgbClr val="FF0000"/>
                </a:solidFill>
              </a:rPr>
              <a:t>timestamps </a:t>
            </a:r>
            <a:r>
              <a:rPr lang="en-US" sz="2000" b="0" dirty="0">
                <a:solidFill>
                  <a:srgbClr val="FF0000"/>
                </a:solidFill>
              </a:rPr>
              <a:t>for the TOD timestamps and </a:t>
            </a:r>
            <a:endParaRPr lang="en-US" sz="2000" b="0" dirty="0" smtClean="0">
              <a:solidFill>
                <a:srgbClr val="FF0000"/>
              </a:solidFill>
            </a:endParaRPr>
          </a:p>
          <a:p>
            <a:r>
              <a:rPr lang="en-US" sz="2000" b="0" dirty="0" smtClean="0">
                <a:solidFill>
                  <a:srgbClr val="FF0000"/>
                </a:solidFill>
              </a:rPr>
              <a:t>short 16 bit timestamps </a:t>
            </a:r>
            <a:r>
              <a:rPr lang="en-US" sz="2000" b="0" dirty="0">
                <a:solidFill>
                  <a:srgbClr val="FF0000"/>
                </a:solidFill>
              </a:rPr>
              <a:t>for the TOA </a:t>
            </a:r>
            <a:r>
              <a:rPr lang="en-US" sz="2000" b="0" dirty="0" smtClean="0">
                <a:solidFill>
                  <a:srgbClr val="FF0000"/>
                </a:solidFill>
              </a:rPr>
              <a:t>timestamps, </a:t>
            </a:r>
          </a:p>
          <a:p>
            <a:pPr marL="0" indent="0">
              <a:buNone/>
            </a:pPr>
            <a:r>
              <a:rPr lang="en-US" sz="2000" b="0" dirty="0" smtClean="0">
                <a:solidFill>
                  <a:srgbClr val="FF0000"/>
                </a:solidFill>
              </a:rPr>
              <a:t>we can reconstruct the unambiguous times also for the TOA timestamps.</a:t>
            </a:r>
          </a:p>
          <a:p>
            <a:pPr marL="0" indent="0">
              <a:buNone/>
            </a:pPr>
            <a:endParaRPr lang="en-US" sz="1200" b="0" dirty="0"/>
          </a:p>
          <a:p>
            <a:pPr marL="0" indent="0">
              <a:buFontTx/>
              <a:buNone/>
            </a:pPr>
            <a:endParaRPr lang="en-US" sz="1200" b="0" kern="0" dirty="0"/>
          </a:p>
        </p:txBody>
      </p:sp>
    </p:spTree>
    <p:extLst>
      <p:ext uri="{BB962C8B-B14F-4D97-AF65-F5344CB8AC3E}">
        <p14:creationId xmlns:p14="http://schemas.microsoft.com/office/powerpoint/2010/main" val="31266055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Example Timestamp Reporting Overheads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4161434"/>
              </p:ext>
            </p:extLst>
          </p:nvPr>
        </p:nvGraphicFramePr>
        <p:xfrm>
          <a:off x="771525" y="3212976"/>
          <a:ext cx="77724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N_ISTA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BW</a:t>
                      </a:r>
                      <a:r>
                        <a:rPr lang="en-US" baseline="0" dirty="0" smtClean="0"/>
                        <a:t> [MHz]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N_bits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Overhead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Overhead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0.41 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0.16 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0.84 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0.34 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30860" y="1363705"/>
            <a:ext cx="755847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Approximate timestamp overhead in ms and percentage of the complete Passive TB Ranging exchange.</a:t>
            </a:r>
          </a:p>
          <a:p>
            <a:endParaRPr lang="en-US" dirty="0"/>
          </a:p>
          <a:p>
            <a:r>
              <a:rPr lang="en-US" dirty="0" smtClean="0"/>
              <a:t>Parameters used:</a:t>
            </a:r>
          </a:p>
          <a:p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Broadcast MCS   -    BPSK rate 1/2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Unicast MCS       -    16QAM rate ¾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All ISTA report TOAs for the NDPs from all other ISTAs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 smtClean="0"/>
              <a:t>For the percentage overhead, only the preambles and the SIFS for the frames in the sequence has been used as the base.</a:t>
            </a:r>
          </a:p>
        </p:txBody>
      </p:sp>
    </p:spTree>
    <p:extLst>
      <p:ext uri="{BB962C8B-B14F-4D97-AF65-F5344CB8AC3E}">
        <p14:creationId xmlns:p14="http://schemas.microsoft.com/office/powerpoint/2010/main" val="2255713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419414"/>
            <a:ext cx="7772400" cy="4990629"/>
          </a:xfrm>
        </p:spPr>
        <p:txBody>
          <a:bodyPr/>
          <a:lstStyle/>
          <a:p>
            <a:pPr marL="0" indent="0">
              <a:buNone/>
            </a:pPr>
            <a:r>
              <a:rPr lang="en-US" b="0" dirty="0" smtClean="0"/>
              <a:t>[1] 802.11az D2.4</a:t>
            </a:r>
          </a:p>
          <a:p>
            <a:pPr marL="0" indent="0">
              <a:buNone/>
            </a:pP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– ‘Scalable location performance’, Erik Lindskog, Naveen Kakani, and Ali Raissinia, IEEE.11-17/1371r0.</a:t>
            </a:r>
          </a:p>
          <a:p>
            <a:pPr marL="0" indent="0">
              <a:buNone/>
            </a:pPr>
            <a:endParaRPr lang="en-US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Erik </a:t>
            </a:r>
            <a:r>
              <a:rPr lang="en-US" dirty="0" smtClean="0"/>
              <a:t>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44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840786" y="6504741"/>
            <a:ext cx="3960440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/>
              <a:t>Erik </a:t>
            </a:r>
            <a:r>
              <a:rPr lang="en-US" altLang="en-US" dirty="0" smtClean="0"/>
              <a:t>Lindskog, Samsung </a:t>
            </a:r>
            <a:endParaRPr lang="en-GB" altLang="en-US" dirty="0"/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/>
              <a:t>Slide </a:t>
            </a:r>
            <a:fld id="{180A7CBB-D779-47FF-8121-3D1EAC5BC8AA}" type="slidenum">
              <a:rPr lang="en-GB" altLang="en-US"/>
              <a:pPr/>
              <a:t>17</a:t>
            </a:fld>
            <a:endParaRPr lang="en-GB" altLang="en-US"/>
          </a:p>
        </p:txBody>
      </p:sp>
      <p:sp>
        <p:nvSpPr>
          <p:cNvPr id="6146" name="Content Placeholder 2"/>
          <p:cNvSpPr>
            <a:spLocks noGrp="1"/>
          </p:cNvSpPr>
          <p:nvPr>
            <p:ph idx="4294967295"/>
          </p:nvPr>
        </p:nvSpPr>
        <p:spPr>
          <a:xfrm>
            <a:off x="3131840" y="2780928"/>
            <a:ext cx="3292773" cy="720080"/>
          </a:xfrm>
          <a:solidFill>
            <a:srgbClr val="FFFF00"/>
          </a:solidFill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z="36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81871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772400" cy="654968"/>
          </a:xfrm>
        </p:spPr>
        <p:txBody>
          <a:bodyPr/>
          <a:lstStyle/>
          <a:p>
            <a:r>
              <a:rPr lang="en-US" dirty="0" smtClean="0"/>
              <a:t>Issue </a:t>
            </a:r>
            <a:r>
              <a:rPr lang="en-US" dirty="0"/>
              <a:t>with current time-stamp reporting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23900" y="3140968"/>
            <a:ext cx="7772400" cy="936104"/>
          </a:xfrm>
        </p:spPr>
        <p:txBody>
          <a:bodyPr/>
          <a:lstStyle/>
          <a:p>
            <a:pPr marL="0" indent="0" algn="ctr">
              <a:buNone/>
            </a:pPr>
            <a:r>
              <a:rPr lang="en-US" b="0" dirty="0" smtClean="0">
                <a:solidFill>
                  <a:srgbClr val="FF0000"/>
                </a:solidFill>
              </a:rPr>
              <a:t>‘Passive TB Ranging broadcasting large number of 48 bit timestamps occupying many OFDM symbols.’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Erik </a:t>
            </a:r>
            <a:r>
              <a:rPr lang="en-US" dirty="0" smtClean="0"/>
              <a:t>Lindskog, Samsung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35C880F8-9C7D-4760-B738-53F7D5677438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237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Time-stamp Resolution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107" y="2420888"/>
            <a:ext cx="7772400" cy="2239888"/>
          </a:xfrm>
        </p:spPr>
        <p:txBody>
          <a:bodyPr/>
          <a:lstStyle/>
          <a:p>
            <a:r>
              <a:rPr lang="en-US" sz="2000" b="0" dirty="0" smtClean="0"/>
              <a:t>C</a:t>
            </a:r>
            <a:r>
              <a:rPr lang="en-US" sz="2000" b="0" dirty="0" smtClean="0"/>
              <a:t>urrently we use 48 bits in </a:t>
            </a:r>
            <a:r>
              <a:rPr lang="en-US" sz="2000" b="0" dirty="0"/>
              <a:t>units of 1 </a:t>
            </a:r>
            <a:r>
              <a:rPr lang="en-US" sz="2000" b="0" dirty="0" smtClean="0"/>
              <a:t>picosecond = 0.3 mm</a:t>
            </a:r>
            <a:endParaRPr lang="en-US" sz="2000" b="0" dirty="0"/>
          </a:p>
          <a:p>
            <a:r>
              <a:rPr lang="en-US" sz="2000" b="0" dirty="0" smtClean="0"/>
              <a:t>A resolution of 128 </a:t>
            </a:r>
            <a:r>
              <a:rPr lang="en-US" sz="2000" b="0" dirty="0" err="1" smtClean="0"/>
              <a:t>ps</a:t>
            </a:r>
            <a:r>
              <a:rPr lang="en-US" sz="2000" b="0" dirty="0" smtClean="0"/>
              <a:t> = 3.84 cm should be enough.</a:t>
            </a:r>
          </a:p>
          <a:p>
            <a:pPr marL="0" indent="0">
              <a:buNone/>
            </a:pPr>
            <a:endParaRPr lang="en-US" sz="2000" b="0" dirty="0"/>
          </a:p>
          <a:p>
            <a:pPr marL="0" indent="0" algn="ctr">
              <a:buNone/>
            </a:pPr>
            <a:r>
              <a:rPr lang="en-US" b="0" dirty="0">
                <a:solidFill>
                  <a:srgbClr val="FF0000"/>
                </a:solidFill>
              </a:rPr>
              <a:t>B</a:t>
            </a:r>
            <a:r>
              <a:rPr lang="en-US" b="0" dirty="0" smtClean="0">
                <a:solidFill>
                  <a:srgbClr val="FF0000"/>
                </a:solidFill>
              </a:rPr>
              <a:t>y reducing the resolution we can save bits</a:t>
            </a:r>
            <a:r>
              <a:rPr lang="en-US" sz="2000" b="0" dirty="0" smtClean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Erik </a:t>
            </a:r>
            <a:r>
              <a:rPr lang="en-US" dirty="0" smtClean="0"/>
              <a:t>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348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Time-stamp </a:t>
            </a:r>
            <a:r>
              <a:rPr lang="en-US" dirty="0" smtClean="0"/>
              <a:t>Max Value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2448272"/>
          </a:xfrm>
        </p:spPr>
        <p:txBody>
          <a:bodyPr/>
          <a:lstStyle/>
          <a:p>
            <a:r>
              <a:rPr lang="en-US" sz="2000" b="0" dirty="0"/>
              <a:t>C</a:t>
            </a:r>
            <a:r>
              <a:rPr lang="en-US" sz="2000" b="0" dirty="0" smtClean="0"/>
              <a:t>urrent timestamps span 0 to 218 seconds = 84 million km.</a:t>
            </a:r>
            <a:endParaRPr lang="en-US" sz="2000" b="0" dirty="0"/>
          </a:p>
          <a:p>
            <a:r>
              <a:rPr lang="en-US" sz="2000" b="0" dirty="0" smtClean="0"/>
              <a:t>We don’t need timestamps that can span this long times and/or propagation distances</a:t>
            </a:r>
            <a:endParaRPr lang="en-US" sz="2000" b="0" dirty="0" smtClean="0"/>
          </a:p>
          <a:p>
            <a:pPr marL="0" indent="0">
              <a:buNone/>
            </a:pPr>
            <a:endParaRPr lang="en-US" sz="1800" b="0" dirty="0" smtClean="0"/>
          </a:p>
          <a:p>
            <a:pPr marL="0" indent="0" algn="ctr">
              <a:buNone/>
            </a:pPr>
            <a:r>
              <a:rPr lang="en-US" b="0" dirty="0" smtClean="0">
                <a:solidFill>
                  <a:srgbClr val="FF0000"/>
                </a:solidFill>
              </a:rPr>
              <a:t>By reducing the max value we can save bits!</a:t>
            </a:r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Erik </a:t>
            </a:r>
            <a:r>
              <a:rPr lang="en-US" dirty="0" smtClean="0"/>
              <a:t>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813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/>
              <a:t>Ranging </a:t>
            </a:r>
            <a:r>
              <a:rPr lang="en-US" dirty="0" smtClean="0"/>
              <a:t>Ambiguity </a:t>
            </a:r>
            <a:r>
              <a:rPr lang="en-US" dirty="0" smtClean="0"/>
              <a:t>– High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868" y="1700807"/>
            <a:ext cx="7772400" cy="3744417"/>
          </a:xfrm>
        </p:spPr>
        <p:txBody>
          <a:bodyPr/>
          <a:lstStyle/>
          <a:p>
            <a:pPr marL="0" indent="0">
              <a:buNone/>
            </a:pPr>
            <a:r>
              <a:rPr lang="en-US" sz="1800" b="0" dirty="0"/>
              <a:t>T</a:t>
            </a:r>
            <a:r>
              <a:rPr lang="en-US" sz="1800" b="0" dirty="0" smtClean="0"/>
              <a:t>he </a:t>
            </a:r>
            <a:r>
              <a:rPr lang="en-US" sz="1800" b="0" dirty="0" smtClean="0"/>
              <a:t>basic ambiguity range is:</a:t>
            </a:r>
          </a:p>
          <a:p>
            <a:pPr marL="0" indent="0">
              <a:buNone/>
            </a:pPr>
            <a:endParaRPr lang="en-US" sz="1800" b="0" dirty="0"/>
          </a:p>
          <a:p>
            <a:pPr marL="0" indent="0" algn="ctr">
              <a:buNone/>
            </a:pPr>
            <a:r>
              <a:rPr lang="en-US" sz="2000" b="0" dirty="0" err="1" smtClean="0">
                <a:solidFill>
                  <a:srgbClr val="FF0000"/>
                </a:solidFill>
              </a:rPr>
              <a:t>R_amb</a:t>
            </a:r>
            <a:r>
              <a:rPr lang="en-US" sz="2000" b="0" dirty="0">
                <a:solidFill>
                  <a:srgbClr val="FF0000"/>
                </a:solidFill>
              </a:rPr>
              <a:t> = </a:t>
            </a:r>
            <a:r>
              <a:rPr lang="en-US" sz="2000" b="0" dirty="0" smtClean="0">
                <a:solidFill>
                  <a:srgbClr val="FF0000"/>
                </a:solidFill>
              </a:rPr>
              <a:t>c*</a:t>
            </a:r>
            <a:r>
              <a:rPr lang="en-US" sz="2000" b="0" dirty="0" err="1" smtClean="0">
                <a:solidFill>
                  <a:srgbClr val="FF0000"/>
                </a:solidFill>
              </a:rPr>
              <a:t>T_timestamp_max</a:t>
            </a:r>
            <a:r>
              <a:rPr lang="en-US" sz="2000" b="0" dirty="0" smtClean="0">
                <a:solidFill>
                  <a:srgbClr val="FF0000"/>
                </a:solidFill>
              </a:rPr>
              <a:t>/2</a:t>
            </a:r>
            <a:endParaRPr lang="en-US" sz="2000" b="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b="0" dirty="0" smtClean="0"/>
          </a:p>
          <a:p>
            <a:pPr marL="0" indent="0">
              <a:buNone/>
            </a:pPr>
            <a:r>
              <a:rPr lang="en-US" sz="1600" b="0" dirty="0" smtClean="0"/>
              <a:t>However, when taking the differences in the clock rates into account we actually get two slightly different range ambiguities for the differential range ranging case.</a:t>
            </a:r>
            <a:endParaRPr lang="en-US" sz="1600" b="0" dirty="0"/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Erik </a:t>
            </a:r>
            <a:r>
              <a:rPr lang="en-US" dirty="0" smtClean="0"/>
              <a:t>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417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31832"/>
          </a:xfrm>
        </p:spPr>
        <p:txBody>
          <a:bodyPr/>
          <a:lstStyle/>
          <a:p>
            <a:r>
              <a:rPr lang="en-US" sz="2800" dirty="0" smtClean="0"/>
              <a:t>Resolving Differential Range Ambiguity </a:t>
            </a:r>
            <a:r>
              <a:rPr lang="en-US" sz="2800" dirty="0" smtClean="0"/>
              <a:t>1(5)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1482" y="1340768"/>
            <a:ext cx="5893824" cy="4896544"/>
          </a:xfrm>
        </p:spPr>
        <p:txBody>
          <a:bodyPr/>
          <a:lstStyle/>
          <a:p>
            <a:pPr marL="0" indent="0">
              <a:buNone/>
            </a:pPr>
            <a:r>
              <a:rPr lang="en-US" sz="1050" b="0" dirty="0" smtClean="0"/>
              <a:t>Again:</a:t>
            </a:r>
          </a:p>
          <a:p>
            <a:pPr marL="0" indent="0">
              <a:buNone/>
            </a:pPr>
            <a:r>
              <a:rPr lang="en-US" sz="1050" b="0" dirty="0" smtClean="0"/>
              <a:t>Let t1_I </a:t>
            </a:r>
            <a:r>
              <a:rPr lang="en-US" sz="1050" b="0" dirty="0"/>
              <a:t>and </a:t>
            </a:r>
            <a:r>
              <a:rPr lang="en-US" sz="1050" b="0" dirty="0" smtClean="0"/>
              <a:t>t4_I </a:t>
            </a:r>
            <a:r>
              <a:rPr lang="en-US" sz="1050" b="0" dirty="0"/>
              <a:t>be the TOD and TOA time stamps for the ISTA, in the I</a:t>
            </a:r>
            <a:r>
              <a:rPr lang="en-US" sz="1050" b="0" dirty="0" smtClean="0"/>
              <a:t>STA’s </a:t>
            </a:r>
            <a:r>
              <a:rPr lang="en-US" sz="1050" b="0" dirty="0"/>
              <a:t>clock domain.</a:t>
            </a:r>
          </a:p>
          <a:p>
            <a:pPr marL="0" indent="0">
              <a:buNone/>
            </a:pPr>
            <a:r>
              <a:rPr lang="en-US" sz="1050" b="0" dirty="0"/>
              <a:t>Let t2_R and t3_R be the TOA and TOD time stamps for the RSTA, in the RSTA’s clock domain</a:t>
            </a:r>
            <a:r>
              <a:rPr lang="en-US" sz="1050" b="0" dirty="0" smtClean="0"/>
              <a:t>.</a:t>
            </a:r>
          </a:p>
          <a:p>
            <a:pPr marL="0" indent="0">
              <a:buNone/>
            </a:pPr>
            <a:r>
              <a:rPr lang="en-US" sz="1050" b="0" dirty="0"/>
              <a:t>Let </a:t>
            </a:r>
            <a:r>
              <a:rPr lang="en-US" sz="1050" b="0" dirty="0" smtClean="0"/>
              <a:t>t5_P </a:t>
            </a:r>
            <a:r>
              <a:rPr lang="en-US" sz="1050" b="0" dirty="0"/>
              <a:t>and </a:t>
            </a:r>
            <a:r>
              <a:rPr lang="en-US" sz="1050" b="0" dirty="0" smtClean="0"/>
              <a:t>t6_P </a:t>
            </a:r>
            <a:r>
              <a:rPr lang="en-US" sz="1050" b="0" dirty="0"/>
              <a:t>be the TOA </a:t>
            </a:r>
            <a:r>
              <a:rPr lang="en-US" sz="1050" b="0" dirty="0" smtClean="0"/>
              <a:t>time </a:t>
            </a:r>
            <a:r>
              <a:rPr lang="en-US" sz="1050" b="0" dirty="0"/>
              <a:t>stamps for the </a:t>
            </a:r>
            <a:r>
              <a:rPr lang="en-US" sz="1050" b="0" dirty="0" smtClean="0"/>
              <a:t>PSTA</a:t>
            </a:r>
            <a:r>
              <a:rPr lang="en-US" sz="1050" b="0" dirty="0"/>
              <a:t>, in the </a:t>
            </a:r>
            <a:r>
              <a:rPr lang="en-US" sz="1050" b="0" dirty="0" smtClean="0"/>
              <a:t>PSTA’s </a:t>
            </a:r>
            <a:r>
              <a:rPr lang="en-US" sz="1050" b="0" dirty="0"/>
              <a:t>clock </a:t>
            </a:r>
            <a:r>
              <a:rPr lang="en-US" sz="1050" b="0" dirty="0" smtClean="0"/>
              <a:t>domain.</a:t>
            </a:r>
          </a:p>
          <a:p>
            <a:pPr marL="0" indent="0">
              <a:buNone/>
            </a:pPr>
            <a:endParaRPr lang="en-US" sz="1050" b="0" dirty="0" smtClean="0"/>
          </a:p>
          <a:p>
            <a:pPr marL="0" indent="0">
              <a:buNone/>
            </a:pPr>
            <a:r>
              <a:rPr lang="en-US" sz="1050" b="0" dirty="0" smtClean="0"/>
              <a:t>Furthermore:</a:t>
            </a:r>
          </a:p>
          <a:p>
            <a:pPr marL="0" indent="0">
              <a:buNone/>
            </a:pPr>
            <a:r>
              <a:rPr lang="en-US" sz="1050" b="0" dirty="0"/>
              <a:t>L</a:t>
            </a:r>
            <a:r>
              <a:rPr lang="en-US" sz="1050" b="0" dirty="0" smtClean="0"/>
              <a:t>et t1_P and t4_P be </a:t>
            </a:r>
            <a:r>
              <a:rPr lang="en-US" sz="1050" b="0" dirty="0"/>
              <a:t>the TOD and TOA time stamps for the ISTA, in the </a:t>
            </a:r>
            <a:r>
              <a:rPr lang="en-US" sz="1050" b="0" dirty="0" smtClean="0"/>
              <a:t>PSTA’s </a:t>
            </a:r>
            <a:r>
              <a:rPr lang="en-US" sz="1050" b="0" dirty="0"/>
              <a:t>clock </a:t>
            </a:r>
            <a:r>
              <a:rPr lang="en-US" sz="1050" b="0" dirty="0" smtClean="0"/>
              <a:t>domain.</a:t>
            </a:r>
          </a:p>
          <a:p>
            <a:pPr marL="0" indent="0">
              <a:buNone/>
            </a:pPr>
            <a:r>
              <a:rPr lang="en-US" sz="1050" b="0" dirty="0"/>
              <a:t>Let </a:t>
            </a:r>
            <a:r>
              <a:rPr lang="en-US" sz="1050" b="0" dirty="0" smtClean="0"/>
              <a:t>t2_P </a:t>
            </a:r>
            <a:r>
              <a:rPr lang="en-US" sz="1050" b="0" dirty="0"/>
              <a:t>and </a:t>
            </a:r>
            <a:r>
              <a:rPr lang="en-US" sz="1050" b="0" dirty="0" smtClean="0"/>
              <a:t>t3_P </a:t>
            </a:r>
            <a:r>
              <a:rPr lang="en-US" sz="1050" b="0" dirty="0"/>
              <a:t>be the </a:t>
            </a:r>
            <a:r>
              <a:rPr lang="en-US" sz="1050" b="0" dirty="0" smtClean="0"/>
              <a:t>TOA </a:t>
            </a:r>
            <a:r>
              <a:rPr lang="en-US" sz="1050" b="0" dirty="0"/>
              <a:t>and </a:t>
            </a:r>
            <a:r>
              <a:rPr lang="en-US" sz="1050" b="0" dirty="0" smtClean="0"/>
              <a:t>TOD </a:t>
            </a:r>
            <a:r>
              <a:rPr lang="en-US" sz="1050" b="0" dirty="0"/>
              <a:t>time stamps for the </a:t>
            </a:r>
            <a:r>
              <a:rPr lang="en-US" sz="1050" b="0" dirty="0" smtClean="0"/>
              <a:t>RSTA</a:t>
            </a:r>
            <a:r>
              <a:rPr lang="en-US" sz="1050" b="0" dirty="0"/>
              <a:t>, in the PSTA’s clock domain.</a:t>
            </a:r>
          </a:p>
          <a:p>
            <a:pPr marL="0" indent="0">
              <a:buNone/>
            </a:pPr>
            <a:endParaRPr lang="en-US" sz="1050" b="0" dirty="0" smtClean="0"/>
          </a:p>
          <a:p>
            <a:pPr marL="0" indent="0">
              <a:buNone/>
            </a:pPr>
            <a:r>
              <a:rPr lang="en-US" sz="1050" b="0" dirty="0" smtClean="0"/>
              <a:t>Let  </a:t>
            </a:r>
            <a:r>
              <a:rPr lang="en-US" sz="1050" b="0" dirty="0" err="1" smtClean="0"/>
              <a:t>t_P</a:t>
            </a:r>
            <a:r>
              <a:rPr lang="en-US" sz="1050" b="0" dirty="0" smtClean="0"/>
              <a:t> </a:t>
            </a:r>
            <a:r>
              <a:rPr lang="en-US" sz="1050" b="0" dirty="0"/>
              <a:t>= (</a:t>
            </a:r>
            <a:r>
              <a:rPr lang="en-US" sz="1050" b="0" dirty="0" smtClean="0"/>
              <a:t>1+a_I)</a:t>
            </a:r>
            <a:r>
              <a:rPr lang="en-US" sz="1050" b="0" dirty="0" err="1" smtClean="0"/>
              <a:t>t_I+b_I</a:t>
            </a:r>
            <a:r>
              <a:rPr lang="en-US" sz="1050" b="0" dirty="0" smtClean="0"/>
              <a:t> </a:t>
            </a:r>
            <a:r>
              <a:rPr lang="en-US" sz="1050" b="0" dirty="0"/>
              <a:t>define how a timestamp, </a:t>
            </a:r>
            <a:r>
              <a:rPr lang="en-US" sz="1050" b="0" dirty="0" err="1" smtClean="0"/>
              <a:t>t_P</a:t>
            </a:r>
            <a:r>
              <a:rPr lang="en-US" sz="1050" b="0" dirty="0" smtClean="0"/>
              <a:t>, </a:t>
            </a:r>
            <a:r>
              <a:rPr lang="en-US" sz="1050" b="0" dirty="0"/>
              <a:t>in the </a:t>
            </a:r>
            <a:r>
              <a:rPr lang="en-US" sz="1050" b="0" dirty="0" smtClean="0"/>
              <a:t>PSTA’s </a:t>
            </a:r>
            <a:r>
              <a:rPr lang="en-US" sz="1050" b="0" dirty="0"/>
              <a:t>clock domain relates to a timestamp, </a:t>
            </a:r>
            <a:r>
              <a:rPr lang="en-US" sz="1050" b="0" dirty="0" err="1" smtClean="0"/>
              <a:t>t_I</a:t>
            </a:r>
            <a:r>
              <a:rPr lang="en-US" sz="1050" b="0" dirty="0" smtClean="0"/>
              <a:t>, </a:t>
            </a:r>
            <a:r>
              <a:rPr lang="en-US" sz="1050" b="0" dirty="0"/>
              <a:t>in the </a:t>
            </a:r>
            <a:r>
              <a:rPr lang="en-US" sz="1050" b="0" dirty="0" smtClean="0"/>
              <a:t>ISTA’s </a:t>
            </a:r>
            <a:r>
              <a:rPr lang="en-US" sz="1050" b="0" dirty="0"/>
              <a:t>clock domain, where </a:t>
            </a:r>
            <a:r>
              <a:rPr lang="en-US" sz="1050" b="0" dirty="0" err="1" smtClean="0"/>
              <a:t>a_I</a:t>
            </a:r>
            <a:r>
              <a:rPr lang="en-US" sz="1050" b="0" dirty="0" smtClean="0"/>
              <a:t> </a:t>
            </a:r>
            <a:r>
              <a:rPr lang="en-US" sz="1050" b="0" dirty="0"/>
              <a:t>is the differential rate of the </a:t>
            </a:r>
            <a:r>
              <a:rPr lang="en-US" sz="1050" b="0" dirty="0" smtClean="0"/>
              <a:t>PSTA’s </a:t>
            </a:r>
            <a:r>
              <a:rPr lang="en-US" sz="1050" b="0" dirty="0"/>
              <a:t>clock as compared to the </a:t>
            </a:r>
            <a:r>
              <a:rPr lang="en-US" sz="1050" b="0" dirty="0" smtClean="0"/>
              <a:t>ISTA’s clock, and </a:t>
            </a:r>
            <a:r>
              <a:rPr lang="en-US" sz="1050" b="0" dirty="0" err="1" smtClean="0"/>
              <a:t>b_I</a:t>
            </a:r>
            <a:r>
              <a:rPr lang="en-US" sz="1050" b="0" dirty="0" smtClean="0"/>
              <a:t> is an offset.</a:t>
            </a:r>
            <a:endParaRPr lang="en-US" sz="1050" b="0" dirty="0"/>
          </a:p>
          <a:p>
            <a:pPr marL="0" indent="0">
              <a:buNone/>
            </a:pPr>
            <a:r>
              <a:rPr lang="en-US" sz="1050" b="0" dirty="0" smtClean="0"/>
              <a:t>Let  </a:t>
            </a:r>
            <a:r>
              <a:rPr lang="en-US" sz="1050" b="0" dirty="0" err="1"/>
              <a:t>t_P</a:t>
            </a:r>
            <a:r>
              <a:rPr lang="en-US" sz="1050" b="0" dirty="0"/>
              <a:t> = (</a:t>
            </a:r>
            <a:r>
              <a:rPr lang="en-US" sz="1050" b="0" dirty="0" smtClean="0"/>
              <a:t>1+a_R)</a:t>
            </a:r>
            <a:r>
              <a:rPr lang="en-US" sz="1050" b="0" dirty="0" err="1" smtClean="0"/>
              <a:t>t_R+b_R</a:t>
            </a:r>
            <a:r>
              <a:rPr lang="en-US" sz="1050" b="0" dirty="0" smtClean="0"/>
              <a:t> </a:t>
            </a:r>
            <a:r>
              <a:rPr lang="en-US" sz="1050" b="0" dirty="0"/>
              <a:t>define how a timestamp, </a:t>
            </a:r>
            <a:r>
              <a:rPr lang="en-US" sz="1050" b="0" dirty="0" err="1"/>
              <a:t>t_P</a:t>
            </a:r>
            <a:r>
              <a:rPr lang="en-US" sz="1050" b="0" dirty="0"/>
              <a:t>, in the PSTA’s clock domain relates to a timestamp, </a:t>
            </a:r>
            <a:r>
              <a:rPr lang="en-US" sz="1050" b="0" dirty="0" smtClean="0"/>
              <a:t>t_R, </a:t>
            </a:r>
            <a:r>
              <a:rPr lang="en-US" sz="1050" b="0" dirty="0"/>
              <a:t>in the </a:t>
            </a:r>
            <a:r>
              <a:rPr lang="en-US" sz="1050" b="0" dirty="0" smtClean="0"/>
              <a:t>RSTA’s </a:t>
            </a:r>
            <a:r>
              <a:rPr lang="en-US" sz="1050" b="0" dirty="0"/>
              <a:t>clock domain, where </a:t>
            </a:r>
            <a:r>
              <a:rPr lang="en-US" sz="1050" b="0" dirty="0" err="1" smtClean="0"/>
              <a:t>a_R</a:t>
            </a:r>
            <a:r>
              <a:rPr lang="en-US" sz="1050" b="0" dirty="0" smtClean="0"/>
              <a:t> </a:t>
            </a:r>
            <a:r>
              <a:rPr lang="en-US" sz="1050" b="0" dirty="0"/>
              <a:t>is the differential rate of the PSTA’s clock as compared to the </a:t>
            </a:r>
            <a:r>
              <a:rPr lang="en-US" sz="1050" b="0" dirty="0" smtClean="0"/>
              <a:t>RSTA’s clock, and </a:t>
            </a:r>
            <a:r>
              <a:rPr lang="en-US" sz="1050" b="0" dirty="0" err="1" smtClean="0"/>
              <a:t>b_R</a:t>
            </a:r>
            <a:r>
              <a:rPr lang="en-US" sz="1050" b="0" dirty="0" smtClean="0"/>
              <a:t> is an offset.</a:t>
            </a:r>
            <a:endParaRPr lang="en-US" sz="1050" b="0" dirty="0"/>
          </a:p>
          <a:p>
            <a:pPr marL="0" indent="0">
              <a:buNone/>
            </a:pPr>
            <a:endParaRPr lang="en-US" sz="1050" b="0" dirty="0" smtClean="0"/>
          </a:p>
          <a:p>
            <a:pPr marL="0" indent="0">
              <a:buNone/>
            </a:pPr>
            <a:r>
              <a:rPr lang="en-US" sz="1050" b="0" dirty="0"/>
              <a:t>L</a:t>
            </a:r>
            <a:r>
              <a:rPr lang="en-US" sz="1050" b="0" dirty="0" smtClean="0"/>
              <a:t>et </a:t>
            </a:r>
            <a:r>
              <a:rPr lang="en-US" sz="1050" b="0" dirty="0" err="1" smtClean="0"/>
              <a:t>t_R_r</a:t>
            </a:r>
            <a:r>
              <a:rPr lang="en-US" sz="1050" b="0" dirty="0" smtClean="0"/>
              <a:t> </a:t>
            </a:r>
            <a:r>
              <a:rPr lang="en-US" sz="1050" b="0" dirty="0"/>
              <a:t>= t_R mod </a:t>
            </a:r>
            <a:r>
              <a:rPr lang="en-US" sz="1050" b="0" dirty="0" err="1"/>
              <a:t>T_timestamp_max</a:t>
            </a:r>
            <a:r>
              <a:rPr lang="en-US" sz="1050" b="0" dirty="0"/>
              <a:t> be the value of the RSTA timestamp reported to the ISTA, where </a:t>
            </a:r>
            <a:r>
              <a:rPr lang="en-US" sz="1050" b="0" dirty="0" err="1"/>
              <a:t>T_timestamp_max</a:t>
            </a:r>
            <a:r>
              <a:rPr lang="en-US" sz="1050" b="0" dirty="0"/>
              <a:t> is the max value for the representation of the timestamp before it wraps back to zero</a:t>
            </a:r>
            <a:r>
              <a:rPr lang="en-US" sz="1050" b="0" dirty="0" smtClean="0"/>
              <a:t>.</a:t>
            </a:r>
          </a:p>
          <a:p>
            <a:pPr marL="0" indent="0">
              <a:buNone/>
            </a:pPr>
            <a:r>
              <a:rPr lang="en-US" sz="1050" b="0" dirty="0" smtClean="0"/>
              <a:t>Let </a:t>
            </a:r>
            <a:r>
              <a:rPr lang="en-US" sz="1050" b="0" dirty="0" err="1" smtClean="0"/>
              <a:t>t_I_r</a:t>
            </a:r>
            <a:r>
              <a:rPr lang="en-US" sz="1050" b="0" dirty="0" smtClean="0"/>
              <a:t> </a:t>
            </a:r>
            <a:r>
              <a:rPr lang="en-US" sz="1050" b="0" dirty="0"/>
              <a:t>= </a:t>
            </a:r>
            <a:r>
              <a:rPr lang="en-US" sz="1050" b="0" dirty="0" err="1" smtClean="0"/>
              <a:t>t_I</a:t>
            </a:r>
            <a:r>
              <a:rPr lang="en-US" sz="1050" b="0" dirty="0" smtClean="0"/>
              <a:t> </a:t>
            </a:r>
            <a:r>
              <a:rPr lang="en-US" sz="1050" b="0" dirty="0"/>
              <a:t>mod </a:t>
            </a:r>
            <a:r>
              <a:rPr lang="en-US" sz="1050" b="0" dirty="0" err="1"/>
              <a:t>T_timestamp_max</a:t>
            </a:r>
            <a:r>
              <a:rPr lang="en-US" sz="1050" b="0" dirty="0"/>
              <a:t> be the value of the </a:t>
            </a:r>
            <a:r>
              <a:rPr lang="en-US" sz="1050" b="0" dirty="0" smtClean="0"/>
              <a:t>ISTA </a:t>
            </a:r>
            <a:r>
              <a:rPr lang="en-US" sz="1050" b="0" dirty="0"/>
              <a:t>timestamp reported to the ISTA, where </a:t>
            </a:r>
            <a:r>
              <a:rPr lang="en-US" sz="1050" b="0" dirty="0" err="1"/>
              <a:t>T_timestamp_max</a:t>
            </a:r>
            <a:r>
              <a:rPr lang="en-US" sz="1050" b="0" dirty="0"/>
              <a:t> is the max value for the representation of the timestamp before it wraps back to zero.</a:t>
            </a:r>
          </a:p>
          <a:p>
            <a:pPr marL="0" indent="0">
              <a:buNone/>
            </a:pPr>
            <a:endParaRPr lang="en-US" sz="1050" b="0" dirty="0"/>
          </a:p>
          <a:p>
            <a:pPr marL="0" indent="0">
              <a:buNone/>
            </a:pPr>
            <a:r>
              <a:rPr lang="en-US" sz="1050" b="0" dirty="0" smtClean="0"/>
              <a:t>Alternatively </a:t>
            </a:r>
            <a:r>
              <a:rPr lang="en-US" sz="1050" b="0" dirty="0"/>
              <a:t>we can express this as </a:t>
            </a:r>
            <a:endParaRPr lang="en-US" sz="1050" b="0" dirty="0" smtClean="0"/>
          </a:p>
          <a:p>
            <a:pPr marL="0" indent="0">
              <a:buNone/>
            </a:pPr>
            <a:r>
              <a:rPr lang="en-US" sz="1050" b="0" dirty="0" smtClean="0"/>
              <a:t>t_R = k*</a:t>
            </a:r>
            <a:r>
              <a:rPr lang="en-US" sz="1050" b="0" dirty="0" err="1" smtClean="0"/>
              <a:t>T_timestamp_max</a:t>
            </a:r>
            <a:r>
              <a:rPr lang="en-US" sz="1050" b="0" dirty="0" smtClean="0"/>
              <a:t> + </a:t>
            </a:r>
            <a:r>
              <a:rPr lang="en-US" sz="1050" b="0" dirty="0" err="1" smtClean="0"/>
              <a:t>t_R_r</a:t>
            </a:r>
            <a:r>
              <a:rPr lang="en-US" sz="1050" b="0" dirty="0" smtClean="0"/>
              <a:t>, </a:t>
            </a:r>
            <a:r>
              <a:rPr lang="en-US" sz="1050" b="0" dirty="0"/>
              <a:t>where k is an integer (negative, zero or positive</a:t>
            </a:r>
            <a:r>
              <a:rPr lang="en-US" sz="1050" b="0" dirty="0" smtClean="0"/>
              <a:t>), and</a:t>
            </a:r>
          </a:p>
          <a:p>
            <a:pPr marL="0" indent="0">
              <a:buNone/>
            </a:pPr>
            <a:r>
              <a:rPr lang="en-US" sz="1050" b="0" dirty="0" err="1" smtClean="0"/>
              <a:t>t_I</a:t>
            </a:r>
            <a:r>
              <a:rPr lang="en-US" sz="1050" b="0" dirty="0" smtClean="0"/>
              <a:t> </a:t>
            </a:r>
            <a:r>
              <a:rPr lang="en-US" sz="1050" b="0" dirty="0"/>
              <a:t>= k*</a:t>
            </a:r>
            <a:r>
              <a:rPr lang="en-US" sz="1050" b="0" dirty="0" err="1"/>
              <a:t>T_timestamp_max</a:t>
            </a:r>
            <a:r>
              <a:rPr lang="en-US" sz="1050" b="0" dirty="0"/>
              <a:t> + </a:t>
            </a:r>
            <a:r>
              <a:rPr lang="en-US" sz="1050" b="0" dirty="0" err="1" smtClean="0"/>
              <a:t>t_I_r</a:t>
            </a:r>
            <a:r>
              <a:rPr lang="en-US" sz="1050" b="0" dirty="0"/>
              <a:t>, where k is an integer (negative, zero or positive</a:t>
            </a:r>
            <a:r>
              <a:rPr lang="en-US" sz="1050" b="0" dirty="0" smtClean="0"/>
              <a:t>).</a:t>
            </a:r>
            <a:endParaRPr lang="en-US" sz="1050" b="0" dirty="0"/>
          </a:p>
          <a:p>
            <a:pPr marL="0" indent="0">
              <a:buNone/>
            </a:pPr>
            <a:r>
              <a:rPr lang="en-US" sz="1050" b="0" dirty="0" smtClean="0"/>
              <a:t>Lets </a:t>
            </a:r>
            <a:r>
              <a:rPr lang="en-US" sz="1050" b="0" dirty="0"/>
              <a:t>call k an ambiguity count.</a:t>
            </a:r>
          </a:p>
          <a:p>
            <a:pPr marL="0" indent="0">
              <a:buNone/>
            </a:pPr>
            <a:r>
              <a:rPr lang="en-US" sz="1100" b="0" dirty="0" smtClean="0"/>
              <a:t>.</a:t>
            </a:r>
          </a:p>
          <a:p>
            <a:pPr marL="0" indent="0">
              <a:buNone/>
            </a:pPr>
            <a:endParaRPr lang="en-US" sz="12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Erik </a:t>
            </a:r>
            <a:r>
              <a:rPr lang="en-US" dirty="0" smtClean="0"/>
              <a:t>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7" name="Rectangle 20"/>
          <p:cNvSpPr>
            <a:spLocks noChangeArrowheads="1"/>
          </p:cNvSpPr>
          <p:nvPr/>
        </p:nvSpPr>
        <p:spPr bwMode="auto">
          <a:xfrm>
            <a:off x="373795" y="1645713"/>
            <a:ext cx="60336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1" kern="0" dirty="0" smtClean="0">
                <a:ea typeface="MS Gothic"/>
              </a:rPr>
              <a:t>RSTA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MS Gothic"/>
            </a:endParaRP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auto">
          <a:xfrm>
            <a:off x="2187479" y="1628800"/>
            <a:ext cx="6368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1" kern="0" dirty="0" smtClean="0">
                <a:ea typeface="MS Gothic"/>
              </a:rPr>
              <a:t>ISTA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MS Gothic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79512" y="1981200"/>
            <a:ext cx="2988987" cy="1892393"/>
            <a:chOff x="1874587" y="3183539"/>
            <a:chExt cx="2988987" cy="1892393"/>
          </a:xfrm>
        </p:grpSpPr>
        <p:sp>
          <p:nvSpPr>
            <p:cNvPr id="10" name="Line 4"/>
            <p:cNvSpPr>
              <a:spLocks noChangeShapeType="1"/>
            </p:cNvSpPr>
            <p:nvPr/>
          </p:nvSpPr>
          <p:spPr bwMode="auto">
            <a:xfrm>
              <a:off x="2304485" y="3258235"/>
              <a:ext cx="8180" cy="18176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  <a:cs typeface="+mn-cs"/>
              </a:endParaRPr>
            </a:p>
          </p:txBody>
        </p:sp>
        <p:sp>
          <p:nvSpPr>
            <p:cNvPr id="11" name="Line 5"/>
            <p:cNvSpPr>
              <a:spLocks noChangeShapeType="1"/>
            </p:cNvSpPr>
            <p:nvPr/>
          </p:nvSpPr>
          <p:spPr bwMode="auto">
            <a:xfrm flipH="1">
              <a:off x="4156056" y="3258235"/>
              <a:ext cx="149" cy="18176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  <a:cs typeface="+mn-cs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880878" y="3389799"/>
              <a:ext cx="44842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000" b="1" kern="0" dirty="0" smtClean="0">
                  <a:ea typeface="MS Gothic"/>
                </a:rPr>
                <a:t>t</a:t>
              </a:r>
              <a:r>
                <a:rPr kumimoji="0" lang="en-US" altLang="en-US" sz="10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ea typeface="MS Gothic"/>
                  <a:cs typeface="+mn-cs"/>
                </a:rPr>
                <a:t>2_R</a:t>
              </a:r>
              <a:endParaRPr kumimoji="0" lang="en-US" altLang="en-US" sz="1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Gothic"/>
                <a:cs typeface="+mn-cs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4216909" y="3222133"/>
              <a:ext cx="47942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000" b="1" kern="0" dirty="0" smtClean="0">
                  <a:ea typeface="MS Gothic"/>
                </a:rPr>
                <a:t>t</a:t>
              </a:r>
              <a:r>
                <a:rPr kumimoji="0" lang="en-US" altLang="en-US" sz="10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ea typeface="MS Gothic"/>
                  <a:cs typeface="+mn-cs"/>
                </a:rPr>
                <a:t>1_I</a:t>
              </a:r>
              <a:endParaRPr kumimoji="0" lang="en-US" altLang="en-US" sz="1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Gothic"/>
                <a:cs typeface="+mn-cs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4216909" y="3956692"/>
              <a:ext cx="64666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000" b="1" kern="0" dirty="0">
                  <a:ea typeface="MS Gothic"/>
                </a:rPr>
                <a:t>t</a:t>
              </a:r>
              <a:r>
                <a:rPr kumimoji="0" lang="en-US" altLang="en-US" sz="10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ea typeface="MS Gothic"/>
                  <a:cs typeface="+mn-cs"/>
                </a:rPr>
                <a:t>4_I</a:t>
              </a:r>
              <a:endParaRPr kumimoji="0" lang="en-US" altLang="en-US" sz="1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Gothic"/>
                <a:cs typeface="+mn-cs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1874587" y="3756903"/>
              <a:ext cx="45456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000" b="1" kern="0" dirty="0">
                  <a:ea typeface="MS Gothic"/>
                </a:rPr>
                <a:t>t</a:t>
              </a:r>
              <a:r>
                <a:rPr kumimoji="0" lang="en-US" altLang="en-US" sz="10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ea typeface="MS Gothic"/>
                  <a:cs typeface="+mn-cs"/>
                </a:rPr>
                <a:t>3_R</a:t>
              </a:r>
              <a:endParaRPr kumimoji="0" lang="en-US" altLang="en-US" sz="1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Gothic"/>
                <a:cs typeface="+mn-cs"/>
              </a:endParaRPr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 flipV="1">
              <a:off x="2298111" y="3395560"/>
              <a:ext cx="1860849" cy="1423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  <a:cs typeface="+mn-cs"/>
              </a:endParaRPr>
            </a:p>
          </p:txBody>
        </p:sp>
        <p:sp>
          <p:nvSpPr>
            <p:cNvPr id="17" name="Content Placeholder 2"/>
            <p:cNvSpPr txBox="1">
              <a:spLocks/>
            </p:cNvSpPr>
            <p:nvPr/>
          </p:nvSpPr>
          <p:spPr bwMode="auto">
            <a:xfrm>
              <a:off x="2865505" y="3668914"/>
              <a:ext cx="812613" cy="28777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82440" tIns="41400" rIns="82440" bIns="41400"/>
            <a:lstStyle/>
            <a:p>
              <a:pPr marL="342900" marR="0" lvl="0" indent="-34290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50" kern="0" dirty="0" smtClean="0">
                  <a:solidFill>
                    <a:srgbClr val="000000"/>
                  </a:solidFill>
                  <a:latin typeface="Times New Roman"/>
                  <a:ea typeface="MS Gothic"/>
                </a:rPr>
                <a:t>R2I</a:t>
              </a: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</a:rPr>
                <a:t> </a:t>
              </a: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</a:rPr>
                <a:t>NDP</a:t>
              </a:r>
            </a:p>
          </p:txBody>
        </p:sp>
        <p:sp>
          <p:nvSpPr>
            <p:cNvPr id="18" name="Line 6"/>
            <p:cNvSpPr>
              <a:spLocks noChangeShapeType="1"/>
            </p:cNvSpPr>
            <p:nvPr/>
          </p:nvSpPr>
          <p:spPr bwMode="auto">
            <a:xfrm>
              <a:off x="2329304" y="3877382"/>
              <a:ext cx="1826752" cy="2102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  <a:cs typeface="+mn-cs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883166" y="3183539"/>
              <a:ext cx="7949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kern="0" dirty="0" smtClean="0">
                  <a:solidFill>
                    <a:srgbClr val="000000"/>
                  </a:solidFill>
                  <a:ea typeface="MS Gothic"/>
                </a:rPr>
                <a:t>I2R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MS Gothic"/>
                </a:rPr>
                <a:t> NDP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S Gothic"/>
              </a:endParaRPr>
            </a:p>
          </p:txBody>
        </p:sp>
        <p:sp>
          <p:nvSpPr>
            <p:cNvPr id="20" name="Line 6"/>
            <p:cNvSpPr>
              <a:spLocks noChangeShapeType="1"/>
            </p:cNvSpPr>
            <p:nvPr/>
          </p:nvSpPr>
          <p:spPr bwMode="auto">
            <a:xfrm flipH="1">
              <a:off x="2329155" y="4469770"/>
              <a:ext cx="1826901" cy="1653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  <a:cs typeface="+mn-cs"/>
              </a:endParaRPr>
            </a:p>
          </p:txBody>
        </p:sp>
        <p:sp>
          <p:nvSpPr>
            <p:cNvPr id="21" name="Rectangle 10"/>
            <p:cNvSpPr>
              <a:spLocks noChangeArrowheads="1"/>
            </p:cNvSpPr>
            <p:nvPr/>
          </p:nvSpPr>
          <p:spPr bwMode="auto">
            <a:xfrm>
              <a:off x="2885258" y="4543227"/>
              <a:ext cx="66391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000" b="1" kern="0" dirty="0" smtClean="0">
                  <a:ea typeface="MS Gothic"/>
                </a:rPr>
                <a:t>t1</a:t>
              </a:r>
              <a:r>
                <a:rPr kumimoji="0" lang="en-US" altLang="en-US" sz="10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ea typeface="MS Gothic"/>
                  <a:cs typeface="+mn-cs"/>
                </a:rPr>
                <a:t>_</a:t>
              </a:r>
              <a:r>
                <a:rPr kumimoji="0" lang="en-US" altLang="en-US" sz="1000" b="1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ea typeface="MS Gothic"/>
                  <a:cs typeface="+mn-cs"/>
                </a:rPr>
                <a:t>I_r</a:t>
              </a:r>
              <a:r>
                <a:rPr kumimoji="0" lang="en-US" altLang="en-US" sz="10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ea typeface="MS Gothic"/>
                  <a:cs typeface="+mn-cs"/>
                </a:rPr>
                <a:t>, t4_I_r</a:t>
              </a:r>
              <a:endParaRPr kumimoji="0" lang="en-US" altLang="en-US" sz="1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Gothic"/>
                <a:cs typeface="+mn-cs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808396" y="4267418"/>
              <a:ext cx="73770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kern="0" noProof="0" dirty="0" smtClean="0">
                  <a:solidFill>
                    <a:srgbClr val="000000"/>
                  </a:solidFill>
                  <a:ea typeface="MS Gothic"/>
                </a:rPr>
                <a:t>I</a:t>
              </a:r>
              <a:r>
                <a:rPr lang="en-US" sz="1100" kern="0" dirty="0" smtClean="0">
                  <a:solidFill>
                    <a:srgbClr val="000000"/>
                  </a:solidFill>
                  <a:ea typeface="MS Gothic"/>
                </a:rPr>
                <a:t>2R LMR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  <a:cs typeface="+mn-cs"/>
              </a:endParaRPr>
            </a:p>
          </p:txBody>
        </p:sp>
      </p:grpSp>
      <p:sp>
        <p:nvSpPr>
          <p:cNvPr id="23" name="Line 4"/>
          <p:cNvSpPr>
            <a:spLocks noChangeShapeType="1"/>
          </p:cNvSpPr>
          <p:nvPr/>
        </p:nvSpPr>
        <p:spPr bwMode="auto">
          <a:xfrm flipH="1">
            <a:off x="1475656" y="4101180"/>
            <a:ext cx="1" cy="76798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Gothic"/>
              <a:cs typeface="+mn-cs"/>
            </a:endParaRPr>
          </a:p>
        </p:txBody>
      </p:sp>
      <p:sp>
        <p:nvSpPr>
          <p:cNvPr id="24" name="Line 17"/>
          <p:cNvSpPr>
            <a:spLocks noChangeShapeType="1"/>
          </p:cNvSpPr>
          <p:nvPr/>
        </p:nvSpPr>
        <p:spPr bwMode="auto">
          <a:xfrm flipV="1">
            <a:off x="1492147" y="2187459"/>
            <a:ext cx="962319" cy="2105636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ash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Gothic"/>
              <a:cs typeface="+mn-cs"/>
            </a:endParaRPr>
          </a:p>
        </p:txBody>
      </p:sp>
      <p:sp>
        <p:nvSpPr>
          <p:cNvPr id="25" name="Line 17"/>
          <p:cNvSpPr>
            <a:spLocks noChangeShapeType="1"/>
          </p:cNvSpPr>
          <p:nvPr/>
        </p:nvSpPr>
        <p:spPr bwMode="auto">
          <a:xfrm flipH="1" flipV="1">
            <a:off x="617590" y="2675043"/>
            <a:ext cx="864582" cy="1831351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ash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Gothic"/>
              <a:cs typeface="+mn-cs"/>
            </a:endParaRPr>
          </a:p>
        </p:txBody>
      </p:sp>
      <p:sp>
        <p:nvSpPr>
          <p:cNvPr id="26" name="Line 6"/>
          <p:cNvSpPr>
            <a:spLocks noChangeShapeType="1"/>
          </p:cNvSpPr>
          <p:nvPr/>
        </p:nvSpPr>
        <p:spPr bwMode="auto">
          <a:xfrm>
            <a:off x="634080" y="3734076"/>
            <a:ext cx="826961" cy="101368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Gothic"/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8198" y="3989060"/>
            <a:ext cx="87895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kern="0" noProof="0" dirty="0" smtClean="0">
                <a:solidFill>
                  <a:srgbClr val="000000"/>
                </a:solidFill>
                <a:ea typeface="MS Gothic"/>
              </a:rPr>
              <a:t>Broadcast of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S Gothic"/>
              </a:rPr>
              <a:t>RSTA</a:t>
            </a:r>
            <a:r>
              <a:rPr kumimoji="0" lang="en-US" sz="1050" b="0" i="0" u="none" strike="noStrike" kern="0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S Gothic"/>
              </a:rPr>
              <a:t> and ISTA </a:t>
            </a:r>
            <a:r>
              <a:rPr lang="en-US" sz="1050" kern="0" dirty="0" smtClean="0">
                <a:solidFill>
                  <a:srgbClr val="000000"/>
                </a:solidFill>
                <a:ea typeface="MS Gothic"/>
              </a:rPr>
              <a:t>LMR</a:t>
            </a: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MS Gothic"/>
            </a:endParaRPr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52092" y="4480321"/>
            <a:ext cx="97203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000" b="1" kern="0" dirty="0" smtClean="0">
                <a:ea typeface="MS Gothic"/>
              </a:rPr>
              <a:t>t2_R_r, t3_R_r, t1</a:t>
            </a:r>
            <a:r>
              <a:rPr kumimoji="0" lang="en-US" altLang="en-US" sz="1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Gothic"/>
                <a:cs typeface="+mn-cs"/>
              </a:rPr>
              <a:t>_</a:t>
            </a:r>
            <a:r>
              <a:rPr kumimoji="0" lang="en-US" altLang="en-US" sz="10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Gothic"/>
                <a:cs typeface="+mn-cs"/>
              </a:rPr>
              <a:t>I_r</a:t>
            </a:r>
            <a:r>
              <a:rPr kumimoji="0" lang="en-US" altLang="en-US" sz="10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Gothic"/>
                <a:cs typeface="+mn-cs"/>
              </a:rPr>
              <a:t> and </a:t>
            </a:r>
            <a:r>
              <a:rPr kumimoji="0" lang="en-US" altLang="en-US" sz="1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Gothic"/>
                <a:cs typeface="+mn-cs"/>
              </a:rPr>
              <a:t>t4_I_r</a:t>
            </a:r>
            <a:endParaRPr kumimoji="0" lang="en-US" altLang="en-US" sz="1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MS Gothic"/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359328" y="3685592"/>
            <a:ext cx="7949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000000"/>
                </a:solidFill>
                <a:ea typeface="MS Gothic"/>
              </a:rPr>
              <a:t>I2R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  <a:cs typeface="+mn-cs"/>
              </a:rPr>
              <a:t> NDP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Gothic"/>
              <a:cs typeface="+mn-cs"/>
            </a:endParaRPr>
          </a:p>
        </p:txBody>
      </p:sp>
      <p:sp>
        <p:nvSpPr>
          <p:cNvPr id="30" name="Content Placeholder 2"/>
          <p:cNvSpPr txBox="1">
            <a:spLocks/>
          </p:cNvSpPr>
          <p:nvPr/>
        </p:nvSpPr>
        <p:spPr bwMode="auto">
          <a:xfrm>
            <a:off x="921646" y="3861275"/>
            <a:ext cx="812613" cy="2877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2440" tIns="41400" rIns="82440" bIns="41400"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R2I</a:t>
            </a: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</a:t>
            </a: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NDP</a:t>
            </a:r>
          </a:p>
        </p:txBody>
      </p:sp>
      <p:sp>
        <p:nvSpPr>
          <p:cNvPr id="31" name="Rectangle 20"/>
          <p:cNvSpPr>
            <a:spLocks noChangeArrowheads="1"/>
          </p:cNvSpPr>
          <p:nvPr/>
        </p:nvSpPr>
        <p:spPr bwMode="auto">
          <a:xfrm>
            <a:off x="1200528" y="4910539"/>
            <a:ext cx="60336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1" kern="0" dirty="0">
                <a:ea typeface="MS Gothic"/>
              </a:rPr>
              <a:t>P</a:t>
            </a:r>
            <a:r>
              <a:rPr lang="en-US" altLang="en-US" b="1" kern="0" dirty="0" smtClean="0">
                <a:ea typeface="MS Gothic"/>
              </a:rPr>
              <a:t>STA</a:t>
            </a:r>
            <a:endParaRPr kumimoji="0" lang="en-US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MS Gothic"/>
            </a:endParaRPr>
          </a:p>
        </p:txBody>
      </p:sp>
      <p:sp>
        <p:nvSpPr>
          <p:cNvPr id="32" name="Rectangle 11"/>
          <p:cNvSpPr>
            <a:spLocks noChangeArrowheads="1"/>
          </p:cNvSpPr>
          <p:nvPr/>
        </p:nvSpPr>
        <p:spPr bwMode="auto">
          <a:xfrm>
            <a:off x="1522139" y="4128450"/>
            <a:ext cx="4794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000" b="1" kern="0" dirty="0" smtClean="0">
                <a:ea typeface="MS Gothic"/>
              </a:rPr>
              <a:t>t5</a:t>
            </a:r>
            <a:r>
              <a:rPr kumimoji="0" lang="en-US" altLang="en-US" sz="1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Gothic"/>
                <a:cs typeface="+mn-cs"/>
              </a:rPr>
              <a:t>_P</a:t>
            </a:r>
            <a:endParaRPr kumimoji="0" lang="en-US" altLang="en-US" sz="1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MS Gothic"/>
              <a:cs typeface="+mn-cs"/>
            </a:endParaRPr>
          </a:p>
        </p:txBody>
      </p:sp>
      <p:sp>
        <p:nvSpPr>
          <p:cNvPr id="33" name="Rectangle 11"/>
          <p:cNvSpPr>
            <a:spLocks noChangeArrowheads="1"/>
          </p:cNvSpPr>
          <p:nvPr/>
        </p:nvSpPr>
        <p:spPr bwMode="auto">
          <a:xfrm>
            <a:off x="1510108" y="4329535"/>
            <a:ext cx="4794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000" b="1" kern="0" dirty="0" smtClean="0">
                <a:ea typeface="MS Gothic"/>
              </a:rPr>
              <a:t>t6</a:t>
            </a:r>
            <a:r>
              <a:rPr kumimoji="0" lang="en-US" altLang="en-US" sz="1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Gothic"/>
                <a:cs typeface="+mn-cs"/>
              </a:rPr>
              <a:t>_P</a:t>
            </a:r>
            <a:endParaRPr kumimoji="0" lang="en-US" altLang="en-US" sz="1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MS Gothic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0396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38944"/>
          </a:xfrm>
        </p:spPr>
        <p:txBody>
          <a:bodyPr/>
          <a:lstStyle/>
          <a:p>
            <a:r>
              <a:rPr lang="en-US" sz="2800" dirty="0"/>
              <a:t>Resolving Differential Range Ambiguity </a:t>
            </a:r>
            <a:r>
              <a:rPr lang="en-US" sz="2800" dirty="0" smtClean="0"/>
              <a:t>2(5)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79798"/>
            <a:ext cx="8712968" cy="5040560"/>
          </a:xfrm>
        </p:spPr>
        <p:txBody>
          <a:bodyPr/>
          <a:lstStyle/>
          <a:p>
            <a:pPr marL="0" indent="0">
              <a:buNone/>
            </a:pPr>
            <a:r>
              <a:rPr lang="en-US" sz="1800" b="0" dirty="0" smtClean="0"/>
              <a:t>Here we can write [1,2]:</a:t>
            </a:r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r>
              <a:rPr lang="en-US" sz="1800" b="0" dirty="0" smtClean="0"/>
              <a:t>DToF_PRI </a:t>
            </a:r>
            <a:r>
              <a:rPr lang="en-US" sz="1800" b="0" dirty="0"/>
              <a:t>= t6_P – t5_P – 0.5t3_P +0.5t2_P – 0.5t4_P + </a:t>
            </a:r>
            <a:r>
              <a:rPr lang="en-US" sz="1800" b="0" dirty="0" smtClean="0"/>
              <a:t>0.5t1_P</a:t>
            </a:r>
          </a:p>
          <a:p>
            <a:pPr marL="0" indent="0">
              <a:buNone/>
            </a:pPr>
            <a:r>
              <a:rPr lang="en-US" sz="1800" b="0" dirty="0" smtClean="0"/>
              <a:t>                   = t6_P – t5_P + 0.5(1+a_R)(t2_R - t3_R) + 0.5(1+a_I)(t1_I - t4_I)</a:t>
            </a:r>
          </a:p>
          <a:p>
            <a:pPr marL="0" indent="0">
              <a:buNone/>
            </a:pPr>
            <a:r>
              <a:rPr lang="en-US" sz="1800" b="0" dirty="0" smtClean="0"/>
              <a:t>                   = t6_P – t5_P + 0.5(1+a_R)(t2_R_r-t3_R_r) + 0.5(1+a_I)(t1_I_r – t4_I_r) + </a:t>
            </a:r>
          </a:p>
          <a:p>
            <a:pPr marL="0" indent="0">
              <a:buNone/>
            </a:pPr>
            <a:r>
              <a:rPr lang="en-US" sz="1800" b="0" dirty="0" smtClean="0">
                <a:solidFill>
                  <a:srgbClr val="FF0000"/>
                </a:solidFill>
              </a:rPr>
              <a:t>                      0.5(1+a_R)(k2-k3)</a:t>
            </a:r>
            <a:r>
              <a:rPr lang="en-US" sz="1800" b="0" dirty="0" err="1" smtClean="0">
                <a:solidFill>
                  <a:srgbClr val="FF0000"/>
                </a:solidFill>
              </a:rPr>
              <a:t>T_timestamp_max</a:t>
            </a:r>
            <a:r>
              <a:rPr lang="en-US" sz="1800" b="0" dirty="0" smtClean="0">
                <a:solidFill>
                  <a:srgbClr val="FF0000"/>
                </a:solidFill>
              </a:rPr>
              <a:t> + 0.5*(1+a_I)(k1-k4)</a:t>
            </a:r>
            <a:r>
              <a:rPr lang="en-US" sz="1800" b="0" dirty="0" err="1" smtClean="0">
                <a:solidFill>
                  <a:srgbClr val="FF0000"/>
                </a:solidFill>
              </a:rPr>
              <a:t>T_timestamp_max</a:t>
            </a:r>
            <a:endParaRPr lang="en-US" sz="1800" b="0" dirty="0" smtClean="0"/>
          </a:p>
          <a:p>
            <a:pPr marL="0" indent="0">
              <a:buNone/>
            </a:pP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/>
              <a:t>w</a:t>
            </a:r>
            <a:r>
              <a:rPr lang="en-US" sz="1800" b="0" dirty="0" smtClean="0"/>
              <a:t>here k2 and k3 are the ambiguity counters for the t2_R_r and t3_R_r time stamps, respectively, and k1 and k4 are </a:t>
            </a:r>
            <a:r>
              <a:rPr lang="en-US" sz="1800" b="0" dirty="0"/>
              <a:t>the ambiguity counters for the </a:t>
            </a:r>
            <a:r>
              <a:rPr lang="en-US" sz="1800" b="0" dirty="0" smtClean="0"/>
              <a:t>t1_I_r </a:t>
            </a:r>
            <a:r>
              <a:rPr lang="en-US" sz="1800" b="0" dirty="0"/>
              <a:t>and </a:t>
            </a:r>
            <a:r>
              <a:rPr lang="en-US" sz="1800" b="0" dirty="0" smtClean="0"/>
              <a:t>t4_I_r </a:t>
            </a:r>
            <a:r>
              <a:rPr lang="en-US" sz="1800" b="0" dirty="0"/>
              <a:t>time </a:t>
            </a:r>
            <a:r>
              <a:rPr lang="en-US" sz="1800" b="0" dirty="0" smtClean="0"/>
              <a:t>stamps, respectively.</a:t>
            </a:r>
          </a:p>
          <a:p>
            <a:pPr marL="0" indent="0">
              <a:buNone/>
            </a:pP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 smtClean="0"/>
              <a:t>We get two, approximately equal, range ambiguities:</a:t>
            </a:r>
          </a:p>
          <a:p>
            <a:pPr marL="0" indent="0">
              <a:buNone/>
            </a:pPr>
            <a:endParaRPr lang="en-US" sz="1800" b="0" dirty="0" smtClean="0"/>
          </a:p>
          <a:p>
            <a:pPr marL="0" indent="0" algn="ctr">
              <a:buNone/>
            </a:pPr>
            <a:r>
              <a:rPr lang="en-US" sz="1800" b="0" dirty="0" err="1" smtClean="0">
                <a:solidFill>
                  <a:srgbClr val="FF0000"/>
                </a:solidFill>
              </a:rPr>
              <a:t>R_amb_R</a:t>
            </a:r>
            <a:r>
              <a:rPr lang="en-US" sz="1800" b="0" dirty="0" smtClean="0">
                <a:solidFill>
                  <a:srgbClr val="FF0000"/>
                </a:solidFill>
              </a:rPr>
              <a:t> </a:t>
            </a:r>
            <a:r>
              <a:rPr lang="en-US" sz="1800" b="0" dirty="0">
                <a:solidFill>
                  <a:srgbClr val="FF0000"/>
                </a:solidFill>
              </a:rPr>
              <a:t>= </a:t>
            </a:r>
            <a:r>
              <a:rPr lang="en-US" sz="1800" b="0" dirty="0" smtClean="0">
                <a:solidFill>
                  <a:srgbClr val="FF0000"/>
                </a:solidFill>
              </a:rPr>
              <a:t>c(1+a_R)</a:t>
            </a:r>
            <a:r>
              <a:rPr lang="en-US" sz="1800" b="0" dirty="0" err="1" smtClean="0">
                <a:solidFill>
                  <a:srgbClr val="FF0000"/>
                </a:solidFill>
              </a:rPr>
              <a:t>T_timestamp_max</a:t>
            </a:r>
            <a:r>
              <a:rPr lang="en-US" sz="1800" b="0" dirty="0" smtClean="0">
                <a:solidFill>
                  <a:srgbClr val="FF0000"/>
                </a:solidFill>
              </a:rPr>
              <a:t>/2, and</a:t>
            </a:r>
          </a:p>
          <a:p>
            <a:pPr marL="0" indent="0" algn="ctr">
              <a:buNone/>
            </a:pPr>
            <a:r>
              <a:rPr lang="en-US" sz="1800" b="0" dirty="0" err="1" smtClean="0">
                <a:solidFill>
                  <a:srgbClr val="FF0000"/>
                </a:solidFill>
              </a:rPr>
              <a:t>R_amb_I</a:t>
            </a:r>
            <a:r>
              <a:rPr lang="en-US" sz="1800" b="0" dirty="0" smtClean="0">
                <a:solidFill>
                  <a:srgbClr val="FF0000"/>
                </a:solidFill>
              </a:rPr>
              <a:t> = c(1+a_I)</a:t>
            </a:r>
            <a:r>
              <a:rPr lang="en-US" sz="1800" b="0" dirty="0" err="1" smtClean="0">
                <a:solidFill>
                  <a:srgbClr val="FF0000"/>
                </a:solidFill>
              </a:rPr>
              <a:t>T_timestamp_max</a:t>
            </a:r>
            <a:r>
              <a:rPr lang="en-US" sz="1800" b="0" dirty="0" smtClean="0">
                <a:solidFill>
                  <a:srgbClr val="FF0000"/>
                </a:solidFill>
              </a:rPr>
              <a:t>/2.</a:t>
            </a:r>
            <a:endParaRPr lang="en-US" sz="1800" b="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b="0" dirty="0" smtClean="0"/>
          </a:p>
          <a:p>
            <a:pPr marL="0" indent="0">
              <a:buNone/>
            </a:pPr>
            <a:endParaRPr lang="en-US" sz="1800" b="0" dirty="0" smtClean="0"/>
          </a:p>
          <a:p>
            <a:pPr marL="0" indent="0">
              <a:buNone/>
            </a:pPr>
            <a:endParaRPr lang="en-US" sz="1800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Erik </a:t>
            </a:r>
            <a:r>
              <a:rPr lang="en-US" dirty="0" smtClean="0"/>
              <a:t>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8752891" y="2967262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(1)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8524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60635"/>
          </a:xfrm>
        </p:spPr>
        <p:txBody>
          <a:bodyPr/>
          <a:lstStyle/>
          <a:p>
            <a:r>
              <a:rPr lang="en-US" sz="2800" dirty="0"/>
              <a:t>Resolving Differential Range Ambiguity </a:t>
            </a:r>
            <a:r>
              <a:rPr lang="en-US" sz="2800" dirty="0" smtClean="0"/>
              <a:t>3(5)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96752"/>
            <a:ext cx="8136904" cy="4974854"/>
          </a:xfrm>
        </p:spPr>
        <p:txBody>
          <a:bodyPr/>
          <a:lstStyle/>
          <a:p>
            <a:pPr marL="0" indent="0">
              <a:buNone/>
            </a:pPr>
            <a:r>
              <a:rPr lang="en-US" sz="1400" b="0" dirty="0" smtClean="0"/>
              <a:t>Let us for the simplicity of the discussion here now ignore the propagation delays, or assume them to be small compared to the range ambiguities R_amb_R and R_amb_I . </a:t>
            </a:r>
          </a:p>
          <a:p>
            <a:pPr marL="0" indent="0">
              <a:buNone/>
            </a:pPr>
            <a:r>
              <a:rPr lang="en-US" sz="1400" b="0" dirty="0" smtClean="0"/>
              <a:t>We can then write (‘~=‘ </a:t>
            </a:r>
            <a:r>
              <a:rPr lang="en-US" sz="1400" b="0" dirty="0"/>
              <a:t>stands for ‘approximately equal to</a:t>
            </a:r>
            <a:r>
              <a:rPr lang="en-US" sz="1400" b="0" dirty="0" smtClean="0"/>
              <a:t>’):</a:t>
            </a:r>
          </a:p>
          <a:p>
            <a:pPr marL="0" indent="0" algn="ctr">
              <a:buNone/>
            </a:pPr>
            <a:r>
              <a:rPr lang="en-US" sz="1400" b="0" dirty="0" smtClean="0"/>
              <a:t>t2_P ~= t5_P and t3_P ~= t6_P</a:t>
            </a:r>
          </a:p>
          <a:p>
            <a:pPr marL="0" indent="0" algn="ctr">
              <a:buNone/>
            </a:pPr>
            <a:r>
              <a:rPr lang="en-US" sz="1400" b="0" dirty="0" smtClean="0"/>
              <a:t>Substituting t2_P and t3_P with their representation in t2_R and t3_R we get:</a:t>
            </a:r>
          </a:p>
          <a:p>
            <a:pPr marL="0" indent="0" algn="ctr">
              <a:buNone/>
            </a:pPr>
            <a:r>
              <a:rPr lang="en-US" sz="1400" b="0" dirty="0" smtClean="0"/>
              <a:t>(1+a_R)t2_R + </a:t>
            </a:r>
            <a:r>
              <a:rPr lang="en-US" sz="1400" b="0" dirty="0" err="1" smtClean="0"/>
              <a:t>b_R</a:t>
            </a:r>
            <a:r>
              <a:rPr lang="en-US" sz="1400" b="0" dirty="0" smtClean="0"/>
              <a:t> ~= t5_P, and</a:t>
            </a:r>
          </a:p>
          <a:p>
            <a:pPr marL="0" indent="0" algn="ctr">
              <a:buNone/>
            </a:pPr>
            <a:r>
              <a:rPr lang="en-US" sz="1400" b="0" dirty="0" smtClean="0"/>
              <a:t>(1+a_R)t3_R </a:t>
            </a:r>
            <a:r>
              <a:rPr lang="en-US" sz="1400" b="0" dirty="0"/>
              <a:t>+ </a:t>
            </a:r>
            <a:r>
              <a:rPr lang="en-US" sz="1400" b="0" dirty="0" err="1" smtClean="0"/>
              <a:t>b_R</a:t>
            </a:r>
            <a:r>
              <a:rPr lang="en-US" sz="1400" b="0" dirty="0" smtClean="0"/>
              <a:t> ~= t6_P,</a:t>
            </a:r>
          </a:p>
          <a:p>
            <a:pPr marL="0" indent="0">
              <a:buNone/>
            </a:pPr>
            <a:r>
              <a:rPr lang="en-US" sz="1400" b="0" dirty="0" smtClean="0"/>
              <a:t>By substituting the t2_R and t3_R timestamps with the expressions for them in their reported values we get</a:t>
            </a:r>
            <a:endParaRPr lang="en-US" sz="1400" b="0" dirty="0"/>
          </a:p>
          <a:p>
            <a:pPr marL="0" indent="0" algn="ctr">
              <a:buNone/>
            </a:pPr>
            <a:r>
              <a:rPr lang="en-US" sz="1400" b="0" dirty="0"/>
              <a:t>(1+a_R)(t2_R_r + k2*</a:t>
            </a:r>
            <a:r>
              <a:rPr lang="en-US" sz="1400" b="0" dirty="0" err="1"/>
              <a:t>T_timestamp_max</a:t>
            </a:r>
            <a:r>
              <a:rPr lang="en-US" sz="1400" b="0" dirty="0" smtClean="0"/>
              <a:t>) + </a:t>
            </a:r>
            <a:r>
              <a:rPr lang="en-US" sz="1400" b="0" dirty="0" err="1" smtClean="0"/>
              <a:t>b_R</a:t>
            </a:r>
            <a:r>
              <a:rPr lang="en-US" sz="1400" b="0" dirty="0" smtClean="0"/>
              <a:t> ~= t5_P, and                     (2)</a:t>
            </a:r>
            <a:endParaRPr lang="en-US" sz="1400" b="0" dirty="0"/>
          </a:p>
          <a:p>
            <a:pPr marL="0" indent="0" algn="ctr">
              <a:buNone/>
            </a:pPr>
            <a:r>
              <a:rPr lang="en-US" sz="1400" b="0" dirty="0" smtClean="0"/>
              <a:t>(1+a_R)(</a:t>
            </a:r>
            <a:r>
              <a:rPr lang="en-US" sz="1400" b="0" dirty="0"/>
              <a:t>t3_R_r + k2*</a:t>
            </a:r>
            <a:r>
              <a:rPr lang="en-US" sz="1400" b="0" dirty="0" err="1"/>
              <a:t>T_timestamp_max</a:t>
            </a:r>
            <a:r>
              <a:rPr lang="en-US" sz="1400" b="0" dirty="0" smtClean="0"/>
              <a:t>)  + </a:t>
            </a:r>
            <a:r>
              <a:rPr lang="en-US" sz="1400" b="0" dirty="0" err="1" smtClean="0"/>
              <a:t>b_R</a:t>
            </a:r>
            <a:r>
              <a:rPr lang="en-US" sz="1400" b="0" dirty="0" smtClean="0"/>
              <a:t>   ~= t6_P.                           (3)</a:t>
            </a:r>
          </a:p>
          <a:p>
            <a:pPr marL="0" indent="0">
              <a:buNone/>
            </a:pPr>
            <a:r>
              <a:rPr lang="en-US" sz="1400" b="0" dirty="0" smtClean="0"/>
              <a:t>Subtract (3) from (2) to get:</a:t>
            </a:r>
          </a:p>
          <a:p>
            <a:pPr marL="0" indent="0" algn="ctr">
              <a:buNone/>
            </a:pPr>
            <a:r>
              <a:rPr lang="en-US" sz="1400" b="0" dirty="0" smtClean="0"/>
              <a:t>(1+a_R)(t2_R_r – t3_R_r) + (1+a_R)*</a:t>
            </a:r>
            <a:r>
              <a:rPr lang="en-US" sz="1400" b="0" dirty="0" err="1" smtClean="0"/>
              <a:t>T_timestamp_max</a:t>
            </a:r>
            <a:r>
              <a:rPr lang="en-US" sz="1400" b="0" dirty="0" smtClean="0"/>
              <a:t>*(k2-k3) ~=  t5_P – t6_P, </a:t>
            </a:r>
          </a:p>
          <a:p>
            <a:pPr marL="0" indent="0">
              <a:buNone/>
            </a:pPr>
            <a:r>
              <a:rPr lang="en-US" sz="1400" b="0" dirty="0" smtClean="0"/>
              <a:t>which gives us</a:t>
            </a:r>
          </a:p>
          <a:p>
            <a:pPr marL="0" indent="0" algn="ctr">
              <a:buNone/>
            </a:pPr>
            <a:r>
              <a:rPr lang="en-US" sz="1400" b="0" dirty="0" smtClean="0">
                <a:solidFill>
                  <a:srgbClr val="FF0000"/>
                </a:solidFill>
              </a:rPr>
              <a:t>k2-k3 ~= 1/((1+a_R)*</a:t>
            </a:r>
            <a:r>
              <a:rPr lang="en-US" sz="1400" b="0" dirty="0" err="1" smtClean="0">
                <a:solidFill>
                  <a:srgbClr val="FF0000"/>
                </a:solidFill>
              </a:rPr>
              <a:t>T_timestamp_max</a:t>
            </a:r>
            <a:r>
              <a:rPr lang="en-US" sz="1400" b="0" dirty="0" smtClean="0">
                <a:solidFill>
                  <a:srgbClr val="FF0000"/>
                </a:solidFill>
              </a:rPr>
              <a:t>)*[t5_P – t6_P – (1+a_R)(t2_R_r – t3_R_r)]   </a:t>
            </a:r>
            <a:r>
              <a:rPr lang="en-US" sz="1400" b="0" dirty="0" smtClean="0"/>
              <a:t>(4)</a:t>
            </a:r>
          </a:p>
          <a:p>
            <a:pPr marL="0" indent="0">
              <a:buNone/>
            </a:pPr>
            <a:r>
              <a:rPr lang="en-US" sz="1400" b="0" dirty="0" smtClean="0"/>
              <a:t>Thus, we have a way to limit the possible values for k2-k3 and by the corresponding calculation we can limit k1-k4 by the approximate relation:</a:t>
            </a:r>
          </a:p>
          <a:p>
            <a:pPr marL="0" indent="0" algn="ctr">
              <a:buNone/>
            </a:pPr>
            <a:r>
              <a:rPr lang="en-US" sz="1400" b="0" dirty="0" smtClean="0">
                <a:solidFill>
                  <a:srgbClr val="FF0000"/>
                </a:solidFill>
              </a:rPr>
              <a:t>k1-k4 </a:t>
            </a:r>
            <a:r>
              <a:rPr lang="en-US" sz="1400" b="0" dirty="0">
                <a:solidFill>
                  <a:srgbClr val="FF0000"/>
                </a:solidFill>
              </a:rPr>
              <a:t>~= 1/((</a:t>
            </a:r>
            <a:r>
              <a:rPr lang="en-US" sz="1400" b="0" dirty="0" smtClean="0">
                <a:solidFill>
                  <a:srgbClr val="FF0000"/>
                </a:solidFill>
              </a:rPr>
              <a:t>1+a_I)*</a:t>
            </a:r>
            <a:r>
              <a:rPr lang="en-US" sz="1400" b="0" dirty="0" err="1">
                <a:solidFill>
                  <a:srgbClr val="FF0000"/>
                </a:solidFill>
              </a:rPr>
              <a:t>T_timestamp_max</a:t>
            </a:r>
            <a:r>
              <a:rPr lang="en-US" sz="1400" b="0" dirty="0">
                <a:solidFill>
                  <a:srgbClr val="FF0000"/>
                </a:solidFill>
              </a:rPr>
              <a:t>)*[t5_P – t6_P – (</a:t>
            </a:r>
            <a:r>
              <a:rPr lang="en-US" sz="1400" b="0" dirty="0" smtClean="0">
                <a:solidFill>
                  <a:srgbClr val="FF0000"/>
                </a:solidFill>
              </a:rPr>
              <a:t>1+a_I)(t1_I_r </a:t>
            </a:r>
            <a:r>
              <a:rPr lang="en-US" sz="1400" b="0" dirty="0">
                <a:solidFill>
                  <a:srgbClr val="FF0000"/>
                </a:solidFill>
              </a:rPr>
              <a:t>– </a:t>
            </a:r>
            <a:r>
              <a:rPr lang="en-US" sz="1400" b="0" dirty="0" smtClean="0">
                <a:solidFill>
                  <a:srgbClr val="FF0000"/>
                </a:solidFill>
              </a:rPr>
              <a:t>t4_I_r</a:t>
            </a:r>
            <a:r>
              <a:rPr lang="en-US" sz="1400" b="0" dirty="0">
                <a:solidFill>
                  <a:srgbClr val="FF0000"/>
                </a:solidFill>
              </a:rPr>
              <a:t>)]   </a:t>
            </a:r>
            <a:r>
              <a:rPr lang="en-US" sz="1400" b="0" dirty="0" smtClean="0"/>
              <a:t>(5)</a:t>
            </a:r>
          </a:p>
          <a:p>
            <a:pPr marL="0" indent="0">
              <a:buNone/>
            </a:pPr>
            <a:r>
              <a:rPr lang="en-US" sz="1400" b="0" dirty="0" smtClean="0"/>
              <a:t>When </a:t>
            </a:r>
            <a:r>
              <a:rPr lang="en-US" sz="1400" b="0" dirty="0" err="1" smtClean="0"/>
              <a:t>T_timestamp_max</a:t>
            </a:r>
            <a:r>
              <a:rPr lang="en-US" sz="1400" b="0" dirty="0" smtClean="0"/>
              <a:t> is large compared to propagation times we can therefore resolve the ambiguities and uniquely determine the true differential range. </a:t>
            </a:r>
            <a:endParaRPr lang="en-US" sz="1800" b="0" dirty="0" smtClean="0"/>
          </a:p>
          <a:p>
            <a:pPr marL="0" indent="0">
              <a:buNone/>
            </a:pPr>
            <a:endParaRPr lang="en-US" sz="1800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Erik </a:t>
            </a:r>
            <a:r>
              <a:rPr lang="en-US" dirty="0" smtClean="0"/>
              <a:t>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360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72400" cy="432048"/>
          </a:xfrm>
        </p:spPr>
        <p:txBody>
          <a:bodyPr/>
          <a:lstStyle/>
          <a:p>
            <a:r>
              <a:rPr lang="en-US" sz="2400" dirty="0"/>
              <a:t>Resolving Differential Range Ambiguity </a:t>
            </a:r>
            <a:r>
              <a:rPr lang="en-US" sz="2400" dirty="0" smtClean="0"/>
              <a:t>4(5)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64831" y="1268760"/>
            <a:ext cx="7772400" cy="4824536"/>
          </a:xfrm>
        </p:spPr>
        <p:txBody>
          <a:bodyPr/>
          <a:lstStyle/>
          <a:p>
            <a:pPr marL="0" lvl="0" indent="0">
              <a:buNone/>
            </a:pPr>
            <a:r>
              <a:rPr lang="en-US" sz="1200" b="0" dirty="0">
                <a:solidFill>
                  <a:srgbClr val="000000"/>
                </a:solidFill>
              </a:rPr>
              <a:t>One way we can form estimates of the true values of k2-k3 and k4-k1 </a:t>
            </a:r>
            <a:r>
              <a:rPr lang="en-US" sz="1200" b="0" dirty="0" smtClean="0">
                <a:solidFill>
                  <a:srgbClr val="000000"/>
                </a:solidFill>
              </a:rPr>
              <a:t>is as follows:</a:t>
            </a:r>
            <a:endParaRPr lang="en-US" sz="1200" b="0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en-US" sz="1200" b="0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sz="1200" b="0" dirty="0">
                <a:solidFill>
                  <a:srgbClr val="000000"/>
                </a:solidFill>
              </a:rPr>
              <a:t>Line 1:  k2mk3_int_est = round(k2mk3_raw_est);</a:t>
            </a:r>
          </a:p>
          <a:p>
            <a:pPr marL="0" lvl="0" indent="0">
              <a:buNone/>
            </a:pPr>
            <a:r>
              <a:rPr lang="en-US" sz="1200" b="0" dirty="0">
                <a:solidFill>
                  <a:srgbClr val="000000"/>
                </a:solidFill>
              </a:rPr>
              <a:t>Line2:   k2mk3_rounding_error = k2mk3_int_est - k2mk3_raw_est;</a:t>
            </a:r>
          </a:p>
          <a:p>
            <a:pPr marL="0" lvl="0" indent="0">
              <a:buNone/>
            </a:pPr>
            <a:endParaRPr lang="en-US" sz="1200" b="0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sz="1200" b="0" dirty="0">
                <a:solidFill>
                  <a:srgbClr val="000000"/>
                </a:solidFill>
              </a:rPr>
              <a:t>Line 3:  k1mk4_int_est = round(k1mk4_raw_est);</a:t>
            </a:r>
          </a:p>
          <a:p>
            <a:pPr marL="0" lvl="0" indent="0">
              <a:buNone/>
            </a:pPr>
            <a:r>
              <a:rPr lang="en-US" sz="1200" b="0" dirty="0">
                <a:solidFill>
                  <a:srgbClr val="000000"/>
                </a:solidFill>
              </a:rPr>
              <a:t>Line 4:  k1mk4_rounding_error = k1mk4_int_est - k1mk4_raw_est;</a:t>
            </a:r>
          </a:p>
          <a:p>
            <a:pPr marL="0" lvl="0" indent="0">
              <a:buNone/>
            </a:pPr>
            <a:endParaRPr lang="en-US" sz="1200" b="0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sz="1200" b="0" dirty="0">
                <a:solidFill>
                  <a:srgbClr val="000000"/>
                </a:solidFill>
              </a:rPr>
              <a:t>Line 5:  if (k2mk3_rounding_error - k1mk4_rounding_error) &lt; 0</a:t>
            </a:r>
          </a:p>
          <a:p>
            <a:pPr marL="0" lvl="0" indent="0">
              <a:buNone/>
            </a:pPr>
            <a:r>
              <a:rPr lang="en-US" sz="1200" b="0" dirty="0">
                <a:solidFill>
                  <a:srgbClr val="000000"/>
                </a:solidFill>
              </a:rPr>
              <a:t>Line 6:      if abs(k2mk3_rounding_error) &gt; abs(k1mk4_rounding_error)</a:t>
            </a:r>
          </a:p>
          <a:p>
            <a:pPr marL="0" lvl="0" indent="0">
              <a:buNone/>
            </a:pPr>
            <a:r>
              <a:rPr lang="en-US" sz="1200" b="0" dirty="0">
                <a:solidFill>
                  <a:srgbClr val="000000"/>
                </a:solidFill>
              </a:rPr>
              <a:t>Line 7:          k2mk3_int_est = k2mk3_int_est + 1;</a:t>
            </a:r>
          </a:p>
          <a:p>
            <a:pPr marL="0" lvl="0" indent="0">
              <a:buNone/>
            </a:pPr>
            <a:r>
              <a:rPr lang="en-US" sz="1200" b="0" dirty="0">
                <a:solidFill>
                  <a:srgbClr val="000000"/>
                </a:solidFill>
              </a:rPr>
              <a:t>Line 8:      else</a:t>
            </a:r>
          </a:p>
          <a:p>
            <a:pPr marL="0" lvl="0" indent="0">
              <a:buNone/>
            </a:pPr>
            <a:r>
              <a:rPr lang="en-US" sz="1200" b="0" dirty="0">
                <a:solidFill>
                  <a:srgbClr val="000000"/>
                </a:solidFill>
              </a:rPr>
              <a:t>Line 9:          k1mk4_int_est = k1mk4_int_est - 1;</a:t>
            </a:r>
          </a:p>
          <a:p>
            <a:pPr marL="0" lvl="0" indent="0">
              <a:buNone/>
            </a:pPr>
            <a:r>
              <a:rPr lang="en-US" sz="1200" b="0" dirty="0">
                <a:solidFill>
                  <a:srgbClr val="000000"/>
                </a:solidFill>
              </a:rPr>
              <a:t>Line 10:    end</a:t>
            </a:r>
          </a:p>
          <a:p>
            <a:pPr marL="0" lvl="0" indent="0">
              <a:buNone/>
            </a:pPr>
            <a:r>
              <a:rPr lang="en-US" sz="1200" b="0" dirty="0">
                <a:solidFill>
                  <a:srgbClr val="000000"/>
                </a:solidFill>
              </a:rPr>
              <a:t>Line 11: end</a:t>
            </a:r>
          </a:p>
          <a:p>
            <a:pPr marL="0" lvl="0" indent="0">
              <a:buNone/>
            </a:pPr>
            <a:endParaRPr lang="en-US" sz="1200" b="0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sz="1200" b="0" dirty="0" smtClean="0">
                <a:solidFill>
                  <a:srgbClr val="000000"/>
                </a:solidFill>
              </a:rPr>
              <a:t>Where:</a:t>
            </a:r>
          </a:p>
          <a:p>
            <a:pPr marL="0" indent="0" algn="ctr">
              <a:buNone/>
            </a:pPr>
            <a:r>
              <a:rPr lang="en-US" sz="1200" b="0" dirty="0" smtClean="0"/>
              <a:t>           k2mk3_raw_est </a:t>
            </a:r>
            <a:r>
              <a:rPr lang="en-US" sz="1200" b="0" dirty="0"/>
              <a:t>= 1/((1+a_R)*</a:t>
            </a:r>
            <a:r>
              <a:rPr lang="en-US" sz="1200" b="0" dirty="0" err="1"/>
              <a:t>T_timestamp_max</a:t>
            </a:r>
            <a:r>
              <a:rPr lang="en-US" sz="1200" b="0" dirty="0"/>
              <a:t>)*[t5_P – t6_P - (1+a_R)(t2_R_r – t3_R_r</a:t>
            </a:r>
            <a:r>
              <a:rPr lang="en-US" sz="1200" b="0" dirty="0" smtClean="0"/>
              <a:t>)],  and</a:t>
            </a:r>
            <a:endParaRPr lang="en-US" sz="1200" b="0" dirty="0"/>
          </a:p>
          <a:p>
            <a:pPr marL="0" indent="0" algn="ctr">
              <a:buNone/>
            </a:pPr>
            <a:r>
              <a:rPr lang="en-US" sz="1200" b="0" dirty="0"/>
              <a:t>k1mk4_raw_est = 1/((1+a_I)*</a:t>
            </a:r>
            <a:r>
              <a:rPr lang="en-US" sz="1200" b="0" dirty="0" err="1"/>
              <a:t>T_timestamp_max</a:t>
            </a:r>
            <a:r>
              <a:rPr lang="en-US" sz="1200" b="0" dirty="0"/>
              <a:t>)*[t5_P – t6_P </a:t>
            </a:r>
            <a:r>
              <a:rPr lang="en-US" sz="1200" b="0" dirty="0" smtClean="0"/>
              <a:t>- </a:t>
            </a:r>
            <a:r>
              <a:rPr lang="en-US" sz="1200" b="0" dirty="0"/>
              <a:t>(1+a_I)(t1_I_r – t4_I_r)]. </a:t>
            </a:r>
          </a:p>
          <a:p>
            <a:pPr marL="0" lvl="0" indent="0">
              <a:buNone/>
            </a:pPr>
            <a:endParaRPr lang="en-US" sz="1200" b="0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sz="1200" b="0" dirty="0" smtClean="0">
                <a:solidFill>
                  <a:srgbClr val="000000"/>
                </a:solidFill>
              </a:rPr>
              <a:t>Once </a:t>
            </a:r>
            <a:r>
              <a:rPr lang="en-US" sz="1200" b="0" dirty="0">
                <a:solidFill>
                  <a:srgbClr val="000000"/>
                </a:solidFill>
              </a:rPr>
              <a:t>computed, </a:t>
            </a:r>
            <a:r>
              <a:rPr lang="en-US" sz="1200" b="0" dirty="0" smtClean="0">
                <a:solidFill>
                  <a:srgbClr val="000000"/>
                </a:solidFill>
              </a:rPr>
              <a:t>replace </a:t>
            </a:r>
            <a:r>
              <a:rPr lang="en-US" sz="1200" b="0" dirty="0">
                <a:solidFill>
                  <a:srgbClr val="000000"/>
                </a:solidFill>
              </a:rPr>
              <a:t>k2-k3 and k1-k4 with the estimates k2mk3_int_est and k1mk4_int_est respectively in </a:t>
            </a:r>
            <a:r>
              <a:rPr lang="en-US" sz="1200" b="0" dirty="0" smtClean="0">
                <a:solidFill>
                  <a:srgbClr val="000000"/>
                </a:solidFill>
              </a:rPr>
              <a:t>equation 1 for to compute DToF_PRI</a:t>
            </a:r>
            <a:r>
              <a:rPr lang="en-US" sz="1200" b="0" dirty="0">
                <a:solidFill>
                  <a:srgbClr val="000000"/>
                </a:solidFill>
              </a:rPr>
              <a:t>. </a:t>
            </a:r>
          </a:p>
          <a:p>
            <a:pPr marL="0" indent="0">
              <a:buNone/>
            </a:pPr>
            <a:endParaRPr lang="en-US" sz="1200" b="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1200" b="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200" b="0" dirty="0" smtClean="0">
                <a:solidFill>
                  <a:srgbClr val="000000"/>
                </a:solidFill>
              </a:rPr>
              <a:t> </a:t>
            </a:r>
          </a:p>
          <a:p>
            <a:pPr marL="0" indent="0">
              <a:buNone/>
            </a:pPr>
            <a:endParaRPr lang="en-US" sz="12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618249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199722</TotalTime>
  <Words>1948</Words>
  <Application>Microsoft Office PowerPoint</Application>
  <PresentationFormat>On-screen Show (4:3)</PresentationFormat>
  <Paragraphs>286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MS Gothic</vt:lpstr>
      <vt:lpstr>Arial</vt:lpstr>
      <vt:lpstr>Times New Roman</vt:lpstr>
      <vt:lpstr>ACcord-Submission</vt:lpstr>
      <vt:lpstr>Document</vt:lpstr>
      <vt:lpstr>Wi-Fi FTM Timestamp Optimization</vt:lpstr>
      <vt:lpstr>Issue with current time-stamp reporting</vt:lpstr>
      <vt:lpstr>Time-stamp Resolution </vt:lpstr>
      <vt:lpstr>Time-stamp Max Value </vt:lpstr>
      <vt:lpstr>Ranging Ambiguity – High level</vt:lpstr>
      <vt:lpstr>Resolving Differential Range Ambiguity 1(5)</vt:lpstr>
      <vt:lpstr>Resolving Differential Range Ambiguity 2(5)</vt:lpstr>
      <vt:lpstr>Resolving Differential Range Ambiguity 3(5)</vt:lpstr>
      <vt:lpstr>Resolving Differential Range Ambiguity 4(5)</vt:lpstr>
      <vt:lpstr>Resolving Differential Range Ambiguity 5(5)</vt:lpstr>
      <vt:lpstr>Ambiguity Resolution Simulation </vt:lpstr>
      <vt:lpstr>Combined Short and Long Timestamps 1(3)</vt:lpstr>
      <vt:lpstr>Combined Short and Long Timestamps 2(3)</vt:lpstr>
      <vt:lpstr>Combined Short and Long Timestamps 3(3)</vt:lpstr>
      <vt:lpstr>Example Timestamp Reporting Overheads</vt:lpstr>
      <vt:lpstr>References</vt:lpstr>
      <vt:lpstr>PowerPoint Presentation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Wi-Fi FTM Timestamp Optimization</dc:title>
  <dc:subject>Optimization of Wi-Fi FTM timestamp reporting.</dc:subject>
  <dc:creator>Erik Lindskog, Samsung</dc:creator>
  <cp:keywords/>
  <cp:lastModifiedBy>Erik Lindskog</cp:lastModifiedBy>
  <cp:revision>1748</cp:revision>
  <cp:lastPrinted>2019-02-07T19:32:22Z</cp:lastPrinted>
  <dcterms:created xsi:type="dcterms:W3CDTF">2009-11-13T19:11:16Z</dcterms:created>
  <dcterms:modified xsi:type="dcterms:W3CDTF">2020-10-15T17:01:35Z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0b7e9515-6d8a-4695-953d-65cf463980f9</vt:lpwstr>
  </property>
  <property fmtid="{D5CDD505-2E9C-101B-9397-08002B2CF9AE}" pid="4" name="CTP_TimeStamp">
    <vt:lpwstr>2016-10-11 04:54:41Z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  <property fmtid="{D5CDD505-2E9C-101B-9397-08002B2CF9AE}" pid="9" name="NSCPROP_SA">
    <vt:lpwstr>C:\Users\e.lindskog\AppData\Local\Microsoft\Windows\INetCache\Content.Outlook\LIZA4BMM\20180507_R0_Qualcomm_LMR_Reporting_Formats_for_Passive_Location_obs modified by Ali (003).pptx</vt:lpwstr>
  </property>
</Properties>
</file>