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28"/>
  </p:notesMasterIdLst>
  <p:handoutMasterIdLst>
    <p:handoutMasterId r:id="rId29"/>
  </p:handoutMasterIdLst>
  <p:sldIdLst>
    <p:sldId id="832" r:id="rId2"/>
    <p:sldId id="811" r:id="rId3"/>
    <p:sldId id="828" r:id="rId4"/>
    <p:sldId id="827" r:id="rId5"/>
    <p:sldId id="819" r:id="rId6"/>
    <p:sldId id="829" r:id="rId7"/>
    <p:sldId id="830" r:id="rId8"/>
    <p:sldId id="817" r:id="rId9"/>
    <p:sldId id="805" r:id="rId10"/>
    <p:sldId id="812" r:id="rId11"/>
    <p:sldId id="822" r:id="rId12"/>
    <p:sldId id="803" r:id="rId13"/>
    <p:sldId id="823" r:id="rId14"/>
    <p:sldId id="821" r:id="rId15"/>
    <p:sldId id="831" r:id="rId16"/>
    <p:sldId id="779" r:id="rId17"/>
    <p:sldId id="837" r:id="rId18"/>
    <p:sldId id="836" r:id="rId19"/>
    <p:sldId id="825" r:id="rId20"/>
    <p:sldId id="833" r:id="rId21"/>
    <p:sldId id="834" r:id="rId22"/>
    <p:sldId id="774" r:id="rId23"/>
    <p:sldId id="801" r:id="rId24"/>
    <p:sldId id="778" r:id="rId25"/>
    <p:sldId id="808" r:id="rId26"/>
    <p:sldId id="809" r:id="rId27"/>
  </p:sldIdLst>
  <p:sldSz cx="9144000" cy="6858000" type="screen4x3"/>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n Chu" initials="LC" lastIdx="1" clrIdx="0"/>
  <p:cmAuthor id="2" name="Payam Torab" initials="PT" lastIdx="19" clrIdx="1"/>
  <p:cmAuthor id="3" name="Chunyu Hu" initials="CH" lastIdx="11" clrIdx="2">
    <p:extLst>
      <p:ext uri="{19B8F6BF-5375-455C-9EA6-DF929625EA0E}">
        <p15:presenceInfo xmlns:p15="http://schemas.microsoft.com/office/powerpoint/2012/main" userId="29eb7801c1b91784" providerId="Windows Live"/>
      </p:ext>
    </p:extLst>
  </p:cmAuthor>
  <p:cmAuthor id="4" name="Chunyu Hu" initials="CH [2]" lastIdx="14" clrIdx="3">
    <p:extLst>
      <p:ext uri="{19B8F6BF-5375-455C-9EA6-DF929625EA0E}">
        <p15:presenceInfo xmlns:p15="http://schemas.microsoft.com/office/powerpoint/2012/main" userId="S::chunyuhu@fb.com::98f12de9-3d6a-4c20-ab50-c5ddda7fb3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2092"/>
    <a:srgbClr val="00FDFF"/>
    <a:srgbClr val="FF9900"/>
    <a:srgbClr val="FF00FF"/>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455" autoAdjust="0"/>
    <p:restoredTop sz="94218" autoAdjust="0"/>
  </p:normalViewPr>
  <p:slideViewPr>
    <p:cSldViewPr>
      <p:cViewPr varScale="1">
        <p:scale>
          <a:sx n="120" d="100"/>
          <a:sy n="120" d="100"/>
        </p:scale>
        <p:origin x="259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5" d="100"/>
          <a:sy n="95" d="100"/>
        </p:scale>
        <p:origin x="4336" y="20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08-06T18:11:23.648" idx="4">
    <p:pos x="308" y="1037"/>
    <p:text>(Taewon) Concept of link switching, AP and non-AP can both initiate the switch</p:text>
    <p:extLst>
      <p:ext uri="{C676402C-5697-4E1C-873F-D02D1690AC5C}">
        <p15:threadingInfo xmlns:p15="http://schemas.microsoft.com/office/powerpoint/2012/main" timeZoneBias="420"/>
      </p:ext>
    </p:extLst>
  </p:cm>
  <p:cm authorId="2" dt="2020-08-06T18:12:09.269" idx="5">
    <p:pos x="314" y="1447"/>
    <p:text>(Namyeong) Non-AP switching to a different AP in MLD</p:text>
    <p:extLst>
      <p:ext uri="{C676402C-5697-4E1C-873F-D02D1690AC5C}">
        <p15:threadingInfo xmlns:p15="http://schemas.microsoft.com/office/powerpoint/2012/main" timeZoneBias="420"/>
      </p:ext>
    </p:extLst>
  </p:cm>
  <p:cm authorId="2" dt="2020-08-06T18:12:57.611" idx="6">
    <p:pos x="319" y="1586"/>
    <p:text>(Po-Kai) MLO version of (Fast) BSS transition</p:text>
    <p:extLst>
      <p:ext uri="{C676402C-5697-4E1C-873F-D02D1690AC5C}">
        <p15:threadingInfo xmlns:p15="http://schemas.microsoft.com/office/powerpoint/2012/main" timeZoneBias="420"/>
      </p:ext>
    </p:extLst>
  </p:cm>
  <p:cm authorId="2" dt="2020-08-06T18:14:00.096" idx="7">
    <p:pos x="315" y="1716"/>
    <p:text>(Insun) Multi-link set up at association</p:text>
    <p:extLst>
      <p:ext uri="{C676402C-5697-4E1C-873F-D02D1690AC5C}">
        <p15:threadingInfo xmlns:p15="http://schemas.microsoft.com/office/powerpoint/2012/main" timeZoneBias="420"/>
      </p:ext>
    </p:extLst>
  </p:cm>
  <p:cm authorId="2" dt="2020-08-06T18:14:27.559" idx="8">
    <p:pos x="316" y="1847"/>
    <p:text>(Rojan) Implicit/explicit link set up request, adding links post association</p:text>
    <p:extLst>
      <p:ext uri="{C676402C-5697-4E1C-873F-D02D1690AC5C}">
        <p15:threadingInfo xmlns:p15="http://schemas.microsoft.com/office/powerpoint/2012/main" timeZoneBias="420"/>
      </p:ext>
    </p:extLst>
  </p:cm>
  <p:cm authorId="2" dt="2020-08-06T18:16:27.881" idx="9">
    <p:pos x="316" y="1991"/>
    <p:text>(Pooya) Cases for link-level management in MLO</p:text>
    <p:extLst>
      <p:ext uri="{C676402C-5697-4E1C-873F-D02D1690AC5C}">
        <p15:threadingInfo xmlns:p15="http://schemas.microsoft.com/office/powerpoint/2012/main" timeZoneBias="420"/>
      </p:ext>
    </p:extLst>
  </p:cm>
  <p:cm authorId="2" dt="2020-08-06T18:16:49.480" idx="10">
    <p:pos x="315" y="2127"/>
    <p:text>(Harry) TS setup (including admission control) between MLDs</p:text>
    <p:extLst>
      <p:ext uri="{C676402C-5697-4E1C-873F-D02D1690AC5C}">
        <p15:threadingInfo xmlns:p15="http://schemas.microsoft.com/office/powerpoint/2012/main" timeZoneBias="420"/>
      </p:ext>
    </p:extLst>
  </p:cm>
  <p:cm authorId="2" dt="2020-10-14T23:01:34.389" idx="19">
    <p:pos x="314" y="2271"/>
    <p:text>(Yonggang) ML set up procedure, including mismatch between number of affiliated STAs</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464460C0-16A5-C74F-B303-527DDD9809DC}" type="datetime1">
              <a:rPr lang="en-US" smtClean="0"/>
              <a:t>1/20/21</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DA44F839-D206-4547-B95E-F98B6E1C48D6}" type="datetime1">
              <a:rPr lang="en-US" smtClean="0"/>
              <a:t>1/20/21</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DD580951-D1B3-AF46-A736-0B0586FA6740}" type="datetime1">
              <a:rPr lang="en-US" smtClean="0"/>
              <a:t>1/20/21</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012493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5705E19B-C4AB-4D4D-932F-68362C0718AF}" type="datetime1">
              <a:rPr lang="en-US" smtClean="0"/>
              <a:t>1/20/21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19</a:t>
            </a:fld>
            <a:endParaRPr lang="en-US"/>
          </a:p>
        </p:txBody>
      </p:sp>
    </p:spTree>
    <p:extLst>
      <p:ext uri="{BB962C8B-B14F-4D97-AF65-F5344CB8AC3E}">
        <p14:creationId xmlns:p14="http://schemas.microsoft.com/office/powerpoint/2010/main" val="3793483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CD4D214F-C9AC-3441-9936-40BB7A1967DD}" type="datetime1">
              <a:rPr lang="en-US" smtClean="0"/>
              <a:t>1/20/21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20</a:t>
            </a:fld>
            <a:endParaRPr lang="en-US"/>
          </a:p>
        </p:txBody>
      </p:sp>
    </p:spTree>
    <p:extLst>
      <p:ext uri="{BB962C8B-B14F-4D97-AF65-F5344CB8AC3E}">
        <p14:creationId xmlns:p14="http://schemas.microsoft.com/office/powerpoint/2010/main" val="709139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60B7B7D8-53DE-8346-BACA-ACE4395B1BE7}" type="datetime1">
              <a:rPr lang="en-US" smtClean="0"/>
              <a:t>1/20/21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21</a:t>
            </a:fld>
            <a:endParaRPr lang="en-US"/>
          </a:p>
        </p:txBody>
      </p:sp>
    </p:spTree>
    <p:extLst>
      <p:ext uri="{BB962C8B-B14F-4D97-AF65-F5344CB8AC3E}">
        <p14:creationId xmlns:p14="http://schemas.microsoft.com/office/powerpoint/2010/main" val="1768547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17508A01-54B1-3B48-9567-C3383CB2D965}" type="datetime1">
              <a:rPr lang="en-US" smtClean="0"/>
              <a:t>1/20/21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22</a:t>
            </a:fld>
            <a:endParaRPr lang="en-US"/>
          </a:p>
        </p:txBody>
      </p:sp>
    </p:spTree>
    <p:extLst>
      <p:ext uri="{BB962C8B-B14F-4D97-AF65-F5344CB8AC3E}">
        <p14:creationId xmlns:p14="http://schemas.microsoft.com/office/powerpoint/2010/main" val="1617103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226A0174-E3C6-224F-B6ED-AAEDA6D942E1}" type="datetime1">
              <a:rPr lang="en-US" smtClean="0"/>
              <a:t>1/20/21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5</a:t>
            </a:fld>
            <a:endParaRPr lang="en-US"/>
          </a:p>
        </p:txBody>
      </p:sp>
    </p:spTree>
    <p:extLst>
      <p:ext uri="{BB962C8B-B14F-4D97-AF65-F5344CB8AC3E}">
        <p14:creationId xmlns:p14="http://schemas.microsoft.com/office/powerpoint/2010/main" val="2667266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AP2 will stay on 5 GHz for its connection to STA2 in MLD1. STA2 in MLD2 needs to switch to a new AP (AP3) for operation on 6 GHz.</a:t>
            </a:r>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99D25C85-4AEB-DA4B-B7FA-2E5D89862EDC}" type="datetime1">
              <a:rPr lang="en-US" smtClean="0"/>
              <a:t>1/20/21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13557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STA2 in MLD1, and STA2 in MLD 3 are capable of both 5 and 6 GHz operation and will perform a channel switch. STA2 in MLD2 is capable of only 5 GHz, so moving the operation to 6 GHz requires using the new STA3.</a:t>
            </a:r>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8DB6C7F8-84F8-4A48-A56E-937987913407}" type="datetime1">
              <a:rPr lang="en-US" smtClean="0"/>
              <a:t>1/20/21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8</a:t>
            </a:fld>
            <a:endParaRPr lang="en-US"/>
          </a:p>
        </p:txBody>
      </p:sp>
    </p:spTree>
    <p:extLst>
      <p:ext uri="{BB962C8B-B14F-4D97-AF65-F5344CB8AC3E}">
        <p14:creationId xmlns:p14="http://schemas.microsoft.com/office/powerpoint/2010/main" val="2450616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CE720732-A7CE-EA47-951E-8651F4835BEB}" type="datetime1">
              <a:rPr lang="en-US" smtClean="0"/>
              <a:t>1/20/21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12</a:t>
            </a:fld>
            <a:endParaRPr lang="en-US"/>
          </a:p>
        </p:txBody>
      </p:sp>
    </p:spTree>
    <p:extLst>
      <p:ext uri="{BB962C8B-B14F-4D97-AF65-F5344CB8AC3E}">
        <p14:creationId xmlns:p14="http://schemas.microsoft.com/office/powerpoint/2010/main" val="3415251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852F3E05-0BA9-2142-89AD-169F800A8A25}" type="datetime1">
              <a:rPr lang="en-US" smtClean="0"/>
              <a:t>1/20/21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13</a:t>
            </a:fld>
            <a:endParaRPr lang="en-US"/>
          </a:p>
        </p:txBody>
      </p:sp>
    </p:spTree>
    <p:extLst>
      <p:ext uri="{BB962C8B-B14F-4D97-AF65-F5344CB8AC3E}">
        <p14:creationId xmlns:p14="http://schemas.microsoft.com/office/powerpoint/2010/main" val="1231665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Regarding ghost/disabled links: Association time ML configuration can be decided with or without extra links. ML reconfiguration is a fundamentally different problem – changing the configuration post association for any reason that was not present or clear at the time of association. With regards to implementation, and by way of example, if a non-AP MLD with two basebands associates with an AP MLD with 3  </a:t>
            </a:r>
          </a:p>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F0486B44-333E-DD41-92D8-488A2B248326}" type="datetime1">
              <a:rPr lang="en-US" smtClean="0"/>
              <a:t>1/20/21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14</a:t>
            </a:fld>
            <a:endParaRPr lang="en-US"/>
          </a:p>
        </p:txBody>
      </p:sp>
    </p:spTree>
    <p:extLst>
      <p:ext uri="{BB962C8B-B14F-4D97-AF65-F5344CB8AC3E}">
        <p14:creationId xmlns:p14="http://schemas.microsoft.com/office/powerpoint/2010/main" val="1954672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848D7D02-5FBF-5B46-96CE-AB1C34EB5351}" type="datetime1">
              <a:rPr lang="en-US" smtClean="0"/>
              <a:t>1/20/21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15</a:t>
            </a:fld>
            <a:endParaRPr lang="en-US"/>
          </a:p>
        </p:txBody>
      </p:sp>
    </p:spTree>
    <p:extLst>
      <p:ext uri="{BB962C8B-B14F-4D97-AF65-F5344CB8AC3E}">
        <p14:creationId xmlns:p14="http://schemas.microsoft.com/office/powerpoint/2010/main" val="1582604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DFAB907D-31F9-9C45-9B29-155A3B56483A}" type="datetime1">
              <a:rPr lang="en-US" smtClean="0"/>
              <a:t>1/20/21</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16</a:t>
            </a:fld>
            <a:endParaRPr lang="en-US"/>
          </a:p>
        </p:txBody>
      </p:sp>
    </p:spTree>
    <p:extLst>
      <p:ext uri="{BB962C8B-B14F-4D97-AF65-F5344CB8AC3E}">
        <p14:creationId xmlns:p14="http://schemas.microsoft.com/office/powerpoint/2010/main" val="2868100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5" name="Date Placeholder 3">
            <a:extLst>
              <a:ext uri="{FF2B5EF4-FFF2-40B4-BE49-F238E27FC236}">
                <a16:creationId xmlns:a16="http://schemas.microsoft.com/office/drawing/2014/main" id="{B7E73277-748D-9642-A1C8-2C0CC56671A5}"/>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January 2021</a:t>
            </a:r>
            <a:endParaRPr lang="en-US" dirty="0"/>
          </a:p>
        </p:txBody>
      </p:sp>
    </p:spTree>
    <p:extLst>
      <p:ext uri="{BB962C8B-B14F-4D97-AF65-F5344CB8AC3E}">
        <p14:creationId xmlns:p14="http://schemas.microsoft.com/office/powerpoint/2010/main" val="97251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i="0"/>
            </a:lvl1pPr>
          </a:lstStyle>
          <a:p>
            <a:pPr>
              <a:defRPr/>
            </a:pPr>
            <a:r>
              <a:rPr lang="en-US"/>
              <a:t>Payam Torab et al. (multiple affiliations)</a:t>
            </a:r>
            <a:endParaRPr lang="en-US" dirty="0"/>
          </a:p>
        </p:txBody>
      </p:sp>
      <p:sp>
        <p:nvSpPr>
          <p:cNvPr id="10" name="Slide Number Placeholder 9"/>
          <p:cNvSpPr>
            <a:spLocks noGrp="1"/>
          </p:cNvSpPr>
          <p:nvPr>
            <p:ph type="sldNum" idx="12"/>
          </p:nvPr>
        </p:nvSpPr>
        <p:spPr>
          <a:xfrm>
            <a:off x="4283968" y="6537960"/>
            <a:ext cx="548640" cy="228600"/>
          </a:xfrm>
          <a:prstGeom prst="rect">
            <a:avLst/>
          </a:prstGeom>
        </p:spPr>
        <p:txBody>
          <a:bodyPr/>
          <a:lstStyle/>
          <a:p>
            <a:pPr>
              <a:defRPr/>
            </a:pPr>
            <a:r>
              <a:rPr lang="en-US"/>
              <a:t>Slide </a:t>
            </a:r>
            <a:fld id="{C1789BC7-C074-42CC-ADF8-5107DF6BD1C1}" type="slidenum">
              <a:rPr lang="en-US" smtClean="0"/>
              <a:pPr>
                <a:defRPr/>
              </a:pPr>
              <a:t>‹#›</a:t>
            </a:fld>
            <a:endParaRPr lang="en-US"/>
          </a:p>
        </p:txBody>
      </p:sp>
      <p:sp>
        <p:nvSpPr>
          <p:cNvPr id="8" name="Date Placeholder 3">
            <a:extLst>
              <a:ext uri="{FF2B5EF4-FFF2-40B4-BE49-F238E27FC236}">
                <a16:creationId xmlns:a16="http://schemas.microsoft.com/office/drawing/2014/main" id="{ABF88E9F-D029-074C-9963-FF5E42EAF6CC}"/>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January 2021</a:t>
            </a:r>
            <a:endParaRPr lang="en-US" dirty="0"/>
          </a:p>
        </p:txBody>
      </p:sp>
    </p:spTree>
    <p:extLst>
      <p:ext uri="{BB962C8B-B14F-4D97-AF65-F5344CB8AC3E}">
        <p14:creationId xmlns:p14="http://schemas.microsoft.com/office/powerpoint/2010/main" val="122798942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F652A146-6F07-41EF-8958-F5CF356A0B78}" type="slidenum">
              <a:rPr lang="en-US" smtClean="0"/>
              <a:pPr>
                <a:defRPr/>
              </a:pPr>
              <a:t>‹#›</a:t>
            </a:fld>
            <a:endParaRPr lang="en-US" dirty="0"/>
          </a:p>
        </p:txBody>
      </p:sp>
      <p:sp>
        <p:nvSpPr>
          <p:cNvPr id="8" name="Date Placeholder 3">
            <a:extLst>
              <a:ext uri="{FF2B5EF4-FFF2-40B4-BE49-F238E27FC236}">
                <a16:creationId xmlns:a16="http://schemas.microsoft.com/office/drawing/2014/main" id="{BC3086C3-60CC-B84D-93C8-41A062C331BB}"/>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January 2021</a:t>
            </a:r>
            <a:endParaRPr lang="en-US" dirty="0"/>
          </a:p>
        </p:txBody>
      </p:sp>
    </p:spTree>
    <p:extLst>
      <p:ext uri="{BB962C8B-B14F-4D97-AF65-F5344CB8AC3E}">
        <p14:creationId xmlns:p14="http://schemas.microsoft.com/office/powerpoint/2010/main" val="3244933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508759"/>
            <a:ext cx="3808413"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6613" y="1508759"/>
            <a:ext cx="3810000"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7" name="Slide Number Placeholder 6"/>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9B3AFDE4-E638-42C0-A68B-50C601C7C88B}" type="slidenum">
              <a:rPr lang="en-US" smtClean="0"/>
              <a:pPr>
                <a:defRPr/>
              </a:pPr>
              <a:t>‹#›</a:t>
            </a:fld>
            <a:endParaRPr lang="en-US"/>
          </a:p>
        </p:txBody>
      </p:sp>
      <p:sp>
        <p:nvSpPr>
          <p:cNvPr id="9" name="Date Placeholder 3">
            <a:extLst>
              <a:ext uri="{FF2B5EF4-FFF2-40B4-BE49-F238E27FC236}">
                <a16:creationId xmlns:a16="http://schemas.microsoft.com/office/drawing/2014/main" id="{ED839E19-85B2-AB4C-99D1-7151BF3CE13A}"/>
              </a:ext>
            </a:extLst>
          </p:cNvPr>
          <p:cNvSpPr>
            <a:spLocks noGrp="1"/>
          </p:cNvSpPr>
          <p:nvPr>
            <p:ph type="dt" idx="13"/>
          </p:nvPr>
        </p:nvSpPr>
        <p:spPr>
          <a:xfrm>
            <a:off x="684214" y="320040"/>
            <a:ext cx="2743200" cy="228600"/>
          </a:xfrm>
          <a:prstGeom prst="rect">
            <a:avLst/>
          </a:prstGeom>
        </p:spPr>
        <p:txBody>
          <a:bodyPr lIns="0" tIns="0" rIns="0" bIns="0"/>
          <a:lstStyle>
            <a:lvl1pPr>
              <a:defRPr b="1"/>
            </a:lvl1pPr>
          </a:lstStyle>
          <a:p>
            <a:pPr>
              <a:defRPr/>
            </a:pPr>
            <a:r>
              <a:rPr lang="en-US"/>
              <a:t>January 2021</a:t>
            </a:r>
            <a:endParaRPr lang="en-US" dirty="0"/>
          </a:p>
        </p:txBody>
      </p:sp>
    </p:spTree>
    <p:extLst>
      <p:ext uri="{BB962C8B-B14F-4D97-AF65-F5344CB8AC3E}">
        <p14:creationId xmlns:p14="http://schemas.microsoft.com/office/powerpoint/2010/main" val="391499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5">
            <a:extLst>
              <a:ext uri="{FF2B5EF4-FFF2-40B4-BE49-F238E27FC236}">
                <a16:creationId xmlns:a16="http://schemas.microsoft.com/office/drawing/2014/main" id="{DFF71C7E-BB34-1E41-982C-63CEF188F5CC}"/>
              </a:ext>
            </a:extLst>
          </p:cNvPr>
          <p:cNvSpPr>
            <a:spLocks noGrp="1" noChangeArrowheads="1"/>
          </p:cNvSpPr>
          <p:nvPr>
            <p:ph type="sldNum" idx="1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2" name="Footer Placeholder 2">
            <a:extLst>
              <a:ext uri="{FF2B5EF4-FFF2-40B4-BE49-F238E27FC236}">
                <a16:creationId xmlns:a16="http://schemas.microsoft.com/office/drawing/2014/main" id="{11B8D9AA-495D-0443-9F90-F1BD7FAA3FEF}"/>
              </a:ext>
            </a:extLst>
          </p:cNvPr>
          <p:cNvSpPr>
            <a:spLocks noGrp="1"/>
          </p:cNvSpPr>
          <p:nvPr>
            <p:ph type="ftr" sz="quarter" idx="15"/>
          </p:nvPr>
        </p:nvSpPr>
        <p:spPr>
          <a:xfrm>
            <a:off x="5394960" y="6537961"/>
            <a:ext cx="3200400" cy="228600"/>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r>
              <a:rPr lang="en-US"/>
              <a:t>Payam Torab et al. (multiple affiliations)</a:t>
            </a:r>
            <a:endParaRPr lang="en-US" dirty="0"/>
          </a:p>
        </p:txBody>
      </p:sp>
      <p:sp>
        <p:nvSpPr>
          <p:cNvPr id="13" name="Date Placeholder 3">
            <a:extLst>
              <a:ext uri="{FF2B5EF4-FFF2-40B4-BE49-F238E27FC236}">
                <a16:creationId xmlns:a16="http://schemas.microsoft.com/office/drawing/2014/main" id="{DF867928-1982-CF48-A161-62D4099B9809}"/>
              </a:ext>
            </a:extLst>
          </p:cNvPr>
          <p:cNvSpPr>
            <a:spLocks noGrp="1"/>
          </p:cNvSpPr>
          <p:nvPr>
            <p:ph type="dt" idx="16"/>
          </p:nvPr>
        </p:nvSpPr>
        <p:spPr>
          <a:xfrm>
            <a:off x="684214" y="320040"/>
            <a:ext cx="2743200" cy="228600"/>
          </a:xfrm>
          <a:prstGeom prst="rect">
            <a:avLst/>
          </a:prstGeom>
        </p:spPr>
        <p:txBody>
          <a:bodyPr lIns="0" tIns="0" rIns="0" bIns="0"/>
          <a:lstStyle>
            <a:lvl1pPr>
              <a:defRPr b="1"/>
            </a:lvl1pPr>
          </a:lstStyle>
          <a:p>
            <a:pPr>
              <a:defRPr/>
            </a:pPr>
            <a:r>
              <a:rPr lang="en-US"/>
              <a:t>January 2021</a:t>
            </a:r>
            <a:endParaRPr lang="en-US" dirty="0"/>
          </a:p>
        </p:txBody>
      </p:sp>
    </p:spTree>
    <p:extLst>
      <p:ext uri="{BB962C8B-B14F-4D97-AF65-F5344CB8AC3E}">
        <p14:creationId xmlns:p14="http://schemas.microsoft.com/office/powerpoint/2010/main" val="179407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5" name="Slide Number Placeholder 4"/>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69D9E18-8FC9-4D6F-9D47-7F236DA35C33}" type="slidenum">
              <a:rPr lang="en-US" smtClean="0"/>
              <a:pPr>
                <a:defRPr/>
              </a:pPr>
              <a:t>‹#›</a:t>
            </a:fld>
            <a:endParaRPr lang="en-US"/>
          </a:p>
        </p:txBody>
      </p:sp>
      <p:sp>
        <p:nvSpPr>
          <p:cNvPr id="7" name="Date Placeholder 3">
            <a:extLst>
              <a:ext uri="{FF2B5EF4-FFF2-40B4-BE49-F238E27FC236}">
                <a16:creationId xmlns:a16="http://schemas.microsoft.com/office/drawing/2014/main" id="{9E940415-04D4-F548-AE09-A4D36E67DCCC}"/>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January 2021</a:t>
            </a:r>
            <a:endParaRPr lang="en-US" dirty="0"/>
          </a:p>
        </p:txBody>
      </p:sp>
    </p:spTree>
    <p:extLst>
      <p:ext uri="{BB962C8B-B14F-4D97-AF65-F5344CB8AC3E}">
        <p14:creationId xmlns:p14="http://schemas.microsoft.com/office/powerpoint/2010/main" val="165600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4" name="Slide Number Placeholder 3"/>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4A8CB34A-F2D3-4F3B-AD27-33B98B268C82}" type="slidenum">
              <a:rPr lang="en-US" smtClean="0"/>
              <a:pPr>
                <a:defRPr/>
              </a:pPr>
              <a:t>‹#›</a:t>
            </a:fld>
            <a:endParaRPr lang="en-US"/>
          </a:p>
        </p:txBody>
      </p:sp>
      <p:sp>
        <p:nvSpPr>
          <p:cNvPr id="6" name="Date Placeholder 3">
            <a:extLst>
              <a:ext uri="{FF2B5EF4-FFF2-40B4-BE49-F238E27FC236}">
                <a16:creationId xmlns:a16="http://schemas.microsoft.com/office/drawing/2014/main" id="{6E2C9219-3C5D-CC46-B93F-EAC668BF6E3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January 2021</a:t>
            </a:r>
            <a:endParaRPr lang="en-US" dirty="0"/>
          </a:p>
        </p:txBody>
      </p:sp>
    </p:spTree>
    <p:extLst>
      <p:ext uri="{BB962C8B-B14F-4D97-AF65-F5344CB8AC3E}">
        <p14:creationId xmlns:p14="http://schemas.microsoft.com/office/powerpoint/2010/main" val="158940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DC9B8F1-287D-4B8B-8904-2261870F7D4F}" type="slidenum">
              <a:rPr lang="en-US" smtClean="0"/>
              <a:pPr>
                <a:defRPr/>
              </a:pPr>
              <a:t>‹#›</a:t>
            </a:fld>
            <a:endParaRPr lang="en-US"/>
          </a:p>
        </p:txBody>
      </p:sp>
      <p:sp>
        <p:nvSpPr>
          <p:cNvPr id="8" name="Date Placeholder 3">
            <a:extLst>
              <a:ext uri="{FF2B5EF4-FFF2-40B4-BE49-F238E27FC236}">
                <a16:creationId xmlns:a16="http://schemas.microsoft.com/office/drawing/2014/main" id="{78C137FE-FC20-B143-8A57-7DCE588D9E96}"/>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January 2021</a:t>
            </a:r>
            <a:endParaRPr lang="en-US" dirty="0"/>
          </a:p>
        </p:txBody>
      </p:sp>
    </p:spTree>
    <p:extLst>
      <p:ext uri="{BB962C8B-B14F-4D97-AF65-F5344CB8AC3E}">
        <p14:creationId xmlns:p14="http://schemas.microsoft.com/office/powerpoint/2010/main" val="138194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86E05228-1FDB-49BC-8BC4-A91A7D762AB2}" type="slidenum">
              <a:rPr lang="en-US" smtClean="0"/>
              <a:pPr>
                <a:defRPr/>
              </a:pPr>
              <a:t>‹#›</a:t>
            </a:fld>
            <a:endParaRPr lang="en-US"/>
          </a:p>
        </p:txBody>
      </p:sp>
      <p:sp>
        <p:nvSpPr>
          <p:cNvPr id="8" name="Date Placeholder 3">
            <a:extLst>
              <a:ext uri="{FF2B5EF4-FFF2-40B4-BE49-F238E27FC236}">
                <a16:creationId xmlns:a16="http://schemas.microsoft.com/office/drawing/2014/main" id="{CBE89DD0-1156-8547-8F0E-D0DC295CE810}"/>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January 2021</a:t>
            </a:r>
            <a:endParaRPr lang="en-US" dirty="0"/>
          </a:p>
        </p:txBody>
      </p:sp>
    </p:spTree>
    <p:extLst>
      <p:ext uri="{BB962C8B-B14F-4D97-AF65-F5344CB8AC3E}">
        <p14:creationId xmlns:p14="http://schemas.microsoft.com/office/powerpoint/2010/main" val="343685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94360"/>
            <a:ext cx="790956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 name="Date Placeholder 3"/>
          <p:cNvSpPr txBox="1">
            <a:spLocks/>
          </p:cNvSpPr>
          <p:nvPr/>
        </p:nvSpPr>
        <p:spPr bwMode="auto">
          <a:xfrm>
            <a:off x="5829300" y="365760"/>
            <a:ext cx="27432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26" name="Rectangle 2"/>
          <p:cNvSpPr>
            <a:spLocks noGrp="1" noChangeArrowheads="1"/>
          </p:cNvSpPr>
          <p:nvPr>
            <p:ph type="body" idx="1"/>
          </p:nvPr>
        </p:nvSpPr>
        <p:spPr bwMode="auto">
          <a:xfrm>
            <a:off x="685800" y="1600200"/>
            <a:ext cx="7909560" cy="493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30" name="Line 6"/>
          <p:cNvSpPr>
            <a:spLocks noChangeShapeType="1"/>
          </p:cNvSpPr>
          <p:nvPr/>
        </p:nvSpPr>
        <p:spPr bwMode="auto">
          <a:xfrm>
            <a:off x="685797" y="594360"/>
            <a:ext cx="7909560" cy="1588"/>
          </a:xfrm>
          <a:prstGeom prst="line">
            <a:avLst/>
          </a:prstGeom>
          <a:noFill/>
          <a:ln w="12600">
            <a:solidFill>
              <a:srgbClr val="000000"/>
            </a:solidFill>
            <a:miter lim="800000"/>
            <a:headEnd/>
            <a:tailEnd/>
          </a:ln>
          <a:effectLst/>
        </p:spPr>
        <p:txBody>
          <a:bodyPr/>
          <a:lstStyle/>
          <a:p>
            <a:endParaRPr lang="en-GB" sz="1350" dirty="0"/>
          </a:p>
        </p:txBody>
      </p:sp>
      <p:sp>
        <p:nvSpPr>
          <p:cNvPr id="1031" name="Rectangle 7"/>
          <p:cNvSpPr>
            <a:spLocks noChangeArrowheads="1"/>
          </p:cNvSpPr>
          <p:nvPr userDrawn="1"/>
        </p:nvSpPr>
        <p:spPr bwMode="auto">
          <a:xfrm>
            <a:off x="684213" y="6537960"/>
            <a:ext cx="548640" cy="228600"/>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6537960"/>
            <a:ext cx="7886700" cy="1588"/>
          </a:xfrm>
          <a:prstGeom prst="line">
            <a:avLst/>
          </a:prstGeom>
          <a:noFill/>
          <a:ln w="12600">
            <a:solidFill>
              <a:srgbClr val="000000"/>
            </a:solidFill>
            <a:miter lim="800000"/>
            <a:headEnd/>
            <a:tailEnd/>
          </a:ln>
          <a:effectLst/>
        </p:spPr>
        <p:txBody>
          <a:bodyPr/>
          <a:lstStyle/>
          <a:p>
            <a:endParaRPr lang="en-GB" sz="1350" dirty="0"/>
          </a:p>
        </p:txBody>
      </p:sp>
      <p:sp>
        <p:nvSpPr>
          <p:cNvPr id="11" name="Date Placeholder 3">
            <a:extLst>
              <a:ext uri="{FF2B5EF4-FFF2-40B4-BE49-F238E27FC236}">
                <a16:creationId xmlns:a16="http://schemas.microsoft.com/office/drawing/2014/main" id="{D30722E2-09F1-A440-9C67-1062A586F7E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January 2021</a:t>
            </a:r>
            <a:endParaRPr lang="en-US" dirty="0"/>
          </a:p>
        </p:txBody>
      </p:sp>
      <p:sp>
        <p:nvSpPr>
          <p:cNvPr id="12" name="Rectangle 7">
            <a:extLst>
              <a:ext uri="{FF2B5EF4-FFF2-40B4-BE49-F238E27FC236}">
                <a16:creationId xmlns:a16="http://schemas.microsoft.com/office/drawing/2014/main" id="{E89F20AF-BCB3-D24B-B0BA-4D3884E116FE}"/>
              </a:ext>
            </a:extLst>
          </p:cNvPr>
          <p:cNvSpPr>
            <a:spLocks noChangeArrowheads="1"/>
          </p:cNvSpPr>
          <p:nvPr/>
        </p:nvSpPr>
        <p:spPr bwMode="auto">
          <a:xfrm>
            <a:off x="5852160" y="318452"/>
            <a:ext cx="2743200" cy="230188"/>
          </a:xfrm>
          <a:prstGeom prst="rect">
            <a:avLst/>
          </a:prstGeom>
          <a:noFill/>
          <a:ln w="9525">
            <a:noFill/>
            <a:round/>
            <a:headEnd/>
            <a:tailEnd/>
          </a:ln>
          <a:effectLst/>
        </p:spPr>
        <p:txBody>
          <a:bodyPr wrap="none" lIns="0" tIns="0" rIns="0" bIns="0">
            <a:noAutofit/>
          </a:bodyPr>
          <a:lstStyle/>
          <a:p>
            <a: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b="1" dirty="0">
                <a:solidFill>
                  <a:srgbClr val="000000"/>
                </a:solidFill>
              </a:rPr>
              <a:t>IEEE 802.11-20/1554r4</a:t>
            </a:r>
          </a:p>
        </p:txBody>
      </p:sp>
      <p:sp>
        <p:nvSpPr>
          <p:cNvPr id="13" name="Rectangle 5">
            <a:extLst>
              <a:ext uri="{FF2B5EF4-FFF2-40B4-BE49-F238E27FC236}">
                <a16:creationId xmlns:a16="http://schemas.microsoft.com/office/drawing/2014/main" id="{4674C1EC-8F9C-3147-B768-BF181B2A0708}"/>
              </a:ext>
            </a:extLst>
          </p:cNvPr>
          <p:cNvSpPr>
            <a:spLocks noGrp="1" noChangeArrowheads="1"/>
          </p:cNvSpPr>
          <p:nvPr>
            <p:ph type="sldNum" idx="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4" name="Footer Placeholder 2">
            <a:extLst>
              <a:ext uri="{FF2B5EF4-FFF2-40B4-BE49-F238E27FC236}">
                <a16:creationId xmlns:a16="http://schemas.microsoft.com/office/drawing/2014/main" id="{060FBA31-6A64-BB49-9D04-A82D54341592}"/>
              </a:ext>
            </a:extLst>
          </p:cNvPr>
          <p:cNvSpPr>
            <a:spLocks noGrp="1"/>
          </p:cNvSpPr>
          <p:nvPr>
            <p:ph type="ftr" sz="quarter" idx="3"/>
          </p:nvPr>
        </p:nvSpPr>
        <p:spPr>
          <a:xfrm>
            <a:off x="5394960" y="6537961"/>
            <a:ext cx="3200400" cy="228600"/>
          </a:xfrm>
          <a:prstGeom prst="rect">
            <a:avLst/>
          </a:prstGeom>
        </p:spPr>
        <p:txBody>
          <a:bodyPr vert="horz" lIns="91440" tIns="45720" rIns="91440" bIns="45720" rtlCol="0" anchor="ctr"/>
          <a:lstStyle>
            <a:lvl1pPr algn="r">
              <a:defRPr sz="900" i="0">
                <a:solidFill>
                  <a:schemeClr val="tx1">
                    <a:tint val="75000"/>
                  </a:schemeClr>
                </a:solidFill>
              </a:defRPr>
            </a:lvl1pPr>
          </a:lstStyle>
          <a:p>
            <a:pPr>
              <a:defRPr/>
            </a:pPr>
            <a:r>
              <a:rPr lang="en-US"/>
              <a:t>Payam Torab et al. (multiple affiliations)</a:t>
            </a:r>
            <a:endParaRPr lang="en-US" dirty="0"/>
          </a:p>
        </p:txBody>
      </p:sp>
    </p:spTree>
    <p:extLst>
      <p:ext uri="{BB962C8B-B14F-4D97-AF65-F5344CB8AC3E}">
        <p14:creationId xmlns:p14="http://schemas.microsoft.com/office/powerpoint/2010/main" val="179764334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urabe.yoshio@jp.panasonic.com" TargetMode="External"/><Relationship Id="rId13" Type="http://schemas.openxmlformats.org/officeDocument/2006/relationships/hyperlink" Target="mailto:namyeong.kim@lge.com" TargetMode="External"/><Relationship Id="rId3" Type="http://schemas.openxmlformats.org/officeDocument/2006/relationships/hyperlink" Target="mailto:torab@ieee.org" TargetMode="External"/><Relationship Id="rId7" Type="http://schemas.openxmlformats.org/officeDocument/2006/relationships/hyperlink" Target="mailto:rojan.chitrakar@sg.panasonic.com" TargetMode="External"/><Relationship Id="rId12" Type="http://schemas.openxmlformats.org/officeDocument/2006/relationships/hyperlink" Target="mailto:insun.jang@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mmsmith@cisco.com" TargetMode="External"/><Relationship Id="rId11" Type="http://schemas.openxmlformats.org/officeDocument/2006/relationships/hyperlink" Target="mailto:han.zhiqiang1@zte.com.cn" TargetMode="External"/><Relationship Id="rId5" Type="http://schemas.openxmlformats.org/officeDocument/2006/relationships/hyperlink" Target="mailto:pmonajem@cisco.com" TargetMode="External"/><Relationship Id="rId10" Type="http://schemas.openxmlformats.org/officeDocument/2006/relationships/hyperlink" Target="mailto:eldad.perahia@hpe.com" TargetMode="External"/><Relationship Id="rId4" Type="http://schemas.openxmlformats.org/officeDocument/2006/relationships/hyperlink" Target="mailto:chunyuhu@fb.com" TargetMode="External"/><Relationship Id="rId9" Type="http://schemas.openxmlformats.org/officeDocument/2006/relationships/hyperlink" Target="mailto:gaurav.patwardhan@hp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Grp="1" noChangeArrowheads="1"/>
          </p:cNvSpPr>
          <p:nvPr>
            <p:ph idx="1"/>
          </p:nvPr>
        </p:nvSpPr>
        <p:spPr>
          <a:xfrm>
            <a:off x="685800" y="1752600"/>
            <a:ext cx="7772400" cy="381000"/>
          </a:xfrm>
        </p:spPr>
        <p:txBody>
          <a:bodyPr/>
          <a:lstStyle/>
          <a:p>
            <a:pPr algn="ctr">
              <a:buFontTx/>
              <a:buNone/>
            </a:pPr>
            <a:r>
              <a:rPr lang="en-US" sz="2000" dirty="0"/>
              <a:t>Date:</a:t>
            </a:r>
            <a:r>
              <a:rPr lang="en-US" sz="2000" b="0" dirty="0"/>
              <a:t> 2021-01-20</a:t>
            </a:r>
          </a:p>
        </p:txBody>
      </p:sp>
      <p:sp>
        <p:nvSpPr>
          <p:cNvPr id="1029" name="Rectangle 2"/>
          <p:cNvSpPr>
            <a:spLocks noGrp="1" noChangeArrowheads="1"/>
          </p:cNvSpPr>
          <p:nvPr>
            <p:ph type="title"/>
          </p:nvPr>
        </p:nvSpPr>
        <p:spPr>
          <a:xfrm>
            <a:off x="381000" y="685800"/>
            <a:ext cx="8305800" cy="1066800"/>
          </a:xfrm>
        </p:spPr>
        <p:txBody>
          <a:bodyPr/>
          <a:lstStyle/>
          <a:p>
            <a:r>
              <a:rPr lang="en-GB" dirty="0"/>
              <a:t>ML Reconfiguration</a:t>
            </a:r>
            <a:endParaRPr lang="en-US" dirty="0">
              <a:solidFill>
                <a:schemeClr val="bg1">
                  <a:lumMod val="75000"/>
                </a:schemeClr>
              </a:solidFill>
            </a:endParaRPr>
          </a:p>
        </p:txBody>
      </p:sp>
      <p:sp>
        <p:nvSpPr>
          <p:cNvPr id="3" name="Slide Number Placeholder 2"/>
          <p:cNvSpPr>
            <a:spLocks noGrp="1"/>
          </p:cNvSpPr>
          <p:nvPr>
            <p:ph type="sldNum" idx="12"/>
          </p:nvPr>
        </p:nvSpPr>
        <p:spPr/>
        <p:txBody>
          <a:bodyPr/>
          <a:lstStyle/>
          <a:p>
            <a:pPr>
              <a:defRPr/>
            </a:pPr>
            <a:r>
              <a:rPr lang="en-US"/>
              <a:t>Slide </a:t>
            </a:r>
            <a:fld id="{C1789BC7-C074-42CC-ADF8-5107DF6BD1C1}" type="slidenum">
              <a:rPr lang="en-US" smtClean="0"/>
              <a:pPr>
                <a:defRPr/>
              </a:pPr>
              <a:t>1</a:t>
            </a:fld>
            <a:endParaRPr lang="en-US"/>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a:extLst>
              <a:ext uri="{FF2B5EF4-FFF2-40B4-BE49-F238E27FC236}">
                <a16:creationId xmlns:a16="http://schemas.microsoft.com/office/drawing/2014/main" id="{837B96B9-0FC9-4338-A515-0485769C8BF2}"/>
              </a:ext>
            </a:extLst>
          </p:cNvPr>
          <p:cNvGraphicFramePr>
            <a:graphicFrameLocks noGrp="1"/>
          </p:cNvGraphicFramePr>
          <p:nvPr>
            <p:extLst>
              <p:ext uri="{D42A27DB-BD31-4B8C-83A1-F6EECF244321}">
                <p14:modId xmlns:p14="http://schemas.microsoft.com/office/powerpoint/2010/main" val="1366722133"/>
              </p:ext>
            </p:extLst>
          </p:nvPr>
        </p:nvGraphicFramePr>
        <p:xfrm>
          <a:off x="685800" y="2667000"/>
          <a:ext cx="7588627" cy="3200400"/>
        </p:xfrm>
        <a:graphic>
          <a:graphicData uri="http://schemas.openxmlformats.org/drawingml/2006/table">
            <a:tbl>
              <a:tblPr/>
              <a:tblGrid>
                <a:gridCol w="1827907">
                  <a:extLst>
                    <a:ext uri="{9D8B030D-6E8A-4147-A177-3AD203B41FA5}">
                      <a16:colId xmlns:a16="http://schemas.microsoft.com/office/drawing/2014/main" val="20000"/>
                    </a:ext>
                  </a:extLst>
                </a:gridCol>
                <a:gridCol w="1097280">
                  <a:extLst>
                    <a:ext uri="{9D8B030D-6E8A-4147-A177-3AD203B41FA5}">
                      <a16:colId xmlns:a16="http://schemas.microsoft.com/office/drawing/2014/main" val="20001"/>
                    </a:ext>
                  </a:extLst>
                </a:gridCol>
                <a:gridCol w="1280160">
                  <a:extLst>
                    <a:ext uri="{9D8B030D-6E8A-4147-A177-3AD203B41FA5}">
                      <a16:colId xmlns:a16="http://schemas.microsoft.com/office/drawing/2014/main" val="20002"/>
                    </a:ext>
                  </a:extLst>
                </a:gridCol>
                <a:gridCol w="731520">
                  <a:extLst>
                    <a:ext uri="{9D8B030D-6E8A-4147-A177-3AD203B41FA5}">
                      <a16:colId xmlns:a16="http://schemas.microsoft.com/office/drawing/2014/main" val="20003"/>
                    </a:ext>
                  </a:extLst>
                </a:gridCol>
                <a:gridCol w="2651760">
                  <a:extLst>
                    <a:ext uri="{9D8B030D-6E8A-4147-A177-3AD203B41FA5}">
                      <a16:colId xmlns:a16="http://schemas.microsoft.com/office/drawing/2014/main" val="20004"/>
                    </a:ext>
                  </a:extLst>
                </a:gridCol>
              </a:tblGrid>
              <a:tr h="266700">
                <a:tc>
                  <a:txBody>
                    <a:bodyPr/>
                    <a:lstStyle/>
                    <a:p>
                      <a:pPr marL="0" marR="0" algn="ctr">
                        <a:spcBef>
                          <a:spcPts val="0"/>
                        </a:spcBef>
                        <a:spcAft>
                          <a:spcPts val="0"/>
                        </a:spcAft>
                      </a:pPr>
                      <a:r>
                        <a:rPr lang="en-US" sz="1400" b="1" kern="0" dirty="0">
                          <a:effectLst/>
                          <a:latin typeface="+mn-lt"/>
                          <a:cs typeface="Calibri" panose="020F0502020204030204" pitchFamily="34" charset="0"/>
                        </a:rPr>
                        <a:t>Name</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mn-lt"/>
                          <a:ea typeface="Times New Roman"/>
                          <a:cs typeface="Calibri" panose="020F0502020204030204" pitchFamily="34" charset="0"/>
                        </a:rPr>
                        <a:t>Affiliations</a:t>
                      </a:r>
                      <a:endParaRPr lang="en-US" sz="140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mn-lt"/>
                          <a:ea typeface="Times New Roman"/>
                          <a:cs typeface="Calibri" panose="020F0502020204030204" pitchFamily="34" charset="0"/>
                        </a:rPr>
                        <a:t>Address</a:t>
                      </a:r>
                      <a:endParaRPr lang="en-US" sz="140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mn-lt"/>
                          <a:ea typeface="Times New Roman"/>
                          <a:cs typeface="Calibri" panose="020F0502020204030204" pitchFamily="34" charset="0"/>
                        </a:rPr>
                        <a:t>Phone</a:t>
                      </a:r>
                      <a:endParaRPr lang="en-US" sz="140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a:effectLst/>
                          <a:latin typeface="+mn-lt"/>
                          <a:ea typeface="Times New Roman"/>
                          <a:cs typeface="Calibri" panose="020F0502020204030204" pitchFamily="34" charset="0"/>
                        </a:rPr>
                        <a:t>E-mail</a:t>
                      </a:r>
                      <a:endParaRPr lang="en-US" sz="14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Payam Torab</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Facebook</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1 Hacker way</a:t>
                      </a:r>
                    </a:p>
                    <a:p>
                      <a:pPr marL="0" marR="0" algn="ctr">
                        <a:spcBef>
                          <a:spcPts val="0"/>
                        </a:spcBef>
                        <a:spcAft>
                          <a:spcPts val="0"/>
                        </a:spcAft>
                      </a:pPr>
                      <a:r>
                        <a:rPr lang="en-US" sz="1300" dirty="0">
                          <a:effectLst/>
                          <a:latin typeface="+mn-lt"/>
                          <a:ea typeface="Times New Roman"/>
                          <a:cs typeface="Calibri" panose="020F0502020204030204" pitchFamily="34" charset="0"/>
                        </a:rPr>
                        <a:t> Menlo Park, CA</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 </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hlinkClick r:id="rId3"/>
                        </a:rPr>
                        <a:t>torab@ieee.org</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Chunyu Hu</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hlinkClick r:id="rId4"/>
                        </a:rPr>
                        <a:t>chunyuhu@fb.com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9942402"/>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Pooya Monajemi</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Cisco</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00" dirty="0">
                          <a:latin typeface="+mn-lt"/>
                          <a:cs typeface="Calibri" panose="020F0502020204030204" pitchFamily="34" charset="0"/>
                          <a:hlinkClick r:id="rId5"/>
                        </a:rPr>
                        <a:t>pmonajem@cisco.com</a:t>
                      </a:r>
                      <a:endParaRPr lang="en-US" sz="1300" dirty="0">
                        <a:latin typeface="+mn-lt"/>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946390"/>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Malcolm Smith</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300" dirty="0">
                          <a:latin typeface="+mn-lt"/>
                          <a:cs typeface="Calibri" panose="020F0502020204030204" pitchFamily="34" charset="0"/>
                          <a:hlinkClick r:id="rId6"/>
                        </a:rPr>
                        <a:t>mmsmith@cisco.com</a:t>
                      </a:r>
                      <a:endParaRPr lang="en-US" sz="1300" dirty="0">
                        <a:latin typeface="+mn-lt"/>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709307"/>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Rojan Chitrakar</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Panasonic</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7"/>
                        </a:rPr>
                        <a:t>rojan.chitrakar@sg.panasonic.com</a:t>
                      </a:r>
                      <a:r>
                        <a:rPr lang="en-US" sz="1300" dirty="0">
                          <a:effectLst/>
                          <a:latin typeface="+mn-lt"/>
                          <a:ea typeface="Times New Roman"/>
                          <a:cs typeface="Calibri" panose="020F0502020204030204" pitchFamily="34" charset="0"/>
                        </a:rPr>
                        <a:t> </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805148"/>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300">
                          <a:effectLst/>
                          <a:latin typeface="+mn-lt"/>
                          <a:ea typeface="Times New Roman"/>
                          <a:cs typeface="Calibri" panose="020F0502020204030204" pitchFamily="34" charset="0"/>
                        </a:rPr>
                        <a:t>Yoshio </a:t>
                      </a:r>
                      <a:r>
                        <a:rPr lang="en-US" sz="1300">
                          <a:effectLst/>
                          <a:latin typeface="+mn-lt"/>
                          <a:ea typeface="Times New Roman"/>
                          <a:cs typeface="Calibri" panose="020F0502020204030204" pitchFamily="34" charset="0"/>
                        </a:rPr>
                        <a:t>Urabe</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900" b="0" dirty="0">
                        <a:effectLst/>
                        <a:latin typeface="+mn-lt"/>
                        <a:ea typeface="맑은 고딕" panose="020B0503020000020004" pitchFamily="50" charset="-127"/>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8"/>
                        </a:rPr>
                        <a:t>urabe.yoshio@jp.panasonic.com</a:t>
                      </a:r>
                      <a:r>
                        <a:rPr lang="en-US" sz="1300" dirty="0">
                          <a:effectLst/>
                          <a:latin typeface="+mn-lt"/>
                          <a:ea typeface="Times New Roman"/>
                          <a:cs typeface="Calibri" panose="020F0502020204030204" pitchFamily="34" charset="0"/>
                        </a:rPr>
                        <a:t> </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0174484"/>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Gaurav Patwardhan</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HPE</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9"/>
                        </a:rPr>
                        <a:t>gaurav.patwardhan@hpe.com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272466"/>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Eldad Perahia</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10"/>
                        </a:rPr>
                        <a:t>eldad.perahia@hpe.com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2255026"/>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0" i="0" u="none" strike="noStrike" kern="1200" dirty="0">
                          <a:solidFill>
                            <a:schemeClr val="tx1"/>
                          </a:solidFill>
                          <a:effectLst/>
                          <a:latin typeface="+mn-lt"/>
                          <a:ea typeface="+mn-ea"/>
                          <a:cs typeface="Calibri" panose="020F0502020204030204" pitchFamily="34" charset="0"/>
                        </a:rPr>
                        <a:t>Zhiqiang Han</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ZTE</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11"/>
                        </a:rPr>
                        <a:t>han.zhiqiang1@zte.com.cn</a:t>
                      </a:r>
                      <a:r>
                        <a:rPr lang="en-US" sz="1300" dirty="0">
                          <a:effectLst/>
                          <a:latin typeface="+mn-lt"/>
                          <a:ea typeface="Times New Roman"/>
                          <a:cs typeface="Calibri" panose="020F0502020204030204" pitchFamily="34" charset="0"/>
                        </a:rPr>
                        <a:t> </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2335014"/>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effectLst/>
                          <a:latin typeface="+mn-lt"/>
                          <a:ea typeface="Times New Roman"/>
                          <a:cs typeface="Calibri" panose="020F0502020204030204" pitchFamily="34" charset="0"/>
                        </a:rPr>
                        <a:t>Insun Jang</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300" dirty="0">
                          <a:effectLst/>
                          <a:latin typeface="+mn-lt"/>
                          <a:ea typeface="Times New Roman"/>
                          <a:cs typeface="Calibri" panose="020F0502020204030204" pitchFamily="34" charset="0"/>
                        </a:rPr>
                        <a:t>LGE</a:t>
                      </a: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12"/>
                        </a:rPr>
                        <a:t>insun.jang@lge.com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2019837"/>
                  </a:ext>
                </a:extLst>
              </a:tr>
              <a:tr h="266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0" i="0" u="none" strike="noStrike" kern="1200" dirty="0">
                          <a:solidFill>
                            <a:schemeClr val="tx1"/>
                          </a:solidFill>
                          <a:effectLst/>
                          <a:latin typeface="+mn-lt"/>
                          <a:ea typeface="+mn-ea"/>
                          <a:cs typeface="Calibri" panose="020F0502020204030204" pitchFamily="34" charset="0"/>
                        </a:rPr>
                        <a:t>Namyeong Kim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ko-KR" altLang="en-US" sz="1300" b="0" dirty="0">
                        <a:effectLst/>
                        <a:latin typeface="+mn-lt"/>
                        <a:ea typeface="맑은 고딕" panose="020B0503020000020004" pitchFamily="50" charset="-127"/>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mn-lt"/>
                          <a:ea typeface="Times New Roman"/>
                          <a:cs typeface="Calibri" panose="020F0502020204030204" pitchFamily="34" charset="0"/>
                          <a:hlinkClick r:id="rId13"/>
                        </a:rPr>
                        <a:t>namyeong.kim@lge.com</a:t>
                      </a:r>
                      <a:endParaRPr lang="en-US" sz="1300" dirty="0">
                        <a:effectLst/>
                        <a:latin typeface="+mn-lt"/>
                        <a:ea typeface="Times New Roman"/>
                        <a:cs typeface="Calibri" panose="020F0502020204030204" pitchFamily="34" charset="0"/>
                      </a:endParaRPr>
                    </a:p>
                  </a:txBody>
                  <a:tcPr marL="18288" marR="18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0012481"/>
                  </a:ext>
                </a:extLst>
              </a:tr>
            </a:tbl>
          </a:graphicData>
        </a:graphic>
      </p:graphicFrame>
      <p:sp>
        <p:nvSpPr>
          <p:cNvPr id="11" name="Footer Placeholder 4">
            <a:extLst>
              <a:ext uri="{FF2B5EF4-FFF2-40B4-BE49-F238E27FC236}">
                <a16:creationId xmlns:a16="http://schemas.microsoft.com/office/drawing/2014/main" id="{74E1A0C1-411E-0348-8C0C-50807DC70ECB}"/>
              </a:ext>
            </a:extLst>
          </p:cNvPr>
          <p:cNvSpPr>
            <a:spLocks noGrp="1"/>
          </p:cNvSpPr>
          <p:nvPr>
            <p:ph type="ftr" idx="11"/>
          </p:nvPr>
        </p:nvSpPr>
        <p:spPr>
          <a:xfrm>
            <a:off x="5349240" y="6537960"/>
            <a:ext cx="3223260" cy="228600"/>
          </a:xfrm>
        </p:spPr>
        <p:txBody>
          <a:bodyPr/>
          <a:lstStyle/>
          <a:p>
            <a:pPr>
              <a:defRPr/>
            </a:pPr>
            <a:r>
              <a:rPr lang="en-US"/>
              <a:t>Payam Torab et al. (multiple affiliations)</a:t>
            </a:r>
            <a:endParaRPr lang="en-US" dirty="0"/>
          </a:p>
        </p:txBody>
      </p:sp>
      <p:sp>
        <p:nvSpPr>
          <p:cNvPr id="12" name="Date Placeholder 5">
            <a:extLst>
              <a:ext uri="{FF2B5EF4-FFF2-40B4-BE49-F238E27FC236}">
                <a16:creationId xmlns:a16="http://schemas.microsoft.com/office/drawing/2014/main" id="{9BD1E829-D61E-334D-910F-F5874D022E45}"/>
              </a:ext>
            </a:extLst>
          </p:cNvPr>
          <p:cNvSpPr>
            <a:spLocks noGrp="1"/>
          </p:cNvSpPr>
          <p:nvPr>
            <p:ph type="dt" idx="2"/>
          </p:nvPr>
        </p:nvSpPr>
        <p:spPr>
          <a:xfrm>
            <a:off x="684214" y="320040"/>
            <a:ext cx="2743200" cy="228600"/>
          </a:xfrm>
        </p:spPr>
        <p:txBody>
          <a:bodyPr/>
          <a:lstStyle/>
          <a:p>
            <a:pPr>
              <a:defRPr/>
            </a:pPr>
            <a:r>
              <a:rPr lang="en-US"/>
              <a:t>January 2021</a:t>
            </a:r>
            <a:endParaRPr lang="en-US" dirty="0"/>
          </a:p>
        </p:txBody>
      </p:sp>
    </p:spTree>
    <p:extLst>
      <p:ext uri="{BB962C8B-B14F-4D97-AF65-F5344CB8AC3E}">
        <p14:creationId xmlns:p14="http://schemas.microsoft.com/office/powerpoint/2010/main" val="755262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93D2A1-247B-AB42-B41E-663D1B098F6C}"/>
              </a:ext>
            </a:extLst>
          </p:cNvPr>
          <p:cNvSpPr>
            <a:spLocks noGrp="1"/>
          </p:cNvSpPr>
          <p:nvPr>
            <p:ph type="title"/>
          </p:nvPr>
        </p:nvSpPr>
        <p:spPr/>
        <p:txBody>
          <a:bodyPr/>
          <a:lstStyle/>
          <a:p>
            <a:r>
              <a:rPr lang="en-US" dirty="0"/>
              <a:t>ML reconfiguration | Summary</a:t>
            </a:r>
          </a:p>
        </p:txBody>
      </p:sp>
      <p:sp>
        <p:nvSpPr>
          <p:cNvPr id="24" name="Content Placeholder 23">
            <a:extLst>
              <a:ext uri="{FF2B5EF4-FFF2-40B4-BE49-F238E27FC236}">
                <a16:creationId xmlns:a16="http://schemas.microsoft.com/office/drawing/2014/main" id="{D8529541-DCDD-A24D-ABF0-3CE26FD42D18}"/>
              </a:ext>
            </a:extLst>
          </p:cNvPr>
          <p:cNvSpPr>
            <a:spLocks noGrp="1"/>
          </p:cNvSpPr>
          <p:nvPr>
            <p:ph sz="half" idx="1"/>
          </p:nvPr>
        </p:nvSpPr>
        <p:spPr>
          <a:xfrm>
            <a:off x="685801" y="1508759"/>
            <a:ext cx="4553372" cy="5029200"/>
          </a:xfrm>
        </p:spPr>
        <p:txBody>
          <a:bodyPr/>
          <a:lstStyle/>
          <a:p>
            <a:r>
              <a:rPr lang="en-US" dirty="0"/>
              <a:t>ML reconfiguration: A set of procedures to change the AP/non-AP STA mapping within the associated MLDs</a:t>
            </a:r>
          </a:p>
          <a:p>
            <a:endParaRPr lang="en-US" dirty="0"/>
          </a:p>
          <a:p>
            <a:r>
              <a:rPr lang="en-US" dirty="0"/>
              <a:t>Reconfiguration components (absent in the current framework – early discussion [19/1943], [20/0741]),</a:t>
            </a:r>
          </a:p>
          <a:p>
            <a:pPr lvl="1"/>
            <a:r>
              <a:rPr lang="en-US" dirty="0"/>
              <a:t>Adding | removing an AP (within MLD)</a:t>
            </a:r>
          </a:p>
          <a:p>
            <a:pPr lvl="1"/>
            <a:r>
              <a:rPr lang="en-US" dirty="0"/>
              <a:t>Adding | removing non-AP (within MLD)</a:t>
            </a:r>
          </a:p>
          <a:p>
            <a:pPr lvl="1"/>
            <a:r>
              <a:rPr lang="en-US" dirty="0"/>
              <a:t>Adding | removing a link</a:t>
            </a:r>
          </a:p>
          <a:p>
            <a:pPr lvl="1"/>
            <a:r>
              <a:rPr lang="en-US" dirty="0"/>
              <a:t>Changing AP end or non-AP end of a link</a:t>
            </a:r>
          </a:p>
          <a:p>
            <a:pPr marL="642938" lvl="2" indent="0">
              <a:buNone/>
            </a:pPr>
            <a:r>
              <a:rPr lang="en-US" sz="1250" i="1" dirty="0"/>
              <a:t>Note: Changing one end of the link can be achieved through link removal and addition; listed separately to leave open the possibility of a one-step solution</a:t>
            </a:r>
            <a:endParaRPr lang="en-US" dirty="0"/>
          </a:p>
          <a:p>
            <a:endParaRPr lang="en-US" dirty="0"/>
          </a:p>
          <a:p>
            <a:r>
              <a:rPr lang="en-US" dirty="0"/>
              <a:t>Reconfiguration initiated by non-AP or AP (details subject of straw polls)</a:t>
            </a:r>
          </a:p>
        </p:txBody>
      </p:sp>
      <p:sp>
        <p:nvSpPr>
          <p:cNvPr id="4" name="Footer Placeholder 3">
            <a:extLst>
              <a:ext uri="{FF2B5EF4-FFF2-40B4-BE49-F238E27FC236}">
                <a16:creationId xmlns:a16="http://schemas.microsoft.com/office/drawing/2014/main" id="{EED5B0E1-60AE-2A49-A344-C5199BFCC6FF}"/>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09F11F39-CD8C-8942-A7DD-17D4CFA8B4ED}"/>
              </a:ext>
            </a:extLst>
          </p:cNvPr>
          <p:cNvSpPr>
            <a:spLocks noGrp="1"/>
          </p:cNvSpPr>
          <p:nvPr>
            <p:ph type="sldNum" idx="12"/>
          </p:nvPr>
        </p:nvSpPr>
        <p:spPr/>
        <p:txBody>
          <a:bodyPr/>
          <a:lstStyle/>
          <a:p>
            <a:r>
              <a:rPr lang="en-US"/>
              <a:t>Slide </a:t>
            </a:r>
            <a:fld id="{C1789BC7-C074-42CC-ADF8-5107DF6BD1C1}" type="slidenum">
              <a:rPr lang="en-US" smtClean="0"/>
              <a:pPr/>
              <a:t>10</a:t>
            </a:fld>
            <a:endParaRPr lang="en-US"/>
          </a:p>
        </p:txBody>
      </p:sp>
      <p:sp>
        <p:nvSpPr>
          <p:cNvPr id="6" name="Date Placeholder 5">
            <a:extLst>
              <a:ext uri="{FF2B5EF4-FFF2-40B4-BE49-F238E27FC236}">
                <a16:creationId xmlns:a16="http://schemas.microsoft.com/office/drawing/2014/main" id="{246852F7-7658-464A-B033-B98447E67DC5}"/>
              </a:ext>
            </a:extLst>
          </p:cNvPr>
          <p:cNvSpPr>
            <a:spLocks noGrp="1"/>
          </p:cNvSpPr>
          <p:nvPr>
            <p:ph type="dt" idx="13"/>
          </p:nvPr>
        </p:nvSpPr>
        <p:spPr/>
        <p:txBody>
          <a:bodyPr/>
          <a:lstStyle/>
          <a:p>
            <a:r>
              <a:rPr lang="en-US"/>
              <a:t>January 2021</a:t>
            </a:r>
            <a:endParaRPr lang="en-US" dirty="0"/>
          </a:p>
        </p:txBody>
      </p:sp>
      <p:sp>
        <p:nvSpPr>
          <p:cNvPr id="2" name="Rounded Rectangle 1">
            <a:extLst>
              <a:ext uri="{FF2B5EF4-FFF2-40B4-BE49-F238E27FC236}">
                <a16:creationId xmlns:a16="http://schemas.microsoft.com/office/drawing/2014/main" id="{B7827D82-D407-2646-9F60-0CFE711AED59}"/>
              </a:ext>
            </a:extLst>
          </p:cNvPr>
          <p:cNvSpPr/>
          <p:nvPr/>
        </p:nvSpPr>
        <p:spPr bwMode="auto">
          <a:xfrm>
            <a:off x="5257800" y="1508760"/>
            <a:ext cx="3287657" cy="4923330"/>
          </a:xfrm>
          <a:prstGeom prst="roundRect">
            <a:avLst/>
          </a:prstGeom>
          <a:solidFill>
            <a:schemeClr val="accent3">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A8C6F61D-3B18-574A-A445-E8959A86D696}"/>
              </a:ext>
            </a:extLst>
          </p:cNvPr>
          <p:cNvSpPr/>
          <p:nvPr/>
        </p:nvSpPr>
        <p:spPr bwMode="auto">
          <a:xfrm>
            <a:off x="5992758" y="1851795"/>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8" name="Straight Connector 7">
            <a:extLst>
              <a:ext uri="{FF2B5EF4-FFF2-40B4-BE49-F238E27FC236}">
                <a16:creationId xmlns:a16="http://schemas.microsoft.com/office/drawing/2014/main" id="{32200C34-E92B-3A47-8871-B47D508BA36C}"/>
              </a:ext>
            </a:extLst>
          </p:cNvPr>
          <p:cNvCxnSpPr/>
          <p:nvPr/>
        </p:nvCxnSpPr>
        <p:spPr bwMode="auto">
          <a:xfrm>
            <a:off x="6530641" y="2013159"/>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8B7CB809-5BE5-8B4A-8E9D-658A80C7B698}"/>
              </a:ext>
            </a:extLst>
          </p:cNvPr>
          <p:cNvCxnSpPr/>
          <p:nvPr/>
        </p:nvCxnSpPr>
        <p:spPr bwMode="auto">
          <a:xfrm>
            <a:off x="6530641" y="190558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B8C8214B-277B-234D-AE17-7369476D8685}"/>
              </a:ext>
            </a:extLst>
          </p:cNvPr>
          <p:cNvCxnSpPr/>
          <p:nvPr/>
        </p:nvCxnSpPr>
        <p:spPr bwMode="auto">
          <a:xfrm>
            <a:off x="6530641" y="222831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D9CF2ABC-1E18-3A44-A6CB-69EDF014EF37}"/>
              </a:ext>
            </a:extLst>
          </p:cNvPr>
          <p:cNvSpPr/>
          <p:nvPr/>
        </p:nvSpPr>
        <p:spPr bwMode="auto">
          <a:xfrm>
            <a:off x="7283676" y="1850954"/>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3" name="Straight Connector 12">
            <a:extLst>
              <a:ext uri="{FF2B5EF4-FFF2-40B4-BE49-F238E27FC236}">
                <a16:creationId xmlns:a16="http://schemas.microsoft.com/office/drawing/2014/main" id="{1E6B0A24-D67B-4F4B-B561-B180143BAA33}"/>
              </a:ext>
            </a:extLst>
          </p:cNvPr>
          <p:cNvCxnSpPr/>
          <p:nvPr/>
        </p:nvCxnSpPr>
        <p:spPr bwMode="auto">
          <a:xfrm>
            <a:off x="7149205" y="212185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7BED8D08-DE6F-B748-AA5C-4B9EAAB4B9B5}"/>
              </a:ext>
            </a:extLst>
          </p:cNvPr>
          <p:cNvCxnSpPr/>
          <p:nvPr/>
        </p:nvCxnSpPr>
        <p:spPr bwMode="auto">
          <a:xfrm>
            <a:off x="7149205" y="190558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A0C7F159-7479-5542-A8CA-373708687139}"/>
              </a:ext>
            </a:extLst>
          </p:cNvPr>
          <p:cNvCxnSpPr/>
          <p:nvPr/>
        </p:nvCxnSpPr>
        <p:spPr bwMode="auto">
          <a:xfrm>
            <a:off x="7149205" y="233588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2ECED7C6-9518-3443-ADE1-4C3B6B546FBD}"/>
              </a:ext>
            </a:extLst>
          </p:cNvPr>
          <p:cNvCxnSpPr/>
          <p:nvPr/>
        </p:nvCxnSpPr>
        <p:spPr bwMode="auto">
          <a:xfrm>
            <a:off x="6530641" y="212073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DAE2A39-9C9F-154B-A065-A6A66C19D7AC}"/>
              </a:ext>
            </a:extLst>
          </p:cNvPr>
          <p:cNvCxnSpPr>
            <a:cxnSpLocks/>
          </p:cNvCxnSpPr>
          <p:nvPr/>
        </p:nvCxnSpPr>
        <p:spPr bwMode="auto">
          <a:xfrm>
            <a:off x="6664178" y="1905583"/>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19" name="Straight Connector 18">
            <a:extLst>
              <a:ext uri="{FF2B5EF4-FFF2-40B4-BE49-F238E27FC236}">
                <a16:creationId xmlns:a16="http://schemas.microsoft.com/office/drawing/2014/main" id="{2C4CD2BB-25D1-DC4A-94E4-2E051EB284FE}"/>
              </a:ext>
            </a:extLst>
          </p:cNvPr>
          <p:cNvCxnSpPr>
            <a:cxnSpLocks/>
          </p:cNvCxnSpPr>
          <p:nvPr/>
        </p:nvCxnSpPr>
        <p:spPr bwMode="auto">
          <a:xfrm>
            <a:off x="6664178" y="2228593"/>
            <a:ext cx="485027" cy="10442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20" name="Straight Connector 19">
            <a:extLst>
              <a:ext uri="{FF2B5EF4-FFF2-40B4-BE49-F238E27FC236}">
                <a16:creationId xmlns:a16="http://schemas.microsoft.com/office/drawing/2014/main" id="{1926357A-43B7-264A-9940-DF20BD523029}"/>
              </a:ext>
            </a:extLst>
          </p:cNvPr>
          <p:cNvCxnSpPr>
            <a:cxnSpLocks/>
          </p:cNvCxnSpPr>
          <p:nvPr/>
        </p:nvCxnSpPr>
        <p:spPr bwMode="auto">
          <a:xfrm flipV="1">
            <a:off x="6664178" y="1905583"/>
            <a:ext cx="484478" cy="214314"/>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26" name="Arc 25">
            <a:extLst>
              <a:ext uri="{FF2B5EF4-FFF2-40B4-BE49-F238E27FC236}">
                <a16:creationId xmlns:a16="http://schemas.microsoft.com/office/drawing/2014/main" id="{417E1B04-28D2-A242-97B4-06C51B6EC7C2}"/>
              </a:ext>
            </a:extLst>
          </p:cNvPr>
          <p:cNvSpPr/>
          <p:nvPr/>
        </p:nvSpPr>
        <p:spPr bwMode="auto">
          <a:xfrm>
            <a:off x="6974393" y="1850045"/>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27" name="TextBox 26">
            <a:extLst>
              <a:ext uri="{FF2B5EF4-FFF2-40B4-BE49-F238E27FC236}">
                <a16:creationId xmlns:a16="http://schemas.microsoft.com/office/drawing/2014/main" id="{FA76B4F9-7D07-6E49-837F-ABD2CD9E2707}"/>
              </a:ext>
            </a:extLst>
          </p:cNvPr>
          <p:cNvSpPr txBox="1"/>
          <p:nvPr/>
        </p:nvSpPr>
        <p:spPr>
          <a:xfrm>
            <a:off x="5257801" y="2497253"/>
            <a:ext cx="3291840" cy="276999"/>
          </a:xfrm>
          <a:prstGeom prst="rect">
            <a:avLst/>
          </a:prstGeom>
          <a:noFill/>
          <a:ln w="9525">
            <a:noFill/>
          </a:ln>
        </p:spPr>
        <p:txBody>
          <a:bodyPr wrap="square" lIns="0" rIns="0" rtlCol="0">
            <a:spAutoFit/>
          </a:bodyPr>
          <a:lstStyle/>
          <a:p>
            <a:pPr algn="ctr"/>
            <a:r>
              <a:rPr lang="en-US" sz="1200" b="1" dirty="0"/>
              <a:t>Non-AP connecting to new AP</a:t>
            </a:r>
          </a:p>
        </p:txBody>
      </p:sp>
      <p:sp>
        <p:nvSpPr>
          <p:cNvPr id="28" name="TextBox 27">
            <a:extLst>
              <a:ext uri="{FF2B5EF4-FFF2-40B4-BE49-F238E27FC236}">
                <a16:creationId xmlns:a16="http://schemas.microsoft.com/office/drawing/2014/main" id="{FD963DA0-E043-384B-8839-154AD76A9976}"/>
              </a:ext>
            </a:extLst>
          </p:cNvPr>
          <p:cNvSpPr txBox="1"/>
          <p:nvPr/>
        </p:nvSpPr>
        <p:spPr>
          <a:xfrm>
            <a:off x="5809199" y="2766783"/>
            <a:ext cx="2196114" cy="338554"/>
          </a:xfrm>
          <a:prstGeom prst="rect">
            <a:avLst/>
          </a:prstGeom>
          <a:noFill/>
          <a:ln w="9525">
            <a:noFill/>
          </a:ln>
        </p:spPr>
        <p:txBody>
          <a:bodyPr wrap="none" lIns="0" rIns="0" rtlCol="0">
            <a:spAutoFit/>
          </a:bodyPr>
          <a:lstStyle/>
          <a:p>
            <a:pPr algn="ctr"/>
            <a:r>
              <a:rPr lang="en-US" sz="800" dirty="0"/>
              <a:t>Fewer non-AP STAs than AP STAs within MLDs, or</a:t>
            </a:r>
          </a:p>
          <a:p>
            <a:pPr algn="ctr"/>
            <a:r>
              <a:rPr lang="en-US" sz="800" dirty="0"/>
              <a:t>AP STAs having band/channel switching constraints</a:t>
            </a:r>
          </a:p>
        </p:txBody>
      </p:sp>
      <p:sp>
        <p:nvSpPr>
          <p:cNvPr id="29" name="Rectangle 28">
            <a:extLst>
              <a:ext uri="{FF2B5EF4-FFF2-40B4-BE49-F238E27FC236}">
                <a16:creationId xmlns:a16="http://schemas.microsoft.com/office/drawing/2014/main" id="{94BCB730-28F2-2044-95E1-851A36BAC791}"/>
              </a:ext>
            </a:extLst>
          </p:cNvPr>
          <p:cNvSpPr/>
          <p:nvPr/>
        </p:nvSpPr>
        <p:spPr bwMode="auto">
          <a:xfrm>
            <a:off x="5992209" y="3407704"/>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30" name="Straight Connector 29">
            <a:extLst>
              <a:ext uri="{FF2B5EF4-FFF2-40B4-BE49-F238E27FC236}">
                <a16:creationId xmlns:a16="http://schemas.microsoft.com/office/drawing/2014/main" id="{0BC28B1D-48B6-B64C-9009-C0E9B9ADEEEF}"/>
              </a:ext>
            </a:extLst>
          </p:cNvPr>
          <p:cNvCxnSpPr/>
          <p:nvPr/>
        </p:nvCxnSpPr>
        <p:spPr bwMode="auto">
          <a:xfrm>
            <a:off x="6530092" y="356906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2759D7B0-EB09-FB47-90C3-7ED1D79B082B}"/>
              </a:ext>
            </a:extLst>
          </p:cNvPr>
          <p:cNvCxnSpPr/>
          <p:nvPr/>
        </p:nvCxnSpPr>
        <p:spPr bwMode="auto">
          <a:xfrm>
            <a:off x="6530092" y="346149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FF0C7EE4-C14C-9A42-A4F1-F4FFEB29158C}"/>
              </a:ext>
            </a:extLst>
          </p:cNvPr>
          <p:cNvCxnSpPr/>
          <p:nvPr/>
        </p:nvCxnSpPr>
        <p:spPr bwMode="auto">
          <a:xfrm>
            <a:off x="6530092" y="378422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Rectangle 33">
            <a:extLst>
              <a:ext uri="{FF2B5EF4-FFF2-40B4-BE49-F238E27FC236}">
                <a16:creationId xmlns:a16="http://schemas.microsoft.com/office/drawing/2014/main" id="{423982E5-7E84-A841-9D72-0D00FBC8DAB0}"/>
              </a:ext>
            </a:extLst>
          </p:cNvPr>
          <p:cNvSpPr/>
          <p:nvPr/>
        </p:nvSpPr>
        <p:spPr bwMode="auto">
          <a:xfrm>
            <a:off x="7283127" y="340686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35" name="Straight Connector 34">
            <a:extLst>
              <a:ext uri="{FF2B5EF4-FFF2-40B4-BE49-F238E27FC236}">
                <a16:creationId xmlns:a16="http://schemas.microsoft.com/office/drawing/2014/main" id="{26C4DFA4-BFEC-0E4A-B7A9-124AD781D041}"/>
              </a:ext>
            </a:extLst>
          </p:cNvPr>
          <p:cNvCxnSpPr/>
          <p:nvPr/>
        </p:nvCxnSpPr>
        <p:spPr bwMode="auto">
          <a:xfrm>
            <a:off x="7148656" y="3677765"/>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891EA538-6298-BA43-A1E9-50D646FBBC8A}"/>
              </a:ext>
            </a:extLst>
          </p:cNvPr>
          <p:cNvCxnSpPr/>
          <p:nvPr/>
        </p:nvCxnSpPr>
        <p:spPr bwMode="auto">
          <a:xfrm>
            <a:off x="7148656" y="346149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1A435C94-644D-F146-A97A-7438279906A9}"/>
              </a:ext>
            </a:extLst>
          </p:cNvPr>
          <p:cNvCxnSpPr/>
          <p:nvPr/>
        </p:nvCxnSpPr>
        <p:spPr bwMode="auto">
          <a:xfrm>
            <a:off x="7148656" y="389179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8BE0C951-FB7C-4E40-99D1-A395A32F9306}"/>
              </a:ext>
            </a:extLst>
          </p:cNvPr>
          <p:cNvCxnSpPr/>
          <p:nvPr/>
        </p:nvCxnSpPr>
        <p:spPr bwMode="auto">
          <a:xfrm>
            <a:off x="6530092" y="3676645"/>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21700135-EBDA-DA48-B47E-694EFF915A2A}"/>
              </a:ext>
            </a:extLst>
          </p:cNvPr>
          <p:cNvCxnSpPr>
            <a:cxnSpLocks/>
          </p:cNvCxnSpPr>
          <p:nvPr/>
        </p:nvCxnSpPr>
        <p:spPr bwMode="auto">
          <a:xfrm>
            <a:off x="6663629" y="3461492"/>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40" name="Straight Connector 39">
            <a:extLst>
              <a:ext uri="{FF2B5EF4-FFF2-40B4-BE49-F238E27FC236}">
                <a16:creationId xmlns:a16="http://schemas.microsoft.com/office/drawing/2014/main" id="{333165AE-02AF-D649-B531-CF24ADAD20EF}"/>
              </a:ext>
            </a:extLst>
          </p:cNvPr>
          <p:cNvCxnSpPr>
            <a:cxnSpLocks/>
          </p:cNvCxnSpPr>
          <p:nvPr/>
        </p:nvCxnSpPr>
        <p:spPr bwMode="auto">
          <a:xfrm>
            <a:off x="6663629" y="3784502"/>
            <a:ext cx="485027" cy="106245"/>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41" name="Straight Connector 40">
            <a:extLst>
              <a:ext uri="{FF2B5EF4-FFF2-40B4-BE49-F238E27FC236}">
                <a16:creationId xmlns:a16="http://schemas.microsoft.com/office/drawing/2014/main" id="{FD98636B-C198-C342-8AD5-23A6A268C0BF}"/>
              </a:ext>
            </a:extLst>
          </p:cNvPr>
          <p:cNvCxnSpPr>
            <a:cxnSpLocks/>
          </p:cNvCxnSpPr>
          <p:nvPr/>
        </p:nvCxnSpPr>
        <p:spPr bwMode="auto">
          <a:xfrm>
            <a:off x="6663629" y="3461492"/>
            <a:ext cx="485027" cy="214628"/>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42" name="Arc 41">
            <a:extLst>
              <a:ext uri="{FF2B5EF4-FFF2-40B4-BE49-F238E27FC236}">
                <a16:creationId xmlns:a16="http://schemas.microsoft.com/office/drawing/2014/main" id="{D018953F-DFA7-CB44-A087-6E7E8344A026}"/>
              </a:ext>
            </a:extLst>
          </p:cNvPr>
          <p:cNvSpPr/>
          <p:nvPr/>
        </p:nvSpPr>
        <p:spPr bwMode="auto">
          <a:xfrm flipH="1">
            <a:off x="6610774" y="3406863"/>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43" name="TextBox 42">
            <a:extLst>
              <a:ext uri="{FF2B5EF4-FFF2-40B4-BE49-F238E27FC236}">
                <a16:creationId xmlns:a16="http://schemas.microsoft.com/office/drawing/2014/main" id="{52AC128F-0E48-6149-BBBF-EAE1D273D449}"/>
              </a:ext>
            </a:extLst>
          </p:cNvPr>
          <p:cNvSpPr txBox="1"/>
          <p:nvPr/>
        </p:nvSpPr>
        <p:spPr>
          <a:xfrm>
            <a:off x="5257801" y="4053162"/>
            <a:ext cx="3291840" cy="276999"/>
          </a:xfrm>
          <a:prstGeom prst="rect">
            <a:avLst/>
          </a:prstGeom>
          <a:noFill/>
          <a:ln w="9525">
            <a:noFill/>
          </a:ln>
        </p:spPr>
        <p:txBody>
          <a:bodyPr wrap="square" lIns="0" rIns="0" rtlCol="0">
            <a:spAutoFit/>
          </a:bodyPr>
          <a:lstStyle/>
          <a:p>
            <a:pPr algn="ctr"/>
            <a:r>
              <a:rPr lang="en-US" sz="1200" b="1" dirty="0"/>
              <a:t>AP connecting to a new non-AP</a:t>
            </a:r>
          </a:p>
        </p:txBody>
      </p:sp>
      <p:sp>
        <p:nvSpPr>
          <p:cNvPr id="44" name="TextBox 43">
            <a:extLst>
              <a:ext uri="{FF2B5EF4-FFF2-40B4-BE49-F238E27FC236}">
                <a16:creationId xmlns:a16="http://schemas.microsoft.com/office/drawing/2014/main" id="{184D9DE5-F379-A542-8931-D2733C28385F}"/>
              </a:ext>
            </a:extLst>
          </p:cNvPr>
          <p:cNvSpPr txBox="1"/>
          <p:nvPr/>
        </p:nvSpPr>
        <p:spPr>
          <a:xfrm>
            <a:off x="5601053" y="4321263"/>
            <a:ext cx="2611292" cy="338554"/>
          </a:xfrm>
          <a:prstGeom prst="rect">
            <a:avLst/>
          </a:prstGeom>
          <a:noFill/>
          <a:ln w="9525">
            <a:noFill/>
          </a:ln>
        </p:spPr>
        <p:txBody>
          <a:bodyPr wrap="none" lIns="0" rIns="0" rtlCol="0">
            <a:spAutoFit/>
          </a:bodyPr>
          <a:lstStyle/>
          <a:p>
            <a:pPr algn="ctr"/>
            <a:r>
              <a:rPr lang="en-US" sz="800" dirty="0"/>
              <a:t>Fewer affiliated AP STAs than affiliated non-AP STAs, or</a:t>
            </a:r>
          </a:p>
          <a:p>
            <a:pPr algn="ctr"/>
            <a:r>
              <a:rPr lang="en-US" sz="800" dirty="0"/>
              <a:t>affiliated non-AP STAs having band/channel switch constraints</a:t>
            </a:r>
          </a:p>
        </p:txBody>
      </p:sp>
      <p:sp>
        <p:nvSpPr>
          <p:cNvPr id="53" name="Rectangle 52">
            <a:extLst>
              <a:ext uri="{FF2B5EF4-FFF2-40B4-BE49-F238E27FC236}">
                <a16:creationId xmlns:a16="http://schemas.microsoft.com/office/drawing/2014/main" id="{E0D50114-BCC4-0846-A108-F1F152F64894}"/>
              </a:ext>
            </a:extLst>
          </p:cNvPr>
          <p:cNvSpPr/>
          <p:nvPr/>
        </p:nvSpPr>
        <p:spPr bwMode="auto">
          <a:xfrm>
            <a:off x="5992209" y="496337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54" name="Straight Connector 53">
            <a:extLst>
              <a:ext uri="{FF2B5EF4-FFF2-40B4-BE49-F238E27FC236}">
                <a16:creationId xmlns:a16="http://schemas.microsoft.com/office/drawing/2014/main" id="{BE1F41B5-38BC-7D4A-9A2E-4BC38F1422D4}"/>
              </a:ext>
            </a:extLst>
          </p:cNvPr>
          <p:cNvCxnSpPr/>
          <p:nvPr/>
        </p:nvCxnSpPr>
        <p:spPr bwMode="auto">
          <a:xfrm>
            <a:off x="6530092" y="51247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BFBC2614-43CB-B148-99F5-634A0D0E115C}"/>
              </a:ext>
            </a:extLst>
          </p:cNvPr>
          <p:cNvCxnSpPr/>
          <p:nvPr/>
        </p:nvCxnSpPr>
        <p:spPr bwMode="auto">
          <a:xfrm>
            <a:off x="6530092"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B201CEE6-966C-4842-B132-B16DB578BBF7}"/>
              </a:ext>
            </a:extLst>
          </p:cNvPr>
          <p:cNvCxnSpPr/>
          <p:nvPr/>
        </p:nvCxnSpPr>
        <p:spPr bwMode="auto">
          <a:xfrm>
            <a:off x="6530092" y="533989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8" name="Rectangle 57">
            <a:extLst>
              <a:ext uri="{FF2B5EF4-FFF2-40B4-BE49-F238E27FC236}">
                <a16:creationId xmlns:a16="http://schemas.microsoft.com/office/drawing/2014/main" id="{F6454985-7CF1-0C49-BC24-D61C7CD7E1C7}"/>
              </a:ext>
            </a:extLst>
          </p:cNvPr>
          <p:cNvSpPr/>
          <p:nvPr/>
        </p:nvSpPr>
        <p:spPr bwMode="auto">
          <a:xfrm>
            <a:off x="7283127" y="4962532"/>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59" name="Straight Connector 58">
            <a:extLst>
              <a:ext uri="{FF2B5EF4-FFF2-40B4-BE49-F238E27FC236}">
                <a16:creationId xmlns:a16="http://schemas.microsoft.com/office/drawing/2014/main" id="{8EC00B2C-FACE-D844-8D08-9FE0CA9EC74D}"/>
              </a:ext>
            </a:extLst>
          </p:cNvPr>
          <p:cNvCxnSpPr/>
          <p:nvPr/>
        </p:nvCxnSpPr>
        <p:spPr bwMode="auto">
          <a:xfrm>
            <a:off x="7148656" y="523343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9F0E2976-C4E5-7341-9A84-0F36D88DDF9A}"/>
              </a:ext>
            </a:extLst>
          </p:cNvPr>
          <p:cNvCxnSpPr/>
          <p:nvPr/>
        </p:nvCxnSpPr>
        <p:spPr bwMode="auto">
          <a:xfrm>
            <a:off x="7148656"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18AE86E1-2CF6-4E4D-AD4B-604E11F8F282}"/>
              </a:ext>
            </a:extLst>
          </p:cNvPr>
          <p:cNvCxnSpPr/>
          <p:nvPr/>
        </p:nvCxnSpPr>
        <p:spPr bwMode="auto">
          <a:xfrm>
            <a:off x="7148656" y="544746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C28E71EE-8580-0A41-AEC6-100D8680A01B}"/>
              </a:ext>
            </a:extLst>
          </p:cNvPr>
          <p:cNvCxnSpPr/>
          <p:nvPr/>
        </p:nvCxnSpPr>
        <p:spPr bwMode="auto">
          <a:xfrm>
            <a:off x="6530092" y="523231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C2CF3F70-AAB0-2B44-9C61-C31F48F8E2BD}"/>
              </a:ext>
            </a:extLst>
          </p:cNvPr>
          <p:cNvCxnSpPr>
            <a:cxnSpLocks/>
          </p:cNvCxnSpPr>
          <p:nvPr/>
        </p:nvCxnSpPr>
        <p:spPr bwMode="auto">
          <a:xfrm>
            <a:off x="6663629" y="5017161"/>
            <a:ext cx="485027" cy="0"/>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64" name="Straight Connector 63">
            <a:extLst>
              <a:ext uri="{FF2B5EF4-FFF2-40B4-BE49-F238E27FC236}">
                <a16:creationId xmlns:a16="http://schemas.microsoft.com/office/drawing/2014/main" id="{FA021895-63A3-B347-B3DB-E54967E521B3}"/>
              </a:ext>
            </a:extLst>
          </p:cNvPr>
          <p:cNvCxnSpPr>
            <a:cxnSpLocks/>
          </p:cNvCxnSpPr>
          <p:nvPr/>
        </p:nvCxnSpPr>
        <p:spPr bwMode="auto">
          <a:xfrm>
            <a:off x="6663629" y="5340171"/>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65" name="Straight Connector 64">
            <a:extLst>
              <a:ext uri="{FF2B5EF4-FFF2-40B4-BE49-F238E27FC236}">
                <a16:creationId xmlns:a16="http://schemas.microsoft.com/office/drawing/2014/main" id="{863CB943-1553-354F-8071-F315A7A27AB3}"/>
              </a:ext>
            </a:extLst>
          </p:cNvPr>
          <p:cNvCxnSpPr>
            <a:cxnSpLocks/>
          </p:cNvCxnSpPr>
          <p:nvPr/>
        </p:nvCxnSpPr>
        <p:spPr bwMode="auto">
          <a:xfrm>
            <a:off x="6663629" y="5124737"/>
            <a:ext cx="485027" cy="109512"/>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67" name="TextBox 66">
            <a:extLst>
              <a:ext uri="{FF2B5EF4-FFF2-40B4-BE49-F238E27FC236}">
                <a16:creationId xmlns:a16="http://schemas.microsoft.com/office/drawing/2014/main" id="{275074A8-39B6-334C-87E9-2BE8865241E6}"/>
              </a:ext>
            </a:extLst>
          </p:cNvPr>
          <p:cNvSpPr txBox="1"/>
          <p:nvPr/>
        </p:nvSpPr>
        <p:spPr>
          <a:xfrm>
            <a:off x="5257801" y="5608831"/>
            <a:ext cx="3291840" cy="276999"/>
          </a:xfrm>
          <a:prstGeom prst="rect">
            <a:avLst/>
          </a:prstGeom>
          <a:noFill/>
          <a:ln w="9525">
            <a:noFill/>
          </a:ln>
        </p:spPr>
        <p:txBody>
          <a:bodyPr wrap="square" lIns="0" rIns="0" rtlCol="0">
            <a:spAutoFit/>
          </a:bodyPr>
          <a:lstStyle/>
          <a:p>
            <a:pPr algn="ctr"/>
            <a:r>
              <a:rPr lang="en-US" sz="1200" b="1" dirty="0"/>
              <a:t>Adding | removing a link</a:t>
            </a:r>
          </a:p>
        </p:txBody>
      </p:sp>
      <p:sp>
        <p:nvSpPr>
          <p:cNvPr id="148" name="TextBox 147">
            <a:extLst>
              <a:ext uri="{FF2B5EF4-FFF2-40B4-BE49-F238E27FC236}">
                <a16:creationId xmlns:a16="http://schemas.microsoft.com/office/drawing/2014/main" id="{3AE8CE82-9E74-0847-AD5D-3144E24519AF}"/>
              </a:ext>
            </a:extLst>
          </p:cNvPr>
          <p:cNvSpPr txBox="1"/>
          <p:nvPr/>
        </p:nvSpPr>
        <p:spPr>
          <a:xfrm>
            <a:off x="5695549" y="5883605"/>
            <a:ext cx="2430153" cy="338554"/>
          </a:xfrm>
          <a:prstGeom prst="rect">
            <a:avLst/>
          </a:prstGeom>
          <a:noFill/>
          <a:ln w="9525">
            <a:noFill/>
          </a:ln>
        </p:spPr>
        <p:txBody>
          <a:bodyPr wrap="none" lIns="0" rIns="0" rtlCol="0">
            <a:spAutoFit/>
          </a:bodyPr>
          <a:lstStyle/>
          <a:p>
            <a:pPr algn="ctr"/>
            <a:r>
              <a:rPr lang="en-US" sz="800" dirty="0"/>
              <a:t>New link was </a:t>
            </a:r>
            <a:r>
              <a:rPr lang="en-US" sz="800" u="sng" dirty="0"/>
              <a:t>not</a:t>
            </a:r>
            <a:r>
              <a:rPr lang="en-US" sz="800" dirty="0"/>
              <a:t> set up at association time (adding a link),</a:t>
            </a:r>
          </a:p>
          <a:p>
            <a:pPr algn="ctr"/>
            <a:r>
              <a:rPr lang="en-US" sz="800" dirty="0"/>
              <a:t>or link removed permanently from protocol standpoint</a:t>
            </a:r>
          </a:p>
        </p:txBody>
      </p:sp>
    </p:spTree>
    <p:extLst>
      <p:ext uri="{BB962C8B-B14F-4D97-AF65-F5344CB8AC3E}">
        <p14:creationId xmlns:p14="http://schemas.microsoft.com/office/powerpoint/2010/main" val="2971337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93D2A1-247B-AB42-B41E-663D1B098F6C}"/>
              </a:ext>
            </a:extLst>
          </p:cNvPr>
          <p:cNvSpPr>
            <a:spLocks noGrp="1"/>
          </p:cNvSpPr>
          <p:nvPr>
            <p:ph type="title"/>
          </p:nvPr>
        </p:nvSpPr>
        <p:spPr/>
        <p:txBody>
          <a:bodyPr/>
          <a:lstStyle/>
          <a:p>
            <a:r>
              <a:rPr lang="en-US" dirty="0"/>
              <a:t>Operations that are </a:t>
            </a:r>
            <a:r>
              <a:rPr lang="en-US" u="sng" dirty="0"/>
              <a:t>not</a:t>
            </a:r>
            <a:r>
              <a:rPr lang="en-US" dirty="0"/>
              <a:t> ML reconfiguration</a:t>
            </a:r>
          </a:p>
        </p:txBody>
      </p:sp>
      <p:sp>
        <p:nvSpPr>
          <p:cNvPr id="22" name="Content Placeholder 21">
            <a:extLst>
              <a:ext uri="{FF2B5EF4-FFF2-40B4-BE49-F238E27FC236}">
                <a16:creationId xmlns:a16="http://schemas.microsoft.com/office/drawing/2014/main" id="{0A536AF9-FF53-9F4C-8564-D5D2F1CC17D1}"/>
              </a:ext>
            </a:extLst>
          </p:cNvPr>
          <p:cNvSpPr>
            <a:spLocks noGrp="1"/>
          </p:cNvSpPr>
          <p:nvPr>
            <p:ph sz="half" idx="1"/>
          </p:nvPr>
        </p:nvSpPr>
        <p:spPr>
          <a:xfrm>
            <a:off x="685801" y="1508759"/>
            <a:ext cx="3991834" cy="5029200"/>
          </a:xfrm>
        </p:spPr>
        <p:txBody>
          <a:bodyPr/>
          <a:lstStyle/>
          <a:p>
            <a:r>
              <a:rPr lang="en-US" dirty="0"/>
              <a:t>TID switch</a:t>
            </a:r>
          </a:p>
          <a:p>
            <a:pPr lvl="1"/>
            <a:r>
              <a:rPr lang="en-US" dirty="0"/>
              <a:t>Change of TID-to-link mapping</a:t>
            </a:r>
          </a:p>
          <a:p>
            <a:endParaRPr lang="en-US" dirty="0"/>
          </a:p>
          <a:p>
            <a:r>
              <a:rPr lang="en-US" dirty="0"/>
              <a:t>Channel switch</a:t>
            </a:r>
          </a:p>
          <a:p>
            <a:pPr lvl="1"/>
            <a:r>
              <a:rPr lang="en-US" dirty="0"/>
              <a:t>Change of link-to-channel mapping</a:t>
            </a:r>
          </a:p>
          <a:p>
            <a:endParaRPr lang="en-US" dirty="0"/>
          </a:p>
          <a:p>
            <a:r>
              <a:rPr lang="en-US" dirty="0"/>
              <a:t>Changes to link power save state</a:t>
            </a:r>
          </a:p>
          <a:p>
            <a:pPr marL="0" indent="0">
              <a:buNone/>
            </a:pPr>
            <a:endParaRPr lang="en-US" dirty="0"/>
          </a:p>
          <a:p>
            <a:r>
              <a:rPr lang="en-US" dirty="0"/>
              <a:t>None of these operations changes the mapping of AP/non-AP STAs decided at association time</a:t>
            </a:r>
          </a:p>
        </p:txBody>
      </p:sp>
      <p:sp>
        <p:nvSpPr>
          <p:cNvPr id="4" name="Footer Placeholder 3">
            <a:extLst>
              <a:ext uri="{FF2B5EF4-FFF2-40B4-BE49-F238E27FC236}">
                <a16:creationId xmlns:a16="http://schemas.microsoft.com/office/drawing/2014/main" id="{EED5B0E1-60AE-2A49-A344-C5199BFCC6FF}"/>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09F11F39-CD8C-8942-A7DD-17D4CFA8B4ED}"/>
              </a:ext>
            </a:extLst>
          </p:cNvPr>
          <p:cNvSpPr>
            <a:spLocks noGrp="1"/>
          </p:cNvSpPr>
          <p:nvPr>
            <p:ph type="sldNum" idx="12"/>
          </p:nvPr>
        </p:nvSpPr>
        <p:spPr/>
        <p:txBody>
          <a:bodyPr/>
          <a:lstStyle/>
          <a:p>
            <a:pPr>
              <a:defRPr/>
            </a:pPr>
            <a:r>
              <a:rPr lang="en-US"/>
              <a:t>Slide </a:t>
            </a:r>
            <a:fld id="{C1789BC7-C074-42CC-ADF8-5107DF6BD1C1}" type="slidenum">
              <a:rPr lang="en-US" smtClean="0"/>
              <a:pPr>
                <a:defRPr/>
              </a:pPr>
              <a:t>11</a:t>
            </a:fld>
            <a:endParaRPr lang="en-US"/>
          </a:p>
        </p:txBody>
      </p:sp>
      <p:sp>
        <p:nvSpPr>
          <p:cNvPr id="6" name="Date Placeholder 5">
            <a:extLst>
              <a:ext uri="{FF2B5EF4-FFF2-40B4-BE49-F238E27FC236}">
                <a16:creationId xmlns:a16="http://schemas.microsoft.com/office/drawing/2014/main" id="{246852F7-7658-464A-B033-B98447E67DC5}"/>
              </a:ext>
            </a:extLst>
          </p:cNvPr>
          <p:cNvSpPr>
            <a:spLocks noGrp="1"/>
          </p:cNvSpPr>
          <p:nvPr>
            <p:ph type="dt" idx="13"/>
          </p:nvPr>
        </p:nvSpPr>
        <p:spPr/>
        <p:txBody>
          <a:bodyPr/>
          <a:lstStyle/>
          <a:p>
            <a:pPr>
              <a:defRPr/>
            </a:pPr>
            <a:r>
              <a:rPr lang="en-US"/>
              <a:t>January 2021</a:t>
            </a:r>
            <a:endParaRPr lang="en-US" dirty="0"/>
          </a:p>
        </p:txBody>
      </p:sp>
      <p:sp>
        <p:nvSpPr>
          <p:cNvPr id="91" name="Rectangle 90">
            <a:extLst>
              <a:ext uri="{FF2B5EF4-FFF2-40B4-BE49-F238E27FC236}">
                <a16:creationId xmlns:a16="http://schemas.microsoft.com/office/drawing/2014/main" id="{7EC17909-26EE-9A46-8A2F-122036E609EA}"/>
              </a:ext>
            </a:extLst>
          </p:cNvPr>
          <p:cNvSpPr/>
          <p:nvPr/>
        </p:nvSpPr>
        <p:spPr bwMode="auto">
          <a:xfrm>
            <a:off x="5226955" y="1851795"/>
            <a:ext cx="537882" cy="537882"/>
          </a:xfrm>
          <a:prstGeom prst="rect">
            <a:avLst/>
          </a:prstGeom>
          <a:noFill/>
          <a:ln w="9525" cap="flat" cmpd="sng" algn="ctr">
            <a:solidFill>
              <a:schemeClr val="bg1">
                <a:lumMod val="50000"/>
              </a:schemeClr>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MLD</a:t>
            </a:r>
          </a:p>
        </p:txBody>
      </p:sp>
      <p:cxnSp>
        <p:nvCxnSpPr>
          <p:cNvPr id="92" name="Straight Connector 91">
            <a:extLst>
              <a:ext uri="{FF2B5EF4-FFF2-40B4-BE49-F238E27FC236}">
                <a16:creationId xmlns:a16="http://schemas.microsoft.com/office/drawing/2014/main" id="{A9384611-E586-6A43-B238-5A3BAADB1533}"/>
              </a:ext>
            </a:extLst>
          </p:cNvPr>
          <p:cNvCxnSpPr/>
          <p:nvPr/>
        </p:nvCxnSpPr>
        <p:spPr bwMode="auto">
          <a:xfrm>
            <a:off x="5764838" y="2013159"/>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3" name="Straight Connector 92">
            <a:extLst>
              <a:ext uri="{FF2B5EF4-FFF2-40B4-BE49-F238E27FC236}">
                <a16:creationId xmlns:a16="http://schemas.microsoft.com/office/drawing/2014/main" id="{EBE32079-C25F-594C-87D9-772F331D8D4B}"/>
              </a:ext>
            </a:extLst>
          </p:cNvPr>
          <p:cNvCxnSpPr/>
          <p:nvPr/>
        </p:nvCxnSpPr>
        <p:spPr bwMode="auto">
          <a:xfrm>
            <a:off x="5764838" y="1905583"/>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4" name="Straight Connector 93">
            <a:extLst>
              <a:ext uri="{FF2B5EF4-FFF2-40B4-BE49-F238E27FC236}">
                <a16:creationId xmlns:a16="http://schemas.microsoft.com/office/drawing/2014/main" id="{81F1F8BA-9BCE-1047-B64A-19315D604AF0}"/>
              </a:ext>
            </a:extLst>
          </p:cNvPr>
          <p:cNvCxnSpPr/>
          <p:nvPr/>
        </p:nvCxnSpPr>
        <p:spPr bwMode="auto">
          <a:xfrm>
            <a:off x="5764838" y="2228312"/>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sp>
        <p:nvSpPr>
          <p:cNvPr id="96" name="Rectangle 95">
            <a:extLst>
              <a:ext uri="{FF2B5EF4-FFF2-40B4-BE49-F238E27FC236}">
                <a16:creationId xmlns:a16="http://schemas.microsoft.com/office/drawing/2014/main" id="{7BCE5B81-60D9-C440-BB0A-8BA487CB9A52}"/>
              </a:ext>
            </a:extLst>
          </p:cNvPr>
          <p:cNvSpPr/>
          <p:nvPr/>
        </p:nvSpPr>
        <p:spPr bwMode="auto">
          <a:xfrm>
            <a:off x="6517873" y="1850954"/>
            <a:ext cx="537882" cy="537882"/>
          </a:xfrm>
          <a:prstGeom prst="rect">
            <a:avLst/>
          </a:prstGeom>
          <a:noFill/>
          <a:ln w="9525" cap="flat" cmpd="sng" algn="ctr">
            <a:solidFill>
              <a:schemeClr val="bg1">
                <a:lumMod val="50000"/>
              </a:schemeClr>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MLD</a:t>
            </a:r>
          </a:p>
        </p:txBody>
      </p:sp>
      <p:cxnSp>
        <p:nvCxnSpPr>
          <p:cNvPr id="97" name="Straight Connector 96">
            <a:extLst>
              <a:ext uri="{FF2B5EF4-FFF2-40B4-BE49-F238E27FC236}">
                <a16:creationId xmlns:a16="http://schemas.microsoft.com/office/drawing/2014/main" id="{54DC5AA9-B9C5-9342-AC50-09E7DA889B71}"/>
              </a:ext>
            </a:extLst>
          </p:cNvPr>
          <p:cNvCxnSpPr/>
          <p:nvPr/>
        </p:nvCxnSpPr>
        <p:spPr bwMode="auto">
          <a:xfrm>
            <a:off x="6383402" y="212140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8" name="Straight Connector 97">
            <a:extLst>
              <a:ext uri="{FF2B5EF4-FFF2-40B4-BE49-F238E27FC236}">
                <a16:creationId xmlns:a16="http://schemas.microsoft.com/office/drawing/2014/main" id="{2EC16C31-D83A-0349-B2F5-E10CD5DC3334}"/>
              </a:ext>
            </a:extLst>
          </p:cNvPr>
          <p:cNvCxnSpPr/>
          <p:nvPr/>
        </p:nvCxnSpPr>
        <p:spPr bwMode="auto">
          <a:xfrm>
            <a:off x="6383402" y="1905583"/>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9" name="Straight Connector 98">
            <a:extLst>
              <a:ext uri="{FF2B5EF4-FFF2-40B4-BE49-F238E27FC236}">
                <a16:creationId xmlns:a16="http://schemas.microsoft.com/office/drawing/2014/main" id="{3B5DF39E-675D-154F-8862-FFE6796292BD}"/>
              </a:ext>
            </a:extLst>
          </p:cNvPr>
          <p:cNvCxnSpPr/>
          <p:nvPr/>
        </p:nvCxnSpPr>
        <p:spPr bwMode="auto">
          <a:xfrm>
            <a:off x="6383402" y="233588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100" name="Straight Connector 99">
            <a:extLst>
              <a:ext uri="{FF2B5EF4-FFF2-40B4-BE49-F238E27FC236}">
                <a16:creationId xmlns:a16="http://schemas.microsoft.com/office/drawing/2014/main" id="{AC89100F-F3AD-F54A-BE99-77499B7967A3}"/>
              </a:ext>
            </a:extLst>
          </p:cNvPr>
          <p:cNvCxnSpPr/>
          <p:nvPr/>
        </p:nvCxnSpPr>
        <p:spPr bwMode="auto">
          <a:xfrm>
            <a:off x="5764838" y="212140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101" name="Straight Connector 100">
            <a:extLst>
              <a:ext uri="{FF2B5EF4-FFF2-40B4-BE49-F238E27FC236}">
                <a16:creationId xmlns:a16="http://schemas.microsoft.com/office/drawing/2014/main" id="{76A1AC62-F895-5C47-9630-51C79C0F4A5E}"/>
              </a:ext>
            </a:extLst>
          </p:cNvPr>
          <p:cNvCxnSpPr>
            <a:cxnSpLocks/>
          </p:cNvCxnSpPr>
          <p:nvPr/>
        </p:nvCxnSpPr>
        <p:spPr bwMode="auto">
          <a:xfrm>
            <a:off x="5898375" y="1905583"/>
            <a:ext cx="485027" cy="0"/>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cxnSp>
        <p:nvCxnSpPr>
          <p:cNvPr id="102" name="Straight Connector 101">
            <a:extLst>
              <a:ext uri="{FF2B5EF4-FFF2-40B4-BE49-F238E27FC236}">
                <a16:creationId xmlns:a16="http://schemas.microsoft.com/office/drawing/2014/main" id="{9C5AFEB1-2B59-2544-BDC1-9731B7876E72}"/>
              </a:ext>
            </a:extLst>
          </p:cNvPr>
          <p:cNvCxnSpPr>
            <a:cxnSpLocks/>
          </p:cNvCxnSpPr>
          <p:nvPr/>
        </p:nvCxnSpPr>
        <p:spPr bwMode="auto">
          <a:xfrm>
            <a:off x="5898375" y="2228593"/>
            <a:ext cx="485027" cy="104426"/>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cxnSp>
        <p:nvCxnSpPr>
          <p:cNvPr id="103" name="Straight Connector 102">
            <a:extLst>
              <a:ext uri="{FF2B5EF4-FFF2-40B4-BE49-F238E27FC236}">
                <a16:creationId xmlns:a16="http://schemas.microsoft.com/office/drawing/2014/main" id="{CB7F224B-0FF1-044F-9A46-4C3CA6E010B1}"/>
              </a:ext>
            </a:extLst>
          </p:cNvPr>
          <p:cNvCxnSpPr>
            <a:cxnSpLocks/>
          </p:cNvCxnSpPr>
          <p:nvPr/>
        </p:nvCxnSpPr>
        <p:spPr bwMode="auto">
          <a:xfrm>
            <a:off x="5898375" y="2121408"/>
            <a:ext cx="485026" cy="0"/>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sp>
        <p:nvSpPr>
          <p:cNvPr id="104" name="Arc 103">
            <a:extLst>
              <a:ext uri="{FF2B5EF4-FFF2-40B4-BE49-F238E27FC236}">
                <a16:creationId xmlns:a16="http://schemas.microsoft.com/office/drawing/2014/main" id="{F422A37B-DC7C-DF4E-8348-D627A46F2AC1}"/>
              </a:ext>
            </a:extLst>
          </p:cNvPr>
          <p:cNvSpPr/>
          <p:nvPr/>
        </p:nvSpPr>
        <p:spPr bwMode="auto">
          <a:xfrm>
            <a:off x="6125263" y="2058071"/>
            <a:ext cx="258138" cy="438461"/>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105" name="TextBox 104">
            <a:extLst>
              <a:ext uri="{FF2B5EF4-FFF2-40B4-BE49-F238E27FC236}">
                <a16:creationId xmlns:a16="http://schemas.microsoft.com/office/drawing/2014/main" id="{EC2C6965-B2FC-FE4D-BAC0-229C4FBAD2D2}"/>
              </a:ext>
            </a:extLst>
          </p:cNvPr>
          <p:cNvSpPr txBox="1"/>
          <p:nvPr/>
        </p:nvSpPr>
        <p:spPr>
          <a:xfrm>
            <a:off x="4480560" y="2497253"/>
            <a:ext cx="3291840" cy="276999"/>
          </a:xfrm>
          <a:prstGeom prst="rect">
            <a:avLst/>
          </a:prstGeom>
          <a:noFill/>
          <a:ln w="9525">
            <a:noFill/>
          </a:ln>
        </p:spPr>
        <p:txBody>
          <a:bodyPr wrap="square" lIns="0" rIns="0" rtlCol="0">
            <a:spAutoFit/>
          </a:bodyPr>
          <a:lstStyle/>
          <a:p>
            <a:pPr algn="ctr"/>
            <a:r>
              <a:rPr lang="en-US" sz="1200" b="1" dirty="0"/>
              <a:t>TID switch</a:t>
            </a:r>
          </a:p>
        </p:txBody>
      </p:sp>
      <p:sp>
        <p:nvSpPr>
          <p:cNvPr id="106" name="TextBox 105">
            <a:extLst>
              <a:ext uri="{FF2B5EF4-FFF2-40B4-BE49-F238E27FC236}">
                <a16:creationId xmlns:a16="http://schemas.microsoft.com/office/drawing/2014/main" id="{BC1E7019-814C-664E-8041-6550C2E3E185}"/>
              </a:ext>
            </a:extLst>
          </p:cNvPr>
          <p:cNvSpPr txBox="1"/>
          <p:nvPr/>
        </p:nvSpPr>
        <p:spPr>
          <a:xfrm>
            <a:off x="5226955" y="2766783"/>
            <a:ext cx="1828800" cy="338554"/>
          </a:xfrm>
          <a:prstGeom prst="rect">
            <a:avLst/>
          </a:prstGeom>
          <a:noFill/>
          <a:ln w="9525">
            <a:noFill/>
          </a:ln>
        </p:spPr>
        <p:txBody>
          <a:bodyPr wrap="square" lIns="0" rIns="0" rtlCol="0">
            <a:spAutoFit/>
          </a:bodyPr>
          <a:lstStyle/>
          <a:p>
            <a:pPr algn="ctr"/>
            <a:r>
              <a:rPr lang="en-US" sz="800" dirty="0"/>
              <a:t>Links remain the same, mapping between TIDs and links changes</a:t>
            </a:r>
          </a:p>
        </p:txBody>
      </p:sp>
      <p:sp>
        <p:nvSpPr>
          <p:cNvPr id="110" name="Freeform 109">
            <a:extLst>
              <a:ext uri="{FF2B5EF4-FFF2-40B4-BE49-F238E27FC236}">
                <a16:creationId xmlns:a16="http://schemas.microsoft.com/office/drawing/2014/main" id="{38A0B702-CA7B-7140-9905-A53C8D139CBA}"/>
              </a:ext>
            </a:extLst>
          </p:cNvPr>
          <p:cNvSpPr/>
          <p:nvPr/>
        </p:nvSpPr>
        <p:spPr bwMode="auto">
          <a:xfrm>
            <a:off x="4402558" y="1749937"/>
            <a:ext cx="2878932" cy="445346"/>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445346 h 445346"/>
              <a:gd name="connsiteX1" fmla="*/ 485775 w 2878932"/>
              <a:gd name="connsiteY1" fmla="*/ 345333 h 445346"/>
              <a:gd name="connsiteX2" fmla="*/ 1728788 w 2878932"/>
              <a:gd name="connsiteY2" fmla="*/ 2434 h 445346"/>
              <a:gd name="connsiteX3" fmla="*/ 2878932 w 2878932"/>
              <a:gd name="connsiteY3" fmla="*/ 202459 h 445346"/>
            </a:gdLst>
            <a:ahLst/>
            <a:cxnLst>
              <a:cxn ang="0">
                <a:pos x="connsiteX0" y="connsiteY0"/>
              </a:cxn>
              <a:cxn ang="0">
                <a:pos x="connsiteX1" y="connsiteY1"/>
              </a:cxn>
              <a:cxn ang="0">
                <a:pos x="connsiteX2" y="connsiteY2"/>
              </a:cxn>
              <a:cxn ang="0">
                <a:pos x="connsiteX3" y="connsiteY3"/>
              </a:cxn>
            </a:cxnLst>
            <a:rect l="l" t="t" r="r" b="b"/>
            <a:pathLst>
              <a:path w="2878932" h="445346">
                <a:moveTo>
                  <a:pt x="0" y="445346"/>
                </a:moveTo>
                <a:cubicBezTo>
                  <a:pt x="166688" y="445346"/>
                  <a:pt x="197644" y="419152"/>
                  <a:pt x="485775" y="345333"/>
                </a:cubicBezTo>
                <a:cubicBezTo>
                  <a:pt x="773906" y="271514"/>
                  <a:pt x="1329929" y="26246"/>
                  <a:pt x="1728788" y="2434"/>
                </a:cubicBezTo>
                <a:cubicBezTo>
                  <a:pt x="2127647" y="-21378"/>
                  <a:pt x="2495551" y="135784"/>
                  <a:pt x="2878932" y="20245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1" name="Freeform 110">
            <a:extLst>
              <a:ext uri="{FF2B5EF4-FFF2-40B4-BE49-F238E27FC236}">
                <a16:creationId xmlns:a16="http://schemas.microsoft.com/office/drawing/2014/main" id="{2AF4093F-36BD-7548-92C5-1F69B22AB81C}"/>
              </a:ext>
            </a:extLst>
          </p:cNvPr>
          <p:cNvSpPr/>
          <p:nvPr/>
        </p:nvSpPr>
        <p:spPr bwMode="auto">
          <a:xfrm>
            <a:off x="4402558" y="1961378"/>
            <a:ext cx="2878932" cy="255587"/>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267983 h 280683"/>
              <a:gd name="connsiteX1" fmla="*/ 500063 w 2878932"/>
              <a:gd name="connsiteY1" fmla="*/ 267983 h 280683"/>
              <a:gd name="connsiteX2" fmla="*/ 1750219 w 2878932"/>
              <a:gd name="connsiteY2" fmla="*/ 96533 h 280683"/>
              <a:gd name="connsiteX3" fmla="*/ 2878932 w 2878932"/>
              <a:gd name="connsiteY3" fmla="*/ 25096 h 280683"/>
              <a:gd name="connsiteX0" fmla="*/ 0 w 2878932"/>
              <a:gd name="connsiteY0" fmla="*/ 242887 h 255587"/>
              <a:gd name="connsiteX1" fmla="*/ 500063 w 2878932"/>
              <a:gd name="connsiteY1" fmla="*/ 242887 h 255587"/>
              <a:gd name="connsiteX2" fmla="*/ 1750219 w 2878932"/>
              <a:gd name="connsiteY2" fmla="*/ 71437 h 255587"/>
              <a:gd name="connsiteX3" fmla="*/ 2878932 w 2878932"/>
              <a:gd name="connsiteY3" fmla="*/ 0 h 255587"/>
            </a:gdLst>
            <a:ahLst/>
            <a:cxnLst>
              <a:cxn ang="0">
                <a:pos x="connsiteX0" y="connsiteY0"/>
              </a:cxn>
              <a:cxn ang="0">
                <a:pos x="connsiteX1" y="connsiteY1"/>
              </a:cxn>
              <a:cxn ang="0">
                <a:pos x="connsiteX2" y="connsiteY2"/>
              </a:cxn>
              <a:cxn ang="0">
                <a:pos x="connsiteX3" y="connsiteY3"/>
              </a:cxn>
            </a:cxnLst>
            <a:rect l="l" t="t" r="r" b="b"/>
            <a:pathLst>
              <a:path w="2878932" h="255587">
                <a:moveTo>
                  <a:pt x="0" y="242887"/>
                </a:moveTo>
                <a:cubicBezTo>
                  <a:pt x="166688" y="242887"/>
                  <a:pt x="208360" y="271462"/>
                  <a:pt x="500063" y="242887"/>
                </a:cubicBezTo>
                <a:cubicBezTo>
                  <a:pt x="791766" y="214312"/>
                  <a:pt x="1353741" y="111918"/>
                  <a:pt x="1750219" y="71437"/>
                </a:cubicBezTo>
                <a:cubicBezTo>
                  <a:pt x="1971675" y="14287"/>
                  <a:pt x="2488407" y="219075"/>
                  <a:pt x="2878932" y="0"/>
                </a:cubicBezTo>
              </a:path>
            </a:pathLst>
          </a:cu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2" name="Freeform 111">
            <a:extLst>
              <a:ext uri="{FF2B5EF4-FFF2-40B4-BE49-F238E27FC236}">
                <a16:creationId xmlns:a16="http://schemas.microsoft.com/office/drawing/2014/main" id="{AFE9ADAF-D1D3-B142-8008-18392C42F470}"/>
              </a:ext>
            </a:extLst>
          </p:cNvPr>
          <p:cNvSpPr/>
          <p:nvPr/>
        </p:nvSpPr>
        <p:spPr bwMode="auto">
          <a:xfrm>
            <a:off x="4440658" y="1961122"/>
            <a:ext cx="2840832" cy="479872"/>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267983 h 280683"/>
              <a:gd name="connsiteX1" fmla="*/ 500063 w 2878932"/>
              <a:gd name="connsiteY1" fmla="*/ 267983 h 280683"/>
              <a:gd name="connsiteX2" fmla="*/ 1750219 w 2878932"/>
              <a:gd name="connsiteY2" fmla="*/ 96533 h 280683"/>
              <a:gd name="connsiteX3" fmla="*/ 2878932 w 2878932"/>
              <a:gd name="connsiteY3" fmla="*/ 25096 h 280683"/>
              <a:gd name="connsiteX0" fmla="*/ 0 w 2878932"/>
              <a:gd name="connsiteY0" fmla="*/ 242887 h 255587"/>
              <a:gd name="connsiteX1" fmla="*/ 500063 w 2878932"/>
              <a:gd name="connsiteY1" fmla="*/ 242887 h 255587"/>
              <a:gd name="connsiteX2" fmla="*/ 1750219 w 2878932"/>
              <a:gd name="connsiteY2" fmla="*/ 71437 h 255587"/>
              <a:gd name="connsiteX3" fmla="*/ 2878932 w 2878932"/>
              <a:gd name="connsiteY3" fmla="*/ 0 h 255587"/>
              <a:gd name="connsiteX0" fmla="*/ 0 w 2878932"/>
              <a:gd name="connsiteY0" fmla="*/ 242887 h 317240"/>
              <a:gd name="connsiteX1" fmla="*/ 500063 w 2878932"/>
              <a:gd name="connsiteY1" fmla="*/ 242887 h 317240"/>
              <a:gd name="connsiteX2" fmla="*/ 1757362 w 2878932"/>
              <a:gd name="connsiteY2" fmla="*/ 307181 h 317240"/>
              <a:gd name="connsiteX3" fmla="*/ 2878932 w 2878932"/>
              <a:gd name="connsiteY3" fmla="*/ 0 h 317240"/>
              <a:gd name="connsiteX0" fmla="*/ 0 w 2714626"/>
              <a:gd name="connsiteY0" fmla="*/ 342899 h 423484"/>
              <a:gd name="connsiteX1" fmla="*/ 500063 w 2714626"/>
              <a:gd name="connsiteY1" fmla="*/ 342899 h 423484"/>
              <a:gd name="connsiteX2" fmla="*/ 1757362 w 2714626"/>
              <a:gd name="connsiteY2" fmla="*/ 407193 h 423484"/>
              <a:gd name="connsiteX3" fmla="*/ 2714626 w 2714626"/>
              <a:gd name="connsiteY3" fmla="*/ 0 h 423484"/>
              <a:gd name="connsiteX0" fmla="*/ 0 w 2828926"/>
              <a:gd name="connsiteY0" fmla="*/ 200024 h 426165"/>
              <a:gd name="connsiteX1" fmla="*/ 614363 w 2828926"/>
              <a:gd name="connsiteY1" fmla="*/ 342899 h 426165"/>
              <a:gd name="connsiteX2" fmla="*/ 1871662 w 2828926"/>
              <a:gd name="connsiteY2" fmla="*/ 407193 h 426165"/>
              <a:gd name="connsiteX3" fmla="*/ 2828926 w 2828926"/>
              <a:gd name="connsiteY3" fmla="*/ 0 h 426165"/>
              <a:gd name="connsiteX0" fmla="*/ 0 w 2828926"/>
              <a:gd name="connsiteY0" fmla="*/ 200024 h 411967"/>
              <a:gd name="connsiteX1" fmla="*/ 364331 w 2828926"/>
              <a:gd name="connsiteY1" fmla="*/ 221455 h 411967"/>
              <a:gd name="connsiteX2" fmla="*/ 1871662 w 2828926"/>
              <a:gd name="connsiteY2" fmla="*/ 407193 h 411967"/>
              <a:gd name="connsiteX3" fmla="*/ 2828926 w 2828926"/>
              <a:gd name="connsiteY3" fmla="*/ 0 h 411967"/>
              <a:gd name="connsiteX0" fmla="*/ 0 w 2828926"/>
              <a:gd name="connsiteY0" fmla="*/ 200024 h 308228"/>
              <a:gd name="connsiteX1" fmla="*/ 364331 w 2828926"/>
              <a:gd name="connsiteY1" fmla="*/ 221455 h 308228"/>
              <a:gd name="connsiteX2" fmla="*/ 1400175 w 2828926"/>
              <a:gd name="connsiteY2" fmla="*/ 300037 h 308228"/>
              <a:gd name="connsiteX3" fmla="*/ 2828926 w 2828926"/>
              <a:gd name="connsiteY3" fmla="*/ 0 h 308228"/>
              <a:gd name="connsiteX0" fmla="*/ 0 w 2828926"/>
              <a:gd name="connsiteY0" fmla="*/ 200024 h 300042"/>
              <a:gd name="connsiteX1" fmla="*/ 364331 w 2828926"/>
              <a:gd name="connsiteY1" fmla="*/ 221455 h 300042"/>
              <a:gd name="connsiteX2" fmla="*/ 1400175 w 2828926"/>
              <a:gd name="connsiteY2" fmla="*/ 300037 h 300042"/>
              <a:gd name="connsiteX3" fmla="*/ 2155032 w 2828926"/>
              <a:gd name="connsiteY3" fmla="*/ 217235 h 300042"/>
              <a:gd name="connsiteX4" fmla="*/ 2828926 w 2828926"/>
              <a:gd name="connsiteY4" fmla="*/ 0 h 300042"/>
              <a:gd name="connsiteX0" fmla="*/ 0 w 2828926"/>
              <a:gd name="connsiteY0" fmla="*/ 200024 h 428275"/>
              <a:gd name="connsiteX1" fmla="*/ 364331 w 2828926"/>
              <a:gd name="connsiteY1" fmla="*/ 221455 h 428275"/>
              <a:gd name="connsiteX2" fmla="*/ 1400175 w 2828926"/>
              <a:gd name="connsiteY2" fmla="*/ 300037 h 428275"/>
              <a:gd name="connsiteX3" fmla="*/ 2219325 w 2828926"/>
              <a:gd name="connsiteY3" fmla="*/ 417260 h 428275"/>
              <a:gd name="connsiteX4" fmla="*/ 2828926 w 2828926"/>
              <a:gd name="connsiteY4" fmla="*/ 0 h 428275"/>
              <a:gd name="connsiteX0" fmla="*/ 0 w 2821782"/>
              <a:gd name="connsiteY0" fmla="*/ 228599 h 456850"/>
              <a:gd name="connsiteX1" fmla="*/ 364331 w 2821782"/>
              <a:gd name="connsiteY1" fmla="*/ 250030 h 456850"/>
              <a:gd name="connsiteX2" fmla="*/ 1400175 w 2821782"/>
              <a:gd name="connsiteY2" fmla="*/ 328612 h 456850"/>
              <a:gd name="connsiteX3" fmla="*/ 2219325 w 2821782"/>
              <a:gd name="connsiteY3" fmla="*/ 445835 h 456850"/>
              <a:gd name="connsiteX4" fmla="*/ 2821782 w 2821782"/>
              <a:gd name="connsiteY4" fmla="*/ 0 h 456850"/>
              <a:gd name="connsiteX0" fmla="*/ 0 w 2821782"/>
              <a:gd name="connsiteY0" fmla="*/ 228599 h 455854"/>
              <a:gd name="connsiteX1" fmla="*/ 343044 w 2821782"/>
              <a:gd name="connsiteY1" fmla="*/ 358609 h 455854"/>
              <a:gd name="connsiteX2" fmla="*/ 1400175 w 2821782"/>
              <a:gd name="connsiteY2" fmla="*/ 328612 h 455854"/>
              <a:gd name="connsiteX3" fmla="*/ 2219325 w 2821782"/>
              <a:gd name="connsiteY3" fmla="*/ 445835 h 455854"/>
              <a:gd name="connsiteX4" fmla="*/ 2821782 w 2821782"/>
              <a:gd name="connsiteY4" fmla="*/ 0 h 4558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1782" h="455854">
                <a:moveTo>
                  <a:pt x="0" y="228599"/>
                </a:moveTo>
                <a:cubicBezTo>
                  <a:pt x="166688" y="228599"/>
                  <a:pt x="109682" y="341940"/>
                  <a:pt x="343044" y="358609"/>
                </a:cubicBezTo>
                <a:cubicBezTo>
                  <a:pt x="576407" y="375278"/>
                  <a:pt x="1087462" y="314074"/>
                  <a:pt x="1400175" y="328612"/>
                </a:cubicBezTo>
                <a:cubicBezTo>
                  <a:pt x="1712888" y="343150"/>
                  <a:pt x="1981200" y="495841"/>
                  <a:pt x="2219325" y="445835"/>
                </a:cubicBezTo>
                <a:cubicBezTo>
                  <a:pt x="2457450" y="395829"/>
                  <a:pt x="2709466" y="36206"/>
                  <a:pt x="2821782" y="0"/>
                </a:cubicBezTo>
              </a:path>
            </a:pathLst>
          </a:cu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15" name="Straight Arrow Connector 114">
            <a:extLst>
              <a:ext uri="{FF2B5EF4-FFF2-40B4-BE49-F238E27FC236}">
                <a16:creationId xmlns:a16="http://schemas.microsoft.com/office/drawing/2014/main" id="{7E30D232-5EA7-8241-8172-39DC6FF44A51}"/>
              </a:ext>
            </a:extLst>
          </p:cNvPr>
          <p:cNvCxnSpPr>
            <a:cxnSpLocks/>
          </p:cNvCxnSpPr>
          <p:nvPr/>
        </p:nvCxnSpPr>
        <p:spPr bwMode="auto">
          <a:xfrm>
            <a:off x="4114800" y="2195283"/>
            <a:ext cx="345281" cy="89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6" name="Straight Arrow Connector 115">
            <a:extLst>
              <a:ext uri="{FF2B5EF4-FFF2-40B4-BE49-F238E27FC236}">
                <a16:creationId xmlns:a16="http://schemas.microsoft.com/office/drawing/2014/main" id="{841EC16C-4280-7E4A-A3F4-5D9F9E545E2C}"/>
              </a:ext>
            </a:extLst>
          </p:cNvPr>
          <p:cNvCxnSpPr/>
          <p:nvPr/>
        </p:nvCxnSpPr>
        <p:spPr bwMode="auto">
          <a:xfrm>
            <a:off x="7264948" y="1953969"/>
            <a:ext cx="345281" cy="89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8" name="TextBox 117">
            <a:extLst>
              <a:ext uri="{FF2B5EF4-FFF2-40B4-BE49-F238E27FC236}">
                <a16:creationId xmlns:a16="http://schemas.microsoft.com/office/drawing/2014/main" id="{ED09E3E7-09BE-C549-8BAA-C4F419DA2D7B}"/>
              </a:ext>
            </a:extLst>
          </p:cNvPr>
          <p:cNvSpPr txBox="1"/>
          <p:nvPr/>
        </p:nvSpPr>
        <p:spPr>
          <a:xfrm>
            <a:off x="7159129" y="2004999"/>
            <a:ext cx="881216" cy="461665"/>
          </a:xfrm>
          <a:prstGeom prst="rect">
            <a:avLst/>
          </a:prstGeom>
          <a:noFill/>
          <a:ln w="9525">
            <a:noFill/>
          </a:ln>
        </p:spPr>
        <p:txBody>
          <a:bodyPr wrap="square" lIns="0" rIns="0" rtlCol="0">
            <a:spAutoFit/>
          </a:bodyPr>
          <a:lstStyle/>
          <a:p>
            <a:pPr algn="ctr"/>
            <a:r>
              <a:rPr lang="en-US" sz="800" dirty="0"/>
              <a:t>TID 1</a:t>
            </a:r>
          </a:p>
          <a:p>
            <a:pPr algn="ctr"/>
            <a:r>
              <a:rPr lang="en-US" sz="800" dirty="0"/>
              <a:t>(split between</a:t>
            </a:r>
          </a:p>
          <a:p>
            <a:pPr algn="ctr"/>
            <a:r>
              <a:rPr lang="en-US" sz="800" dirty="0"/>
              <a:t>two links)</a:t>
            </a:r>
          </a:p>
        </p:txBody>
      </p:sp>
      <p:sp>
        <p:nvSpPr>
          <p:cNvPr id="119" name="Rectangle 118">
            <a:extLst>
              <a:ext uri="{FF2B5EF4-FFF2-40B4-BE49-F238E27FC236}">
                <a16:creationId xmlns:a16="http://schemas.microsoft.com/office/drawing/2014/main" id="{1FBF7DC0-B9EB-9F44-AA82-916D582DA3ED}"/>
              </a:ext>
            </a:extLst>
          </p:cNvPr>
          <p:cNvSpPr/>
          <p:nvPr/>
        </p:nvSpPr>
        <p:spPr bwMode="auto">
          <a:xfrm>
            <a:off x="5215517" y="3408020"/>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20" name="Straight Connector 119">
            <a:extLst>
              <a:ext uri="{FF2B5EF4-FFF2-40B4-BE49-F238E27FC236}">
                <a16:creationId xmlns:a16="http://schemas.microsoft.com/office/drawing/2014/main" id="{F7A83938-07A4-B943-A4AC-C4C650CA8C5F}"/>
              </a:ext>
            </a:extLst>
          </p:cNvPr>
          <p:cNvCxnSpPr/>
          <p:nvPr/>
        </p:nvCxnSpPr>
        <p:spPr bwMode="auto">
          <a:xfrm>
            <a:off x="5753400" y="356938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1" name="Straight Connector 120">
            <a:extLst>
              <a:ext uri="{FF2B5EF4-FFF2-40B4-BE49-F238E27FC236}">
                <a16:creationId xmlns:a16="http://schemas.microsoft.com/office/drawing/2014/main" id="{A23BE13E-41F5-5C45-A462-868081148439}"/>
              </a:ext>
            </a:extLst>
          </p:cNvPr>
          <p:cNvCxnSpPr/>
          <p:nvPr/>
        </p:nvCxnSpPr>
        <p:spPr bwMode="auto">
          <a:xfrm>
            <a:off x="5753400" y="346180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2" name="Straight Connector 121">
            <a:extLst>
              <a:ext uri="{FF2B5EF4-FFF2-40B4-BE49-F238E27FC236}">
                <a16:creationId xmlns:a16="http://schemas.microsoft.com/office/drawing/2014/main" id="{311FCE22-4976-6145-9670-C889C526E0F7}"/>
              </a:ext>
            </a:extLst>
          </p:cNvPr>
          <p:cNvCxnSpPr/>
          <p:nvPr/>
        </p:nvCxnSpPr>
        <p:spPr bwMode="auto">
          <a:xfrm>
            <a:off x="5753400" y="37845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4" name="Rectangle 123">
            <a:extLst>
              <a:ext uri="{FF2B5EF4-FFF2-40B4-BE49-F238E27FC236}">
                <a16:creationId xmlns:a16="http://schemas.microsoft.com/office/drawing/2014/main" id="{EF41C1FA-32C3-2C4B-9ED0-077B14C073D9}"/>
              </a:ext>
            </a:extLst>
          </p:cNvPr>
          <p:cNvSpPr/>
          <p:nvPr/>
        </p:nvSpPr>
        <p:spPr bwMode="auto">
          <a:xfrm>
            <a:off x="6506435" y="3407179"/>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25" name="Straight Connector 124">
            <a:extLst>
              <a:ext uri="{FF2B5EF4-FFF2-40B4-BE49-F238E27FC236}">
                <a16:creationId xmlns:a16="http://schemas.microsoft.com/office/drawing/2014/main" id="{1B227F53-1845-5C41-AFD5-C7CE4C587C01}"/>
              </a:ext>
            </a:extLst>
          </p:cNvPr>
          <p:cNvCxnSpPr/>
          <p:nvPr/>
        </p:nvCxnSpPr>
        <p:spPr bwMode="auto">
          <a:xfrm>
            <a:off x="6371964" y="367808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6" name="Straight Connector 125">
            <a:extLst>
              <a:ext uri="{FF2B5EF4-FFF2-40B4-BE49-F238E27FC236}">
                <a16:creationId xmlns:a16="http://schemas.microsoft.com/office/drawing/2014/main" id="{1FE22330-41F0-C649-A0A6-F8FD0D872E58}"/>
              </a:ext>
            </a:extLst>
          </p:cNvPr>
          <p:cNvCxnSpPr/>
          <p:nvPr/>
        </p:nvCxnSpPr>
        <p:spPr bwMode="auto">
          <a:xfrm>
            <a:off x="6371964" y="346180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7" name="Straight Connector 126">
            <a:extLst>
              <a:ext uri="{FF2B5EF4-FFF2-40B4-BE49-F238E27FC236}">
                <a16:creationId xmlns:a16="http://schemas.microsoft.com/office/drawing/2014/main" id="{FAA7FA6D-A148-D348-BEFC-950F60BA1410}"/>
              </a:ext>
            </a:extLst>
          </p:cNvPr>
          <p:cNvCxnSpPr/>
          <p:nvPr/>
        </p:nvCxnSpPr>
        <p:spPr bwMode="auto">
          <a:xfrm>
            <a:off x="6371964" y="389211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8" name="Straight Connector 127">
            <a:extLst>
              <a:ext uri="{FF2B5EF4-FFF2-40B4-BE49-F238E27FC236}">
                <a16:creationId xmlns:a16="http://schemas.microsoft.com/office/drawing/2014/main" id="{82298548-229F-DE4B-884D-EE171CC770AD}"/>
              </a:ext>
            </a:extLst>
          </p:cNvPr>
          <p:cNvCxnSpPr/>
          <p:nvPr/>
        </p:nvCxnSpPr>
        <p:spPr bwMode="auto">
          <a:xfrm>
            <a:off x="5753400" y="36769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9" name="Straight Connector 128">
            <a:extLst>
              <a:ext uri="{FF2B5EF4-FFF2-40B4-BE49-F238E27FC236}">
                <a16:creationId xmlns:a16="http://schemas.microsoft.com/office/drawing/2014/main" id="{3CDA87FE-0572-F345-A761-826D3F0AE790}"/>
              </a:ext>
            </a:extLst>
          </p:cNvPr>
          <p:cNvCxnSpPr>
            <a:cxnSpLocks/>
          </p:cNvCxnSpPr>
          <p:nvPr/>
        </p:nvCxnSpPr>
        <p:spPr bwMode="auto">
          <a:xfrm>
            <a:off x="5886937" y="3461808"/>
            <a:ext cx="485027" cy="0"/>
          </a:xfrm>
          <a:prstGeom prst="line">
            <a:avLst/>
          </a:prstGeom>
          <a:solidFill>
            <a:srgbClr val="00B8FF"/>
          </a:solidFill>
          <a:ln w="9525" cap="flat" cmpd="sng" algn="ctr">
            <a:solidFill>
              <a:srgbClr val="C00000"/>
            </a:solidFill>
            <a:prstDash val="solid"/>
            <a:round/>
            <a:headEnd type="oval" w="sm" len="sm"/>
            <a:tailEnd type="oval" w="sm" len="sm"/>
          </a:ln>
          <a:effectLst/>
        </p:spPr>
      </p:cxnSp>
      <p:cxnSp>
        <p:nvCxnSpPr>
          <p:cNvPr id="130" name="Straight Connector 129">
            <a:extLst>
              <a:ext uri="{FF2B5EF4-FFF2-40B4-BE49-F238E27FC236}">
                <a16:creationId xmlns:a16="http://schemas.microsoft.com/office/drawing/2014/main" id="{818D2E35-FBB4-214F-ACF3-C08D50EF00AB}"/>
              </a:ext>
            </a:extLst>
          </p:cNvPr>
          <p:cNvCxnSpPr>
            <a:cxnSpLocks/>
          </p:cNvCxnSpPr>
          <p:nvPr/>
        </p:nvCxnSpPr>
        <p:spPr bwMode="auto">
          <a:xfrm>
            <a:off x="5886937" y="3784818"/>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sp>
        <p:nvSpPr>
          <p:cNvPr id="133" name="TextBox 132">
            <a:extLst>
              <a:ext uri="{FF2B5EF4-FFF2-40B4-BE49-F238E27FC236}">
                <a16:creationId xmlns:a16="http://schemas.microsoft.com/office/drawing/2014/main" id="{F531DF3F-B41B-5B4F-9311-3FFF50321160}"/>
              </a:ext>
            </a:extLst>
          </p:cNvPr>
          <p:cNvSpPr txBox="1"/>
          <p:nvPr/>
        </p:nvSpPr>
        <p:spPr>
          <a:xfrm>
            <a:off x="4480560" y="4049009"/>
            <a:ext cx="3291840" cy="276999"/>
          </a:xfrm>
          <a:prstGeom prst="rect">
            <a:avLst/>
          </a:prstGeom>
          <a:noFill/>
          <a:ln w="9525">
            <a:noFill/>
          </a:ln>
        </p:spPr>
        <p:txBody>
          <a:bodyPr wrap="square" lIns="0" rIns="0" rtlCol="0">
            <a:spAutoFit/>
          </a:bodyPr>
          <a:lstStyle/>
          <a:p>
            <a:pPr algn="ctr"/>
            <a:r>
              <a:rPr lang="en-US" sz="1200" b="1" dirty="0"/>
              <a:t>Channel switch</a:t>
            </a:r>
          </a:p>
        </p:txBody>
      </p:sp>
      <p:sp>
        <p:nvSpPr>
          <p:cNvPr id="134" name="TextBox 133">
            <a:extLst>
              <a:ext uri="{FF2B5EF4-FFF2-40B4-BE49-F238E27FC236}">
                <a16:creationId xmlns:a16="http://schemas.microsoft.com/office/drawing/2014/main" id="{2A153E44-EB1F-1445-B393-9D2362DC98FA}"/>
              </a:ext>
            </a:extLst>
          </p:cNvPr>
          <p:cNvSpPr txBox="1"/>
          <p:nvPr/>
        </p:nvSpPr>
        <p:spPr>
          <a:xfrm>
            <a:off x="5253984" y="4320390"/>
            <a:ext cx="1752082" cy="338554"/>
          </a:xfrm>
          <a:prstGeom prst="rect">
            <a:avLst/>
          </a:prstGeom>
          <a:noFill/>
          <a:ln w="9525">
            <a:noFill/>
          </a:ln>
        </p:spPr>
        <p:txBody>
          <a:bodyPr wrap="none" lIns="0" rIns="0" rtlCol="0">
            <a:spAutoFit/>
          </a:bodyPr>
          <a:lstStyle/>
          <a:p>
            <a:pPr algn="ctr"/>
            <a:r>
              <a:rPr lang="en-US" sz="800" dirty="0"/>
              <a:t>No change from MLO perspective;</a:t>
            </a:r>
          </a:p>
          <a:p>
            <a:pPr algn="ctr"/>
            <a:r>
              <a:rPr lang="en-US" sz="800" dirty="0"/>
              <a:t>same link operating on a different channel</a:t>
            </a:r>
          </a:p>
        </p:txBody>
      </p:sp>
      <p:sp>
        <p:nvSpPr>
          <p:cNvPr id="113" name="Rectangle 112">
            <a:extLst>
              <a:ext uri="{FF2B5EF4-FFF2-40B4-BE49-F238E27FC236}">
                <a16:creationId xmlns:a16="http://schemas.microsoft.com/office/drawing/2014/main" id="{5019B018-3773-0D43-A94D-65A80067EF2C}"/>
              </a:ext>
            </a:extLst>
          </p:cNvPr>
          <p:cNvSpPr/>
          <p:nvPr/>
        </p:nvSpPr>
        <p:spPr bwMode="auto">
          <a:xfrm>
            <a:off x="5195952" y="496337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17" name="Straight Connector 116">
            <a:extLst>
              <a:ext uri="{FF2B5EF4-FFF2-40B4-BE49-F238E27FC236}">
                <a16:creationId xmlns:a16="http://schemas.microsoft.com/office/drawing/2014/main" id="{B0643C19-954B-8342-9AB6-233617DC5C35}"/>
              </a:ext>
            </a:extLst>
          </p:cNvPr>
          <p:cNvCxnSpPr/>
          <p:nvPr/>
        </p:nvCxnSpPr>
        <p:spPr bwMode="auto">
          <a:xfrm>
            <a:off x="5733835" y="51247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1" name="Straight Connector 130">
            <a:extLst>
              <a:ext uri="{FF2B5EF4-FFF2-40B4-BE49-F238E27FC236}">
                <a16:creationId xmlns:a16="http://schemas.microsoft.com/office/drawing/2014/main" id="{FB0A6B1A-FF36-CB40-B0A0-D0A325F07D73}"/>
              </a:ext>
            </a:extLst>
          </p:cNvPr>
          <p:cNvCxnSpPr/>
          <p:nvPr/>
        </p:nvCxnSpPr>
        <p:spPr bwMode="auto">
          <a:xfrm>
            <a:off x="5733835"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2" name="Straight Connector 131">
            <a:extLst>
              <a:ext uri="{FF2B5EF4-FFF2-40B4-BE49-F238E27FC236}">
                <a16:creationId xmlns:a16="http://schemas.microsoft.com/office/drawing/2014/main" id="{AAE695FE-F03A-DB4B-99FA-85F53D5A56A3}"/>
              </a:ext>
            </a:extLst>
          </p:cNvPr>
          <p:cNvCxnSpPr/>
          <p:nvPr/>
        </p:nvCxnSpPr>
        <p:spPr bwMode="auto">
          <a:xfrm>
            <a:off x="5733835" y="533989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6" name="Rectangle 135">
            <a:extLst>
              <a:ext uri="{FF2B5EF4-FFF2-40B4-BE49-F238E27FC236}">
                <a16:creationId xmlns:a16="http://schemas.microsoft.com/office/drawing/2014/main" id="{2CABF296-34BD-6448-90FE-5CB950E73E0B}"/>
              </a:ext>
            </a:extLst>
          </p:cNvPr>
          <p:cNvSpPr/>
          <p:nvPr/>
        </p:nvSpPr>
        <p:spPr bwMode="auto">
          <a:xfrm>
            <a:off x="6486870" y="4962532"/>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37" name="Straight Connector 136">
            <a:extLst>
              <a:ext uri="{FF2B5EF4-FFF2-40B4-BE49-F238E27FC236}">
                <a16:creationId xmlns:a16="http://schemas.microsoft.com/office/drawing/2014/main" id="{2B16B918-80EB-C543-B3C2-09A2530B67D4}"/>
              </a:ext>
            </a:extLst>
          </p:cNvPr>
          <p:cNvCxnSpPr/>
          <p:nvPr/>
        </p:nvCxnSpPr>
        <p:spPr bwMode="auto">
          <a:xfrm>
            <a:off x="6352399" y="523343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8" name="Straight Connector 137">
            <a:extLst>
              <a:ext uri="{FF2B5EF4-FFF2-40B4-BE49-F238E27FC236}">
                <a16:creationId xmlns:a16="http://schemas.microsoft.com/office/drawing/2014/main" id="{7A120C90-D8AB-CE46-BE22-3B6441A1AEAF}"/>
              </a:ext>
            </a:extLst>
          </p:cNvPr>
          <p:cNvCxnSpPr/>
          <p:nvPr/>
        </p:nvCxnSpPr>
        <p:spPr bwMode="auto">
          <a:xfrm>
            <a:off x="6352399"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9" name="Straight Connector 138">
            <a:extLst>
              <a:ext uri="{FF2B5EF4-FFF2-40B4-BE49-F238E27FC236}">
                <a16:creationId xmlns:a16="http://schemas.microsoft.com/office/drawing/2014/main" id="{3C52D422-0458-F441-911C-192727FC3F18}"/>
              </a:ext>
            </a:extLst>
          </p:cNvPr>
          <p:cNvCxnSpPr/>
          <p:nvPr/>
        </p:nvCxnSpPr>
        <p:spPr bwMode="auto">
          <a:xfrm>
            <a:off x="6352399" y="544746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0" name="Straight Connector 139">
            <a:extLst>
              <a:ext uri="{FF2B5EF4-FFF2-40B4-BE49-F238E27FC236}">
                <a16:creationId xmlns:a16="http://schemas.microsoft.com/office/drawing/2014/main" id="{176067D5-6D5F-B44C-B252-5F40914C2C42}"/>
              </a:ext>
            </a:extLst>
          </p:cNvPr>
          <p:cNvCxnSpPr/>
          <p:nvPr/>
        </p:nvCxnSpPr>
        <p:spPr bwMode="auto">
          <a:xfrm>
            <a:off x="5733835" y="523231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1" name="Straight Connector 140">
            <a:extLst>
              <a:ext uri="{FF2B5EF4-FFF2-40B4-BE49-F238E27FC236}">
                <a16:creationId xmlns:a16="http://schemas.microsoft.com/office/drawing/2014/main" id="{1D817295-82D9-0043-9177-605B3D9A1500}"/>
              </a:ext>
            </a:extLst>
          </p:cNvPr>
          <p:cNvCxnSpPr>
            <a:cxnSpLocks/>
          </p:cNvCxnSpPr>
          <p:nvPr/>
        </p:nvCxnSpPr>
        <p:spPr bwMode="auto">
          <a:xfrm>
            <a:off x="5867372" y="5017161"/>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142" name="Straight Connector 141">
            <a:extLst>
              <a:ext uri="{FF2B5EF4-FFF2-40B4-BE49-F238E27FC236}">
                <a16:creationId xmlns:a16="http://schemas.microsoft.com/office/drawing/2014/main" id="{4AF66F59-929C-B44D-BCD6-4F528BA03FC9}"/>
              </a:ext>
            </a:extLst>
          </p:cNvPr>
          <p:cNvCxnSpPr>
            <a:cxnSpLocks/>
          </p:cNvCxnSpPr>
          <p:nvPr/>
        </p:nvCxnSpPr>
        <p:spPr bwMode="auto">
          <a:xfrm>
            <a:off x="5867372" y="5340171"/>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143" name="Straight Connector 142">
            <a:extLst>
              <a:ext uri="{FF2B5EF4-FFF2-40B4-BE49-F238E27FC236}">
                <a16:creationId xmlns:a16="http://schemas.microsoft.com/office/drawing/2014/main" id="{806BA760-11BD-6D4D-B1FC-192CC0721F4E}"/>
              </a:ext>
            </a:extLst>
          </p:cNvPr>
          <p:cNvCxnSpPr>
            <a:cxnSpLocks/>
          </p:cNvCxnSpPr>
          <p:nvPr/>
        </p:nvCxnSpPr>
        <p:spPr bwMode="auto">
          <a:xfrm>
            <a:off x="5867372" y="5124737"/>
            <a:ext cx="485027" cy="109512"/>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144" name="Arc 143">
            <a:extLst>
              <a:ext uri="{FF2B5EF4-FFF2-40B4-BE49-F238E27FC236}">
                <a16:creationId xmlns:a16="http://schemas.microsoft.com/office/drawing/2014/main" id="{D2A6CF63-D33B-6249-8414-CC4AC396562B}"/>
              </a:ext>
            </a:extLst>
          </p:cNvPr>
          <p:cNvSpPr/>
          <p:nvPr/>
        </p:nvSpPr>
        <p:spPr bwMode="auto">
          <a:xfrm flipH="1">
            <a:off x="5778659" y="4961343"/>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145" name="TextBox 144">
            <a:extLst>
              <a:ext uri="{FF2B5EF4-FFF2-40B4-BE49-F238E27FC236}">
                <a16:creationId xmlns:a16="http://schemas.microsoft.com/office/drawing/2014/main" id="{C06EBEEC-44C3-344E-9D9A-FB2F03B688B0}"/>
              </a:ext>
            </a:extLst>
          </p:cNvPr>
          <p:cNvSpPr txBox="1"/>
          <p:nvPr/>
        </p:nvSpPr>
        <p:spPr>
          <a:xfrm>
            <a:off x="4461544" y="5608831"/>
            <a:ext cx="3291840" cy="276999"/>
          </a:xfrm>
          <a:prstGeom prst="rect">
            <a:avLst/>
          </a:prstGeom>
          <a:noFill/>
          <a:ln w="9525">
            <a:noFill/>
          </a:ln>
        </p:spPr>
        <p:txBody>
          <a:bodyPr wrap="square" lIns="0" rIns="0" rtlCol="0">
            <a:spAutoFit/>
          </a:bodyPr>
          <a:lstStyle/>
          <a:p>
            <a:pPr algn="ctr"/>
            <a:r>
              <a:rPr lang="en-US" sz="1200" b="1" dirty="0"/>
              <a:t>Changes to link power save or TIDs</a:t>
            </a:r>
          </a:p>
        </p:txBody>
      </p:sp>
      <p:sp>
        <p:nvSpPr>
          <p:cNvPr id="146" name="TextBox 145">
            <a:extLst>
              <a:ext uri="{FF2B5EF4-FFF2-40B4-BE49-F238E27FC236}">
                <a16:creationId xmlns:a16="http://schemas.microsoft.com/office/drawing/2014/main" id="{665CFE1E-2DE3-0C4E-A4DF-831FDEB42CA4}"/>
              </a:ext>
            </a:extLst>
          </p:cNvPr>
          <p:cNvSpPr txBox="1"/>
          <p:nvPr/>
        </p:nvSpPr>
        <p:spPr>
          <a:xfrm>
            <a:off x="5384704" y="5884153"/>
            <a:ext cx="1497205" cy="215444"/>
          </a:xfrm>
          <a:prstGeom prst="rect">
            <a:avLst/>
          </a:prstGeom>
          <a:noFill/>
          <a:ln w="9525">
            <a:noFill/>
          </a:ln>
        </p:spPr>
        <p:txBody>
          <a:bodyPr wrap="none" lIns="0" rIns="0" rtlCol="0">
            <a:spAutoFit/>
          </a:bodyPr>
          <a:lstStyle/>
          <a:p>
            <a:pPr algn="ctr"/>
            <a:r>
              <a:rPr lang="en-US" sz="800" dirty="0"/>
              <a:t>Links still set up at association time</a:t>
            </a:r>
          </a:p>
        </p:txBody>
      </p:sp>
    </p:spTree>
    <p:extLst>
      <p:ext uri="{BB962C8B-B14F-4D97-AF65-F5344CB8AC3E}">
        <p14:creationId xmlns:p14="http://schemas.microsoft.com/office/powerpoint/2010/main" val="3625330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solidFill>
                  <a:schemeClr val="tx1"/>
                </a:solidFill>
              </a:rPr>
              <a:t>ML reconfiguration is part of ML management</a:t>
            </a:r>
          </a:p>
          <a:p>
            <a:pPr lvl="1"/>
            <a:r>
              <a:rPr lang="en-US" dirty="0">
                <a:solidFill>
                  <a:schemeClr val="tx1"/>
                </a:solidFill>
              </a:rPr>
              <a:t>It complements other ML management functions such as TID-to-link mapping</a:t>
            </a:r>
          </a:p>
          <a:p>
            <a:pPr lvl="2"/>
            <a:r>
              <a:rPr lang="en-US" dirty="0">
                <a:solidFill>
                  <a:schemeClr val="tx1"/>
                </a:solidFill>
              </a:rPr>
              <a:t>Reconfiguration sets the stable (longer term) link set</a:t>
            </a:r>
          </a:p>
          <a:p>
            <a:pPr lvl="2"/>
            <a:r>
              <a:rPr lang="en-US" dirty="0">
                <a:solidFill>
                  <a:schemeClr val="tx1"/>
                </a:solidFill>
              </a:rPr>
              <a:t>TID-to-link mapping for more dynamic adjustments over a given link set (still needed)</a:t>
            </a:r>
          </a:p>
          <a:p>
            <a:pPr lvl="1"/>
            <a:endParaRPr lang="en-US" dirty="0"/>
          </a:p>
          <a:p>
            <a:r>
              <a:rPr lang="en-US" dirty="0"/>
              <a:t>ML reconfiguration is a basic part of the architecture</a:t>
            </a:r>
          </a:p>
          <a:p>
            <a:pPr lvl="1"/>
            <a:r>
              <a:rPr lang="en-US" dirty="0"/>
              <a:t>There are many use cases, but in general it is not even a question of why</a:t>
            </a:r>
          </a:p>
          <a:p>
            <a:pPr lvl="1"/>
            <a:r>
              <a:rPr lang="en-US" dirty="0"/>
              <a:t>Framework should provide mechanisms to add links, remove links, and possibly modify links (the equivalent of removing a link and adding another, but as one operation) post association, without having to disassociate</a:t>
            </a:r>
          </a:p>
          <a:p>
            <a:endParaRPr lang="en-US" dirty="0"/>
          </a:p>
          <a:p>
            <a:r>
              <a:rPr lang="en-US" dirty="0"/>
              <a:t>The case of non-AP connecting to a different AP within the MLDs is remotely similar to BTM, but there is really no network wide transition</a:t>
            </a:r>
          </a:p>
          <a:p>
            <a:pPr lvl="1"/>
            <a:r>
              <a:rPr lang="en-US" dirty="0"/>
              <a:t>For example, a BTM-like signaling can be used, but there is no re-association</a:t>
            </a:r>
          </a:p>
          <a:p>
            <a:pPr lvl="1"/>
            <a:r>
              <a:rPr lang="en-US" dirty="0"/>
              <a:t>Assuming same PTK for all ML links, PTK can stay the same, and new GTK set up on new links</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(1)</a:t>
            </a:r>
            <a:br>
              <a:rPr lang="en-US" dirty="0"/>
            </a:br>
            <a:r>
              <a:rPr lang="en-US" sz="2000" dirty="0"/>
              <a:t>Fit into the architecture</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12</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January 2021</a:t>
            </a:r>
            <a:endParaRPr lang="en-US" dirty="0"/>
          </a:p>
        </p:txBody>
      </p:sp>
    </p:spTree>
    <p:extLst>
      <p:ext uri="{BB962C8B-B14F-4D97-AF65-F5344CB8AC3E}">
        <p14:creationId xmlns:p14="http://schemas.microsoft.com/office/powerpoint/2010/main" val="3683167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t>ML reconfiguration is generally a symmetric operation</a:t>
            </a:r>
          </a:p>
          <a:p>
            <a:pPr lvl="1"/>
            <a:r>
              <a:rPr lang="en-US" dirty="0"/>
              <a:t>There is little difference between AP and non-AP STAs within two associated MLDs in terms of reasons to initiate a link switch</a:t>
            </a:r>
          </a:p>
          <a:p>
            <a:pPr lvl="2"/>
            <a:r>
              <a:rPr lang="en-US" dirty="0"/>
              <a:t>Need to add/remove/replace a link can arise on any side – AP or non-AP</a:t>
            </a:r>
          </a:p>
          <a:p>
            <a:pPr lvl="2"/>
            <a:r>
              <a:rPr lang="en-US" dirty="0"/>
              <a:t>Reconfiguration does not change the MLD-level network roles</a:t>
            </a:r>
          </a:p>
          <a:p>
            <a:pPr lvl="2"/>
            <a:endParaRPr lang="en-US" dirty="0"/>
          </a:p>
          <a:p>
            <a:r>
              <a:rPr lang="en-US" dirty="0"/>
              <a:t>Reconfiguration can be initiated by the AP MLD however</a:t>
            </a:r>
          </a:p>
          <a:p>
            <a:pPr lvl="1"/>
            <a:r>
              <a:rPr lang="en-US" dirty="0"/>
              <a:t> Non-AP can trigger the operation, similar to sending a Query frame in BTM</a:t>
            </a:r>
          </a:p>
          <a:p>
            <a:endParaRPr lang="en-US" dirty="0"/>
          </a:p>
          <a:p>
            <a:r>
              <a:rPr lang="en-US" dirty="0"/>
              <a:t>Traffic loss during the reconfiguration must be minimized</a:t>
            </a:r>
          </a:p>
          <a:p>
            <a:pPr lvl="1"/>
            <a:r>
              <a:rPr lang="en-US" dirty="0"/>
              <a:t>This is a common goal (with potentially common solutions) for </a:t>
            </a:r>
            <a:r>
              <a:rPr lang="en-US" u="sng" dirty="0"/>
              <a:t>all switching scenarios</a:t>
            </a:r>
            <a:r>
              <a:rPr lang="en-US" dirty="0"/>
              <a:t>, TID-level or link-level</a:t>
            </a:r>
          </a:p>
          <a:p>
            <a:pPr lvl="1"/>
            <a:r>
              <a:rPr lang="en-US" dirty="0"/>
              <a:t>Design elements from Fast Session Transfer (FST) can be borrowed</a:t>
            </a:r>
          </a:p>
          <a:p>
            <a:pPr lvl="2"/>
            <a:r>
              <a:rPr lang="en-US" dirty="0"/>
              <a:t>Data plane ownership during reconfiguration, making sure MPDUs are received on new link(s) before declaring the operation successful</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(2)</a:t>
            </a:r>
            <a:br>
              <a:rPr lang="en-US" dirty="0"/>
            </a:br>
            <a:r>
              <a:rPr lang="en-US" sz="2000" dirty="0"/>
              <a:t>Symmetry, traffic hit</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13</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January 2021</a:t>
            </a:r>
            <a:endParaRPr lang="en-US" dirty="0"/>
          </a:p>
        </p:txBody>
      </p:sp>
    </p:spTree>
    <p:extLst>
      <p:ext uri="{BB962C8B-B14F-4D97-AF65-F5344CB8AC3E}">
        <p14:creationId xmlns:p14="http://schemas.microsoft.com/office/powerpoint/2010/main" val="2703720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a:xfrm>
            <a:off x="685800" y="1600200"/>
            <a:ext cx="8229600" cy="4937760"/>
          </a:xfrm>
        </p:spPr>
        <p:txBody>
          <a:bodyPr/>
          <a:lstStyle/>
          <a:p>
            <a:r>
              <a:rPr lang="en-US" dirty="0"/>
              <a:t>A non-AP MLD that does not match the AP MLD in terms of number of affiliated STAs can create “ghost” disabled links at association time</a:t>
            </a:r>
          </a:p>
          <a:p>
            <a:pPr lvl="1"/>
            <a:r>
              <a:rPr lang="en-US" dirty="0"/>
              <a:t>For example, non-AP MLD introducing a STA for each AP of the AP MLD</a:t>
            </a:r>
          </a:p>
          <a:p>
            <a:pPr lvl="1"/>
            <a:r>
              <a:rPr lang="en-US" dirty="0"/>
              <a:t>Some links started in a non-active state - indefinite state of power save, “TID-free zone” (but presumably still allowing groupcast and management frames?), or other variations</a:t>
            </a:r>
          </a:p>
          <a:p>
            <a:pPr lvl="1"/>
            <a:endParaRPr lang="en-US" dirty="0"/>
          </a:p>
          <a:p>
            <a:r>
              <a:rPr lang="en-US" dirty="0"/>
              <a:t>This is a scenario-dependent choice at association time, requiring</a:t>
            </a:r>
          </a:p>
          <a:p>
            <a:pPr lvl="1"/>
            <a:r>
              <a:rPr lang="en-US" dirty="0"/>
              <a:t>Additional resources (unique MAC addresses, Link/AP IDs, information blocks …)</a:t>
            </a:r>
          </a:p>
          <a:p>
            <a:pPr lvl="1"/>
            <a:r>
              <a:rPr lang="en-US" dirty="0"/>
              <a:t>Additional MAC features (e.g., power save)</a:t>
            </a:r>
          </a:p>
          <a:p>
            <a:pPr lvl="1"/>
            <a:endParaRPr lang="en-US" dirty="0"/>
          </a:p>
          <a:p>
            <a:r>
              <a:rPr lang="en-US" dirty="0">
                <a:solidFill>
                  <a:srgbClr val="C00000"/>
                </a:solidFill>
              </a:rPr>
              <a:t>Creating these links neither replaces nor is precluded by ML reconfiguration</a:t>
            </a:r>
          </a:p>
          <a:p>
            <a:pPr lvl="1"/>
            <a:r>
              <a:rPr lang="en-US" dirty="0"/>
              <a:t>Not a substitute for general link addition (when new links are unavailable or not set up for any reason at association time), link removal (absent from all subsequent signaling), or modifying the link endpoints </a:t>
            </a:r>
            <a:r>
              <a:rPr lang="en-US" b="1" dirty="0"/>
              <a:t>post association</a:t>
            </a:r>
          </a:p>
          <a:p>
            <a:pPr lvl="1"/>
            <a:r>
              <a:rPr lang="en-US" b="1" dirty="0"/>
              <a:t>In some cases, these do not even look similar</a:t>
            </a:r>
            <a:r>
              <a:rPr lang="en-US" dirty="0"/>
              <a:t>, e.g., fewer AP STAs than non-AP STAs of different capabilities (see reconfiguration scenario #2)</a:t>
            </a:r>
          </a:p>
          <a:p>
            <a:pPr lvl="1"/>
            <a:r>
              <a:rPr lang="en-US" dirty="0"/>
              <a:t>Matter of operation vs. configuration</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(3)</a:t>
            </a:r>
            <a:br>
              <a:rPr lang="en-US" dirty="0"/>
            </a:br>
            <a:r>
              <a:rPr lang="en-US" sz="2000" dirty="0"/>
              <a:t>Disabled links at association time</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14</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January 2021</a:t>
            </a:r>
            <a:endParaRPr lang="en-US" dirty="0"/>
          </a:p>
        </p:txBody>
      </p:sp>
    </p:spTree>
    <p:extLst>
      <p:ext uri="{BB962C8B-B14F-4D97-AF65-F5344CB8AC3E}">
        <p14:creationId xmlns:p14="http://schemas.microsoft.com/office/powerpoint/2010/main" val="317147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t>MLD-level states/parameters preserved across ML reconfiguration</a:t>
            </a:r>
          </a:p>
          <a:p>
            <a:pPr lvl="1"/>
            <a:r>
              <a:rPr lang="en-US" dirty="0"/>
              <a:t>BlockAck operation, TIDs (TSs, TCs)</a:t>
            </a:r>
          </a:p>
          <a:p>
            <a:pPr lvl="1"/>
            <a:r>
              <a:rPr lang="en-US" dirty="0"/>
              <a:t>Security (authentication, possibly PTK)</a:t>
            </a:r>
          </a:p>
          <a:p>
            <a:pPr lvl="1"/>
            <a:endParaRPr lang="en-US" dirty="0"/>
          </a:p>
          <a:p>
            <a:r>
              <a:rPr lang="en-US" dirty="0"/>
              <a:t>Link-level states/parameters initialized for new/modified links</a:t>
            </a:r>
          </a:p>
          <a:p>
            <a:pPr lvl="1"/>
            <a:r>
              <a:rPr lang="en-US" dirty="0"/>
              <a:t>Power save states, TWT sessions</a:t>
            </a:r>
          </a:p>
          <a:p>
            <a:pPr lvl="1"/>
            <a:r>
              <a:rPr lang="en-US" dirty="0"/>
              <a:t>Per-link security attributes (e.g., GTK)</a:t>
            </a:r>
          </a:p>
          <a:p>
            <a:pPr lvl="1"/>
            <a:endParaRPr lang="en-US" dirty="0"/>
          </a:p>
          <a:p>
            <a:r>
              <a:rPr lang="en-US" dirty="0"/>
              <a:t>ML reconfiguration is generally not a substitute for frequent switching between links (as in enhanced multi-link single radio for example)</a:t>
            </a:r>
          </a:p>
          <a:p>
            <a:pPr lvl="1"/>
            <a:r>
              <a:rPr lang="en-US" dirty="0"/>
              <a:t>Logic should be simple and straightforward</a:t>
            </a:r>
          </a:p>
          <a:p>
            <a:pPr lvl="1"/>
            <a:r>
              <a:rPr lang="en-US" dirty="0"/>
              <a:t>For example, no change to existing TID-to-link mappings (hierarchical view of TIDs on top of link “topology”), plus, some straightforward rules on affected TIDs</a:t>
            </a:r>
          </a:p>
          <a:p>
            <a:pPr lvl="2"/>
            <a:r>
              <a:rPr lang="en-US" dirty="0"/>
              <a:t>TIDs mapped exclusively to a link deleted during ML reconfiguration to stop (which means they should be mapped to other links before link deletion if interested in TID continuity)</a:t>
            </a:r>
          </a:p>
          <a:p>
            <a:pPr lvl="2"/>
            <a:r>
              <a:rPr lang="en-US" dirty="0"/>
              <a:t>No change in operation state (power save etc.) to unaffected links</a:t>
            </a:r>
          </a:p>
          <a:p>
            <a:pPr lvl="1"/>
            <a:endParaRPr lang="en-US" dirty="0"/>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(4)</a:t>
            </a:r>
            <a:br>
              <a:rPr lang="en-US" dirty="0"/>
            </a:br>
            <a:r>
              <a:rPr lang="en-US" sz="2000" dirty="0"/>
              <a:t>State preservation across ML reconfiguration</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15</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January 2021</a:t>
            </a:r>
            <a:endParaRPr lang="en-US" dirty="0"/>
          </a:p>
        </p:txBody>
      </p:sp>
    </p:spTree>
    <p:extLst>
      <p:ext uri="{BB962C8B-B14F-4D97-AF65-F5344CB8AC3E}">
        <p14:creationId xmlns:p14="http://schemas.microsoft.com/office/powerpoint/2010/main" val="3701708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7909560" cy="4937760"/>
          </a:xfrm>
        </p:spPr>
        <p:txBody>
          <a:bodyPr/>
          <a:lstStyle/>
          <a:p>
            <a:r>
              <a:rPr lang="en-US" dirty="0"/>
              <a:t>Do you agree to add to TGbe SFD in R1, a mechanism for a non-AP MLD to </a:t>
            </a:r>
            <a:r>
              <a:rPr lang="en-US" u="sng" dirty="0"/>
              <a:t>add or remove </a:t>
            </a:r>
            <a:r>
              <a:rPr lang="en-US" dirty="0"/>
              <a:t>links to an associated AP MLD, subject to the following,</a:t>
            </a:r>
          </a:p>
          <a:p>
            <a:endParaRPr lang="en-US" dirty="0"/>
          </a:p>
          <a:p>
            <a:pPr lvl="1"/>
            <a:r>
              <a:rPr lang="en-US" dirty="0"/>
              <a:t>The AP MLD may reject a request to add a link</a:t>
            </a:r>
          </a:p>
          <a:p>
            <a:pPr lvl="1"/>
            <a:r>
              <a:rPr lang="en-US" dirty="0"/>
              <a:t>The AP MLD shall not reject a request to remove a link </a:t>
            </a:r>
          </a:p>
          <a:p>
            <a:endParaRPr lang="en-US" dirty="0"/>
          </a:p>
          <a:p>
            <a:pPr marL="342900" lvl="1" indent="0">
              <a:buNone/>
            </a:pPr>
            <a:r>
              <a:rPr lang="en-US" b="0" i="1" dirty="0"/>
              <a:t>Note: In case of adding a link, additional AP STAs within the AP MLD can be known prior to association (e.g., ML IE received from AP MLD during discovery), or can be added by the AP MLD post association through updated beacon contents or similar TBD procedure, to be specified as part of defining the mechanism.</a:t>
            </a:r>
          </a:p>
          <a:p>
            <a:pPr marL="342900" lvl="1" indent="0">
              <a:buNone/>
            </a:pPr>
            <a:endParaRPr lang="en-US" dirty="0"/>
          </a:p>
          <a:p>
            <a:pPr lvl="1"/>
            <a:r>
              <a:rPr lang="en-US" dirty="0"/>
              <a:t>Yes</a:t>
            </a:r>
          </a:p>
          <a:p>
            <a:pPr lvl="1"/>
            <a:r>
              <a:rPr lang="en-US" dirty="0"/>
              <a:t>No</a:t>
            </a:r>
          </a:p>
          <a:p>
            <a:pPr lvl="1"/>
            <a:r>
              <a:rPr lang="en-US"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a:xfrm>
            <a:off x="685801" y="594360"/>
            <a:ext cx="7909560" cy="914400"/>
          </a:xfrm>
        </p:spPr>
        <p:txBody>
          <a:bodyPr/>
          <a:lstStyle/>
          <a:p>
            <a:r>
              <a:rPr lang="en-US" dirty="0"/>
              <a:t>Straw Poll 1</a:t>
            </a:r>
            <a:br>
              <a:rPr lang="en-US" dirty="0"/>
            </a:br>
            <a:r>
              <a:rPr lang="en-US" sz="2000" dirty="0"/>
              <a:t>Link </a:t>
            </a:r>
            <a:r>
              <a:rPr lang="en-US" sz="2000" u="sng" dirty="0"/>
              <a:t>addition/removal </a:t>
            </a:r>
            <a:r>
              <a:rPr lang="en-US" sz="2000" dirty="0"/>
              <a:t>initiated by non-AP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16</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January 2021</a:t>
            </a:r>
            <a:endParaRPr lang="en-US" dirty="0"/>
          </a:p>
        </p:txBody>
      </p:sp>
    </p:spTree>
    <p:extLst>
      <p:ext uri="{BB962C8B-B14F-4D97-AF65-F5344CB8AC3E}">
        <p14:creationId xmlns:p14="http://schemas.microsoft.com/office/powerpoint/2010/main" val="2777929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8077200" cy="4937760"/>
          </a:xfrm>
        </p:spPr>
        <p:txBody>
          <a:bodyPr/>
          <a:lstStyle/>
          <a:p>
            <a:r>
              <a:rPr lang="en-US" dirty="0"/>
              <a:t>Do you agree to add to TGbe SFD in R1, a mechanism for an AP MLD to request an associated non-AP </a:t>
            </a:r>
            <a:r>
              <a:rPr lang="en-US" dirty="0">
                <a:solidFill>
                  <a:schemeClr val="tx1"/>
                </a:solidFill>
              </a:rPr>
              <a:t>MLD to </a:t>
            </a:r>
            <a:r>
              <a:rPr lang="en-US" u="sng" dirty="0">
                <a:solidFill>
                  <a:schemeClr val="tx1"/>
                </a:solidFill>
              </a:rPr>
              <a:t>add</a:t>
            </a:r>
            <a:r>
              <a:rPr lang="en-US" dirty="0">
                <a:solidFill>
                  <a:schemeClr val="tx1"/>
                </a:solidFill>
              </a:rPr>
              <a:t> a link to </a:t>
            </a:r>
            <a:r>
              <a:rPr lang="en-US" dirty="0"/>
              <a:t>the AP MLD, subject to the following,</a:t>
            </a:r>
          </a:p>
          <a:p>
            <a:endParaRPr lang="en-US" dirty="0"/>
          </a:p>
          <a:p>
            <a:pPr lvl="1"/>
            <a:r>
              <a:rPr lang="en-US" dirty="0"/>
              <a:t>The non-AP MLD may reject a request to add a link</a:t>
            </a:r>
          </a:p>
          <a:p>
            <a:pPr marL="342900" lvl="1" indent="0">
              <a:buNone/>
            </a:pPr>
            <a:endParaRPr lang="en-US" i="1" dirty="0"/>
          </a:p>
          <a:p>
            <a:pPr marL="342900" lvl="1" indent="0">
              <a:buNone/>
            </a:pPr>
            <a:r>
              <a:rPr lang="en-US" i="1" dirty="0"/>
              <a:t>Note: Additional non-AP STAs within the non-AP MLD can be known during association (e.g., from the ML IE received from the non-AP MLD in the Association Request frame) or can be added by the non-AP MLD post association through updated ML IE contents or similar TBD procedure, to be specified as part of defining the mechanism.</a:t>
            </a:r>
          </a:p>
          <a:p>
            <a:pPr marL="0" indent="0">
              <a:buNone/>
            </a:pPr>
            <a:endParaRPr lang="en-US" sz="1600" dirty="0"/>
          </a:p>
          <a:p>
            <a:pPr lvl="1"/>
            <a:r>
              <a:rPr lang="en-US" dirty="0"/>
              <a:t>Yes</a:t>
            </a:r>
          </a:p>
          <a:p>
            <a:pPr lvl="1"/>
            <a:r>
              <a:rPr lang="en-US" dirty="0"/>
              <a:t>No</a:t>
            </a:r>
          </a:p>
          <a:p>
            <a:pPr lvl="1"/>
            <a:r>
              <a:rPr lang="en-US" dirty="0"/>
              <a:t>Abstain</a:t>
            </a:r>
            <a:endParaRPr lang="en-US" i="1" dirty="0"/>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2</a:t>
            </a:r>
            <a:br>
              <a:rPr lang="en-US" dirty="0"/>
            </a:br>
            <a:r>
              <a:rPr lang="en-US" sz="2000" dirty="0"/>
              <a:t>Link </a:t>
            </a:r>
            <a:r>
              <a:rPr lang="en-US" sz="2000" u="sng" dirty="0"/>
              <a:t>addition</a:t>
            </a:r>
            <a:r>
              <a:rPr lang="en-US" sz="2000" dirty="0"/>
              <a:t> at the request of 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17</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December 2020</a:t>
            </a:r>
            <a:endParaRPr lang="en-US" dirty="0"/>
          </a:p>
        </p:txBody>
      </p:sp>
    </p:spTree>
    <p:extLst>
      <p:ext uri="{BB962C8B-B14F-4D97-AF65-F5344CB8AC3E}">
        <p14:creationId xmlns:p14="http://schemas.microsoft.com/office/powerpoint/2010/main" val="1276575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p:txBody>
          <a:bodyPr/>
          <a:lstStyle/>
          <a:p>
            <a:r>
              <a:rPr lang="en-US" dirty="0"/>
              <a:t>Do you agree to add to TGbe SFD in R1, a mechanism for an AP MLD to request an associated non-AP </a:t>
            </a:r>
            <a:r>
              <a:rPr lang="en-US" dirty="0">
                <a:solidFill>
                  <a:schemeClr val="tx1"/>
                </a:solidFill>
              </a:rPr>
              <a:t>MLD to </a:t>
            </a:r>
            <a:r>
              <a:rPr lang="en-US" u="sng" dirty="0">
                <a:solidFill>
                  <a:schemeClr val="tx1"/>
                </a:solidFill>
              </a:rPr>
              <a:t>remove</a:t>
            </a:r>
            <a:r>
              <a:rPr lang="en-US" dirty="0">
                <a:solidFill>
                  <a:schemeClr val="tx1"/>
                </a:solidFill>
              </a:rPr>
              <a:t> a link to </a:t>
            </a:r>
            <a:r>
              <a:rPr lang="en-US" dirty="0"/>
              <a:t>the AP MLD, subject to the following,</a:t>
            </a:r>
          </a:p>
          <a:p>
            <a:pPr marL="0" indent="0">
              <a:buNone/>
            </a:pPr>
            <a:endParaRPr lang="en-US" dirty="0">
              <a:solidFill>
                <a:schemeClr val="tx1"/>
              </a:solidFill>
            </a:endParaRPr>
          </a:p>
          <a:p>
            <a:pPr lvl="1"/>
            <a:r>
              <a:rPr lang="en-US" dirty="0">
                <a:solidFill>
                  <a:schemeClr val="tx1"/>
                </a:solidFill>
              </a:rPr>
              <a:t>Request in the form of a </a:t>
            </a:r>
            <a:r>
              <a:rPr lang="en-US" i="1" dirty="0">
                <a:solidFill>
                  <a:schemeClr val="tx1"/>
                </a:solidFill>
              </a:rPr>
              <a:t>recommendation</a:t>
            </a:r>
            <a:r>
              <a:rPr lang="en-US" dirty="0">
                <a:solidFill>
                  <a:schemeClr val="tx1"/>
                </a:solidFill>
              </a:rPr>
              <a:t>, which the non-AP MLD may reject, or a  </a:t>
            </a:r>
            <a:r>
              <a:rPr lang="en-US" i="1" dirty="0">
                <a:solidFill>
                  <a:schemeClr val="tx1"/>
                </a:solidFill>
              </a:rPr>
              <a:t>mandate (notification, pointing to a future removal time)</a:t>
            </a:r>
            <a:r>
              <a:rPr lang="en-US" dirty="0">
                <a:solidFill>
                  <a:schemeClr val="tx1"/>
                </a:solidFill>
              </a:rPr>
              <a:t>, which the non-AP MLD cannot reject</a:t>
            </a:r>
          </a:p>
          <a:p>
            <a:pPr marL="342900" lvl="1" indent="0">
              <a:buNone/>
            </a:pPr>
            <a:endParaRPr lang="en-US" b="0" i="1" dirty="0"/>
          </a:p>
          <a:p>
            <a:pPr marL="342900" lvl="1" indent="0">
              <a:buNone/>
            </a:pPr>
            <a:r>
              <a:rPr lang="en-US" sz="1400" b="0" i="1" dirty="0"/>
              <a:t>Note: AP MLD practically can stop serving a non-AP MLD on a given MLO link; the mandate option (notification pointing to future removal time) aims to make the transition smooth by making the non-AP MLD aware of the impending link removal. This is similar in nature to the “Disassociation Imminent” indication in the BTM Request frame.</a:t>
            </a:r>
          </a:p>
          <a:p>
            <a:pPr marL="0" indent="0">
              <a:buNone/>
            </a:pPr>
            <a:endParaRPr lang="en-US" sz="1600" dirty="0"/>
          </a:p>
          <a:p>
            <a:pPr lvl="1"/>
            <a:r>
              <a:rPr lang="en-US" sz="1400" dirty="0"/>
              <a:t>Yes, with request as recommendation (non-AP can decline) or notification (non-AP cannot decline)</a:t>
            </a:r>
          </a:p>
          <a:p>
            <a:pPr lvl="1"/>
            <a:r>
              <a:rPr lang="en-US" sz="1400" dirty="0"/>
              <a:t>Yes, with request as recommendation only (non-AP can decline)</a:t>
            </a:r>
          </a:p>
          <a:p>
            <a:pPr lvl="1"/>
            <a:r>
              <a:rPr lang="en-US" sz="1400" dirty="0"/>
              <a:t>No (AP may not send a request to remove a link)</a:t>
            </a:r>
          </a:p>
          <a:p>
            <a:pPr lvl="1"/>
            <a:r>
              <a:rPr lang="en-US" sz="1400"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3</a:t>
            </a:r>
            <a:br>
              <a:rPr lang="en-US" dirty="0"/>
            </a:br>
            <a:r>
              <a:rPr lang="en-US" sz="2000" dirty="0"/>
              <a:t>Link </a:t>
            </a:r>
            <a:r>
              <a:rPr lang="en-US" sz="2000" u="sng" dirty="0"/>
              <a:t>removal</a:t>
            </a:r>
            <a:r>
              <a:rPr lang="en-US" sz="2000" dirty="0"/>
              <a:t> at the request of 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18</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January 2021</a:t>
            </a:r>
            <a:endParaRPr lang="en-US" dirty="0"/>
          </a:p>
        </p:txBody>
      </p:sp>
    </p:spTree>
    <p:extLst>
      <p:ext uri="{BB962C8B-B14F-4D97-AF65-F5344CB8AC3E}">
        <p14:creationId xmlns:p14="http://schemas.microsoft.com/office/powerpoint/2010/main" val="2114784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8001000" cy="4937760"/>
          </a:xfrm>
        </p:spPr>
        <p:txBody>
          <a:bodyPr/>
          <a:lstStyle/>
          <a:p>
            <a:r>
              <a:rPr lang="en-US" dirty="0"/>
              <a:t>Do you agree to add to TGbe SFD in R1, an announcement-based mechanism for an AP MLD to remove an affiliated AP STA?</a:t>
            </a:r>
          </a:p>
          <a:p>
            <a:pPr marL="0" indent="0">
              <a:buNone/>
            </a:pPr>
            <a:endParaRPr lang="en-US" dirty="0"/>
          </a:p>
          <a:p>
            <a:pPr marL="342900" lvl="1" indent="0">
              <a:buNone/>
            </a:pPr>
            <a:r>
              <a:rPr lang="en-US" b="0" i="1" dirty="0"/>
              <a:t>Note: Announcement mechanism is similar in nature to Extended Channel Switch Announcement, indicating the number of TBTTs left to the moment the affiliated AP STA will become unavailable. The AP MLD should give sufficient advance notice to non-AP MLDs before removing the affiliated AP STA. Definition and mechanisms for “sufficient advance notice” is TBD.</a:t>
            </a:r>
          </a:p>
          <a:p>
            <a:pPr marL="0" indent="0">
              <a:buNone/>
            </a:pPr>
            <a:endParaRPr lang="en-US" dirty="0"/>
          </a:p>
          <a:p>
            <a:pPr lvl="1"/>
            <a:r>
              <a:rPr lang="en-US" sz="1800" dirty="0"/>
              <a:t>Yes</a:t>
            </a:r>
          </a:p>
          <a:p>
            <a:pPr lvl="1"/>
            <a:r>
              <a:rPr lang="en-US" sz="1800" dirty="0"/>
              <a:t>No</a:t>
            </a:r>
          </a:p>
          <a:p>
            <a:pPr lvl="1"/>
            <a:r>
              <a:rPr lang="en-US" sz="1800" dirty="0"/>
              <a:t>Abstain</a:t>
            </a:r>
            <a:endParaRPr lang="en-US" sz="1800" i="1" dirty="0"/>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4</a:t>
            </a:r>
            <a:br>
              <a:rPr lang="en-US" dirty="0"/>
            </a:br>
            <a:r>
              <a:rPr lang="en-US" sz="2000" dirty="0"/>
              <a:t>AP MLD indication of AP STA removal</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19</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January 2021</a:t>
            </a:r>
            <a:endParaRPr lang="en-US" dirty="0"/>
          </a:p>
        </p:txBody>
      </p:sp>
    </p:spTree>
    <p:extLst>
      <p:ext uri="{BB962C8B-B14F-4D97-AF65-F5344CB8AC3E}">
        <p14:creationId xmlns:p14="http://schemas.microsoft.com/office/powerpoint/2010/main" val="373746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a:xfrm>
            <a:off x="685800" y="1600200"/>
            <a:ext cx="8229600" cy="4937125"/>
          </a:xfrm>
        </p:spPr>
        <p:txBody>
          <a:bodyPr/>
          <a:lstStyle/>
          <a:p>
            <a:r>
              <a:rPr lang="en-US" dirty="0"/>
              <a:t>Multi-link operation (MLO) is an established feature of 11be</a:t>
            </a:r>
          </a:p>
          <a:p>
            <a:pPr lvl="1"/>
            <a:r>
              <a:rPr lang="en-US" dirty="0"/>
              <a:t>STA* entities within Multi Link Devices (MLDs) forming connections referred to as links</a:t>
            </a:r>
          </a:p>
          <a:p>
            <a:pPr lvl="1"/>
            <a:r>
              <a:rPr lang="en-US" dirty="0"/>
              <a:t>A link is a pairing of one AP STA* of an AP MLD and one non-AP STA* of an associated non-AP MLD</a:t>
            </a:r>
          </a:p>
          <a:p>
            <a:endParaRPr lang="en-US" dirty="0"/>
          </a:p>
          <a:p>
            <a:r>
              <a:rPr lang="en-US" dirty="0"/>
              <a:t>We refer to the mapping between AP and non-AP STA* entities of two associated MLDs as the “Multi-Link (ML) Configuration”</a:t>
            </a:r>
          </a:p>
          <a:p>
            <a:pPr marL="0" indent="0">
              <a:buNone/>
            </a:pPr>
            <a:endParaRPr lang="en-US" dirty="0"/>
          </a:p>
          <a:p>
            <a:r>
              <a:rPr lang="en-US" dirty="0"/>
              <a:t>There are MLO scenarios that require changing the ML configuration established at association time – see [20/0810] for discussion</a:t>
            </a:r>
          </a:p>
          <a:p>
            <a:pPr lvl="1"/>
            <a:r>
              <a:rPr lang="en-US" dirty="0"/>
              <a:t>Radio | processing core becoming available/unavailable (device centric)</a:t>
            </a:r>
          </a:p>
          <a:p>
            <a:pPr lvl="1"/>
            <a:r>
              <a:rPr lang="en-US" dirty="0"/>
              <a:t>Reachability | range changes (environment, mobility) …</a:t>
            </a:r>
          </a:p>
          <a:p>
            <a:pPr lvl="1"/>
            <a:endParaRPr lang="en-US" dirty="0"/>
          </a:p>
          <a:p>
            <a:r>
              <a:rPr lang="en-US" dirty="0"/>
              <a:t>Furthermore, details of deciding the ML configuration at association time are not clear</a:t>
            </a:r>
          </a:p>
          <a:p>
            <a:pPr lvl="1"/>
            <a:endParaRPr lang="en-US" dirty="0"/>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a:xfrm>
            <a:off x="685801" y="594360"/>
            <a:ext cx="7909560" cy="914400"/>
          </a:xfrm>
        </p:spPr>
        <p:txBody>
          <a:bodyPr/>
          <a:lstStyle/>
          <a:p>
            <a:r>
              <a:rPr lang="en-US" dirty="0"/>
              <a:t>Introduction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2</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a:xfrm>
            <a:off x="684214" y="320040"/>
            <a:ext cx="2743200" cy="228600"/>
          </a:xfrm>
        </p:spPr>
        <p:txBody>
          <a:bodyPr/>
          <a:lstStyle/>
          <a:p>
            <a:r>
              <a:rPr lang="en-US"/>
              <a:t>January 2021</a:t>
            </a:r>
            <a:endParaRPr lang="en-US" dirty="0"/>
          </a:p>
        </p:txBody>
      </p:sp>
      <p:sp>
        <p:nvSpPr>
          <p:cNvPr id="7" name="TextBox 6">
            <a:extLst>
              <a:ext uri="{FF2B5EF4-FFF2-40B4-BE49-F238E27FC236}">
                <a16:creationId xmlns:a16="http://schemas.microsoft.com/office/drawing/2014/main" id="{4CFFCB96-3789-D849-9CB1-3DE9F5CB5B52}"/>
              </a:ext>
            </a:extLst>
          </p:cNvPr>
          <p:cNvSpPr txBox="1"/>
          <p:nvPr/>
        </p:nvSpPr>
        <p:spPr>
          <a:xfrm>
            <a:off x="578427" y="6322516"/>
            <a:ext cx="7314823" cy="215444"/>
          </a:xfrm>
          <a:prstGeom prst="rect">
            <a:avLst/>
          </a:prstGeom>
          <a:noFill/>
        </p:spPr>
        <p:txBody>
          <a:bodyPr wrap="none" rtlCol="0">
            <a:spAutoFit/>
          </a:bodyPr>
          <a:lstStyle/>
          <a:p>
            <a:r>
              <a:rPr lang="en-US" sz="800" baseline="30000" dirty="0"/>
              <a:t>*</a:t>
            </a:r>
            <a:r>
              <a:rPr lang="en-US" sz="800" dirty="0"/>
              <a:t> We prefer a different name for these entities in the the 802.11 architecture (e.g., “endpoints”), but have kept the term STA to stay consistent with contributions to this point. </a:t>
            </a:r>
          </a:p>
        </p:txBody>
      </p:sp>
    </p:spTree>
    <p:extLst>
      <p:ext uri="{BB962C8B-B14F-4D97-AF65-F5344CB8AC3E}">
        <p14:creationId xmlns:p14="http://schemas.microsoft.com/office/powerpoint/2010/main" val="2081257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7909560" cy="4937760"/>
          </a:xfrm>
        </p:spPr>
        <p:txBody>
          <a:bodyPr/>
          <a:lstStyle/>
          <a:p>
            <a:r>
              <a:rPr lang="en-US" dirty="0"/>
              <a:t>Do you agree to use Robust Action frames for any post-association link add, remove or modify operation that has been approved in the TGbe SFD in R1?</a:t>
            </a:r>
          </a:p>
          <a:p>
            <a:endParaRPr lang="en-US" dirty="0"/>
          </a:p>
          <a:p>
            <a:pPr marL="342900" lvl="1" indent="0">
              <a:buNone/>
            </a:pPr>
            <a:r>
              <a:rPr lang="en-US" b="0" i="1" dirty="0"/>
              <a:t>Note: ML reconfiguration operations, subject to approval in TGbe SFD in R1, include link add, remove and modify (i.e., remove plus an add), initiated by non-AP independently, or at the request of AP MLD.</a:t>
            </a:r>
          </a:p>
          <a:p>
            <a:pPr marL="342900" lvl="1" indent="0">
              <a:buNone/>
            </a:pPr>
            <a:endParaRPr lang="en-US" dirty="0"/>
          </a:p>
          <a:p>
            <a:pPr lvl="1"/>
            <a:r>
              <a:rPr lang="en-US" dirty="0"/>
              <a:t>Yes</a:t>
            </a:r>
          </a:p>
          <a:p>
            <a:pPr lvl="1"/>
            <a:r>
              <a:rPr lang="en-US" dirty="0"/>
              <a:t>No</a:t>
            </a:r>
          </a:p>
          <a:p>
            <a:pPr lvl="1"/>
            <a:r>
              <a:rPr lang="en-US"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a:xfrm>
            <a:off x="685801" y="594360"/>
            <a:ext cx="7909560" cy="914400"/>
          </a:xfrm>
        </p:spPr>
        <p:txBody>
          <a:bodyPr/>
          <a:lstStyle/>
          <a:p>
            <a:r>
              <a:rPr lang="en-US" dirty="0"/>
              <a:t>Straw Poll 5</a:t>
            </a:r>
            <a:br>
              <a:rPr lang="en-US" dirty="0"/>
            </a:br>
            <a:r>
              <a:rPr lang="en-US" sz="2000" dirty="0"/>
              <a:t>Use of Robust Action frames</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20</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January 2021</a:t>
            </a:r>
            <a:endParaRPr lang="en-US" dirty="0"/>
          </a:p>
        </p:txBody>
      </p:sp>
    </p:spTree>
    <p:extLst>
      <p:ext uri="{BB962C8B-B14F-4D97-AF65-F5344CB8AC3E}">
        <p14:creationId xmlns:p14="http://schemas.microsoft.com/office/powerpoint/2010/main" val="1922281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7909560" cy="4937760"/>
          </a:xfrm>
        </p:spPr>
        <p:txBody>
          <a:bodyPr/>
          <a:lstStyle/>
          <a:p>
            <a:r>
              <a:rPr lang="en-US" dirty="0"/>
              <a:t>Do you agree to add to TGbe SFD in R1, a mechanism for a non-AP MLD to add and remove multiple links to an associated AP MLD through a single request/response exchange?</a:t>
            </a:r>
          </a:p>
          <a:p>
            <a:pPr marL="0" indent="0">
              <a:buNone/>
            </a:pPr>
            <a:endParaRPr lang="en-US" b="0" i="1" dirty="0"/>
          </a:p>
          <a:p>
            <a:pPr marL="342900" lvl="1" indent="0">
              <a:buNone/>
            </a:pPr>
            <a:r>
              <a:rPr lang="en-US" b="0" i="1" dirty="0"/>
              <a:t>Note 1: Assuming MLD-level association is maintained through one or more links that are not removed throughout the procedure.</a:t>
            </a:r>
          </a:p>
          <a:p>
            <a:endParaRPr lang="en-US" dirty="0"/>
          </a:p>
          <a:p>
            <a:pPr marL="342900" lvl="1" indent="0">
              <a:buNone/>
            </a:pPr>
            <a:r>
              <a:rPr lang="en-US" b="0" i="1" dirty="0"/>
              <a:t>Note 2: Mechanism details a</a:t>
            </a:r>
            <a:r>
              <a:rPr lang="en-US" i="1" dirty="0"/>
              <a:t>re TBD, but </a:t>
            </a:r>
            <a:r>
              <a:rPr lang="en-US" b="0" i="1" dirty="0"/>
              <a:t>the same mechanisms used by non-AP MLD to add or remove links to the AP MLD post association (e.g., through communicating a modified ML IE) can be extended to signal multiple changes in the ML configuration.</a:t>
            </a:r>
          </a:p>
          <a:p>
            <a:pPr marL="342900" lvl="1" indent="0">
              <a:buNone/>
            </a:pPr>
            <a:endParaRPr lang="en-US" dirty="0"/>
          </a:p>
          <a:p>
            <a:pPr lvl="1"/>
            <a:r>
              <a:rPr lang="en-US" dirty="0"/>
              <a:t>Yes</a:t>
            </a:r>
          </a:p>
          <a:p>
            <a:pPr lvl="1"/>
            <a:r>
              <a:rPr lang="en-US" dirty="0"/>
              <a:t>No</a:t>
            </a:r>
          </a:p>
          <a:p>
            <a:pPr lvl="1"/>
            <a:r>
              <a:rPr lang="en-US"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a:xfrm>
            <a:off x="685801" y="594360"/>
            <a:ext cx="7909560" cy="914400"/>
          </a:xfrm>
        </p:spPr>
        <p:txBody>
          <a:bodyPr/>
          <a:lstStyle/>
          <a:p>
            <a:r>
              <a:rPr lang="en-US" dirty="0"/>
              <a:t>Straw Poll 6</a:t>
            </a:r>
            <a:br>
              <a:rPr lang="en-US" dirty="0"/>
            </a:br>
            <a:r>
              <a:rPr lang="en-US" sz="2000" dirty="0"/>
              <a:t>Combined/multiple link addition/removal initiated by non-AP MLD</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21</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January 2021</a:t>
            </a:r>
            <a:endParaRPr lang="en-US" dirty="0"/>
          </a:p>
        </p:txBody>
      </p:sp>
    </p:spTree>
    <p:extLst>
      <p:ext uri="{BB962C8B-B14F-4D97-AF65-F5344CB8AC3E}">
        <p14:creationId xmlns:p14="http://schemas.microsoft.com/office/powerpoint/2010/main" val="1228243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9C9E05-B199-4693-9CE3-0D8115AF780B}"/>
              </a:ext>
            </a:extLst>
          </p:cNvPr>
          <p:cNvSpPr>
            <a:spLocks noGrp="1"/>
          </p:cNvSpPr>
          <p:nvPr>
            <p:ph idx="1"/>
          </p:nvPr>
        </p:nvSpPr>
        <p:spPr/>
        <p:txBody>
          <a:bodyPr/>
          <a:lstStyle/>
          <a:p>
            <a:pPr marL="0" indent="0">
              <a:spcBef>
                <a:spcPts val="0"/>
              </a:spcBef>
              <a:buNone/>
            </a:pPr>
            <a:r>
              <a:rPr lang="en-US" sz="1400" dirty="0"/>
              <a:t>[</a:t>
            </a:r>
            <a:r>
              <a:rPr lang="en-US" sz="1400" b="0" dirty="0"/>
              <a:t>19/1943]	11-19-1943-09-00be-multi-link-management.pptx</a:t>
            </a:r>
          </a:p>
          <a:p>
            <a:pPr marL="0" indent="0">
              <a:spcBef>
                <a:spcPts val="0"/>
              </a:spcBef>
              <a:buNone/>
            </a:pPr>
            <a:r>
              <a:rPr lang="en-US" sz="1400" b="0" dirty="0"/>
              <a:t>[20/0389] 	11-20-0389-03-00be-multi-link-discovery-part-1.pptx</a:t>
            </a:r>
          </a:p>
          <a:p>
            <a:pPr marL="0" indent="0">
              <a:spcBef>
                <a:spcPts val="0"/>
              </a:spcBef>
              <a:buNone/>
            </a:pPr>
            <a:r>
              <a:rPr lang="en-US" sz="1400" b="0" dirty="0"/>
              <a:t>[20/0390]	11-20-0390-03-00be-multi-link-discovery-part-2.pptx</a:t>
            </a:r>
          </a:p>
          <a:p>
            <a:pPr marL="0" indent="0">
              <a:spcBef>
                <a:spcPts val="0"/>
              </a:spcBef>
              <a:buNone/>
            </a:pPr>
            <a:r>
              <a:rPr lang="en-US" sz="1400" b="0" dirty="0"/>
              <a:t>[20/0412]	11-20-0412-01-00be-mlo-link-switching-method.pptx</a:t>
            </a:r>
          </a:p>
          <a:p>
            <a:pPr marL="0" indent="0">
              <a:spcBef>
                <a:spcPts val="0"/>
              </a:spcBef>
              <a:buNone/>
            </a:pPr>
            <a:r>
              <a:rPr lang="en-US" sz="1400" b="0" dirty="0"/>
              <a:t>[20/0669]	11-20-0669-00-00be-mld-transition.pptx</a:t>
            </a:r>
          </a:p>
          <a:p>
            <a:pPr marL="0" indent="0">
              <a:spcBef>
                <a:spcPts val="0"/>
              </a:spcBef>
              <a:buNone/>
            </a:pPr>
            <a:r>
              <a:rPr lang="en-US" sz="1400" b="0" dirty="0"/>
              <a:t>[20/0741]	11-20-0741-02-00be-indication-of-multi-link-information-follow-up.pptx</a:t>
            </a:r>
            <a:br>
              <a:rPr lang="en-US" sz="1400" b="0" dirty="0"/>
            </a:br>
            <a:r>
              <a:rPr lang="en-US" sz="1400" b="0" dirty="0"/>
              <a:t>[20/0751]	11-20-0751-01-00be-multi-link-setup-clarifications.pptx</a:t>
            </a:r>
            <a:br>
              <a:rPr lang="en-US" sz="1400" b="0" dirty="0"/>
            </a:br>
            <a:r>
              <a:rPr lang="en-US" sz="1400" b="0" dirty="0"/>
              <a:t>[20/0810]	11-20-0810-01-00be-dynamic-link-set.pptx</a:t>
            </a:r>
            <a:br>
              <a:rPr lang="en-US" sz="1400" b="0" dirty="0"/>
            </a:br>
            <a:r>
              <a:rPr lang="en-US" sz="1400" b="0" dirty="0"/>
              <a:t>[20/0908]	11-20-0908-00-00be-multilink-ts-operation.pptx</a:t>
            </a:r>
          </a:p>
          <a:p>
            <a:pPr marL="0" indent="0">
              <a:spcBef>
                <a:spcPts val="0"/>
              </a:spcBef>
              <a:buNone/>
            </a:pPr>
            <a:r>
              <a:rPr lang="en-US" sz="1400" b="0" dirty="0"/>
              <a:t>[20/1187]	11-20-1187-00-00be-multilink-setup-discussion.pptx</a:t>
            </a:r>
          </a:p>
          <a:p>
            <a:pPr marL="0" indent="0">
              <a:spcBef>
                <a:spcPts val="0"/>
              </a:spcBef>
              <a:buNone/>
            </a:pPr>
            <a:r>
              <a:rPr lang="en-US" sz="1400" b="0" dirty="0"/>
              <a:t>[20/1274]	11-20-1274-09-00be-mac-pdt-mlo-ml-ie-structure.docx</a:t>
            </a:r>
          </a:p>
          <a:p>
            <a:pPr marL="0" indent="0">
              <a:spcBef>
                <a:spcPts val="0"/>
              </a:spcBef>
              <a:buNone/>
            </a:pPr>
            <a:r>
              <a:rPr lang="en-US" sz="1400" b="0" dirty="0"/>
              <a:t>[20/1592]	11-20-1592-00-00be-ml-ie-in-authentication-frame.docx</a:t>
            </a:r>
          </a:p>
        </p:txBody>
      </p:sp>
      <p:sp>
        <p:nvSpPr>
          <p:cNvPr id="2" name="Title 1">
            <a:extLst>
              <a:ext uri="{FF2B5EF4-FFF2-40B4-BE49-F238E27FC236}">
                <a16:creationId xmlns:a16="http://schemas.microsoft.com/office/drawing/2014/main" id="{AE0F210A-71BA-4E14-A36C-34428DEB9659}"/>
              </a:ext>
            </a:extLst>
          </p:cNvPr>
          <p:cNvSpPr>
            <a:spLocks noGrp="1"/>
          </p:cNvSpPr>
          <p:nvPr>
            <p:ph type="title"/>
          </p:nvPr>
        </p:nvSpPr>
        <p:spPr/>
        <p:txBody>
          <a:bodyPr/>
          <a:lstStyle/>
          <a:p>
            <a:r>
              <a:rPr lang="en-US" dirty="0"/>
              <a:t>References</a:t>
            </a:r>
            <a:endParaRPr lang="en-US" sz="2000" dirty="0"/>
          </a:p>
        </p:txBody>
      </p:sp>
      <p:sp>
        <p:nvSpPr>
          <p:cNvPr id="5" name="Footer Placeholder 4">
            <a:extLst>
              <a:ext uri="{FF2B5EF4-FFF2-40B4-BE49-F238E27FC236}">
                <a16:creationId xmlns:a16="http://schemas.microsoft.com/office/drawing/2014/main" id="{459BFC8D-85A9-4639-AD51-046EF7F97A7F}"/>
              </a:ext>
            </a:extLst>
          </p:cNvPr>
          <p:cNvSpPr>
            <a:spLocks noGrp="1"/>
          </p:cNvSpPr>
          <p:nvPr>
            <p:ph type="ftr" idx="11"/>
          </p:nvPr>
        </p:nvSpPr>
        <p:spPr/>
        <p:txBody>
          <a:bodyPr/>
          <a:lstStyle/>
          <a:p>
            <a:r>
              <a:rPr lang="en-US"/>
              <a:t>Payam Torab et al. (multiple affiliations)</a:t>
            </a:r>
            <a:endParaRPr lang="en-US" dirty="0"/>
          </a:p>
        </p:txBody>
      </p:sp>
      <p:sp>
        <p:nvSpPr>
          <p:cNvPr id="6" name="Slide Number Placeholder 5">
            <a:extLst>
              <a:ext uri="{FF2B5EF4-FFF2-40B4-BE49-F238E27FC236}">
                <a16:creationId xmlns:a16="http://schemas.microsoft.com/office/drawing/2014/main" id="{B958FCDA-C662-4EE9-91B2-CF5DE7E16146}"/>
              </a:ext>
            </a:extLst>
          </p:cNvPr>
          <p:cNvSpPr>
            <a:spLocks noGrp="1"/>
          </p:cNvSpPr>
          <p:nvPr>
            <p:ph type="sldNum" idx="12"/>
          </p:nvPr>
        </p:nvSpPr>
        <p:spPr/>
        <p:txBody>
          <a:bodyPr/>
          <a:lstStyle/>
          <a:p>
            <a:r>
              <a:rPr lang="en-US"/>
              <a:t>Slide </a:t>
            </a:r>
            <a:fld id="{C1789BC7-C074-42CC-ADF8-5107DF6BD1C1}" type="slidenum">
              <a:rPr lang="en-US" smtClean="0"/>
              <a:pPr/>
              <a:t>22</a:t>
            </a:fld>
            <a:endParaRPr lang="en-US"/>
          </a:p>
        </p:txBody>
      </p:sp>
      <p:sp>
        <p:nvSpPr>
          <p:cNvPr id="4" name="Date Placeholder 3">
            <a:extLst>
              <a:ext uri="{FF2B5EF4-FFF2-40B4-BE49-F238E27FC236}">
                <a16:creationId xmlns:a16="http://schemas.microsoft.com/office/drawing/2014/main" id="{05C33664-6E8F-4AD8-AE2A-AC85D75797D6}"/>
              </a:ext>
            </a:extLst>
          </p:cNvPr>
          <p:cNvSpPr>
            <a:spLocks noGrp="1"/>
          </p:cNvSpPr>
          <p:nvPr>
            <p:ph type="dt" idx="2"/>
          </p:nvPr>
        </p:nvSpPr>
        <p:spPr>
          <a:xfrm>
            <a:off x="684214" y="320040"/>
            <a:ext cx="2743200" cy="228600"/>
          </a:xfrm>
        </p:spPr>
        <p:txBody>
          <a:bodyPr/>
          <a:lstStyle/>
          <a:p>
            <a:r>
              <a:rPr lang="en-US"/>
              <a:t>January 2021</a:t>
            </a:r>
            <a:endParaRPr lang="en-US" dirty="0"/>
          </a:p>
        </p:txBody>
      </p:sp>
    </p:spTree>
    <p:extLst>
      <p:ext uri="{BB962C8B-B14F-4D97-AF65-F5344CB8AC3E}">
        <p14:creationId xmlns:p14="http://schemas.microsoft.com/office/powerpoint/2010/main" val="2252891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B27C1E2-CEF9-8B4C-AB3C-9D49AA59FAFF}"/>
              </a:ext>
            </a:extLst>
          </p:cNvPr>
          <p:cNvSpPr>
            <a:spLocks noGrp="1"/>
          </p:cNvSpPr>
          <p:nvPr>
            <p:ph type="title"/>
          </p:nvPr>
        </p:nvSpPr>
        <p:spPr/>
        <p:txBody>
          <a:bodyPr/>
          <a:lstStyle/>
          <a:p>
            <a:r>
              <a:rPr lang="en-US" dirty="0"/>
              <a:t>Backup slides</a:t>
            </a:r>
          </a:p>
        </p:txBody>
      </p:sp>
      <p:sp>
        <p:nvSpPr>
          <p:cNvPr id="8" name="Text Placeholder 7">
            <a:extLst>
              <a:ext uri="{FF2B5EF4-FFF2-40B4-BE49-F238E27FC236}">
                <a16:creationId xmlns:a16="http://schemas.microsoft.com/office/drawing/2014/main" id="{1B08879D-8A5B-8748-B577-B8A1F98B384C}"/>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5160833D-E80E-3B4A-A105-73CE48C6AE1C}"/>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2E582C41-19BA-F74F-B795-213695074364}"/>
              </a:ext>
            </a:extLst>
          </p:cNvPr>
          <p:cNvSpPr>
            <a:spLocks noGrp="1"/>
          </p:cNvSpPr>
          <p:nvPr>
            <p:ph type="sldNum" idx="12"/>
          </p:nvPr>
        </p:nvSpPr>
        <p:spPr/>
        <p:txBody>
          <a:bodyPr/>
          <a:lstStyle/>
          <a:p>
            <a:pPr>
              <a:defRPr/>
            </a:pPr>
            <a:r>
              <a:rPr lang="en-US"/>
              <a:t>Slide </a:t>
            </a:r>
            <a:fld id="{C1789BC7-C074-42CC-ADF8-5107DF6BD1C1}" type="slidenum">
              <a:rPr lang="en-US" smtClean="0"/>
              <a:pPr>
                <a:defRPr/>
              </a:pPr>
              <a:t>23</a:t>
            </a:fld>
            <a:endParaRPr lang="en-US"/>
          </a:p>
        </p:txBody>
      </p:sp>
      <p:sp>
        <p:nvSpPr>
          <p:cNvPr id="6" name="Date Placeholder 5">
            <a:extLst>
              <a:ext uri="{FF2B5EF4-FFF2-40B4-BE49-F238E27FC236}">
                <a16:creationId xmlns:a16="http://schemas.microsoft.com/office/drawing/2014/main" id="{83CCF140-7542-D248-8969-69298AFDCAA0}"/>
              </a:ext>
            </a:extLst>
          </p:cNvPr>
          <p:cNvSpPr>
            <a:spLocks noGrp="1"/>
          </p:cNvSpPr>
          <p:nvPr>
            <p:ph type="dt" idx="2"/>
          </p:nvPr>
        </p:nvSpPr>
        <p:spPr>
          <a:xfrm>
            <a:off x="684214" y="320040"/>
            <a:ext cx="2743200" cy="228600"/>
          </a:xfrm>
        </p:spPr>
        <p:txBody>
          <a:bodyPr/>
          <a:lstStyle/>
          <a:p>
            <a:pPr>
              <a:defRPr/>
            </a:pPr>
            <a:r>
              <a:rPr lang="en-US"/>
              <a:t>January 2021</a:t>
            </a:r>
            <a:endParaRPr lang="en-US" dirty="0"/>
          </a:p>
        </p:txBody>
      </p:sp>
    </p:spTree>
    <p:extLst>
      <p:ext uri="{BB962C8B-B14F-4D97-AF65-F5344CB8AC3E}">
        <p14:creationId xmlns:p14="http://schemas.microsoft.com/office/powerpoint/2010/main" val="398955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A554AC84-A536-C64A-9762-C17B93397B21}"/>
              </a:ext>
            </a:extLst>
          </p:cNvPr>
          <p:cNvSpPr>
            <a:spLocks noGrp="1"/>
          </p:cNvSpPr>
          <p:nvPr>
            <p:ph idx="1"/>
          </p:nvPr>
        </p:nvSpPr>
        <p:spPr/>
        <p:txBody>
          <a:bodyPr/>
          <a:lstStyle/>
          <a:p>
            <a:r>
              <a:rPr lang="en-US" dirty="0"/>
              <a:t>AP recommending or requiring non-AP to transition to a new AP</a:t>
            </a:r>
          </a:p>
          <a:p>
            <a:r>
              <a:rPr lang="en-US" dirty="0"/>
              <a:t>Query, Request and Response frames</a:t>
            </a:r>
          </a:p>
          <a:p>
            <a:r>
              <a:rPr lang="en-US" dirty="0"/>
              <a:t>Neighbor Report element</a:t>
            </a:r>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(1)</a:t>
            </a:r>
            <a:br>
              <a:rPr lang="en-US" dirty="0"/>
            </a:br>
            <a:r>
              <a:rPr lang="en-US" sz="2000" dirty="0"/>
              <a:t>BSS Transition Management (BTM)</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24</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a:xfrm>
            <a:off x="684214" y="320040"/>
            <a:ext cx="2743200" cy="228600"/>
          </a:xfrm>
        </p:spPr>
        <p:txBody>
          <a:bodyPr/>
          <a:lstStyle/>
          <a:p>
            <a:r>
              <a:rPr lang="en-US"/>
              <a:t>January 2021</a:t>
            </a:r>
            <a:endParaRPr lang="en-US" dirty="0"/>
          </a:p>
        </p:txBody>
      </p:sp>
    </p:spTree>
    <p:extLst>
      <p:ext uri="{BB962C8B-B14F-4D97-AF65-F5344CB8AC3E}">
        <p14:creationId xmlns:p14="http://schemas.microsoft.com/office/powerpoint/2010/main" val="3582964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D564AA-1BDD-484A-8FB5-16A5AFC2A69B}"/>
              </a:ext>
            </a:extLst>
          </p:cNvPr>
          <p:cNvSpPr>
            <a:spLocks noGrp="1"/>
          </p:cNvSpPr>
          <p:nvPr>
            <p:ph idx="1"/>
          </p:nvPr>
        </p:nvSpPr>
        <p:spPr/>
        <p:txBody>
          <a:bodyPr>
            <a:normAutofit lnSpcReduction="10000"/>
          </a:bodyPr>
          <a:lstStyle/>
          <a:p>
            <a:r>
              <a:rPr lang="en-US" dirty="0"/>
              <a:t>FST is designed to transfer a session (defined as one or more TSs) from one band/channel to another band/channel</a:t>
            </a:r>
          </a:p>
          <a:p>
            <a:pPr lvl="1"/>
            <a:r>
              <a:rPr lang="en-US" dirty="0"/>
              <a:t>TCs should be able to use FST too; TS constraint is probably unnecessary</a:t>
            </a:r>
          </a:p>
          <a:p>
            <a:pPr marL="342900" lvl="1" indent="0">
              <a:buNone/>
            </a:pPr>
            <a:endParaRPr lang="en-US" dirty="0"/>
          </a:p>
          <a:p>
            <a:r>
              <a:rPr lang="en-US" dirty="0"/>
              <a:t>Equivalent of an MLO link is an independent association between the FST endpoints in each band/channel</a:t>
            </a:r>
          </a:p>
          <a:p>
            <a:pPr lvl="1"/>
            <a:r>
              <a:rPr lang="en-US" dirty="0"/>
              <a:t>For example, the endpoints network roles (AP | non-AP relationship) can be different in the new band/channel</a:t>
            </a:r>
          </a:p>
          <a:p>
            <a:pPr lvl="1"/>
            <a:endParaRPr lang="en-US" dirty="0"/>
          </a:p>
          <a:p>
            <a:r>
              <a:rPr lang="en-US" dirty="0"/>
              <a:t>Operating parameters of each FST association are generally unavailable across BSSs in the FST framework, which means they need to be signaled at transition (through the Multi-band element)</a:t>
            </a:r>
          </a:p>
          <a:p>
            <a:pPr lvl="1"/>
            <a:r>
              <a:rPr lang="en-US" dirty="0"/>
              <a:t>Architecturally, the two endpoints of an FST session do not manage their multiple MAC sublayers through a multiple MAC SME (MM-SME)</a:t>
            </a:r>
          </a:p>
          <a:p>
            <a:pPr lvl="1"/>
            <a:endParaRPr lang="en-US" dirty="0"/>
          </a:p>
          <a:p>
            <a:r>
              <a:rPr lang="en-US" dirty="0"/>
              <a:t>FST can switch one TID from one BSS to another BSS between two given multi-band devices</a:t>
            </a:r>
          </a:p>
          <a:p>
            <a:pPr lvl="1"/>
            <a:r>
              <a:rPr lang="en-US" dirty="0"/>
              <a:t>Multi-band definitions are general enough to apply to two channels in the same band.</a:t>
            </a:r>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(2)</a:t>
            </a:r>
            <a:br>
              <a:rPr lang="en-US" dirty="0"/>
            </a:br>
            <a:r>
              <a:rPr lang="en-US" sz="2000" dirty="0"/>
              <a:t>Fast Session Transfer (FST) overview</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25</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a:xfrm>
            <a:off x="684214" y="320040"/>
            <a:ext cx="2743200" cy="228600"/>
          </a:xfrm>
        </p:spPr>
        <p:txBody>
          <a:bodyPr/>
          <a:lstStyle/>
          <a:p>
            <a:r>
              <a:rPr lang="en-US"/>
              <a:t>January 2021</a:t>
            </a:r>
            <a:endParaRPr lang="en-US" dirty="0"/>
          </a:p>
        </p:txBody>
      </p:sp>
    </p:spTree>
    <p:extLst>
      <p:ext uri="{BB962C8B-B14F-4D97-AF65-F5344CB8AC3E}">
        <p14:creationId xmlns:p14="http://schemas.microsoft.com/office/powerpoint/2010/main" val="531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(3)</a:t>
            </a:r>
            <a:br>
              <a:rPr lang="en-US" dirty="0"/>
            </a:br>
            <a:r>
              <a:rPr lang="en-US" sz="2000" dirty="0"/>
              <a:t>FST session transfer protocol</a:t>
            </a:r>
          </a:p>
        </p:txBody>
      </p:sp>
      <p:sp>
        <p:nvSpPr>
          <p:cNvPr id="2" name="Content Placeholder 1">
            <a:extLst>
              <a:ext uri="{FF2B5EF4-FFF2-40B4-BE49-F238E27FC236}">
                <a16:creationId xmlns:a16="http://schemas.microsoft.com/office/drawing/2014/main" id="{24D564AA-1BDD-484A-8FB5-16A5AFC2A69B}"/>
              </a:ext>
            </a:extLst>
          </p:cNvPr>
          <p:cNvSpPr>
            <a:spLocks noGrp="1"/>
          </p:cNvSpPr>
          <p:nvPr>
            <p:ph sz="half" idx="1"/>
          </p:nvPr>
        </p:nvSpPr>
        <p:spPr>
          <a:xfrm>
            <a:off x="685802" y="1508759"/>
            <a:ext cx="3733800" cy="5029200"/>
          </a:xfrm>
        </p:spPr>
        <p:txBody>
          <a:bodyPr>
            <a:normAutofit fontScale="85000" lnSpcReduction="20000"/>
          </a:bodyPr>
          <a:lstStyle/>
          <a:p>
            <a:r>
              <a:rPr lang="en-US" dirty="0"/>
              <a:t>Session transfer can be initiated by either end (initiator end, the other end called responder)</a:t>
            </a:r>
          </a:p>
          <a:p>
            <a:pPr lvl="1"/>
            <a:endParaRPr lang="en-US" dirty="0"/>
          </a:p>
          <a:p>
            <a:r>
              <a:rPr lang="en-US" dirty="0"/>
              <a:t>State machine with 4 states (Initial, Setup Completed, Transition Done, and Transition Confirmed), and the following state transition logic,</a:t>
            </a:r>
          </a:p>
          <a:p>
            <a:pPr lvl="1"/>
            <a:r>
              <a:rPr lang="en-US" dirty="0"/>
              <a:t>“Initial” to “Setup Completed”: Successful exchange of FST Setup Request and FST Setup Response Action Ack frame; no timeout, retries left to initiator, MAC address-based arbitration between racing requests</a:t>
            </a:r>
          </a:p>
          <a:p>
            <a:pPr lvl="1"/>
            <a:r>
              <a:rPr lang="en-US" dirty="0"/>
              <a:t>“Setup Completed” to “Transition Done”: After a STA-based or stream-based (TS-based) countdown to 0; counter initially loaded to LLT ×32 </a:t>
            </a:r>
            <a:r>
              <a:rPr lang="el-GR" dirty="0"/>
              <a:t>μ</a:t>
            </a:r>
            <a:r>
              <a:rPr lang="en-US" dirty="0"/>
              <a:t>s, where link loss timeout (LLT) is specified in the FST Setup Request frame; counter reset to initial value every time an individually addressed frame for the STA or for the specific TS in the STA is received from the peer STA</a:t>
            </a:r>
          </a:p>
          <a:p>
            <a:pPr lvl="1"/>
            <a:r>
              <a:rPr lang="en-US" dirty="0"/>
              <a:t>“Transition Done” to “Transition Confirmed”: Successful exchange of FST Ack Request and FST Ack Response (both Action Ack frames) or other MPDUs in the new band/channel</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26</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13"/>
          </p:nvPr>
        </p:nvSpPr>
        <p:spPr>
          <a:xfrm>
            <a:off x="684214" y="320040"/>
            <a:ext cx="2743200" cy="228600"/>
          </a:xfrm>
        </p:spPr>
        <p:txBody>
          <a:bodyPr/>
          <a:lstStyle/>
          <a:p>
            <a:r>
              <a:rPr lang="en-US"/>
              <a:t>January 2021</a:t>
            </a:r>
            <a:endParaRPr lang="en-US" dirty="0"/>
          </a:p>
        </p:txBody>
      </p:sp>
      <p:pic>
        <p:nvPicPr>
          <p:cNvPr id="9" name="Picture 8">
            <a:extLst>
              <a:ext uri="{FF2B5EF4-FFF2-40B4-BE49-F238E27FC236}">
                <a16:creationId xmlns:a16="http://schemas.microsoft.com/office/drawing/2014/main" id="{AD8A4537-E30C-5345-AD76-1723ACB8700F}"/>
              </a:ext>
            </a:extLst>
          </p:cNvPr>
          <p:cNvPicPr>
            <a:picLocks noChangeAspect="1"/>
          </p:cNvPicPr>
          <p:nvPr/>
        </p:nvPicPr>
        <p:blipFill>
          <a:blip r:embed="rId2"/>
          <a:stretch>
            <a:fillRect/>
          </a:stretch>
        </p:blipFill>
        <p:spPr>
          <a:xfrm>
            <a:off x="4419602" y="2306001"/>
            <a:ext cx="4291965" cy="3434715"/>
          </a:xfrm>
          <a:prstGeom prst="rect">
            <a:avLst/>
          </a:prstGeom>
        </p:spPr>
      </p:pic>
    </p:spTree>
    <p:extLst>
      <p:ext uri="{BB962C8B-B14F-4D97-AF65-F5344CB8AC3E}">
        <p14:creationId xmlns:p14="http://schemas.microsoft.com/office/powerpoint/2010/main" val="281442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a:xfrm>
            <a:off x="685800" y="1600200"/>
            <a:ext cx="7909560" cy="4937760"/>
          </a:xfrm>
        </p:spPr>
        <p:txBody>
          <a:bodyPr/>
          <a:lstStyle/>
          <a:p>
            <a:r>
              <a:rPr lang="en-US" dirty="0"/>
              <a:t>We discuss ML Reconfiguration, an umbrella term for a set of procedures (information dissemination, signaling) aimed at changing the mapping of STA entities within MLDs (the “ML configuration”) </a:t>
            </a:r>
            <a:r>
              <a:rPr lang="en-US" dirty="0">
                <a:solidFill>
                  <a:srgbClr val="C00000"/>
                </a:solidFill>
              </a:rPr>
              <a:t>post association</a:t>
            </a:r>
          </a:p>
          <a:p>
            <a:pPr lvl="1"/>
            <a:r>
              <a:rPr lang="en-US" dirty="0"/>
              <a:t>Multiple links (paths) improves robustness of both data </a:t>
            </a:r>
            <a:r>
              <a:rPr lang="en-US" i="1" dirty="0"/>
              <a:t>and management</a:t>
            </a:r>
            <a:r>
              <a:rPr lang="en-US" dirty="0"/>
              <a:t> planes</a:t>
            </a:r>
          </a:p>
          <a:p>
            <a:pPr lvl="2"/>
            <a:r>
              <a:rPr lang="en-US" dirty="0"/>
              <a:t>Robust management: Making changes to configuration without having to disassociate</a:t>
            </a:r>
          </a:p>
          <a:p>
            <a:pPr lvl="2"/>
            <a:r>
              <a:rPr lang="en-US" dirty="0"/>
              <a:t>Change to the mapping can include changes in number of links</a:t>
            </a:r>
          </a:p>
          <a:p>
            <a:r>
              <a:rPr lang="en-US" dirty="0"/>
              <a:t>ML reconfiguration example</a:t>
            </a:r>
          </a:p>
          <a:p>
            <a:pPr lvl="1"/>
            <a:r>
              <a:rPr lang="en-US" dirty="0"/>
              <a:t>Note: Some changes to ML configuration may require multiple steps (e.g., adding a new AP to an AP MLD, deleting a link terminating on an AP within the AP MLD, adding a new link terminating on a different AP within the AP MLD …)</a:t>
            </a:r>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a:xfrm>
            <a:off x="685801" y="594360"/>
            <a:ext cx="7909560" cy="914400"/>
          </a:xfrm>
        </p:spPr>
        <p:txBody>
          <a:bodyPr/>
          <a:lstStyle/>
          <a:p>
            <a:r>
              <a:rPr lang="en-US" dirty="0"/>
              <a:t>Introduction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3</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a:xfrm>
            <a:off x="684214" y="320040"/>
            <a:ext cx="2743200" cy="228600"/>
          </a:xfrm>
        </p:spPr>
        <p:txBody>
          <a:bodyPr/>
          <a:lstStyle/>
          <a:p>
            <a:r>
              <a:rPr lang="en-US"/>
              <a:t>January 2021</a:t>
            </a:r>
            <a:endParaRPr lang="en-US" dirty="0"/>
          </a:p>
        </p:txBody>
      </p:sp>
      <p:sp>
        <p:nvSpPr>
          <p:cNvPr id="8" name="Rectangle 7">
            <a:extLst>
              <a:ext uri="{FF2B5EF4-FFF2-40B4-BE49-F238E27FC236}">
                <a16:creationId xmlns:a16="http://schemas.microsoft.com/office/drawing/2014/main" id="{0D058E3A-6731-EB46-91E4-A99A41AA4709}"/>
              </a:ext>
            </a:extLst>
          </p:cNvPr>
          <p:cNvSpPr/>
          <p:nvPr/>
        </p:nvSpPr>
        <p:spPr bwMode="auto">
          <a:xfrm>
            <a:off x="1694359" y="46482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Oval 9">
            <a:extLst>
              <a:ext uri="{FF2B5EF4-FFF2-40B4-BE49-F238E27FC236}">
                <a16:creationId xmlns:a16="http://schemas.microsoft.com/office/drawing/2014/main" id="{6FFD1F85-58DB-6740-AF00-D606BA3F6C63}"/>
              </a:ext>
            </a:extLst>
          </p:cNvPr>
          <p:cNvSpPr/>
          <p:nvPr/>
        </p:nvSpPr>
        <p:spPr bwMode="auto">
          <a:xfrm>
            <a:off x="2267343" y="469392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Oval 10">
            <a:extLst>
              <a:ext uri="{FF2B5EF4-FFF2-40B4-BE49-F238E27FC236}">
                <a16:creationId xmlns:a16="http://schemas.microsoft.com/office/drawing/2014/main" id="{C878A953-C8B7-4840-BFF7-67697E6F5ED4}"/>
              </a:ext>
            </a:extLst>
          </p:cNvPr>
          <p:cNvSpPr/>
          <p:nvPr/>
        </p:nvSpPr>
        <p:spPr bwMode="auto">
          <a:xfrm>
            <a:off x="2267837" y="501396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Oval 11">
            <a:extLst>
              <a:ext uri="{FF2B5EF4-FFF2-40B4-BE49-F238E27FC236}">
                <a16:creationId xmlns:a16="http://schemas.microsoft.com/office/drawing/2014/main" id="{460E07B5-0CA5-EB43-A2B5-C8EB8424A7D3}"/>
              </a:ext>
            </a:extLst>
          </p:cNvPr>
          <p:cNvSpPr/>
          <p:nvPr/>
        </p:nvSpPr>
        <p:spPr bwMode="auto">
          <a:xfrm>
            <a:off x="2266849" y="5334000"/>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Oval 12">
            <a:extLst>
              <a:ext uri="{FF2B5EF4-FFF2-40B4-BE49-F238E27FC236}">
                <a16:creationId xmlns:a16="http://schemas.microsoft.com/office/drawing/2014/main" id="{E2C43A37-0ADE-A14D-9235-579931FC479C}"/>
              </a:ext>
            </a:extLst>
          </p:cNvPr>
          <p:cNvSpPr/>
          <p:nvPr/>
        </p:nvSpPr>
        <p:spPr bwMode="auto">
          <a:xfrm>
            <a:off x="2266848" y="5650082"/>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503A75BA-2A54-634F-9CE0-261215B3C0B7}"/>
              </a:ext>
            </a:extLst>
          </p:cNvPr>
          <p:cNvSpPr/>
          <p:nvPr/>
        </p:nvSpPr>
        <p:spPr bwMode="auto">
          <a:xfrm>
            <a:off x="3435727" y="46482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Oval 14">
            <a:extLst>
              <a:ext uri="{FF2B5EF4-FFF2-40B4-BE49-F238E27FC236}">
                <a16:creationId xmlns:a16="http://schemas.microsoft.com/office/drawing/2014/main" id="{00F98BC9-504D-BC48-9335-D5EED412334A}"/>
              </a:ext>
            </a:extLst>
          </p:cNvPr>
          <p:cNvSpPr/>
          <p:nvPr/>
        </p:nvSpPr>
        <p:spPr bwMode="auto">
          <a:xfrm>
            <a:off x="3321428" y="469392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Oval 15">
            <a:extLst>
              <a:ext uri="{FF2B5EF4-FFF2-40B4-BE49-F238E27FC236}">
                <a16:creationId xmlns:a16="http://schemas.microsoft.com/office/drawing/2014/main" id="{3D806BBC-E70C-0140-8837-C179FE35AD34}"/>
              </a:ext>
            </a:extLst>
          </p:cNvPr>
          <p:cNvSpPr/>
          <p:nvPr/>
        </p:nvSpPr>
        <p:spPr bwMode="auto">
          <a:xfrm>
            <a:off x="3321922" y="5013960"/>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Oval 17">
            <a:extLst>
              <a:ext uri="{FF2B5EF4-FFF2-40B4-BE49-F238E27FC236}">
                <a16:creationId xmlns:a16="http://schemas.microsoft.com/office/drawing/2014/main" id="{26516BBD-38E3-D542-8B15-6DA525219809}"/>
              </a:ext>
            </a:extLst>
          </p:cNvPr>
          <p:cNvSpPr/>
          <p:nvPr/>
        </p:nvSpPr>
        <p:spPr bwMode="auto">
          <a:xfrm>
            <a:off x="3320933" y="533400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0" name="Straight Connector 19">
            <a:extLst>
              <a:ext uri="{FF2B5EF4-FFF2-40B4-BE49-F238E27FC236}">
                <a16:creationId xmlns:a16="http://schemas.microsoft.com/office/drawing/2014/main" id="{F6DA81F3-2479-E64D-9DF7-E8270871EFCB}"/>
              </a:ext>
            </a:extLst>
          </p:cNvPr>
          <p:cNvCxnSpPr>
            <a:stCxn id="10" idx="6"/>
            <a:endCxn id="15" idx="2"/>
          </p:cNvCxnSpPr>
          <p:nvPr/>
        </p:nvCxnSpPr>
        <p:spPr bwMode="auto">
          <a:xfrm>
            <a:off x="2492974" y="4808220"/>
            <a:ext cx="8284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00D1C1B5-116C-204E-B9AF-5444A1040B7A}"/>
              </a:ext>
            </a:extLst>
          </p:cNvPr>
          <p:cNvCxnSpPr>
            <a:cxnSpLocks/>
            <a:stCxn id="11" idx="6"/>
            <a:endCxn id="18" idx="2"/>
          </p:cNvCxnSpPr>
          <p:nvPr/>
        </p:nvCxnSpPr>
        <p:spPr bwMode="auto">
          <a:xfrm>
            <a:off x="2493468" y="5128260"/>
            <a:ext cx="827465" cy="3200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TextBox 23">
            <a:extLst>
              <a:ext uri="{FF2B5EF4-FFF2-40B4-BE49-F238E27FC236}">
                <a16:creationId xmlns:a16="http://schemas.microsoft.com/office/drawing/2014/main" id="{B1B678C7-CE2E-BB44-A5A5-0AE2D12B3863}"/>
              </a:ext>
            </a:extLst>
          </p:cNvPr>
          <p:cNvSpPr txBox="1"/>
          <p:nvPr/>
        </p:nvSpPr>
        <p:spPr>
          <a:xfrm>
            <a:off x="1930025" y="4690872"/>
            <a:ext cx="393056" cy="215444"/>
          </a:xfrm>
          <a:prstGeom prst="rect">
            <a:avLst/>
          </a:prstGeom>
          <a:noFill/>
        </p:spPr>
        <p:txBody>
          <a:bodyPr wrap="none" rtlCol="0">
            <a:spAutoFit/>
          </a:bodyPr>
          <a:lstStyle/>
          <a:p>
            <a:r>
              <a:rPr lang="en-US" sz="800" dirty="0"/>
              <a:t>AP 1</a:t>
            </a:r>
          </a:p>
        </p:txBody>
      </p:sp>
      <p:sp>
        <p:nvSpPr>
          <p:cNvPr id="25" name="TextBox 24">
            <a:extLst>
              <a:ext uri="{FF2B5EF4-FFF2-40B4-BE49-F238E27FC236}">
                <a16:creationId xmlns:a16="http://schemas.microsoft.com/office/drawing/2014/main" id="{5C24980F-461C-1E4E-9E8A-A6E45A44F47A}"/>
              </a:ext>
            </a:extLst>
          </p:cNvPr>
          <p:cNvSpPr txBox="1"/>
          <p:nvPr/>
        </p:nvSpPr>
        <p:spPr>
          <a:xfrm>
            <a:off x="1911727" y="5005149"/>
            <a:ext cx="393056" cy="215444"/>
          </a:xfrm>
          <a:prstGeom prst="rect">
            <a:avLst/>
          </a:prstGeom>
          <a:noFill/>
        </p:spPr>
        <p:txBody>
          <a:bodyPr wrap="none" rtlCol="0">
            <a:spAutoFit/>
          </a:bodyPr>
          <a:lstStyle/>
          <a:p>
            <a:r>
              <a:rPr lang="en-US" sz="800" dirty="0"/>
              <a:t>AP 2</a:t>
            </a:r>
          </a:p>
        </p:txBody>
      </p:sp>
      <p:sp>
        <p:nvSpPr>
          <p:cNvPr id="26" name="TextBox 25">
            <a:extLst>
              <a:ext uri="{FF2B5EF4-FFF2-40B4-BE49-F238E27FC236}">
                <a16:creationId xmlns:a16="http://schemas.microsoft.com/office/drawing/2014/main" id="{1D00DF2F-14BB-BA42-A86D-1D15209D47E2}"/>
              </a:ext>
            </a:extLst>
          </p:cNvPr>
          <p:cNvSpPr txBox="1"/>
          <p:nvPr/>
        </p:nvSpPr>
        <p:spPr>
          <a:xfrm>
            <a:off x="1918399" y="5347156"/>
            <a:ext cx="393056" cy="215444"/>
          </a:xfrm>
          <a:prstGeom prst="rect">
            <a:avLst/>
          </a:prstGeom>
          <a:noFill/>
        </p:spPr>
        <p:txBody>
          <a:bodyPr wrap="none" rtlCol="0">
            <a:spAutoFit/>
          </a:bodyPr>
          <a:lstStyle/>
          <a:p>
            <a:r>
              <a:rPr lang="en-US" sz="800" dirty="0">
                <a:solidFill>
                  <a:schemeClr val="bg1">
                    <a:lumMod val="75000"/>
                  </a:schemeClr>
                </a:solidFill>
              </a:rPr>
              <a:t>AP 3</a:t>
            </a:r>
          </a:p>
        </p:txBody>
      </p:sp>
      <p:sp>
        <p:nvSpPr>
          <p:cNvPr id="27" name="TextBox 26">
            <a:extLst>
              <a:ext uri="{FF2B5EF4-FFF2-40B4-BE49-F238E27FC236}">
                <a16:creationId xmlns:a16="http://schemas.microsoft.com/office/drawing/2014/main" id="{44DA4AE7-FD20-7745-BFDB-04928500C9DE}"/>
              </a:ext>
            </a:extLst>
          </p:cNvPr>
          <p:cNvSpPr txBox="1"/>
          <p:nvPr/>
        </p:nvSpPr>
        <p:spPr>
          <a:xfrm>
            <a:off x="1918399" y="5651137"/>
            <a:ext cx="393056" cy="215444"/>
          </a:xfrm>
          <a:prstGeom prst="rect">
            <a:avLst/>
          </a:prstGeom>
          <a:noFill/>
        </p:spPr>
        <p:txBody>
          <a:bodyPr wrap="none" rtlCol="0">
            <a:spAutoFit/>
          </a:bodyPr>
          <a:lstStyle/>
          <a:p>
            <a:r>
              <a:rPr lang="en-US" sz="800" dirty="0">
                <a:solidFill>
                  <a:schemeClr val="bg1">
                    <a:lumMod val="75000"/>
                  </a:schemeClr>
                </a:solidFill>
              </a:rPr>
              <a:t>AP 4</a:t>
            </a:r>
          </a:p>
        </p:txBody>
      </p:sp>
      <p:sp>
        <p:nvSpPr>
          <p:cNvPr id="29" name="TextBox 28">
            <a:extLst>
              <a:ext uri="{FF2B5EF4-FFF2-40B4-BE49-F238E27FC236}">
                <a16:creationId xmlns:a16="http://schemas.microsoft.com/office/drawing/2014/main" id="{7E4CDA56-875B-A843-B84B-942EA43BC98B}"/>
              </a:ext>
            </a:extLst>
          </p:cNvPr>
          <p:cNvSpPr txBox="1"/>
          <p:nvPr/>
        </p:nvSpPr>
        <p:spPr>
          <a:xfrm>
            <a:off x="3522665" y="4687186"/>
            <a:ext cx="455574" cy="215444"/>
          </a:xfrm>
          <a:prstGeom prst="rect">
            <a:avLst/>
          </a:prstGeom>
          <a:noFill/>
        </p:spPr>
        <p:txBody>
          <a:bodyPr wrap="none" rtlCol="0">
            <a:spAutoFit/>
          </a:bodyPr>
          <a:lstStyle/>
          <a:p>
            <a:r>
              <a:rPr lang="en-US" sz="800" dirty="0"/>
              <a:t>STA 1</a:t>
            </a:r>
          </a:p>
        </p:txBody>
      </p:sp>
      <p:sp>
        <p:nvSpPr>
          <p:cNvPr id="30" name="TextBox 29">
            <a:extLst>
              <a:ext uri="{FF2B5EF4-FFF2-40B4-BE49-F238E27FC236}">
                <a16:creationId xmlns:a16="http://schemas.microsoft.com/office/drawing/2014/main" id="{95228416-60A2-5D45-8EC3-6F7AF79567C5}"/>
              </a:ext>
            </a:extLst>
          </p:cNvPr>
          <p:cNvSpPr txBox="1"/>
          <p:nvPr/>
        </p:nvSpPr>
        <p:spPr>
          <a:xfrm>
            <a:off x="3522665" y="5001768"/>
            <a:ext cx="455574" cy="215444"/>
          </a:xfrm>
          <a:prstGeom prst="rect">
            <a:avLst/>
          </a:prstGeom>
          <a:noFill/>
        </p:spPr>
        <p:txBody>
          <a:bodyPr wrap="none" rtlCol="0">
            <a:spAutoFit/>
          </a:bodyPr>
          <a:lstStyle/>
          <a:p>
            <a:r>
              <a:rPr lang="en-US" sz="800" dirty="0">
                <a:solidFill>
                  <a:schemeClr val="bg1">
                    <a:lumMod val="75000"/>
                  </a:schemeClr>
                </a:solidFill>
              </a:rPr>
              <a:t>STA 2</a:t>
            </a:r>
          </a:p>
        </p:txBody>
      </p:sp>
      <p:sp>
        <p:nvSpPr>
          <p:cNvPr id="31" name="TextBox 30">
            <a:extLst>
              <a:ext uri="{FF2B5EF4-FFF2-40B4-BE49-F238E27FC236}">
                <a16:creationId xmlns:a16="http://schemas.microsoft.com/office/drawing/2014/main" id="{20BE23A9-1F2F-6549-A424-78EA48671CAE}"/>
              </a:ext>
            </a:extLst>
          </p:cNvPr>
          <p:cNvSpPr txBox="1"/>
          <p:nvPr/>
        </p:nvSpPr>
        <p:spPr>
          <a:xfrm>
            <a:off x="3522665" y="5314915"/>
            <a:ext cx="455574" cy="215444"/>
          </a:xfrm>
          <a:prstGeom prst="rect">
            <a:avLst/>
          </a:prstGeom>
          <a:noFill/>
        </p:spPr>
        <p:txBody>
          <a:bodyPr wrap="none" rtlCol="0">
            <a:spAutoFit/>
          </a:bodyPr>
          <a:lstStyle/>
          <a:p>
            <a:r>
              <a:rPr lang="en-US" sz="800" dirty="0"/>
              <a:t>STA 3</a:t>
            </a:r>
          </a:p>
        </p:txBody>
      </p:sp>
      <p:sp>
        <p:nvSpPr>
          <p:cNvPr id="38" name="Rectangle 37">
            <a:extLst>
              <a:ext uri="{FF2B5EF4-FFF2-40B4-BE49-F238E27FC236}">
                <a16:creationId xmlns:a16="http://schemas.microsoft.com/office/drawing/2014/main" id="{6FBECD4C-3D00-FF41-B0AD-1A20B88FDAED}"/>
              </a:ext>
            </a:extLst>
          </p:cNvPr>
          <p:cNvSpPr/>
          <p:nvPr/>
        </p:nvSpPr>
        <p:spPr bwMode="auto">
          <a:xfrm>
            <a:off x="5191790" y="46482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Oval 38">
            <a:extLst>
              <a:ext uri="{FF2B5EF4-FFF2-40B4-BE49-F238E27FC236}">
                <a16:creationId xmlns:a16="http://schemas.microsoft.com/office/drawing/2014/main" id="{B852DEAD-27C8-C04D-849A-41A2219F35AB}"/>
              </a:ext>
            </a:extLst>
          </p:cNvPr>
          <p:cNvSpPr/>
          <p:nvPr/>
        </p:nvSpPr>
        <p:spPr bwMode="auto">
          <a:xfrm>
            <a:off x="5764774" y="471873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Oval 39">
            <a:extLst>
              <a:ext uri="{FF2B5EF4-FFF2-40B4-BE49-F238E27FC236}">
                <a16:creationId xmlns:a16="http://schemas.microsoft.com/office/drawing/2014/main" id="{7A8FF72F-2092-E241-A305-213D069722CF}"/>
              </a:ext>
            </a:extLst>
          </p:cNvPr>
          <p:cNvSpPr/>
          <p:nvPr/>
        </p:nvSpPr>
        <p:spPr bwMode="auto">
          <a:xfrm>
            <a:off x="5765268" y="5038772"/>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Oval 40">
            <a:extLst>
              <a:ext uri="{FF2B5EF4-FFF2-40B4-BE49-F238E27FC236}">
                <a16:creationId xmlns:a16="http://schemas.microsoft.com/office/drawing/2014/main" id="{841955D0-0C69-8F47-8756-BD21CF54A716}"/>
              </a:ext>
            </a:extLst>
          </p:cNvPr>
          <p:cNvSpPr/>
          <p:nvPr/>
        </p:nvSpPr>
        <p:spPr bwMode="auto">
          <a:xfrm>
            <a:off x="5764280" y="535881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Oval 41">
            <a:extLst>
              <a:ext uri="{FF2B5EF4-FFF2-40B4-BE49-F238E27FC236}">
                <a16:creationId xmlns:a16="http://schemas.microsoft.com/office/drawing/2014/main" id="{FFC17327-32DA-4647-AC83-D91C3492E725}"/>
              </a:ext>
            </a:extLst>
          </p:cNvPr>
          <p:cNvSpPr/>
          <p:nvPr/>
        </p:nvSpPr>
        <p:spPr bwMode="auto">
          <a:xfrm>
            <a:off x="5764279" y="5674894"/>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2">
            <a:extLst>
              <a:ext uri="{FF2B5EF4-FFF2-40B4-BE49-F238E27FC236}">
                <a16:creationId xmlns:a16="http://schemas.microsoft.com/office/drawing/2014/main" id="{6AB8FCCE-B9E8-9445-8D07-80DA7751EDAC}"/>
              </a:ext>
            </a:extLst>
          </p:cNvPr>
          <p:cNvSpPr/>
          <p:nvPr/>
        </p:nvSpPr>
        <p:spPr bwMode="auto">
          <a:xfrm>
            <a:off x="6933158" y="46482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Oval 43">
            <a:extLst>
              <a:ext uri="{FF2B5EF4-FFF2-40B4-BE49-F238E27FC236}">
                <a16:creationId xmlns:a16="http://schemas.microsoft.com/office/drawing/2014/main" id="{A854908C-6484-254B-8C6F-725AE3548227}"/>
              </a:ext>
            </a:extLst>
          </p:cNvPr>
          <p:cNvSpPr/>
          <p:nvPr/>
        </p:nvSpPr>
        <p:spPr bwMode="auto">
          <a:xfrm>
            <a:off x="6818859" y="471873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Oval 44">
            <a:extLst>
              <a:ext uri="{FF2B5EF4-FFF2-40B4-BE49-F238E27FC236}">
                <a16:creationId xmlns:a16="http://schemas.microsoft.com/office/drawing/2014/main" id="{94456B34-5435-764B-9CA6-CEA3AA522417}"/>
              </a:ext>
            </a:extLst>
          </p:cNvPr>
          <p:cNvSpPr/>
          <p:nvPr/>
        </p:nvSpPr>
        <p:spPr bwMode="auto">
          <a:xfrm>
            <a:off x="6819353" y="503877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Oval 45">
            <a:extLst>
              <a:ext uri="{FF2B5EF4-FFF2-40B4-BE49-F238E27FC236}">
                <a16:creationId xmlns:a16="http://schemas.microsoft.com/office/drawing/2014/main" id="{4E203E75-A1CF-674D-AA76-4357CA72A88C}"/>
              </a:ext>
            </a:extLst>
          </p:cNvPr>
          <p:cNvSpPr/>
          <p:nvPr/>
        </p:nvSpPr>
        <p:spPr bwMode="auto">
          <a:xfrm>
            <a:off x="6818364" y="535881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7" name="Straight Connector 46">
            <a:extLst>
              <a:ext uri="{FF2B5EF4-FFF2-40B4-BE49-F238E27FC236}">
                <a16:creationId xmlns:a16="http://schemas.microsoft.com/office/drawing/2014/main" id="{3F0DA16B-8B7F-1748-AA4C-17CD21553ACF}"/>
              </a:ext>
            </a:extLst>
          </p:cNvPr>
          <p:cNvCxnSpPr>
            <a:stCxn id="39" idx="6"/>
            <a:endCxn id="44" idx="2"/>
          </p:cNvCxnSpPr>
          <p:nvPr/>
        </p:nvCxnSpPr>
        <p:spPr bwMode="auto">
          <a:xfrm>
            <a:off x="5990405" y="4833032"/>
            <a:ext cx="8284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9A4E0A5A-AF6E-3243-850C-D28110933A91}"/>
              </a:ext>
            </a:extLst>
          </p:cNvPr>
          <p:cNvCxnSpPr>
            <a:cxnSpLocks/>
            <a:stCxn id="41" idx="6"/>
            <a:endCxn id="45" idx="2"/>
          </p:cNvCxnSpPr>
          <p:nvPr/>
        </p:nvCxnSpPr>
        <p:spPr bwMode="auto">
          <a:xfrm flipV="1">
            <a:off x="5989911" y="5153072"/>
            <a:ext cx="829442" cy="3200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TextBox 48">
            <a:extLst>
              <a:ext uri="{FF2B5EF4-FFF2-40B4-BE49-F238E27FC236}">
                <a16:creationId xmlns:a16="http://schemas.microsoft.com/office/drawing/2014/main" id="{5C703D05-5AA8-1745-952C-D83A5345A007}"/>
              </a:ext>
            </a:extLst>
          </p:cNvPr>
          <p:cNvSpPr txBox="1"/>
          <p:nvPr/>
        </p:nvSpPr>
        <p:spPr>
          <a:xfrm>
            <a:off x="5435225" y="4715684"/>
            <a:ext cx="393056" cy="215444"/>
          </a:xfrm>
          <a:prstGeom prst="rect">
            <a:avLst/>
          </a:prstGeom>
          <a:noFill/>
        </p:spPr>
        <p:txBody>
          <a:bodyPr wrap="none" rtlCol="0">
            <a:spAutoFit/>
          </a:bodyPr>
          <a:lstStyle/>
          <a:p>
            <a:r>
              <a:rPr lang="en-US" sz="800" dirty="0"/>
              <a:t>AP 1</a:t>
            </a:r>
          </a:p>
        </p:txBody>
      </p:sp>
      <p:sp>
        <p:nvSpPr>
          <p:cNvPr id="50" name="TextBox 49">
            <a:extLst>
              <a:ext uri="{FF2B5EF4-FFF2-40B4-BE49-F238E27FC236}">
                <a16:creationId xmlns:a16="http://schemas.microsoft.com/office/drawing/2014/main" id="{1AA98CF5-73CF-8747-BFAE-5E94026C3BDF}"/>
              </a:ext>
            </a:extLst>
          </p:cNvPr>
          <p:cNvSpPr txBox="1"/>
          <p:nvPr/>
        </p:nvSpPr>
        <p:spPr>
          <a:xfrm>
            <a:off x="5416927" y="5029961"/>
            <a:ext cx="393056" cy="215444"/>
          </a:xfrm>
          <a:prstGeom prst="rect">
            <a:avLst/>
          </a:prstGeom>
          <a:noFill/>
        </p:spPr>
        <p:txBody>
          <a:bodyPr wrap="none" rtlCol="0">
            <a:spAutoFit/>
          </a:bodyPr>
          <a:lstStyle/>
          <a:p>
            <a:r>
              <a:rPr lang="en-US" sz="800" dirty="0">
                <a:solidFill>
                  <a:schemeClr val="bg1">
                    <a:lumMod val="75000"/>
                  </a:schemeClr>
                </a:solidFill>
              </a:rPr>
              <a:t>AP 2</a:t>
            </a:r>
          </a:p>
        </p:txBody>
      </p:sp>
      <p:sp>
        <p:nvSpPr>
          <p:cNvPr id="51" name="TextBox 50">
            <a:extLst>
              <a:ext uri="{FF2B5EF4-FFF2-40B4-BE49-F238E27FC236}">
                <a16:creationId xmlns:a16="http://schemas.microsoft.com/office/drawing/2014/main" id="{E89BF82D-9C6F-9641-B44E-F383CF5AAAD3}"/>
              </a:ext>
            </a:extLst>
          </p:cNvPr>
          <p:cNvSpPr txBox="1"/>
          <p:nvPr/>
        </p:nvSpPr>
        <p:spPr>
          <a:xfrm>
            <a:off x="5423599" y="5347156"/>
            <a:ext cx="393056" cy="215444"/>
          </a:xfrm>
          <a:prstGeom prst="rect">
            <a:avLst/>
          </a:prstGeom>
          <a:noFill/>
        </p:spPr>
        <p:txBody>
          <a:bodyPr wrap="none" rtlCol="0">
            <a:spAutoFit/>
          </a:bodyPr>
          <a:lstStyle/>
          <a:p>
            <a:r>
              <a:rPr lang="en-US" sz="800" dirty="0"/>
              <a:t>AP 3</a:t>
            </a:r>
          </a:p>
        </p:txBody>
      </p:sp>
      <p:sp>
        <p:nvSpPr>
          <p:cNvPr id="52" name="TextBox 51">
            <a:extLst>
              <a:ext uri="{FF2B5EF4-FFF2-40B4-BE49-F238E27FC236}">
                <a16:creationId xmlns:a16="http://schemas.microsoft.com/office/drawing/2014/main" id="{C181E040-AE18-AA4E-ADB0-11E751E809BF}"/>
              </a:ext>
            </a:extLst>
          </p:cNvPr>
          <p:cNvSpPr txBox="1"/>
          <p:nvPr/>
        </p:nvSpPr>
        <p:spPr>
          <a:xfrm>
            <a:off x="5423599" y="5675949"/>
            <a:ext cx="393056" cy="215444"/>
          </a:xfrm>
          <a:prstGeom prst="rect">
            <a:avLst/>
          </a:prstGeom>
          <a:noFill/>
        </p:spPr>
        <p:txBody>
          <a:bodyPr wrap="none" rtlCol="0">
            <a:spAutoFit/>
          </a:bodyPr>
          <a:lstStyle/>
          <a:p>
            <a:r>
              <a:rPr lang="en-US" sz="800" dirty="0"/>
              <a:t>AP 4</a:t>
            </a:r>
          </a:p>
        </p:txBody>
      </p:sp>
      <p:sp>
        <p:nvSpPr>
          <p:cNvPr id="53" name="TextBox 52">
            <a:extLst>
              <a:ext uri="{FF2B5EF4-FFF2-40B4-BE49-F238E27FC236}">
                <a16:creationId xmlns:a16="http://schemas.microsoft.com/office/drawing/2014/main" id="{878E18F3-3B78-C241-A687-2402C2EDE5EE}"/>
              </a:ext>
            </a:extLst>
          </p:cNvPr>
          <p:cNvSpPr txBox="1"/>
          <p:nvPr/>
        </p:nvSpPr>
        <p:spPr>
          <a:xfrm>
            <a:off x="7020096" y="4711998"/>
            <a:ext cx="455574" cy="215444"/>
          </a:xfrm>
          <a:prstGeom prst="rect">
            <a:avLst/>
          </a:prstGeom>
          <a:noFill/>
        </p:spPr>
        <p:txBody>
          <a:bodyPr wrap="none" rtlCol="0">
            <a:spAutoFit/>
          </a:bodyPr>
          <a:lstStyle/>
          <a:p>
            <a:r>
              <a:rPr lang="en-US" sz="800" dirty="0"/>
              <a:t>STA 1</a:t>
            </a:r>
          </a:p>
        </p:txBody>
      </p:sp>
      <p:sp>
        <p:nvSpPr>
          <p:cNvPr id="54" name="TextBox 53">
            <a:extLst>
              <a:ext uri="{FF2B5EF4-FFF2-40B4-BE49-F238E27FC236}">
                <a16:creationId xmlns:a16="http://schemas.microsoft.com/office/drawing/2014/main" id="{BD667C9F-994F-1348-9CFE-FE65567419E5}"/>
              </a:ext>
            </a:extLst>
          </p:cNvPr>
          <p:cNvSpPr txBox="1"/>
          <p:nvPr/>
        </p:nvSpPr>
        <p:spPr>
          <a:xfrm>
            <a:off x="7020096" y="5026580"/>
            <a:ext cx="455574" cy="215444"/>
          </a:xfrm>
          <a:prstGeom prst="rect">
            <a:avLst/>
          </a:prstGeom>
          <a:noFill/>
        </p:spPr>
        <p:txBody>
          <a:bodyPr wrap="none" rtlCol="0">
            <a:spAutoFit/>
          </a:bodyPr>
          <a:lstStyle/>
          <a:p>
            <a:r>
              <a:rPr lang="en-US" sz="800" dirty="0"/>
              <a:t>STA 2</a:t>
            </a:r>
          </a:p>
        </p:txBody>
      </p:sp>
      <p:sp>
        <p:nvSpPr>
          <p:cNvPr id="55" name="TextBox 54">
            <a:extLst>
              <a:ext uri="{FF2B5EF4-FFF2-40B4-BE49-F238E27FC236}">
                <a16:creationId xmlns:a16="http://schemas.microsoft.com/office/drawing/2014/main" id="{4AD889D3-B4EA-474F-86C1-73461D18D58B}"/>
              </a:ext>
            </a:extLst>
          </p:cNvPr>
          <p:cNvSpPr txBox="1"/>
          <p:nvPr/>
        </p:nvSpPr>
        <p:spPr>
          <a:xfrm>
            <a:off x="7020096" y="5339727"/>
            <a:ext cx="455574" cy="215444"/>
          </a:xfrm>
          <a:prstGeom prst="rect">
            <a:avLst/>
          </a:prstGeom>
          <a:noFill/>
        </p:spPr>
        <p:txBody>
          <a:bodyPr wrap="none" rtlCol="0">
            <a:spAutoFit/>
          </a:bodyPr>
          <a:lstStyle/>
          <a:p>
            <a:r>
              <a:rPr lang="en-US" sz="800" dirty="0"/>
              <a:t>STA 3</a:t>
            </a:r>
          </a:p>
        </p:txBody>
      </p:sp>
      <p:sp>
        <p:nvSpPr>
          <p:cNvPr id="56" name="Right Arrow 55">
            <a:extLst>
              <a:ext uri="{FF2B5EF4-FFF2-40B4-BE49-F238E27FC236}">
                <a16:creationId xmlns:a16="http://schemas.microsoft.com/office/drawing/2014/main" id="{64BFF709-5E47-F14E-BBD7-05176B4A93B7}"/>
              </a:ext>
            </a:extLst>
          </p:cNvPr>
          <p:cNvSpPr/>
          <p:nvPr/>
        </p:nvSpPr>
        <p:spPr bwMode="auto">
          <a:xfrm>
            <a:off x="4426327" y="5128260"/>
            <a:ext cx="488950" cy="320040"/>
          </a:xfrm>
          <a:prstGeom prst="right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A69EBFBB-31C0-E249-B1AB-629E3D18FA50}"/>
              </a:ext>
            </a:extLst>
          </p:cNvPr>
          <p:cNvSpPr txBox="1"/>
          <p:nvPr/>
        </p:nvSpPr>
        <p:spPr>
          <a:xfrm>
            <a:off x="1694358" y="6019800"/>
            <a:ext cx="670611" cy="215444"/>
          </a:xfrm>
          <a:prstGeom prst="rect">
            <a:avLst/>
          </a:prstGeom>
          <a:noFill/>
        </p:spPr>
        <p:txBody>
          <a:bodyPr wrap="square" rtlCol="0">
            <a:spAutoFit/>
          </a:bodyPr>
          <a:lstStyle/>
          <a:p>
            <a:pPr algn="ctr"/>
            <a:r>
              <a:rPr lang="en-US" sz="800" b="1" dirty="0"/>
              <a:t>AP MLD</a:t>
            </a:r>
          </a:p>
        </p:txBody>
      </p:sp>
      <p:sp>
        <p:nvSpPr>
          <p:cNvPr id="60" name="TextBox 59">
            <a:extLst>
              <a:ext uri="{FF2B5EF4-FFF2-40B4-BE49-F238E27FC236}">
                <a16:creationId xmlns:a16="http://schemas.microsoft.com/office/drawing/2014/main" id="{2A041F24-A66D-2B47-A0DF-D8185ABB92DF}"/>
              </a:ext>
            </a:extLst>
          </p:cNvPr>
          <p:cNvSpPr txBox="1"/>
          <p:nvPr/>
        </p:nvSpPr>
        <p:spPr>
          <a:xfrm>
            <a:off x="3427414" y="6019800"/>
            <a:ext cx="693620" cy="461665"/>
          </a:xfrm>
          <a:prstGeom prst="rect">
            <a:avLst/>
          </a:prstGeom>
          <a:noFill/>
        </p:spPr>
        <p:txBody>
          <a:bodyPr wrap="square" rtlCol="0">
            <a:spAutoFit/>
          </a:bodyPr>
          <a:lstStyle/>
          <a:p>
            <a:pPr algn="ctr"/>
            <a:r>
              <a:rPr lang="en-US" sz="800" b="1" dirty="0"/>
              <a:t>Associated</a:t>
            </a:r>
          </a:p>
          <a:p>
            <a:pPr algn="ctr"/>
            <a:r>
              <a:rPr lang="en-US" sz="800" b="1" dirty="0"/>
              <a:t>Non-AP MLD</a:t>
            </a:r>
          </a:p>
        </p:txBody>
      </p:sp>
      <p:sp>
        <p:nvSpPr>
          <p:cNvPr id="61" name="TextBox 60">
            <a:extLst>
              <a:ext uri="{FF2B5EF4-FFF2-40B4-BE49-F238E27FC236}">
                <a16:creationId xmlns:a16="http://schemas.microsoft.com/office/drawing/2014/main" id="{18E7F3F2-560D-BE4C-995C-9F4D08C94255}"/>
              </a:ext>
            </a:extLst>
          </p:cNvPr>
          <p:cNvSpPr txBox="1"/>
          <p:nvPr/>
        </p:nvSpPr>
        <p:spPr>
          <a:xfrm>
            <a:off x="5191789" y="6019800"/>
            <a:ext cx="685306" cy="215444"/>
          </a:xfrm>
          <a:prstGeom prst="rect">
            <a:avLst/>
          </a:prstGeom>
          <a:noFill/>
        </p:spPr>
        <p:txBody>
          <a:bodyPr wrap="square" rtlCol="0">
            <a:spAutoFit/>
          </a:bodyPr>
          <a:lstStyle/>
          <a:p>
            <a:pPr algn="ctr"/>
            <a:r>
              <a:rPr lang="en-US" sz="800" b="1" dirty="0"/>
              <a:t>AP MLD</a:t>
            </a:r>
          </a:p>
        </p:txBody>
      </p:sp>
      <p:sp>
        <p:nvSpPr>
          <p:cNvPr id="62" name="TextBox 61">
            <a:extLst>
              <a:ext uri="{FF2B5EF4-FFF2-40B4-BE49-F238E27FC236}">
                <a16:creationId xmlns:a16="http://schemas.microsoft.com/office/drawing/2014/main" id="{00331A74-CEC4-3E4A-8F05-F09D88F83DDE}"/>
              </a:ext>
            </a:extLst>
          </p:cNvPr>
          <p:cNvSpPr txBox="1"/>
          <p:nvPr/>
        </p:nvSpPr>
        <p:spPr>
          <a:xfrm>
            <a:off x="6933159" y="6019800"/>
            <a:ext cx="685306" cy="461665"/>
          </a:xfrm>
          <a:prstGeom prst="rect">
            <a:avLst/>
          </a:prstGeom>
          <a:noFill/>
        </p:spPr>
        <p:txBody>
          <a:bodyPr wrap="square" rtlCol="0">
            <a:spAutoFit/>
          </a:bodyPr>
          <a:lstStyle/>
          <a:p>
            <a:pPr algn="ctr"/>
            <a:r>
              <a:rPr lang="en-US" sz="800" b="1" dirty="0"/>
              <a:t>Associated</a:t>
            </a:r>
          </a:p>
          <a:p>
            <a:pPr algn="ctr"/>
            <a:r>
              <a:rPr lang="en-US" sz="800" b="1" dirty="0"/>
              <a:t>Non-AP MLD</a:t>
            </a:r>
          </a:p>
        </p:txBody>
      </p:sp>
      <p:cxnSp>
        <p:nvCxnSpPr>
          <p:cNvPr id="64" name="Straight Connector 63">
            <a:extLst>
              <a:ext uri="{FF2B5EF4-FFF2-40B4-BE49-F238E27FC236}">
                <a16:creationId xmlns:a16="http://schemas.microsoft.com/office/drawing/2014/main" id="{0D3A5D33-1F13-9D4F-ADA2-D7C78D80877C}"/>
              </a:ext>
            </a:extLst>
          </p:cNvPr>
          <p:cNvCxnSpPr>
            <a:cxnSpLocks/>
            <a:stCxn id="42" idx="6"/>
            <a:endCxn id="46" idx="2"/>
          </p:cNvCxnSpPr>
          <p:nvPr/>
        </p:nvCxnSpPr>
        <p:spPr bwMode="auto">
          <a:xfrm flipV="1">
            <a:off x="5989910" y="5473112"/>
            <a:ext cx="828454" cy="3160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8" name="TextBox 67">
            <a:extLst>
              <a:ext uri="{FF2B5EF4-FFF2-40B4-BE49-F238E27FC236}">
                <a16:creationId xmlns:a16="http://schemas.microsoft.com/office/drawing/2014/main" id="{D67EF684-A13E-B24D-BDDA-A1FA9E2216F0}"/>
              </a:ext>
            </a:extLst>
          </p:cNvPr>
          <p:cNvSpPr txBox="1"/>
          <p:nvPr/>
        </p:nvSpPr>
        <p:spPr>
          <a:xfrm>
            <a:off x="4119053" y="5454878"/>
            <a:ext cx="1070757" cy="338554"/>
          </a:xfrm>
          <a:prstGeom prst="rect">
            <a:avLst/>
          </a:prstGeom>
          <a:noFill/>
        </p:spPr>
        <p:txBody>
          <a:bodyPr wrap="square" rtlCol="0">
            <a:spAutoFit/>
          </a:bodyPr>
          <a:lstStyle/>
          <a:p>
            <a:pPr algn="ctr"/>
            <a:r>
              <a:rPr lang="en-US" sz="800" b="1" dirty="0"/>
              <a:t>ML</a:t>
            </a:r>
          </a:p>
          <a:p>
            <a:pPr algn="ctr"/>
            <a:r>
              <a:rPr lang="en-US" sz="800" b="1" dirty="0"/>
              <a:t>Reconfiguration</a:t>
            </a:r>
          </a:p>
        </p:txBody>
      </p:sp>
    </p:spTree>
    <p:extLst>
      <p:ext uri="{BB962C8B-B14F-4D97-AF65-F5344CB8AC3E}">
        <p14:creationId xmlns:p14="http://schemas.microsoft.com/office/powerpoint/2010/main" val="1598461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p:txBody>
          <a:bodyPr/>
          <a:lstStyle/>
          <a:p>
            <a:r>
              <a:rPr lang="en-US" dirty="0"/>
              <a:t>Some MLO scenarios require changing the ML configuration</a:t>
            </a:r>
          </a:p>
          <a:p>
            <a:pPr lvl="1"/>
            <a:r>
              <a:rPr lang="en-US" dirty="0"/>
              <a:t>Radio becoming available/unavailable post association (changes in device)</a:t>
            </a:r>
          </a:p>
          <a:p>
            <a:pPr lvl="2"/>
            <a:r>
              <a:rPr lang="en-US" dirty="0"/>
              <a:t>Maintenance, hardware additions, hardware failure, upgrades ...</a:t>
            </a:r>
          </a:p>
          <a:p>
            <a:pPr lvl="1"/>
            <a:r>
              <a:rPr lang="en-US" dirty="0"/>
              <a:t>New reachability/range with mobility (changes in environment)</a:t>
            </a:r>
          </a:p>
          <a:p>
            <a:pPr lvl="1"/>
            <a:r>
              <a:rPr lang="en-US" dirty="0">
                <a:solidFill>
                  <a:schemeClr val="tx1"/>
                </a:solidFill>
              </a:rPr>
              <a:t>New traffic conditions (static/permanent increase/decrease in traffic)</a:t>
            </a:r>
          </a:p>
          <a:p>
            <a:pPr lvl="1"/>
            <a:r>
              <a:rPr lang="en-US" dirty="0"/>
              <a:t>See [20/0810] for discussion</a:t>
            </a:r>
            <a:endParaRPr lang="en-US" dirty="0">
              <a:solidFill>
                <a:srgbClr val="FF0000"/>
              </a:solidFill>
            </a:endParaRPr>
          </a:p>
          <a:p>
            <a:pPr lvl="1"/>
            <a:endParaRPr lang="en-US" dirty="0"/>
          </a:p>
          <a:p>
            <a:r>
              <a:rPr lang="en-US" dirty="0"/>
              <a:t>Changing ML configuration does not require disassociation</a:t>
            </a:r>
          </a:p>
          <a:p>
            <a:pPr lvl="1"/>
            <a:r>
              <a:rPr lang="en-US" dirty="0"/>
              <a:t>As long as there are unaffected links</a:t>
            </a:r>
            <a:r>
              <a:rPr lang="en-US" b="0" dirty="0"/>
              <a:t> through the process to carry out the signaling</a:t>
            </a:r>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p:txBody>
          <a:bodyPr/>
          <a:lstStyle/>
          <a:p>
            <a:r>
              <a:rPr lang="en-US" dirty="0"/>
              <a:t>Why ML reconfiguration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p:txBody>
          <a:bodyPr/>
          <a:lstStyle/>
          <a:p>
            <a:r>
              <a:rPr lang="en-US"/>
              <a:t>Slide </a:t>
            </a:r>
            <a:fld id="{C1789BC7-C074-42CC-ADF8-5107DF6BD1C1}" type="slidenum">
              <a:rPr lang="en-US" smtClean="0"/>
              <a:pPr/>
              <a:t>4</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p:txBody>
          <a:bodyPr/>
          <a:lstStyle/>
          <a:p>
            <a:r>
              <a:rPr lang="en-US"/>
              <a:t>January 2021</a:t>
            </a:r>
            <a:endParaRPr lang="en-US" dirty="0"/>
          </a:p>
        </p:txBody>
      </p:sp>
    </p:spTree>
    <p:extLst>
      <p:ext uri="{BB962C8B-B14F-4D97-AF65-F5344CB8AC3E}">
        <p14:creationId xmlns:p14="http://schemas.microsoft.com/office/powerpoint/2010/main" val="3494655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 name="Object 55">
            <a:extLst>
              <a:ext uri="{FF2B5EF4-FFF2-40B4-BE49-F238E27FC236}">
                <a16:creationId xmlns:a16="http://schemas.microsoft.com/office/drawing/2014/main" id="{F56EC10D-3D21-614B-8AF6-E1ADBC5102FD}"/>
              </a:ext>
            </a:extLst>
          </p:cNvPr>
          <p:cNvGraphicFramePr>
            <a:graphicFrameLocks noChangeAspect="1"/>
          </p:cNvGraphicFramePr>
          <p:nvPr>
            <p:extLst>
              <p:ext uri="{D42A27DB-BD31-4B8C-83A1-F6EECF244321}">
                <p14:modId xmlns:p14="http://schemas.microsoft.com/office/powerpoint/2010/main" val="2719565424"/>
              </p:ext>
            </p:extLst>
          </p:nvPr>
        </p:nvGraphicFramePr>
        <p:xfrm>
          <a:off x="833487" y="4613791"/>
          <a:ext cx="3617653" cy="1680458"/>
        </p:xfrm>
        <a:graphic>
          <a:graphicData uri="http://schemas.openxmlformats.org/presentationml/2006/ole">
            <mc:AlternateContent xmlns:mc="http://schemas.openxmlformats.org/markup-compatibility/2006">
              <mc:Choice xmlns:v="urn:schemas-microsoft-com:vml" Requires="v">
                <p:oleObj spid="_x0000_s1258" r:id="rId4" imgW="6286500" imgH="2921000" progId="Visio.Drawing.11">
                  <p:embed/>
                </p:oleObj>
              </mc:Choice>
              <mc:Fallback>
                <p:oleObj r:id="rId4" imgW="6286500" imgH="2921000" progId="Visio.Drawing.11">
                  <p:embed/>
                  <p:pic>
                    <p:nvPicPr>
                      <p:cNvPr id="30" name="Object 29">
                        <a:extLst>
                          <a:ext uri="{FF2B5EF4-FFF2-40B4-BE49-F238E27FC236}">
                            <a16:creationId xmlns:a16="http://schemas.microsoft.com/office/drawing/2014/main" id="{A8367C11-E201-C44D-8287-6C9EA10E0F1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3487" y="4613791"/>
                        <a:ext cx="3617653" cy="1680458"/>
                      </a:xfrm>
                      <a:prstGeom prst="rect">
                        <a:avLst/>
                      </a:prstGeom>
                      <a:noFill/>
                    </p:spPr>
                  </p:pic>
                </p:oleObj>
              </mc:Fallback>
            </mc:AlternateContent>
          </a:graphicData>
        </a:graphic>
      </p:graphicFrame>
      <p:sp>
        <p:nvSpPr>
          <p:cNvPr id="20" name="TextBox 19">
            <a:extLst>
              <a:ext uri="{FF2B5EF4-FFF2-40B4-BE49-F238E27FC236}">
                <a16:creationId xmlns:a16="http://schemas.microsoft.com/office/drawing/2014/main" id="{604941D5-CA22-1C47-A496-2767860D45B4}"/>
              </a:ext>
            </a:extLst>
          </p:cNvPr>
          <p:cNvSpPr txBox="1"/>
          <p:nvPr/>
        </p:nvSpPr>
        <p:spPr>
          <a:xfrm>
            <a:off x="2133600" y="1601652"/>
            <a:ext cx="2411102" cy="1015663"/>
          </a:xfrm>
          <a:prstGeom prst="rect">
            <a:avLst/>
          </a:prstGeom>
          <a:noFill/>
        </p:spPr>
        <p:txBody>
          <a:bodyPr wrap="square" rtlCol="0">
            <a:spAutoFit/>
          </a:bodyPr>
          <a:lstStyle/>
          <a:p>
            <a:pPr algn="ctr"/>
            <a:r>
              <a:rPr lang="en-US" sz="1200" dirty="0"/>
              <a:t>Beacon,</a:t>
            </a:r>
          </a:p>
          <a:p>
            <a:pPr algn="ctr"/>
            <a:r>
              <a:rPr lang="en-US" sz="1200" dirty="0"/>
              <a:t>Probe Response</a:t>
            </a:r>
          </a:p>
          <a:p>
            <a:pPr algn="ctr"/>
            <a:endParaRPr lang="en-US" sz="1200" dirty="0"/>
          </a:p>
          <a:p>
            <a:pPr algn="ctr"/>
            <a:r>
              <a:rPr lang="en-US" sz="1200" dirty="0"/>
              <a:t>Elements: </a:t>
            </a:r>
            <a:r>
              <a:rPr lang="en-US" sz="1200" b="1" dirty="0"/>
              <a:t>RNR, ML</a:t>
            </a:r>
            <a:endParaRPr lang="en-US" sz="1200" dirty="0"/>
          </a:p>
          <a:p>
            <a:pPr algn="ctr"/>
            <a:r>
              <a:rPr lang="en-US" sz="1000" dirty="0"/>
              <a:t>AP STA capabilities</a:t>
            </a:r>
            <a:r>
              <a:rPr lang="en-US" sz="1000" b="1" dirty="0"/>
              <a:t> </a:t>
            </a:r>
          </a:p>
        </p:txBody>
      </p:sp>
      <p:sp>
        <p:nvSpPr>
          <p:cNvPr id="21" name="TextBox 20">
            <a:extLst>
              <a:ext uri="{FF2B5EF4-FFF2-40B4-BE49-F238E27FC236}">
                <a16:creationId xmlns:a16="http://schemas.microsoft.com/office/drawing/2014/main" id="{91294374-AD33-AD42-9E0D-E569EE56AA5C}"/>
              </a:ext>
            </a:extLst>
          </p:cNvPr>
          <p:cNvSpPr txBox="1"/>
          <p:nvPr/>
        </p:nvSpPr>
        <p:spPr>
          <a:xfrm>
            <a:off x="5049262" y="1601652"/>
            <a:ext cx="1503938" cy="984885"/>
          </a:xfrm>
          <a:prstGeom prst="rect">
            <a:avLst/>
          </a:prstGeom>
          <a:noFill/>
        </p:spPr>
        <p:txBody>
          <a:bodyPr wrap="none" rtlCol="0">
            <a:spAutoFit/>
          </a:bodyPr>
          <a:lstStyle/>
          <a:p>
            <a:pPr algn="ctr"/>
            <a:r>
              <a:rPr lang="en-US" sz="1200" dirty="0"/>
              <a:t>Probe Request,</a:t>
            </a:r>
          </a:p>
          <a:p>
            <a:pPr algn="ctr"/>
            <a:r>
              <a:rPr lang="en-US" sz="1200" dirty="0"/>
              <a:t>Association Request</a:t>
            </a:r>
            <a:endParaRPr lang="en-US" sz="1200" strike="sngStrike" dirty="0">
              <a:solidFill>
                <a:schemeClr val="bg1">
                  <a:lumMod val="75000"/>
                </a:schemeClr>
              </a:solidFill>
            </a:endParaRPr>
          </a:p>
          <a:p>
            <a:pPr algn="ctr"/>
            <a:endParaRPr lang="en-US" sz="1200" dirty="0"/>
          </a:p>
          <a:p>
            <a:pPr algn="ctr"/>
            <a:r>
              <a:rPr lang="en-US" sz="1200" dirty="0"/>
              <a:t>Elements: </a:t>
            </a:r>
            <a:r>
              <a:rPr lang="en-US" sz="1200" b="1" dirty="0"/>
              <a:t>ML</a:t>
            </a:r>
            <a:endParaRPr lang="en-US" sz="1200" dirty="0"/>
          </a:p>
          <a:p>
            <a:pPr algn="ctr"/>
            <a:r>
              <a:rPr lang="en-US" sz="1000" dirty="0"/>
              <a:t>Non-AP STA capabilities</a:t>
            </a:r>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More on ML configuration (1)</a:t>
            </a:r>
            <a:br>
              <a:rPr lang="en-US" dirty="0"/>
            </a:br>
            <a:r>
              <a:rPr lang="en-US" sz="2000" dirty="0"/>
              <a:t>Deciding the ML configuration at association time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5</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January 2021</a:t>
            </a:r>
            <a:endParaRPr lang="en-US" dirty="0"/>
          </a:p>
        </p:txBody>
      </p:sp>
      <p:sp>
        <p:nvSpPr>
          <p:cNvPr id="7" name="Rectangle 6">
            <a:extLst>
              <a:ext uri="{FF2B5EF4-FFF2-40B4-BE49-F238E27FC236}">
                <a16:creationId xmlns:a16="http://schemas.microsoft.com/office/drawing/2014/main" id="{6B2D3824-58F9-D546-A6DC-AD991276A097}"/>
              </a:ext>
            </a:extLst>
          </p:cNvPr>
          <p:cNvSpPr/>
          <p:nvPr/>
        </p:nvSpPr>
        <p:spPr bwMode="auto">
          <a:xfrm>
            <a:off x="1417320" y="1645920"/>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latin typeface="Times New Roman" pitchFamily="16" charset="0"/>
                <a:ea typeface="MS Gothic" charset="-128"/>
              </a:rPr>
              <a:t>  </a:t>
            </a:r>
            <a:r>
              <a:rPr kumimoji="0" lang="en-US" sz="1000" b="1" i="0" u="none" strike="noStrike" cap="none" normalizeH="0" baseline="0" dirty="0">
                <a:ln>
                  <a:noFill/>
                </a:ln>
                <a:effectLst/>
                <a:latin typeface="Times New Roman" pitchFamily="16" charset="0"/>
                <a:ea typeface="MS Gothic" charset="-128"/>
              </a:rPr>
              <a:t>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b="1" dirty="0">
                <a:latin typeface="Times New Roman" pitchFamily="16" charset="0"/>
                <a:ea typeface="MS Gothic" charset="-128"/>
              </a:rPr>
              <a:t>MLD</a:t>
            </a:r>
            <a:endParaRPr kumimoji="0" lang="en-US" sz="1000" b="1" i="0" u="none" strike="noStrike" cap="none" normalizeH="0" baseline="0" dirty="0">
              <a:ln>
                <a:noFill/>
              </a:ln>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A31A03A4-603C-5041-95FF-FB804C2701D2}"/>
              </a:ext>
            </a:extLst>
          </p:cNvPr>
          <p:cNvSpPr/>
          <p:nvPr/>
        </p:nvSpPr>
        <p:spPr bwMode="auto">
          <a:xfrm>
            <a:off x="6812280" y="1645920"/>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Non-AP</a:t>
            </a:r>
            <a:endParaRPr lang="en-US" sz="1000" b="1" dirty="0">
              <a:latin typeface="Times New Roman" pitchFamily="16" charset="0"/>
              <a:ea typeface="MS Gothic" charset="-128"/>
            </a:endParaRP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r>
              <a:rPr kumimoji="0" lang="en-US" sz="1000" b="1" i="0" u="none" strike="noStrike" cap="none" normalizeH="0" baseline="0" dirty="0">
                <a:ln>
                  <a:noFill/>
                </a:ln>
                <a:solidFill>
                  <a:schemeClr val="bg1"/>
                </a:solidFill>
                <a:effectLst/>
                <a:latin typeface="Times New Roman" pitchFamily="16" charset="0"/>
                <a:ea typeface="MS Gothic" charset="-128"/>
              </a:rPr>
              <a:t>-</a:t>
            </a:r>
          </a:p>
        </p:txBody>
      </p:sp>
      <p:cxnSp>
        <p:nvCxnSpPr>
          <p:cNvPr id="13" name="Straight Connector 12">
            <a:extLst>
              <a:ext uri="{FF2B5EF4-FFF2-40B4-BE49-F238E27FC236}">
                <a16:creationId xmlns:a16="http://schemas.microsoft.com/office/drawing/2014/main" id="{108357B6-FC7B-1444-81E8-2892D2C60D6D}"/>
              </a:ext>
            </a:extLst>
          </p:cNvPr>
          <p:cNvCxnSpPr/>
          <p:nvPr/>
        </p:nvCxnSpPr>
        <p:spPr bwMode="auto">
          <a:xfrm>
            <a:off x="2325485" y="18288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EC5D72E8-DCA9-EE4A-8D29-988BC0EA3EB3}"/>
              </a:ext>
            </a:extLst>
          </p:cNvPr>
          <p:cNvCxnSpPr/>
          <p:nvPr/>
        </p:nvCxnSpPr>
        <p:spPr bwMode="auto">
          <a:xfrm>
            <a:off x="2331720" y="22555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B650D331-ECB6-8547-BDB7-42CCEA3A80C4}"/>
              </a:ext>
            </a:extLst>
          </p:cNvPr>
          <p:cNvCxnSpPr/>
          <p:nvPr/>
        </p:nvCxnSpPr>
        <p:spPr bwMode="auto">
          <a:xfrm>
            <a:off x="2331720" y="24079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91BB5CE2-ED65-C142-AB6D-EE4FBA775558}"/>
              </a:ext>
            </a:extLst>
          </p:cNvPr>
          <p:cNvCxnSpPr/>
          <p:nvPr/>
        </p:nvCxnSpPr>
        <p:spPr bwMode="auto">
          <a:xfrm>
            <a:off x="6583680" y="17983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Connector 17">
            <a:extLst>
              <a:ext uri="{FF2B5EF4-FFF2-40B4-BE49-F238E27FC236}">
                <a16:creationId xmlns:a16="http://schemas.microsoft.com/office/drawing/2014/main" id="{68F5EFF7-31B7-D54A-BA2B-BB1A468E7329}"/>
              </a:ext>
            </a:extLst>
          </p:cNvPr>
          <p:cNvCxnSpPr/>
          <p:nvPr/>
        </p:nvCxnSpPr>
        <p:spPr bwMode="auto">
          <a:xfrm>
            <a:off x="6583680" y="22555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Right Arrow 23">
            <a:extLst>
              <a:ext uri="{FF2B5EF4-FFF2-40B4-BE49-F238E27FC236}">
                <a16:creationId xmlns:a16="http://schemas.microsoft.com/office/drawing/2014/main" id="{6555A341-7CAD-1645-AF03-4441101591A1}"/>
              </a:ext>
            </a:extLst>
          </p:cNvPr>
          <p:cNvSpPr/>
          <p:nvPr/>
        </p:nvSpPr>
        <p:spPr bwMode="auto">
          <a:xfrm>
            <a:off x="4011302" y="1912703"/>
            <a:ext cx="228600" cy="182880"/>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Right Arrow 24">
            <a:extLst>
              <a:ext uri="{FF2B5EF4-FFF2-40B4-BE49-F238E27FC236}">
                <a16:creationId xmlns:a16="http://schemas.microsoft.com/office/drawing/2014/main" id="{B065D72E-71F0-B84F-9B19-BAD2FB85297C}"/>
              </a:ext>
            </a:extLst>
          </p:cNvPr>
          <p:cNvSpPr/>
          <p:nvPr/>
        </p:nvSpPr>
        <p:spPr bwMode="auto">
          <a:xfrm flipH="1">
            <a:off x="4800600" y="1912703"/>
            <a:ext cx="228600" cy="182880"/>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3" name="Straight Connector 32">
            <a:extLst>
              <a:ext uri="{FF2B5EF4-FFF2-40B4-BE49-F238E27FC236}">
                <a16:creationId xmlns:a16="http://schemas.microsoft.com/office/drawing/2014/main" id="{FD8BAD4A-ABE2-E44F-A59B-4E9E18218812}"/>
              </a:ext>
            </a:extLst>
          </p:cNvPr>
          <p:cNvCxnSpPr>
            <a:cxnSpLocks/>
          </p:cNvCxnSpPr>
          <p:nvPr/>
        </p:nvCxnSpPr>
        <p:spPr bwMode="auto">
          <a:xfrm flipV="1">
            <a:off x="2554085" y="3812804"/>
            <a:ext cx="4029595" cy="155221"/>
          </a:xfrm>
          <a:prstGeom prst="line">
            <a:avLst/>
          </a:prstGeom>
          <a:solidFill>
            <a:srgbClr val="00B8FF"/>
          </a:solidFill>
          <a:ln w="9525" cap="flat" cmpd="sng" algn="ctr">
            <a:solidFill>
              <a:schemeClr val="tx1"/>
            </a:solidFill>
            <a:prstDash val="dash"/>
            <a:round/>
            <a:headEnd type="oval" w="sm" len="sm"/>
            <a:tailEnd type="oval" w="sm" len="sm"/>
          </a:ln>
          <a:effectLst/>
        </p:spPr>
      </p:cxnSp>
      <p:cxnSp>
        <p:nvCxnSpPr>
          <p:cNvPr id="49" name="Straight Connector 48">
            <a:extLst>
              <a:ext uri="{FF2B5EF4-FFF2-40B4-BE49-F238E27FC236}">
                <a16:creationId xmlns:a16="http://schemas.microsoft.com/office/drawing/2014/main" id="{3151CEE9-3A6F-484D-99D0-E67217EE7198}"/>
              </a:ext>
            </a:extLst>
          </p:cNvPr>
          <p:cNvCxnSpPr>
            <a:cxnSpLocks/>
          </p:cNvCxnSpPr>
          <p:nvPr/>
        </p:nvCxnSpPr>
        <p:spPr bwMode="auto">
          <a:xfrm>
            <a:off x="2554085" y="3383280"/>
            <a:ext cx="4029595" cy="286376"/>
          </a:xfrm>
          <a:prstGeom prst="line">
            <a:avLst/>
          </a:prstGeom>
          <a:solidFill>
            <a:srgbClr val="00B8FF"/>
          </a:solidFill>
          <a:ln w="9525" cap="flat" cmpd="sng" algn="ctr">
            <a:solidFill>
              <a:schemeClr val="tx1"/>
            </a:solidFill>
            <a:prstDash val="dash"/>
            <a:round/>
            <a:headEnd type="oval" w="sm" len="sm"/>
            <a:tailEnd type="oval" w="sm" len="sm"/>
          </a:ln>
          <a:effectLst/>
        </p:spPr>
      </p:cxnSp>
      <p:sp>
        <p:nvSpPr>
          <p:cNvPr id="52" name="TextBox 51">
            <a:extLst>
              <a:ext uri="{FF2B5EF4-FFF2-40B4-BE49-F238E27FC236}">
                <a16:creationId xmlns:a16="http://schemas.microsoft.com/office/drawing/2014/main" id="{EEB95803-B38E-0D4A-828C-93BC8C0C1C17}"/>
              </a:ext>
            </a:extLst>
          </p:cNvPr>
          <p:cNvSpPr txBox="1"/>
          <p:nvPr/>
        </p:nvSpPr>
        <p:spPr>
          <a:xfrm>
            <a:off x="4625926" y="2770726"/>
            <a:ext cx="1999555" cy="553998"/>
          </a:xfrm>
          <a:prstGeom prst="rect">
            <a:avLst/>
          </a:prstGeom>
          <a:noFill/>
        </p:spPr>
        <p:txBody>
          <a:bodyPr wrap="square" rtlCol="0">
            <a:spAutoFit/>
          </a:bodyPr>
          <a:lstStyle/>
          <a:p>
            <a:pPr algn="ctr"/>
            <a:r>
              <a:rPr lang="en-US" sz="1000" dirty="0"/>
              <a:t>ML configuration (= mapping between AP and non-AP STAs)</a:t>
            </a:r>
          </a:p>
          <a:p>
            <a:pPr algn="ctr"/>
            <a:r>
              <a:rPr lang="en-US" sz="1000" dirty="0"/>
              <a:t>decided by non-AP MLD</a:t>
            </a:r>
            <a:endParaRPr lang="en-US" sz="800" dirty="0"/>
          </a:p>
        </p:txBody>
      </p:sp>
      <p:sp>
        <p:nvSpPr>
          <p:cNvPr id="57" name="Down Arrow 56">
            <a:extLst>
              <a:ext uri="{FF2B5EF4-FFF2-40B4-BE49-F238E27FC236}">
                <a16:creationId xmlns:a16="http://schemas.microsoft.com/office/drawing/2014/main" id="{BEA103D8-3557-574A-9AF9-0956002DC962}"/>
              </a:ext>
            </a:extLst>
          </p:cNvPr>
          <p:cNvSpPr/>
          <p:nvPr/>
        </p:nvSpPr>
        <p:spPr bwMode="auto">
          <a:xfrm>
            <a:off x="4389120" y="2834640"/>
            <a:ext cx="365760" cy="548640"/>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6C2FB0EE-A789-3C40-A8F2-38A43F05F386}"/>
              </a:ext>
            </a:extLst>
          </p:cNvPr>
          <p:cNvSpPr/>
          <p:nvPr/>
        </p:nvSpPr>
        <p:spPr>
          <a:xfrm>
            <a:off x="7772400" y="1645920"/>
            <a:ext cx="901657" cy="1200329"/>
          </a:xfrm>
          <a:prstGeom prst="rect">
            <a:avLst/>
          </a:prstGeom>
        </p:spPr>
        <p:txBody>
          <a:bodyPr wrap="none">
            <a:spAutoFit/>
          </a:bodyPr>
          <a:lstStyle/>
          <a:p>
            <a:r>
              <a:rPr lang="en-US" sz="1200" b="1" u="sng" dirty="0"/>
              <a:t>References</a:t>
            </a:r>
          </a:p>
          <a:p>
            <a:r>
              <a:rPr lang="en-US" sz="1200" dirty="0"/>
              <a:t>[20/0389]</a:t>
            </a:r>
          </a:p>
          <a:p>
            <a:r>
              <a:rPr lang="en-US" sz="1200" dirty="0"/>
              <a:t>[20/0390]</a:t>
            </a:r>
          </a:p>
          <a:p>
            <a:r>
              <a:rPr lang="en-US" sz="1200" dirty="0"/>
              <a:t>[20/0741]</a:t>
            </a:r>
          </a:p>
          <a:p>
            <a:r>
              <a:rPr lang="en-US" sz="1200" dirty="0"/>
              <a:t>[20/1274]</a:t>
            </a:r>
          </a:p>
          <a:p>
            <a:r>
              <a:rPr lang="en-US" sz="1200" dirty="0"/>
              <a:t>[20/1592] </a:t>
            </a:r>
          </a:p>
        </p:txBody>
      </p:sp>
      <p:sp>
        <p:nvSpPr>
          <p:cNvPr id="42" name="Rectangle 41">
            <a:extLst>
              <a:ext uri="{FF2B5EF4-FFF2-40B4-BE49-F238E27FC236}">
                <a16:creationId xmlns:a16="http://schemas.microsoft.com/office/drawing/2014/main" id="{A764395B-91A1-2845-8162-2DFA160C9C94}"/>
              </a:ext>
            </a:extLst>
          </p:cNvPr>
          <p:cNvSpPr/>
          <p:nvPr/>
        </p:nvSpPr>
        <p:spPr>
          <a:xfrm>
            <a:off x="457200" y="1645920"/>
            <a:ext cx="901657" cy="830997"/>
          </a:xfrm>
          <a:prstGeom prst="rect">
            <a:avLst/>
          </a:prstGeom>
        </p:spPr>
        <p:txBody>
          <a:bodyPr wrap="none">
            <a:spAutoFit/>
          </a:bodyPr>
          <a:lstStyle/>
          <a:p>
            <a:r>
              <a:rPr lang="en-US" sz="1200" b="1" u="sng" dirty="0"/>
              <a:t>References</a:t>
            </a:r>
          </a:p>
          <a:p>
            <a:r>
              <a:rPr lang="en-US" sz="1200" dirty="0"/>
              <a:t>[20/0389]</a:t>
            </a:r>
          </a:p>
          <a:p>
            <a:r>
              <a:rPr lang="en-US" sz="1200" dirty="0"/>
              <a:t>[20/0390]</a:t>
            </a:r>
          </a:p>
          <a:p>
            <a:r>
              <a:rPr lang="en-US" sz="1200" dirty="0"/>
              <a:t>[20/0865] </a:t>
            </a:r>
          </a:p>
        </p:txBody>
      </p:sp>
      <p:sp>
        <p:nvSpPr>
          <p:cNvPr id="45" name="TextBox 44">
            <a:extLst>
              <a:ext uri="{FF2B5EF4-FFF2-40B4-BE49-F238E27FC236}">
                <a16:creationId xmlns:a16="http://schemas.microsoft.com/office/drawing/2014/main" id="{27A9F940-F970-F34C-98FC-B6B0DFEF335D}"/>
              </a:ext>
            </a:extLst>
          </p:cNvPr>
          <p:cNvSpPr txBox="1"/>
          <p:nvPr/>
        </p:nvSpPr>
        <p:spPr>
          <a:xfrm>
            <a:off x="2838858" y="3232383"/>
            <a:ext cx="914400" cy="246221"/>
          </a:xfrm>
          <a:prstGeom prst="rect">
            <a:avLst/>
          </a:prstGeom>
          <a:noFill/>
        </p:spPr>
        <p:txBody>
          <a:bodyPr wrap="none" lIns="0" rIns="0" rtlCol="0">
            <a:noAutofit/>
          </a:bodyPr>
          <a:lstStyle/>
          <a:p>
            <a:pPr algn="ctr"/>
            <a:r>
              <a:rPr lang="en-US" sz="800" dirty="0"/>
              <a:t>2.4 GHz channel</a:t>
            </a:r>
            <a:endParaRPr lang="en-US" sz="800" baseline="-25000" dirty="0"/>
          </a:p>
        </p:txBody>
      </p:sp>
      <p:sp>
        <p:nvSpPr>
          <p:cNvPr id="50" name="TextBox 49">
            <a:extLst>
              <a:ext uri="{FF2B5EF4-FFF2-40B4-BE49-F238E27FC236}">
                <a16:creationId xmlns:a16="http://schemas.microsoft.com/office/drawing/2014/main" id="{4B2ABFB7-19F5-F74C-A767-2DD60E79CCE0}"/>
              </a:ext>
            </a:extLst>
          </p:cNvPr>
          <p:cNvSpPr txBox="1"/>
          <p:nvPr/>
        </p:nvSpPr>
        <p:spPr>
          <a:xfrm>
            <a:off x="2095090" y="1700026"/>
            <a:ext cx="182880" cy="246221"/>
          </a:xfrm>
          <a:prstGeom prst="rect">
            <a:avLst/>
          </a:prstGeom>
          <a:noFill/>
        </p:spPr>
        <p:txBody>
          <a:bodyPr wrap="none" lIns="0" rIns="0" rtlCol="0">
            <a:noAutofit/>
          </a:bodyPr>
          <a:lstStyle/>
          <a:p>
            <a:pPr algn="r"/>
            <a:r>
              <a:rPr lang="en-US" sz="800" dirty="0"/>
              <a:t>AP1</a:t>
            </a:r>
          </a:p>
        </p:txBody>
      </p:sp>
      <p:cxnSp>
        <p:nvCxnSpPr>
          <p:cNvPr id="61" name="Straight Connector 60">
            <a:extLst>
              <a:ext uri="{FF2B5EF4-FFF2-40B4-BE49-F238E27FC236}">
                <a16:creationId xmlns:a16="http://schemas.microsoft.com/office/drawing/2014/main" id="{DE06993A-B60B-9C4E-873A-8936996A50DA}"/>
              </a:ext>
            </a:extLst>
          </p:cNvPr>
          <p:cNvCxnSpPr/>
          <p:nvPr/>
        </p:nvCxnSpPr>
        <p:spPr bwMode="auto">
          <a:xfrm>
            <a:off x="6583680" y="2113419"/>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A8B1D36E-5170-8B48-B394-0B76D1AC3B9F}"/>
              </a:ext>
            </a:extLst>
          </p:cNvPr>
          <p:cNvCxnSpPr/>
          <p:nvPr/>
        </p:nvCxnSpPr>
        <p:spPr bwMode="auto">
          <a:xfrm>
            <a:off x="2325485" y="2112026"/>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0" name="TextBox 69">
            <a:extLst>
              <a:ext uri="{FF2B5EF4-FFF2-40B4-BE49-F238E27FC236}">
                <a16:creationId xmlns:a16="http://schemas.microsoft.com/office/drawing/2014/main" id="{F6B79C9E-F9FC-F848-A56F-C08738BE10EA}"/>
              </a:ext>
            </a:extLst>
          </p:cNvPr>
          <p:cNvSpPr txBox="1"/>
          <p:nvPr/>
        </p:nvSpPr>
        <p:spPr>
          <a:xfrm>
            <a:off x="2095090" y="1986341"/>
            <a:ext cx="182880" cy="246221"/>
          </a:xfrm>
          <a:prstGeom prst="rect">
            <a:avLst/>
          </a:prstGeom>
          <a:noFill/>
        </p:spPr>
        <p:txBody>
          <a:bodyPr wrap="none" lIns="0" rIns="0" rtlCol="0">
            <a:noAutofit/>
          </a:bodyPr>
          <a:lstStyle/>
          <a:p>
            <a:pPr algn="r"/>
            <a:r>
              <a:rPr lang="en-US" sz="800" dirty="0"/>
              <a:t>AP2</a:t>
            </a:r>
          </a:p>
        </p:txBody>
      </p:sp>
      <p:sp>
        <p:nvSpPr>
          <p:cNvPr id="71" name="TextBox 70">
            <a:extLst>
              <a:ext uri="{FF2B5EF4-FFF2-40B4-BE49-F238E27FC236}">
                <a16:creationId xmlns:a16="http://schemas.microsoft.com/office/drawing/2014/main" id="{F19A7102-1DE2-6E46-91A9-0E441E964268}"/>
              </a:ext>
            </a:extLst>
          </p:cNvPr>
          <p:cNvSpPr txBox="1"/>
          <p:nvPr/>
        </p:nvSpPr>
        <p:spPr>
          <a:xfrm>
            <a:off x="2098848" y="2139286"/>
            <a:ext cx="182880" cy="246221"/>
          </a:xfrm>
          <a:prstGeom prst="rect">
            <a:avLst/>
          </a:prstGeom>
          <a:noFill/>
        </p:spPr>
        <p:txBody>
          <a:bodyPr wrap="none" lIns="0" rIns="0" rtlCol="0">
            <a:noAutofit/>
          </a:bodyPr>
          <a:lstStyle/>
          <a:p>
            <a:pPr algn="r"/>
            <a:r>
              <a:rPr lang="en-US" sz="800" dirty="0"/>
              <a:t>AP3</a:t>
            </a:r>
          </a:p>
        </p:txBody>
      </p:sp>
      <p:sp>
        <p:nvSpPr>
          <p:cNvPr id="72" name="TextBox 71">
            <a:extLst>
              <a:ext uri="{FF2B5EF4-FFF2-40B4-BE49-F238E27FC236}">
                <a16:creationId xmlns:a16="http://schemas.microsoft.com/office/drawing/2014/main" id="{0C75592E-C5E6-4244-9EE8-EC0576ADA957}"/>
              </a:ext>
            </a:extLst>
          </p:cNvPr>
          <p:cNvSpPr txBox="1"/>
          <p:nvPr/>
        </p:nvSpPr>
        <p:spPr>
          <a:xfrm>
            <a:off x="2095090" y="2296061"/>
            <a:ext cx="182880" cy="246221"/>
          </a:xfrm>
          <a:prstGeom prst="rect">
            <a:avLst/>
          </a:prstGeom>
          <a:noFill/>
        </p:spPr>
        <p:txBody>
          <a:bodyPr wrap="none" lIns="0" rIns="0" rtlCol="0">
            <a:noAutofit/>
          </a:bodyPr>
          <a:lstStyle/>
          <a:p>
            <a:pPr algn="r"/>
            <a:r>
              <a:rPr lang="en-US" sz="800" dirty="0"/>
              <a:t>AP4</a:t>
            </a:r>
          </a:p>
        </p:txBody>
      </p:sp>
      <p:sp>
        <p:nvSpPr>
          <p:cNvPr id="73" name="TextBox 72">
            <a:extLst>
              <a:ext uri="{FF2B5EF4-FFF2-40B4-BE49-F238E27FC236}">
                <a16:creationId xmlns:a16="http://schemas.microsoft.com/office/drawing/2014/main" id="{946007E0-8BB4-6240-A2BF-47CE4B812CFB}"/>
              </a:ext>
            </a:extLst>
          </p:cNvPr>
          <p:cNvSpPr txBox="1"/>
          <p:nvPr/>
        </p:nvSpPr>
        <p:spPr>
          <a:xfrm>
            <a:off x="6918960" y="1687979"/>
            <a:ext cx="182880" cy="246221"/>
          </a:xfrm>
          <a:prstGeom prst="rect">
            <a:avLst/>
          </a:prstGeom>
          <a:noFill/>
        </p:spPr>
        <p:txBody>
          <a:bodyPr wrap="none" lIns="0" rIns="0" rtlCol="0">
            <a:noAutofit/>
          </a:bodyPr>
          <a:lstStyle/>
          <a:p>
            <a:pPr algn="r"/>
            <a:r>
              <a:rPr lang="en-US" sz="800" dirty="0"/>
              <a:t>STA1</a:t>
            </a:r>
          </a:p>
        </p:txBody>
      </p:sp>
      <p:sp>
        <p:nvSpPr>
          <p:cNvPr id="74" name="TextBox 73">
            <a:extLst>
              <a:ext uri="{FF2B5EF4-FFF2-40B4-BE49-F238E27FC236}">
                <a16:creationId xmlns:a16="http://schemas.microsoft.com/office/drawing/2014/main" id="{5423F67F-FFF2-654A-90B2-1D049A8DE7B8}"/>
              </a:ext>
            </a:extLst>
          </p:cNvPr>
          <p:cNvSpPr txBox="1"/>
          <p:nvPr/>
        </p:nvSpPr>
        <p:spPr>
          <a:xfrm>
            <a:off x="6918960" y="2006478"/>
            <a:ext cx="182880" cy="246221"/>
          </a:xfrm>
          <a:prstGeom prst="rect">
            <a:avLst/>
          </a:prstGeom>
          <a:noFill/>
        </p:spPr>
        <p:txBody>
          <a:bodyPr wrap="none" lIns="0" rIns="0" rtlCol="0">
            <a:noAutofit/>
          </a:bodyPr>
          <a:lstStyle/>
          <a:p>
            <a:pPr algn="r"/>
            <a:r>
              <a:rPr lang="en-US" sz="800" dirty="0"/>
              <a:t>STA2</a:t>
            </a:r>
          </a:p>
        </p:txBody>
      </p:sp>
      <p:sp>
        <p:nvSpPr>
          <p:cNvPr id="75" name="TextBox 74">
            <a:extLst>
              <a:ext uri="{FF2B5EF4-FFF2-40B4-BE49-F238E27FC236}">
                <a16:creationId xmlns:a16="http://schemas.microsoft.com/office/drawing/2014/main" id="{4E19961A-9BC2-4C46-B747-38FCF7BE4975}"/>
              </a:ext>
            </a:extLst>
          </p:cNvPr>
          <p:cNvSpPr txBox="1"/>
          <p:nvPr/>
        </p:nvSpPr>
        <p:spPr>
          <a:xfrm>
            <a:off x="6918960" y="2156068"/>
            <a:ext cx="182880" cy="246221"/>
          </a:xfrm>
          <a:prstGeom prst="rect">
            <a:avLst/>
          </a:prstGeom>
          <a:noFill/>
        </p:spPr>
        <p:txBody>
          <a:bodyPr wrap="none" lIns="0" rIns="0" rtlCol="0">
            <a:noAutofit/>
          </a:bodyPr>
          <a:lstStyle/>
          <a:p>
            <a:pPr algn="r"/>
            <a:r>
              <a:rPr lang="en-US" sz="800" dirty="0"/>
              <a:t>STA3</a:t>
            </a:r>
          </a:p>
        </p:txBody>
      </p:sp>
      <p:sp>
        <p:nvSpPr>
          <p:cNvPr id="76" name="Rectangle 75">
            <a:extLst>
              <a:ext uri="{FF2B5EF4-FFF2-40B4-BE49-F238E27FC236}">
                <a16:creationId xmlns:a16="http://schemas.microsoft.com/office/drawing/2014/main" id="{D5DE1717-6363-AD4C-A853-DDF02437269E}"/>
              </a:ext>
            </a:extLst>
          </p:cNvPr>
          <p:cNvSpPr/>
          <p:nvPr/>
        </p:nvSpPr>
        <p:spPr bwMode="auto">
          <a:xfrm>
            <a:off x="6812280" y="3206025"/>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latin typeface="Times New Roman" pitchFamily="16" charset="0"/>
                <a:ea typeface="MS Gothic" charset="-128"/>
              </a:rPr>
              <a:t>MLD</a:t>
            </a:r>
            <a:r>
              <a:rPr lang="en-US" sz="1000" b="1" dirty="0">
                <a:solidFill>
                  <a:schemeClr val="bg1"/>
                </a:solidFill>
                <a:latin typeface="Times New Roman" pitchFamily="16" charset="0"/>
                <a:ea typeface="MS Gothic" charset="-128"/>
              </a:rPr>
              <a:t>-</a:t>
            </a:r>
          </a:p>
        </p:txBody>
      </p:sp>
      <p:cxnSp>
        <p:nvCxnSpPr>
          <p:cNvPr id="77" name="Straight Connector 76">
            <a:extLst>
              <a:ext uri="{FF2B5EF4-FFF2-40B4-BE49-F238E27FC236}">
                <a16:creationId xmlns:a16="http://schemas.microsoft.com/office/drawing/2014/main" id="{4765BDBC-B84C-B84B-B638-DD54801B5787}"/>
              </a:ext>
            </a:extLst>
          </p:cNvPr>
          <p:cNvCxnSpPr/>
          <p:nvPr/>
        </p:nvCxnSpPr>
        <p:spPr bwMode="auto">
          <a:xfrm>
            <a:off x="6583680" y="33584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a:extLst>
              <a:ext uri="{FF2B5EF4-FFF2-40B4-BE49-F238E27FC236}">
                <a16:creationId xmlns:a16="http://schemas.microsoft.com/office/drawing/2014/main" id="{49974A9A-E8FB-1D43-8AF0-CB94921EF678}"/>
              </a:ext>
            </a:extLst>
          </p:cNvPr>
          <p:cNvCxnSpPr/>
          <p:nvPr/>
        </p:nvCxnSpPr>
        <p:spPr bwMode="auto">
          <a:xfrm>
            <a:off x="6583680" y="38156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9" name="Straight Connector 78">
            <a:extLst>
              <a:ext uri="{FF2B5EF4-FFF2-40B4-BE49-F238E27FC236}">
                <a16:creationId xmlns:a16="http://schemas.microsoft.com/office/drawing/2014/main" id="{BC56E09A-1033-864D-8E41-E3FBB910CECA}"/>
              </a:ext>
            </a:extLst>
          </p:cNvPr>
          <p:cNvCxnSpPr/>
          <p:nvPr/>
        </p:nvCxnSpPr>
        <p:spPr bwMode="auto">
          <a:xfrm>
            <a:off x="6583680" y="3673524"/>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0" name="TextBox 79">
            <a:extLst>
              <a:ext uri="{FF2B5EF4-FFF2-40B4-BE49-F238E27FC236}">
                <a16:creationId xmlns:a16="http://schemas.microsoft.com/office/drawing/2014/main" id="{31303B2E-4910-5544-9EDF-D4555646878D}"/>
              </a:ext>
            </a:extLst>
          </p:cNvPr>
          <p:cNvSpPr txBox="1"/>
          <p:nvPr/>
        </p:nvSpPr>
        <p:spPr>
          <a:xfrm>
            <a:off x="6918960" y="3248084"/>
            <a:ext cx="182880" cy="246221"/>
          </a:xfrm>
          <a:prstGeom prst="rect">
            <a:avLst/>
          </a:prstGeom>
          <a:noFill/>
        </p:spPr>
        <p:txBody>
          <a:bodyPr wrap="none" lIns="0" rIns="0" rtlCol="0">
            <a:noAutofit/>
          </a:bodyPr>
          <a:lstStyle/>
          <a:p>
            <a:pPr algn="r"/>
            <a:r>
              <a:rPr lang="en-US" sz="800" dirty="0"/>
              <a:t>STA1</a:t>
            </a:r>
          </a:p>
        </p:txBody>
      </p:sp>
      <p:sp>
        <p:nvSpPr>
          <p:cNvPr id="81" name="TextBox 80">
            <a:extLst>
              <a:ext uri="{FF2B5EF4-FFF2-40B4-BE49-F238E27FC236}">
                <a16:creationId xmlns:a16="http://schemas.microsoft.com/office/drawing/2014/main" id="{0B8B0231-75F6-3C40-9F6E-E732C75B956A}"/>
              </a:ext>
            </a:extLst>
          </p:cNvPr>
          <p:cNvSpPr txBox="1"/>
          <p:nvPr/>
        </p:nvSpPr>
        <p:spPr>
          <a:xfrm>
            <a:off x="6918960" y="3566583"/>
            <a:ext cx="182880" cy="246221"/>
          </a:xfrm>
          <a:prstGeom prst="rect">
            <a:avLst/>
          </a:prstGeom>
          <a:noFill/>
        </p:spPr>
        <p:txBody>
          <a:bodyPr wrap="none" lIns="0" rIns="0" rtlCol="0">
            <a:noAutofit/>
          </a:bodyPr>
          <a:lstStyle/>
          <a:p>
            <a:pPr algn="r"/>
            <a:r>
              <a:rPr lang="en-US" sz="800" dirty="0"/>
              <a:t>STA2</a:t>
            </a:r>
          </a:p>
        </p:txBody>
      </p:sp>
      <p:sp>
        <p:nvSpPr>
          <p:cNvPr id="82" name="TextBox 81">
            <a:extLst>
              <a:ext uri="{FF2B5EF4-FFF2-40B4-BE49-F238E27FC236}">
                <a16:creationId xmlns:a16="http://schemas.microsoft.com/office/drawing/2014/main" id="{A90DC658-8207-CD4C-ACEF-146B2DD47A75}"/>
              </a:ext>
            </a:extLst>
          </p:cNvPr>
          <p:cNvSpPr txBox="1"/>
          <p:nvPr/>
        </p:nvSpPr>
        <p:spPr>
          <a:xfrm>
            <a:off x="6918960" y="3716173"/>
            <a:ext cx="182880" cy="246221"/>
          </a:xfrm>
          <a:prstGeom prst="rect">
            <a:avLst/>
          </a:prstGeom>
          <a:noFill/>
        </p:spPr>
        <p:txBody>
          <a:bodyPr wrap="none" lIns="0" rIns="0" rtlCol="0">
            <a:noAutofit/>
          </a:bodyPr>
          <a:lstStyle/>
          <a:p>
            <a:pPr algn="r"/>
            <a:r>
              <a:rPr lang="en-US" sz="800" dirty="0"/>
              <a:t>STA3</a:t>
            </a:r>
          </a:p>
        </p:txBody>
      </p:sp>
      <p:sp>
        <p:nvSpPr>
          <p:cNvPr id="83" name="Rectangle 82">
            <a:extLst>
              <a:ext uri="{FF2B5EF4-FFF2-40B4-BE49-F238E27FC236}">
                <a16:creationId xmlns:a16="http://schemas.microsoft.com/office/drawing/2014/main" id="{1BF39A4B-B1B4-EA40-9606-35F3350C65BB}"/>
              </a:ext>
            </a:extLst>
          </p:cNvPr>
          <p:cNvSpPr/>
          <p:nvPr/>
        </p:nvSpPr>
        <p:spPr bwMode="auto">
          <a:xfrm>
            <a:off x="1417320" y="3206025"/>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latin typeface="Times New Roman" pitchFamily="16" charset="0"/>
                <a:ea typeface="MS Gothic" charset="-128"/>
              </a:rPr>
              <a:t>  </a:t>
            </a:r>
            <a:r>
              <a:rPr kumimoji="0" lang="en-US" sz="1000" b="1" i="0" u="none" strike="noStrike" cap="none" normalizeH="0" baseline="0" dirty="0">
                <a:ln>
                  <a:noFill/>
                </a:ln>
                <a:effectLst/>
                <a:latin typeface="Times New Roman" pitchFamily="16" charset="0"/>
                <a:ea typeface="MS Gothic" charset="-128"/>
              </a:rPr>
              <a:t>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cxnSp>
        <p:nvCxnSpPr>
          <p:cNvPr id="84" name="Straight Connector 83">
            <a:extLst>
              <a:ext uri="{FF2B5EF4-FFF2-40B4-BE49-F238E27FC236}">
                <a16:creationId xmlns:a16="http://schemas.microsoft.com/office/drawing/2014/main" id="{3D7C2E0F-35D0-8B4A-B6BF-C455ECE9C499}"/>
              </a:ext>
            </a:extLst>
          </p:cNvPr>
          <p:cNvCxnSpPr/>
          <p:nvPr/>
        </p:nvCxnSpPr>
        <p:spPr bwMode="auto">
          <a:xfrm>
            <a:off x="2325485" y="338890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F355EBA6-8F22-DB41-BDFC-3763B0E62B53}"/>
              </a:ext>
            </a:extLst>
          </p:cNvPr>
          <p:cNvCxnSpPr/>
          <p:nvPr/>
        </p:nvCxnSpPr>
        <p:spPr bwMode="auto">
          <a:xfrm>
            <a:off x="2331720" y="38156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C8F1A5C5-3A86-5143-B6AA-5126D1BD89D1}"/>
              </a:ext>
            </a:extLst>
          </p:cNvPr>
          <p:cNvCxnSpPr/>
          <p:nvPr/>
        </p:nvCxnSpPr>
        <p:spPr bwMode="auto">
          <a:xfrm>
            <a:off x="2331720" y="39680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7" name="TextBox 86">
            <a:extLst>
              <a:ext uri="{FF2B5EF4-FFF2-40B4-BE49-F238E27FC236}">
                <a16:creationId xmlns:a16="http://schemas.microsoft.com/office/drawing/2014/main" id="{9B906C27-89C2-424C-A3BF-89D348A33254}"/>
              </a:ext>
            </a:extLst>
          </p:cNvPr>
          <p:cNvSpPr txBox="1"/>
          <p:nvPr/>
        </p:nvSpPr>
        <p:spPr>
          <a:xfrm>
            <a:off x="2095090" y="3260131"/>
            <a:ext cx="182880" cy="246221"/>
          </a:xfrm>
          <a:prstGeom prst="rect">
            <a:avLst/>
          </a:prstGeom>
          <a:noFill/>
        </p:spPr>
        <p:txBody>
          <a:bodyPr wrap="none" lIns="0" rIns="0" rtlCol="0">
            <a:noAutofit/>
          </a:bodyPr>
          <a:lstStyle/>
          <a:p>
            <a:pPr algn="r"/>
            <a:r>
              <a:rPr lang="en-US" sz="800" dirty="0"/>
              <a:t>AP1</a:t>
            </a:r>
          </a:p>
        </p:txBody>
      </p:sp>
      <p:cxnSp>
        <p:nvCxnSpPr>
          <p:cNvPr id="88" name="Straight Connector 87">
            <a:extLst>
              <a:ext uri="{FF2B5EF4-FFF2-40B4-BE49-F238E27FC236}">
                <a16:creationId xmlns:a16="http://schemas.microsoft.com/office/drawing/2014/main" id="{A11902BA-EE51-2844-AA8D-7C7168503820}"/>
              </a:ext>
            </a:extLst>
          </p:cNvPr>
          <p:cNvCxnSpPr/>
          <p:nvPr/>
        </p:nvCxnSpPr>
        <p:spPr bwMode="auto">
          <a:xfrm>
            <a:off x="2325485" y="3672131"/>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9" name="TextBox 88">
            <a:extLst>
              <a:ext uri="{FF2B5EF4-FFF2-40B4-BE49-F238E27FC236}">
                <a16:creationId xmlns:a16="http://schemas.microsoft.com/office/drawing/2014/main" id="{3F4DE62D-DD11-CE4D-905E-B2633AE95A86}"/>
              </a:ext>
            </a:extLst>
          </p:cNvPr>
          <p:cNvSpPr txBox="1"/>
          <p:nvPr/>
        </p:nvSpPr>
        <p:spPr>
          <a:xfrm>
            <a:off x="2095090" y="3546446"/>
            <a:ext cx="182880" cy="246221"/>
          </a:xfrm>
          <a:prstGeom prst="rect">
            <a:avLst/>
          </a:prstGeom>
          <a:noFill/>
        </p:spPr>
        <p:txBody>
          <a:bodyPr wrap="none" lIns="0" rIns="0" rtlCol="0">
            <a:noAutofit/>
          </a:bodyPr>
          <a:lstStyle/>
          <a:p>
            <a:pPr algn="r"/>
            <a:r>
              <a:rPr lang="en-US" sz="800" dirty="0"/>
              <a:t>AP2</a:t>
            </a:r>
          </a:p>
        </p:txBody>
      </p:sp>
      <p:sp>
        <p:nvSpPr>
          <p:cNvPr id="90" name="TextBox 89">
            <a:extLst>
              <a:ext uri="{FF2B5EF4-FFF2-40B4-BE49-F238E27FC236}">
                <a16:creationId xmlns:a16="http://schemas.microsoft.com/office/drawing/2014/main" id="{6748338B-5953-D24C-8576-F3EEF17E1B1D}"/>
              </a:ext>
            </a:extLst>
          </p:cNvPr>
          <p:cNvSpPr txBox="1"/>
          <p:nvPr/>
        </p:nvSpPr>
        <p:spPr>
          <a:xfrm>
            <a:off x="2098848" y="3699391"/>
            <a:ext cx="182880" cy="246221"/>
          </a:xfrm>
          <a:prstGeom prst="rect">
            <a:avLst/>
          </a:prstGeom>
          <a:noFill/>
        </p:spPr>
        <p:txBody>
          <a:bodyPr wrap="none" lIns="0" rIns="0" rtlCol="0">
            <a:noAutofit/>
          </a:bodyPr>
          <a:lstStyle/>
          <a:p>
            <a:pPr algn="r"/>
            <a:r>
              <a:rPr lang="en-US" sz="800" dirty="0"/>
              <a:t>AP3</a:t>
            </a:r>
          </a:p>
        </p:txBody>
      </p:sp>
      <p:sp>
        <p:nvSpPr>
          <p:cNvPr id="91" name="TextBox 90">
            <a:extLst>
              <a:ext uri="{FF2B5EF4-FFF2-40B4-BE49-F238E27FC236}">
                <a16:creationId xmlns:a16="http://schemas.microsoft.com/office/drawing/2014/main" id="{5A0FA6AE-3576-CD44-8B34-66292E325AB2}"/>
              </a:ext>
            </a:extLst>
          </p:cNvPr>
          <p:cNvSpPr txBox="1"/>
          <p:nvPr/>
        </p:nvSpPr>
        <p:spPr>
          <a:xfrm>
            <a:off x="2095090" y="3856166"/>
            <a:ext cx="182880" cy="246221"/>
          </a:xfrm>
          <a:prstGeom prst="rect">
            <a:avLst/>
          </a:prstGeom>
          <a:noFill/>
        </p:spPr>
        <p:txBody>
          <a:bodyPr wrap="none" lIns="0" rIns="0" rtlCol="0">
            <a:noAutofit/>
          </a:bodyPr>
          <a:lstStyle/>
          <a:p>
            <a:pPr algn="r"/>
            <a:r>
              <a:rPr lang="en-US" sz="800" dirty="0"/>
              <a:t>AP4</a:t>
            </a:r>
          </a:p>
        </p:txBody>
      </p:sp>
      <p:sp>
        <p:nvSpPr>
          <p:cNvPr id="92" name="TextBox 91">
            <a:extLst>
              <a:ext uri="{FF2B5EF4-FFF2-40B4-BE49-F238E27FC236}">
                <a16:creationId xmlns:a16="http://schemas.microsoft.com/office/drawing/2014/main" id="{1C31802A-34AD-EF48-B8F2-75AFA34BF819}"/>
              </a:ext>
            </a:extLst>
          </p:cNvPr>
          <p:cNvSpPr txBox="1"/>
          <p:nvPr/>
        </p:nvSpPr>
        <p:spPr>
          <a:xfrm>
            <a:off x="2811723" y="3716173"/>
            <a:ext cx="914400" cy="246221"/>
          </a:xfrm>
          <a:prstGeom prst="rect">
            <a:avLst/>
          </a:prstGeom>
          <a:noFill/>
        </p:spPr>
        <p:txBody>
          <a:bodyPr wrap="none" lIns="0" rIns="0" rtlCol="0">
            <a:noAutofit/>
          </a:bodyPr>
          <a:lstStyle/>
          <a:p>
            <a:pPr algn="ctr"/>
            <a:r>
              <a:rPr lang="en-US" sz="800" dirty="0"/>
              <a:t>6 GHz channel</a:t>
            </a:r>
            <a:endParaRPr lang="en-US" sz="800" baseline="-25000" dirty="0"/>
          </a:p>
        </p:txBody>
      </p:sp>
      <p:sp>
        <p:nvSpPr>
          <p:cNvPr id="29" name="Rectangle 2">
            <a:extLst>
              <a:ext uri="{FF2B5EF4-FFF2-40B4-BE49-F238E27FC236}">
                <a16:creationId xmlns:a16="http://schemas.microsoft.com/office/drawing/2014/main" id="{FB82A85B-7966-CB4A-BC5D-349FAE0EB397}"/>
              </a:ext>
            </a:extLst>
          </p:cNvPr>
          <p:cNvSpPr>
            <a:spLocks noChangeArrowheads="1"/>
          </p:cNvSpPr>
          <p:nvPr/>
        </p:nvSpPr>
        <p:spPr bwMode="auto">
          <a:xfrm>
            <a:off x="5462797" y="4549880"/>
            <a:ext cx="428293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3" name="TextBox 92">
            <a:extLst>
              <a:ext uri="{FF2B5EF4-FFF2-40B4-BE49-F238E27FC236}">
                <a16:creationId xmlns:a16="http://schemas.microsoft.com/office/drawing/2014/main" id="{A9A26529-2B78-7A41-9884-01DAC2116361}"/>
              </a:ext>
            </a:extLst>
          </p:cNvPr>
          <p:cNvSpPr txBox="1"/>
          <p:nvPr/>
        </p:nvSpPr>
        <p:spPr>
          <a:xfrm>
            <a:off x="4572000" y="4738873"/>
            <a:ext cx="3738513" cy="1477328"/>
          </a:xfrm>
          <a:prstGeom prst="rect">
            <a:avLst/>
          </a:prstGeom>
          <a:noFill/>
        </p:spPr>
        <p:txBody>
          <a:bodyPr wrap="square" rtlCol="0">
            <a:spAutoFit/>
          </a:bodyPr>
          <a:lstStyle/>
          <a:p>
            <a:pPr marL="171450" indent="-171450">
              <a:buFont typeface="Arial" panose="020B0604020202020204" pitchFamily="34" charset="0"/>
              <a:buChar char="•"/>
            </a:pPr>
            <a:r>
              <a:rPr lang="en-US" sz="1000" dirty="0"/>
              <a:t>ML element in Association Request declares a mapping by indicating the Link ID (better name is AP ID) corresponding to each non-AP STA [20/1274]</a:t>
            </a:r>
          </a:p>
          <a:p>
            <a:pPr marL="171450" indent="-171450">
              <a:buFont typeface="Arial" panose="020B0604020202020204" pitchFamily="34" charset="0"/>
              <a:buChar char="•"/>
            </a:pPr>
            <a:endParaRPr lang="en-US" sz="1000" dirty="0"/>
          </a:p>
          <a:p>
            <a:pPr marL="171450" indent="-171450">
              <a:buFont typeface="Arial" panose="020B0604020202020204" pitchFamily="34" charset="0"/>
              <a:buChar char="•"/>
            </a:pPr>
            <a:r>
              <a:rPr lang="en-US" sz="1000" dirty="0"/>
              <a:t>The choice (including number) of non-AP STAs to connect to AP STAs and the mapping to AP STAs belongs to non-AP MLD</a:t>
            </a:r>
          </a:p>
          <a:p>
            <a:pPr marL="171450" indent="-171450">
              <a:buFont typeface="Arial" panose="020B0604020202020204" pitchFamily="34" charset="0"/>
              <a:buChar char="•"/>
            </a:pPr>
            <a:endParaRPr lang="en-US" sz="1000" dirty="0"/>
          </a:p>
          <a:p>
            <a:pPr marL="171450" indent="-171450">
              <a:buFont typeface="Arial" panose="020B0604020202020204" pitchFamily="34" charset="0"/>
              <a:buChar char="•"/>
            </a:pPr>
            <a:r>
              <a:rPr lang="en-US" sz="1000" dirty="0"/>
              <a:t>That is, non-AP MLD decides the number and endpoints of the links, which is accepted or rejected by the AP MLD</a:t>
            </a:r>
          </a:p>
        </p:txBody>
      </p:sp>
      <p:sp>
        <p:nvSpPr>
          <p:cNvPr id="35" name="Oval 34">
            <a:extLst>
              <a:ext uri="{FF2B5EF4-FFF2-40B4-BE49-F238E27FC236}">
                <a16:creationId xmlns:a16="http://schemas.microsoft.com/office/drawing/2014/main" id="{0F8BCADC-EFE5-B943-BFE5-9ADA99D92919}"/>
              </a:ext>
            </a:extLst>
          </p:cNvPr>
          <p:cNvSpPr/>
          <p:nvPr/>
        </p:nvSpPr>
        <p:spPr bwMode="auto">
          <a:xfrm>
            <a:off x="833487" y="5296207"/>
            <a:ext cx="428311" cy="3156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Oval 93">
            <a:extLst>
              <a:ext uri="{FF2B5EF4-FFF2-40B4-BE49-F238E27FC236}">
                <a16:creationId xmlns:a16="http://schemas.microsoft.com/office/drawing/2014/main" id="{9B1993EB-80D1-E944-9DDF-4C81A1EB67D6}"/>
              </a:ext>
            </a:extLst>
          </p:cNvPr>
          <p:cNvSpPr/>
          <p:nvPr/>
        </p:nvSpPr>
        <p:spPr bwMode="auto">
          <a:xfrm>
            <a:off x="2971800" y="4670080"/>
            <a:ext cx="571500" cy="3156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TextBox 57">
            <a:extLst>
              <a:ext uri="{FF2B5EF4-FFF2-40B4-BE49-F238E27FC236}">
                <a16:creationId xmlns:a16="http://schemas.microsoft.com/office/drawing/2014/main" id="{1B8FC9F8-8B92-AC4B-8F14-CDCF14CC8CDE}"/>
              </a:ext>
            </a:extLst>
          </p:cNvPr>
          <p:cNvSpPr txBox="1"/>
          <p:nvPr/>
        </p:nvSpPr>
        <p:spPr>
          <a:xfrm>
            <a:off x="6712187" y="4154706"/>
            <a:ext cx="1301694" cy="461665"/>
          </a:xfrm>
          <a:prstGeom prst="rect">
            <a:avLst/>
          </a:prstGeom>
          <a:noFill/>
        </p:spPr>
        <p:txBody>
          <a:bodyPr wrap="square" rtlCol="0">
            <a:spAutoFit/>
          </a:bodyPr>
          <a:lstStyle/>
          <a:p>
            <a:r>
              <a:rPr lang="en-US" sz="600" dirty="0"/>
              <a:t>Non-AP MLD decides the STAs and mapping to APs, based on many factors including capabilities (e.g., channels, number of spatial streams)</a:t>
            </a:r>
          </a:p>
        </p:txBody>
      </p:sp>
    </p:spTree>
    <p:extLst>
      <p:ext uri="{BB962C8B-B14F-4D97-AF65-F5344CB8AC3E}">
        <p14:creationId xmlns:p14="http://schemas.microsoft.com/office/powerpoint/2010/main" val="1781498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A348AE-F483-D346-AC11-0ABE86046B79}"/>
              </a:ext>
            </a:extLst>
          </p:cNvPr>
          <p:cNvSpPr>
            <a:spLocks noGrp="1"/>
          </p:cNvSpPr>
          <p:nvPr>
            <p:ph idx="1"/>
          </p:nvPr>
        </p:nvSpPr>
        <p:spPr/>
        <p:txBody>
          <a:bodyPr/>
          <a:lstStyle/>
          <a:p>
            <a:r>
              <a:rPr lang="en-US" dirty="0"/>
              <a:t>Desired ML configuration (mapping between non-AP and AP STAs of MLDs) is specified through the ML IE in Association Request</a:t>
            </a:r>
          </a:p>
          <a:p>
            <a:endParaRPr lang="en-US" dirty="0"/>
          </a:p>
          <a:p>
            <a:r>
              <a:rPr lang="en-US" dirty="0"/>
              <a:t>AP MLD can reject a requested ML configuration for a variety of reasons</a:t>
            </a:r>
          </a:p>
          <a:p>
            <a:pPr lvl="1"/>
            <a:r>
              <a:rPr lang="en-US" dirty="0"/>
              <a:t>Association Response must include proper error code and possibly a recommended ML reconfiguration in case of rejection</a:t>
            </a:r>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More on ML configuration (2)</a:t>
            </a:r>
            <a:br>
              <a:rPr lang="en-US" dirty="0"/>
            </a:br>
            <a:r>
              <a:rPr lang="en-US" sz="2000" dirty="0"/>
              <a:t>Deciding the ML configuration at association time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6</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p:txBody>
          <a:bodyPr/>
          <a:lstStyle/>
          <a:p>
            <a:pPr>
              <a:defRPr/>
            </a:pPr>
            <a:r>
              <a:rPr lang="en-US"/>
              <a:t>January 2021</a:t>
            </a:r>
            <a:endParaRPr lang="en-US" dirty="0"/>
          </a:p>
        </p:txBody>
      </p:sp>
      <p:sp>
        <p:nvSpPr>
          <p:cNvPr id="29" name="Rectangle 2">
            <a:extLst>
              <a:ext uri="{FF2B5EF4-FFF2-40B4-BE49-F238E27FC236}">
                <a16:creationId xmlns:a16="http://schemas.microsoft.com/office/drawing/2014/main" id="{FB82A85B-7966-CB4A-BC5D-349FAE0EB397}"/>
              </a:ext>
            </a:extLst>
          </p:cNvPr>
          <p:cNvSpPr>
            <a:spLocks noChangeArrowheads="1"/>
          </p:cNvSpPr>
          <p:nvPr/>
        </p:nvSpPr>
        <p:spPr bwMode="auto">
          <a:xfrm>
            <a:off x="5462797" y="4549880"/>
            <a:ext cx="428293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701606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(1)</a:t>
            </a:r>
            <a:br>
              <a:rPr lang="en-US" dirty="0"/>
            </a:br>
            <a:r>
              <a:rPr lang="en-US" sz="2000" dirty="0"/>
              <a:t>Requiring a change in the </a:t>
            </a:r>
            <a:r>
              <a:rPr lang="en-US" sz="2000" u="sng" dirty="0"/>
              <a:t>AP endpoint </a:t>
            </a:r>
            <a:r>
              <a:rPr lang="en-US" sz="2000" dirty="0"/>
              <a:t>of a link</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7</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January 2021</a:t>
            </a:r>
            <a:endParaRPr lang="en-US" dirty="0"/>
          </a:p>
        </p:txBody>
      </p:sp>
      <p:sp>
        <p:nvSpPr>
          <p:cNvPr id="41" name="Content Placeholder 1">
            <a:extLst>
              <a:ext uri="{FF2B5EF4-FFF2-40B4-BE49-F238E27FC236}">
                <a16:creationId xmlns:a16="http://schemas.microsoft.com/office/drawing/2014/main" id="{C6353F30-1E3D-3340-A7D1-29E15978C8F2}"/>
              </a:ext>
            </a:extLst>
          </p:cNvPr>
          <p:cNvSpPr>
            <a:spLocks noGrp="1"/>
          </p:cNvSpPr>
          <p:nvPr>
            <p:ph idx="1"/>
          </p:nvPr>
        </p:nvSpPr>
        <p:spPr>
          <a:xfrm>
            <a:off x="685799" y="5120640"/>
            <a:ext cx="3886200" cy="1371600"/>
          </a:xfrm>
        </p:spPr>
        <p:txBody>
          <a:bodyPr/>
          <a:lstStyle/>
          <a:p>
            <a:r>
              <a:rPr lang="en-US" sz="1400" dirty="0">
                <a:solidFill>
                  <a:schemeClr val="tx1"/>
                </a:solidFill>
              </a:rPr>
              <a:t>ML reconfiguration to change the </a:t>
            </a:r>
            <a:r>
              <a:rPr lang="en-US" sz="1400" u="sng" dirty="0">
                <a:solidFill>
                  <a:schemeClr val="tx1"/>
                </a:solidFill>
              </a:rPr>
              <a:t>AP endpoint</a:t>
            </a:r>
            <a:r>
              <a:rPr lang="en-US" sz="1400" dirty="0">
                <a:solidFill>
                  <a:schemeClr val="tx1"/>
                </a:solidFill>
              </a:rPr>
              <a:t> of a link; common scenarios</a:t>
            </a:r>
          </a:p>
          <a:p>
            <a:pPr lvl="1"/>
            <a:r>
              <a:rPr lang="en-US" sz="1200" dirty="0">
                <a:solidFill>
                  <a:schemeClr val="tx1"/>
                </a:solidFill>
              </a:rPr>
              <a:t>Fewer non-AP STAs than AP STAs within associated MLDs (no 1:1 mapping), or</a:t>
            </a:r>
          </a:p>
          <a:p>
            <a:pPr lvl="1"/>
            <a:r>
              <a:rPr lang="en-US" sz="1200" dirty="0">
                <a:solidFill>
                  <a:schemeClr val="tx1"/>
                </a:solidFill>
              </a:rPr>
              <a:t>AP STAs tied to certain bands/channels (switching constraints, or radio in use)</a:t>
            </a:r>
          </a:p>
        </p:txBody>
      </p:sp>
      <p:sp>
        <p:nvSpPr>
          <p:cNvPr id="43" name="Rectangle 42">
            <a:extLst>
              <a:ext uri="{FF2B5EF4-FFF2-40B4-BE49-F238E27FC236}">
                <a16:creationId xmlns:a16="http://schemas.microsoft.com/office/drawing/2014/main" id="{C73F15B8-E83B-9A41-81B0-EF4B18246240}"/>
              </a:ext>
            </a:extLst>
          </p:cNvPr>
          <p:cNvSpPr/>
          <p:nvPr/>
        </p:nvSpPr>
        <p:spPr bwMode="auto">
          <a:xfrm>
            <a:off x="1382110" y="2262147"/>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  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cxnSp>
        <p:nvCxnSpPr>
          <p:cNvPr id="10" name="Straight Connector 9">
            <a:extLst>
              <a:ext uri="{FF2B5EF4-FFF2-40B4-BE49-F238E27FC236}">
                <a16:creationId xmlns:a16="http://schemas.microsoft.com/office/drawing/2014/main" id="{04D79601-97C0-674F-922B-A24FF917DD23}"/>
              </a:ext>
            </a:extLst>
          </p:cNvPr>
          <p:cNvCxnSpPr>
            <a:cxnSpLocks/>
          </p:cNvCxnSpPr>
          <p:nvPr/>
        </p:nvCxnSpPr>
        <p:spPr bwMode="auto">
          <a:xfrm flipV="1">
            <a:off x="2296510" y="1930994"/>
            <a:ext cx="3189890" cy="431206"/>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54" name="Straight Connector 53">
            <a:extLst>
              <a:ext uri="{FF2B5EF4-FFF2-40B4-BE49-F238E27FC236}">
                <a16:creationId xmlns:a16="http://schemas.microsoft.com/office/drawing/2014/main" id="{AB5376CA-A076-7640-B99D-800D58B1FFAA}"/>
              </a:ext>
            </a:extLst>
          </p:cNvPr>
          <p:cNvCxnSpPr>
            <a:cxnSpLocks/>
          </p:cNvCxnSpPr>
          <p:nvPr/>
        </p:nvCxnSpPr>
        <p:spPr bwMode="auto">
          <a:xfrm>
            <a:off x="2311487" y="2373133"/>
            <a:ext cx="3174913" cy="674867"/>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182C2DA3-CE59-7F48-99BB-07A5F1913EEC}"/>
              </a:ext>
            </a:extLst>
          </p:cNvPr>
          <p:cNvCxnSpPr>
            <a:cxnSpLocks/>
          </p:cNvCxnSpPr>
          <p:nvPr/>
        </p:nvCxnSpPr>
        <p:spPr bwMode="auto">
          <a:xfrm>
            <a:off x="2311487" y="2373133"/>
            <a:ext cx="3164739" cy="1759565"/>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ED555713-2B6A-7D41-AD26-2F767A5074A5}"/>
              </a:ext>
            </a:extLst>
          </p:cNvPr>
          <p:cNvCxnSpPr>
            <a:cxnSpLocks/>
            <a:stCxn id="43" idx="3"/>
            <a:endCxn id="52" idx="1"/>
          </p:cNvCxnSpPr>
          <p:nvPr/>
        </p:nvCxnSpPr>
        <p:spPr bwMode="auto">
          <a:xfrm flipV="1">
            <a:off x="2296510" y="2286000"/>
            <a:ext cx="3189890" cy="433347"/>
          </a:xfrm>
          <a:prstGeom prst="line">
            <a:avLst/>
          </a:prstGeom>
          <a:solidFill>
            <a:srgbClr val="00B8FF"/>
          </a:solidFill>
          <a:ln w="12700" cap="flat" cmpd="sng" algn="ctr">
            <a:solidFill>
              <a:srgbClr val="0070C0"/>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FD2FDAA7-E6CC-3B4B-AABB-E4D015D315DE}"/>
              </a:ext>
            </a:extLst>
          </p:cNvPr>
          <p:cNvCxnSpPr>
            <a:cxnSpLocks/>
            <a:stCxn id="43" idx="3"/>
            <a:endCxn id="49" idx="1"/>
          </p:cNvCxnSpPr>
          <p:nvPr/>
        </p:nvCxnSpPr>
        <p:spPr bwMode="auto">
          <a:xfrm>
            <a:off x="2296510" y="2719347"/>
            <a:ext cx="3189890" cy="663933"/>
          </a:xfrm>
          <a:prstGeom prst="line">
            <a:avLst/>
          </a:prstGeom>
          <a:solidFill>
            <a:srgbClr val="00B8FF"/>
          </a:solidFill>
          <a:ln w="9525" cap="flat" cmpd="sng" algn="ctr">
            <a:solidFill>
              <a:srgbClr val="0070C0"/>
            </a:solidFill>
            <a:prstDash val="dash"/>
            <a:round/>
            <a:headEnd type="none" w="med" len="med"/>
            <a:tailEnd type="none" w="med" len="med"/>
          </a:ln>
          <a:effectLst/>
        </p:spPr>
      </p:cxnSp>
      <p:cxnSp>
        <p:nvCxnSpPr>
          <p:cNvPr id="73" name="Straight Connector 72">
            <a:extLst>
              <a:ext uri="{FF2B5EF4-FFF2-40B4-BE49-F238E27FC236}">
                <a16:creationId xmlns:a16="http://schemas.microsoft.com/office/drawing/2014/main" id="{31FDDFEF-4D9E-BF41-8541-98521B014B5E}"/>
              </a:ext>
            </a:extLst>
          </p:cNvPr>
          <p:cNvCxnSpPr>
            <a:cxnSpLocks/>
            <a:stCxn id="43" idx="3"/>
            <a:endCxn id="65" idx="1"/>
          </p:cNvCxnSpPr>
          <p:nvPr/>
        </p:nvCxnSpPr>
        <p:spPr bwMode="auto">
          <a:xfrm>
            <a:off x="2296510" y="2719347"/>
            <a:ext cx="3189890" cy="1764992"/>
          </a:xfrm>
          <a:prstGeom prst="line">
            <a:avLst/>
          </a:prstGeom>
          <a:solidFill>
            <a:srgbClr val="00B8FF"/>
          </a:solidFill>
          <a:ln w="9525" cap="flat" cmpd="sng" algn="ctr">
            <a:solidFill>
              <a:srgbClr val="0070C0"/>
            </a:solidFill>
            <a:prstDash val="dash"/>
            <a:round/>
            <a:headEnd type="none" w="med" len="med"/>
            <a:tailEnd type="none" w="med" len="med"/>
          </a:ln>
          <a:effectLst/>
        </p:spPr>
      </p:cxnSp>
      <p:cxnSp>
        <p:nvCxnSpPr>
          <p:cNvPr id="74" name="Straight Connector 73">
            <a:extLst>
              <a:ext uri="{FF2B5EF4-FFF2-40B4-BE49-F238E27FC236}">
                <a16:creationId xmlns:a16="http://schemas.microsoft.com/office/drawing/2014/main" id="{C2B123F0-99EC-9D42-86B3-8B9B58B072EB}"/>
              </a:ext>
            </a:extLst>
          </p:cNvPr>
          <p:cNvCxnSpPr>
            <a:cxnSpLocks/>
          </p:cNvCxnSpPr>
          <p:nvPr/>
        </p:nvCxnSpPr>
        <p:spPr bwMode="auto">
          <a:xfrm flipV="1">
            <a:off x="2311487" y="2632999"/>
            <a:ext cx="3174913" cy="415002"/>
          </a:xfrm>
          <a:prstGeom prst="line">
            <a:avLst/>
          </a:prstGeom>
          <a:solidFill>
            <a:srgbClr val="00B8FF"/>
          </a:solidFill>
          <a:ln w="12700" cap="flat" cmpd="sng" algn="ctr">
            <a:solidFill>
              <a:srgbClr val="7030A0"/>
            </a:solidFill>
            <a:prstDash val="solid"/>
            <a:round/>
            <a:headEnd type="none" w="med" len="med"/>
            <a:tailEnd type="none" w="med" len="med"/>
          </a:ln>
          <a:effectLst/>
        </p:spPr>
      </p:cxnSp>
      <p:cxnSp>
        <p:nvCxnSpPr>
          <p:cNvPr id="76" name="Straight Connector 75">
            <a:extLst>
              <a:ext uri="{FF2B5EF4-FFF2-40B4-BE49-F238E27FC236}">
                <a16:creationId xmlns:a16="http://schemas.microsoft.com/office/drawing/2014/main" id="{F8670E9A-DDD2-A141-A94C-7A3BA9176ECF}"/>
              </a:ext>
            </a:extLst>
          </p:cNvPr>
          <p:cNvCxnSpPr>
            <a:cxnSpLocks/>
          </p:cNvCxnSpPr>
          <p:nvPr/>
        </p:nvCxnSpPr>
        <p:spPr bwMode="auto">
          <a:xfrm>
            <a:off x="2311487" y="3048000"/>
            <a:ext cx="3164739" cy="1739002"/>
          </a:xfrm>
          <a:prstGeom prst="line">
            <a:avLst/>
          </a:prstGeom>
          <a:solidFill>
            <a:srgbClr val="00B8FF"/>
          </a:solidFill>
          <a:ln w="12700" cap="flat" cmpd="sng" algn="ctr">
            <a:solidFill>
              <a:srgbClr val="7030A0"/>
            </a:solidFill>
            <a:prstDash val="solid"/>
            <a:round/>
            <a:headEnd type="none" w="med" len="med"/>
            <a:tailEnd type="none" w="med" len="med"/>
          </a:ln>
          <a:effectLst/>
        </p:spPr>
      </p:cxnSp>
      <p:sp>
        <p:nvSpPr>
          <p:cNvPr id="83" name="TextBox 82">
            <a:extLst>
              <a:ext uri="{FF2B5EF4-FFF2-40B4-BE49-F238E27FC236}">
                <a16:creationId xmlns:a16="http://schemas.microsoft.com/office/drawing/2014/main" id="{71C1BCB4-E4DC-904A-9BCB-C503EFF1747A}"/>
              </a:ext>
            </a:extLst>
          </p:cNvPr>
          <p:cNvSpPr txBox="1"/>
          <p:nvPr/>
        </p:nvSpPr>
        <p:spPr>
          <a:xfrm>
            <a:off x="365760" y="3474720"/>
            <a:ext cx="2743200" cy="461665"/>
          </a:xfrm>
          <a:prstGeom prst="rect">
            <a:avLst/>
          </a:prstGeom>
          <a:noFill/>
        </p:spPr>
        <p:txBody>
          <a:bodyPr wrap="square" rtlCol="0">
            <a:spAutoFit/>
          </a:bodyPr>
          <a:lstStyle/>
          <a:p>
            <a:r>
              <a:rPr lang="en-US" sz="800" i="1" dirty="0"/>
              <a:t>MLD1 (3 STAs) on 2.4, 5 and 6 GHz</a:t>
            </a:r>
          </a:p>
          <a:p>
            <a:r>
              <a:rPr lang="en-US" sz="800" i="1" dirty="0"/>
              <a:t>MLD2 (2 STAs) on 2.4 and 5 GHz</a:t>
            </a:r>
          </a:p>
          <a:p>
            <a:r>
              <a:rPr lang="en-US" sz="800" i="1" dirty="0"/>
              <a:t>MLD3 (2 STAs) using 2.4, 5 and 6 GHz</a:t>
            </a:r>
          </a:p>
        </p:txBody>
      </p:sp>
      <p:sp>
        <p:nvSpPr>
          <p:cNvPr id="85" name="TextBox 84">
            <a:extLst>
              <a:ext uri="{FF2B5EF4-FFF2-40B4-BE49-F238E27FC236}">
                <a16:creationId xmlns:a16="http://schemas.microsoft.com/office/drawing/2014/main" id="{87F3585B-BEB5-2748-A462-7FD6396225B9}"/>
              </a:ext>
            </a:extLst>
          </p:cNvPr>
          <p:cNvSpPr txBox="1"/>
          <p:nvPr/>
        </p:nvSpPr>
        <p:spPr>
          <a:xfrm>
            <a:off x="365760" y="4389120"/>
            <a:ext cx="2743200" cy="461665"/>
          </a:xfrm>
          <a:prstGeom prst="rect">
            <a:avLst/>
          </a:prstGeom>
          <a:noFill/>
        </p:spPr>
        <p:txBody>
          <a:bodyPr wrap="square" rtlCol="0">
            <a:spAutoFit/>
          </a:bodyPr>
          <a:lstStyle/>
          <a:p>
            <a:r>
              <a:rPr lang="en-US" sz="800" i="1" dirty="0"/>
              <a:t>MLD1 (3 STAs) on 2.4, 5 and 6 GHz</a:t>
            </a:r>
          </a:p>
          <a:p>
            <a:r>
              <a:rPr lang="en-US" sz="800" i="1" dirty="0"/>
              <a:t>MLD2 (2 STAs) on </a:t>
            </a:r>
            <a:r>
              <a:rPr lang="en-US" sz="800" i="1" dirty="0">
                <a:solidFill>
                  <a:srgbClr val="C00000"/>
                </a:solidFill>
              </a:rPr>
              <a:t>2.4 and 6 GHz</a:t>
            </a:r>
          </a:p>
          <a:p>
            <a:r>
              <a:rPr lang="en-US" sz="800" i="1" dirty="0"/>
              <a:t>MLD3 (2 STAs) using </a:t>
            </a:r>
            <a:r>
              <a:rPr lang="en-US" sz="800" i="1" dirty="0">
                <a:solidFill>
                  <a:srgbClr val="C00000"/>
                </a:solidFill>
              </a:rPr>
              <a:t>2.4 and 6 GHz</a:t>
            </a:r>
          </a:p>
        </p:txBody>
      </p:sp>
      <p:cxnSp>
        <p:nvCxnSpPr>
          <p:cNvPr id="86" name="Straight Connector 85">
            <a:extLst>
              <a:ext uri="{FF2B5EF4-FFF2-40B4-BE49-F238E27FC236}">
                <a16:creationId xmlns:a16="http://schemas.microsoft.com/office/drawing/2014/main" id="{20E6017C-D8F1-FA43-A093-35B32A4BAAAC}"/>
              </a:ext>
            </a:extLst>
          </p:cNvPr>
          <p:cNvCxnSpPr>
            <a:cxnSpLocks/>
            <a:endCxn id="49" idx="1"/>
          </p:cNvCxnSpPr>
          <p:nvPr/>
        </p:nvCxnSpPr>
        <p:spPr bwMode="auto">
          <a:xfrm>
            <a:off x="2311487" y="3048000"/>
            <a:ext cx="3174913" cy="335280"/>
          </a:xfrm>
          <a:prstGeom prst="line">
            <a:avLst/>
          </a:prstGeom>
          <a:solidFill>
            <a:srgbClr val="00B8FF"/>
          </a:solidFill>
          <a:ln w="12700" cap="flat" cmpd="sng" algn="ctr">
            <a:solidFill>
              <a:srgbClr val="7030A0"/>
            </a:solidFill>
            <a:prstDash val="solid"/>
            <a:round/>
            <a:headEnd type="none" w="med" len="med"/>
            <a:tailEnd type="none" w="med" len="med"/>
          </a:ln>
          <a:effectLst/>
        </p:spPr>
      </p:cxnSp>
      <p:sp>
        <p:nvSpPr>
          <p:cNvPr id="32" name="TextBox 31">
            <a:extLst>
              <a:ext uri="{FF2B5EF4-FFF2-40B4-BE49-F238E27FC236}">
                <a16:creationId xmlns:a16="http://schemas.microsoft.com/office/drawing/2014/main" id="{AF349282-8090-9348-93B3-9E50AFA915FC}"/>
              </a:ext>
            </a:extLst>
          </p:cNvPr>
          <p:cNvSpPr txBox="1"/>
          <p:nvPr/>
        </p:nvSpPr>
        <p:spPr>
          <a:xfrm>
            <a:off x="1988402" y="2250021"/>
            <a:ext cx="367408" cy="215444"/>
          </a:xfrm>
          <a:prstGeom prst="rect">
            <a:avLst/>
          </a:prstGeom>
          <a:noFill/>
        </p:spPr>
        <p:txBody>
          <a:bodyPr wrap="none" rtlCol="0">
            <a:spAutoFit/>
          </a:bodyPr>
          <a:lstStyle/>
          <a:p>
            <a:pPr algn="ctr"/>
            <a:r>
              <a:rPr lang="en-US" sz="800" dirty="0"/>
              <a:t>AP1</a:t>
            </a:r>
          </a:p>
        </p:txBody>
      </p:sp>
      <p:sp>
        <p:nvSpPr>
          <p:cNvPr id="33" name="TextBox 32">
            <a:extLst>
              <a:ext uri="{FF2B5EF4-FFF2-40B4-BE49-F238E27FC236}">
                <a16:creationId xmlns:a16="http://schemas.microsoft.com/office/drawing/2014/main" id="{E2F14712-AF8C-CC44-BA16-DB383BAAD28F}"/>
              </a:ext>
            </a:extLst>
          </p:cNvPr>
          <p:cNvSpPr txBox="1"/>
          <p:nvPr/>
        </p:nvSpPr>
        <p:spPr>
          <a:xfrm>
            <a:off x="1988402" y="2608256"/>
            <a:ext cx="367408" cy="215444"/>
          </a:xfrm>
          <a:prstGeom prst="rect">
            <a:avLst/>
          </a:prstGeom>
          <a:noFill/>
        </p:spPr>
        <p:txBody>
          <a:bodyPr wrap="none" rtlCol="0">
            <a:spAutoFit/>
          </a:bodyPr>
          <a:lstStyle/>
          <a:p>
            <a:pPr algn="ctr"/>
            <a:r>
              <a:rPr lang="en-US" sz="800" dirty="0"/>
              <a:t>AP2</a:t>
            </a:r>
          </a:p>
        </p:txBody>
      </p:sp>
      <p:sp>
        <p:nvSpPr>
          <p:cNvPr id="34" name="TextBox 33">
            <a:extLst>
              <a:ext uri="{FF2B5EF4-FFF2-40B4-BE49-F238E27FC236}">
                <a16:creationId xmlns:a16="http://schemas.microsoft.com/office/drawing/2014/main" id="{F217C1CD-DFE2-484B-BD74-4CEAE4A84715}"/>
              </a:ext>
            </a:extLst>
          </p:cNvPr>
          <p:cNvSpPr txBox="1"/>
          <p:nvPr/>
        </p:nvSpPr>
        <p:spPr>
          <a:xfrm>
            <a:off x="1988402" y="2930185"/>
            <a:ext cx="367408" cy="215444"/>
          </a:xfrm>
          <a:prstGeom prst="rect">
            <a:avLst/>
          </a:prstGeom>
          <a:noFill/>
        </p:spPr>
        <p:txBody>
          <a:bodyPr wrap="none" rtlCol="0">
            <a:spAutoFit/>
          </a:bodyPr>
          <a:lstStyle/>
          <a:p>
            <a:pPr algn="ctr"/>
            <a:r>
              <a:rPr lang="en-US" sz="800" dirty="0"/>
              <a:t>AP3</a:t>
            </a:r>
          </a:p>
        </p:txBody>
      </p:sp>
      <p:sp>
        <p:nvSpPr>
          <p:cNvPr id="45" name="TextBox 44">
            <a:extLst>
              <a:ext uri="{FF2B5EF4-FFF2-40B4-BE49-F238E27FC236}">
                <a16:creationId xmlns:a16="http://schemas.microsoft.com/office/drawing/2014/main" id="{0E912710-E38E-F64D-861F-BC2E87C95C59}"/>
              </a:ext>
            </a:extLst>
          </p:cNvPr>
          <p:cNvSpPr txBox="1"/>
          <p:nvPr/>
        </p:nvSpPr>
        <p:spPr>
          <a:xfrm>
            <a:off x="6400800" y="2926079"/>
            <a:ext cx="2286000" cy="914400"/>
          </a:xfrm>
          <a:prstGeom prst="rect">
            <a:avLst/>
          </a:prstGeom>
          <a:noFill/>
        </p:spPr>
        <p:txBody>
          <a:bodyPr wrap="square" rtlCol="0">
            <a:noAutofit/>
          </a:bodyPr>
          <a:lstStyle/>
          <a:p>
            <a:pPr algn="ctr"/>
            <a:r>
              <a:rPr lang="en-US" sz="1200" b="1" i="1" dirty="0">
                <a:solidFill>
                  <a:srgbClr val="C00000"/>
                </a:solidFill>
              </a:rPr>
              <a:t>Non-AP MLD with 2 STAs (</a:t>
            </a:r>
            <a:r>
              <a:rPr lang="en-US" sz="1200" i="1" dirty="0">
                <a:solidFill>
                  <a:srgbClr val="C00000"/>
                </a:solidFill>
              </a:rPr>
              <a:t>connected to 2 APs of the AP MLD; this MLD needs ML reconfiguration)</a:t>
            </a:r>
          </a:p>
        </p:txBody>
      </p:sp>
      <p:sp>
        <p:nvSpPr>
          <p:cNvPr id="46" name="TextBox 45">
            <a:extLst>
              <a:ext uri="{FF2B5EF4-FFF2-40B4-BE49-F238E27FC236}">
                <a16:creationId xmlns:a16="http://schemas.microsoft.com/office/drawing/2014/main" id="{9E328E70-D685-B64F-8829-32E92A729150}"/>
              </a:ext>
            </a:extLst>
          </p:cNvPr>
          <p:cNvSpPr txBox="1"/>
          <p:nvPr/>
        </p:nvSpPr>
        <p:spPr>
          <a:xfrm>
            <a:off x="6400800" y="4023359"/>
            <a:ext cx="2286000" cy="914400"/>
          </a:xfrm>
          <a:prstGeom prst="rect">
            <a:avLst/>
          </a:prstGeom>
          <a:noFill/>
        </p:spPr>
        <p:txBody>
          <a:bodyPr wrap="square" rtlCol="0">
            <a:noAutofit/>
          </a:bodyPr>
          <a:lstStyle/>
          <a:p>
            <a:pPr algn="ctr"/>
            <a:r>
              <a:rPr lang="en-US" sz="1200" b="1" i="1" dirty="0">
                <a:solidFill>
                  <a:schemeClr val="bg1">
                    <a:lumMod val="75000"/>
                  </a:schemeClr>
                </a:solidFill>
              </a:rPr>
              <a:t>Non-AP MLD with 3 STAs</a:t>
            </a:r>
          </a:p>
          <a:p>
            <a:pPr algn="ctr"/>
            <a:r>
              <a:rPr lang="en-US" sz="1200" i="1" dirty="0">
                <a:solidFill>
                  <a:schemeClr val="bg1">
                    <a:lumMod val="75000"/>
                  </a:schemeClr>
                </a:solidFill>
              </a:rPr>
              <a:t>(connected to 3 APs of the AP MLD; this MLD can simply disable the 5 GHz link)</a:t>
            </a:r>
          </a:p>
        </p:txBody>
      </p:sp>
      <p:sp>
        <p:nvSpPr>
          <p:cNvPr id="2" name="Rectangle 1">
            <a:extLst>
              <a:ext uri="{FF2B5EF4-FFF2-40B4-BE49-F238E27FC236}">
                <a16:creationId xmlns:a16="http://schemas.microsoft.com/office/drawing/2014/main" id="{AA1F4E96-682D-E84C-842A-AE538E673E88}"/>
              </a:ext>
            </a:extLst>
          </p:cNvPr>
          <p:cNvSpPr/>
          <p:nvPr/>
        </p:nvSpPr>
        <p:spPr>
          <a:xfrm>
            <a:off x="3603946" y="1889034"/>
            <a:ext cx="633507" cy="246221"/>
          </a:xfrm>
          <a:prstGeom prst="rect">
            <a:avLst/>
          </a:prstGeom>
        </p:spPr>
        <p:txBody>
          <a:bodyPr wrap="none">
            <a:spAutoFit/>
          </a:bodyPr>
          <a:lstStyle/>
          <a:p>
            <a:r>
              <a:rPr lang="en-US" sz="1000" b="1" dirty="0">
                <a:solidFill>
                  <a:srgbClr val="92D050"/>
                </a:solidFill>
              </a:rPr>
              <a:t>2.4 GHz</a:t>
            </a:r>
          </a:p>
        </p:txBody>
      </p:sp>
      <p:sp>
        <p:nvSpPr>
          <p:cNvPr id="37" name="Rectangle 36">
            <a:extLst>
              <a:ext uri="{FF2B5EF4-FFF2-40B4-BE49-F238E27FC236}">
                <a16:creationId xmlns:a16="http://schemas.microsoft.com/office/drawing/2014/main" id="{F7ACE19F-0937-C84D-BA15-FF8A9E407B44}"/>
              </a:ext>
            </a:extLst>
          </p:cNvPr>
          <p:cNvSpPr/>
          <p:nvPr/>
        </p:nvSpPr>
        <p:spPr>
          <a:xfrm>
            <a:off x="3617275" y="3961124"/>
            <a:ext cx="537327" cy="246221"/>
          </a:xfrm>
          <a:prstGeom prst="rect">
            <a:avLst/>
          </a:prstGeom>
        </p:spPr>
        <p:txBody>
          <a:bodyPr wrap="none">
            <a:spAutoFit/>
          </a:bodyPr>
          <a:lstStyle/>
          <a:p>
            <a:r>
              <a:rPr lang="en-US" sz="1000" b="1" dirty="0">
                <a:solidFill>
                  <a:srgbClr val="7030A0"/>
                </a:solidFill>
              </a:rPr>
              <a:t>6 GHz</a:t>
            </a:r>
          </a:p>
        </p:txBody>
      </p:sp>
      <p:sp>
        <p:nvSpPr>
          <p:cNvPr id="38" name="Rectangle 37">
            <a:extLst>
              <a:ext uri="{FF2B5EF4-FFF2-40B4-BE49-F238E27FC236}">
                <a16:creationId xmlns:a16="http://schemas.microsoft.com/office/drawing/2014/main" id="{0312EB14-D2BB-B445-8363-44AA609F5DC0}"/>
              </a:ext>
            </a:extLst>
          </p:cNvPr>
          <p:cNvSpPr/>
          <p:nvPr/>
        </p:nvSpPr>
        <p:spPr>
          <a:xfrm>
            <a:off x="3647354" y="2263832"/>
            <a:ext cx="537327" cy="246221"/>
          </a:xfrm>
          <a:prstGeom prst="rect">
            <a:avLst/>
          </a:prstGeom>
        </p:spPr>
        <p:txBody>
          <a:bodyPr wrap="none">
            <a:spAutoFit/>
          </a:bodyPr>
          <a:lstStyle/>
          <a:p>
            <a:r>
              <a:rPr lang="en-US" sz="1000" b="1" dirty="0">
                <a:solidFill>
                  <a:srgbClr val="0070C0"/>
                </a:solidFill>
              </a:rPr>
              <a:t>5 GHz</a:t>
            </a:r>
          </a:p>
        </p:txBody>
      </p:sp>
      <p:sp>
        <p:nvSpPr>
          <p:cNvPr id="49" name="Rectangle 48">
            <a:extLst>
              <a:ext uri="{FF2B5EF4-FFF2-40B4-BE49-F238E27FC236}">
                <a16:creationId xmlns:a16="http://schemas.microsoft.com/office/drawing/2014/main" id="{BB260BC0-3952-374F-A2DF-41E5D98144E4}"/>
              </a:ext>
            </a:extLst>
          </p:cNvPr>
          <p:cNvSpPr/>
          <p:nvPr/>
        </p:nvSpPr>
        <p:spPr bwMode="auto">
          <a:xfrm>
            <a:off x="5486400" y="2926080"/>
            <a:ext cx="914400" cy="914400"/>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rgbClr val="C00000"/>
                </a:solidFill>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kumimoji="0" lang="en-US" sz="1000" b="1" i="0" u="none" strike="noStrike" cap="none" normalizeH="0" baseline="0" dirty="0">
                <a:ln>
                  <a:noFill/>
                </a:ln>
                <a:solidFill>
                  <a:srgbClr val="C00000"/>
                </a:solidFill>
                <a:effectLst/>
                <a:latin typeface="Times New Roman" pitchFamily="16" charset="0"/>
                <a:ea typeface="MS Gothic" charset="-128"/>
              </a:rPr>
              <a:t>MLD2</a:t>
            </a:r>
            <a:r>
              <a:rPr lang="en-US" sz="1000" b="1" dirty="0">
                <a:solidFill>
                  <a:schemeClr val="bg1"/>
                </a:solidFill>
                <a:latin typeface="Times New Roman" pitchFamily="16" charset="0"/>
                <a:ea typeface="MS Gothic" charset="-128"/>
              </a:rPr>
              <a:t>-</a:t>
            </a:r>
            <a:endParaRPr kumimoji="0" lang="en-US" sz="1000" b="1" i="0" u="none" strike="noStrike" cap="none" normalizeH="0" baseline="0" dirty="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986BE10F-E73D-FF4A-AA98-CF9B93D29DF3}"/>
              </a:ext>
            </a:extLst>
          </p:cNvPr>
          <p:cNvSpPr/>
          <p:nvPr/>
        </p:nvSpPr>
        <p:spPr bwMode="auto">
          <a:xfrm>
            <a:off x="5486400" y="1828800"/>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Non-AP</a:t>
            </a: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MLD1</a:t>
            </a:r>
            <a:r>
              <a:rPr kumimoji="0" lang="en-US" sz="1000" b="1" i="0" u="none" strike="noStrike" cap="none" normalizeH="0" baseline="0" dirty="0">
                <a:ln>
                  <a:noFill/>
                </a:ln>
                <a:solidFill>
                  <a:schemeClr val="bg1"/>
                </a:solidFill>
                <a:effectLst/>
                <a:latin typeface="Times New Roman" pitchFamily="16" charset="0"/>
                <a:ea typeface="MS Gothic" charset="-128"/>
              </a:rPr>
              <a:t>-</a:t>
            </a:r>
            <a:endParaRPr kumimoji="0" lang="en-US" sz="800"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65" name="Rectangle 64">
            <a:extLst>
              <a:ext uri="{FF2B5EF4-FFF2-40B4-BE49-F238E27FC236}">
                <a16:creationId xmlns:a16="http://schemas.microsoft.com/office/drawing/2014/main" id="{CA2E75C2-828E-3B48-9E7D-8543A922066B}"/>
              </a:ext>
            </a:extLst>
          </p:cNvPr>
          <p:cNvSpPr/>
          <p:nvPr/>
        </p:nvSpPr>
        <p:spPr bwMode="auto">
          <a:xfrm>
            <a:off x="5486400" y="4027139"/>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MLD3</a:t>
            </a:r>
            <a:r>
              <a:rPr lang="en-US" sz="1000" b="1" dirty="0">
                <a:solidFill>
                  <a:schemeClr val="bg1"/>
                </a:solidFill>
                <a:latin typeface="Times New Roman" pitchFamily="16" charset="0"/>
                <a:ea typeface="MS Gothic" charset="-128"/>
              </a:rPr>
              <a:t>-</a:t>
            </a:r>
            <a:endParaRPr lang="en-US" sz="800" dirty="0">
              <a:solidFill>
                <a:schemeClr val="bg1">
                  <a:lumMod val="75000"/>
                </a:schemeClr>
              </a:solidFill>
              <a:latin typeface="Times New Roman" pitchFamily="16" charset="0"/>
              <a:ea typeface="MS Gothic" charset="-128"/>
            </a:endParaRPr>
          </a:p>
        </p:txBody>
      </p:sp>
      <p:sp>
        <p:nvSpPr>
          <p:cNvPr id="39" name="TextBox 38">
            <a:extLst>
              <a:ext uri="{FF2B5EF4-FFF2-40B4-BE49-F238E27FC236}">
                <a16:creationId xmlns:a16="http://schemas.microsoft.com/office/drawing/2014/main" id="{EF86AC5C-C667-0540-B964-0C8EC084491B}"/>
              </a:ext>
            </a:extLst>
          </p:cNvPr>
          <p:cNvSpPr txBox="1"/>
          <p:nvPr/>
        </p:nvSpPr>
        <p:spPr>
          <a:xfrm>
            <a:off x="5589479" y="1825239"/>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40" name="TextBox 39">
            <a:extLst>
              <a:ext uri="{FF2B5EF4-FFF2-40B4-BE49-F238E27FC236}">
                <a16:creationId xmlns:a16="http://schemas.microsoft.com/office/drawing/2014/main" id="{206D63CC-37B4-F242-8045-76FCA6FA44ED}"/>
              </a:ext>
            </a:extLst>
          </p:cNvPr>
          <p:cNvSpPr txBox="1"/>
          <p:nvPr/>
        </p:nvSpPr>
        <p:spPr>
          <a:xfrm>
            <a:off x="5589479" y="2166620"/>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42" name="TextBox 41">
            <a:extLst>
              <a:ext uri="{FF2B5EF4-FFF2-40B4-BE49-F238E27FC236}">
                <a16:creationId xmlns:a16="http://schemas.microsoft.com/office/drawing/2014/main" id="{10E7A681-E115-6142-9D8E-0904C3682D45}"/>
              </a:ext>
            </a:extLst>
          </p:cNvPr>
          <p:cNvSpPr txBox="1"/>
          <p:nvPr/>
        </p:nvSpPr>
        <p:spPr>
          <a:xfrm>
            <a:off x="5589479" y="2509777"/>
            <a:ext cx="182880" cy="246221"/>
          </a:xfrm>
          <a:prstGeom prst="rect">
            <a:avLst/>
          </a:prstGeom>
          <a:noFill/>
        </p:spPr>
        <p:txBody>
          <a:bodyPr wrap="none" lIns="0" rIns="0" rtlCol="0">
            <a:noAutofit/>
          </a:bodyPr>
          <a:lstStyle/>
          <a:p>
            <a:pPr algn="r"/>
            <a:r>
              <a:rPr lang="en-US" sz="800" dirty="0">
                <a:solidFill>
                  <a:schemeClr val="bg1">
                    <a:lumMod val="75000"/>
                  </a:schemeClr>
                </a:solidFill>
              </a:rPr>
              <a:t>STA3</a:t>
            </a:r>
          </a:p>
        </p:txBody>
      </p:sp>
      <p:sp>
        <p:nvSpPr>
          <p:cNvPr id="47" name="TextBox 46">
            <a:extLst>
              <a:ext uri="{FF2B5EF4-FFF2-40B4-BE49-F238E27FC236}">
                <a16:creationId xmlns:a16="http://schemas.microsoft.com/office/drawing/2014/main" id="{78D36A11-BD77-1246-B060-A8DAAF5FA9C3}"/>
              </a:ext>
            </a:extLst>
          </p:cNvPr>
          <p:cNvSpPr txBox="1"/>
          <p:nvPr/>
        </p:nvSpPr>
        <p:spPr>
          <a:xfrm>
            <a:off x="5583463" y="4035454"/>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48" name="TextBox 47">
            <a:extLst>
              <a:ext uri="{FF2B5EF4-FFF2-40B4-BE49-F238E27FC236}">
                <a16:creationId xmlns:a16="http://schemas.microsoft.com/office/drawing/2014/main" id="{9156383A-F396-6841-B536-B28917A4BF40}"/>
              </a:ext>
            </a:extLst>
          </p:cNvPr>
          <p:cNvSpPr txBox="1"/>
          <p:nvPr/>
        </p:nvSpPr>
        <p:spPr>
          <a:xfrm>
            <a:off x="5583463" y="4376835"/>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50" name="TextBox 49">
            <a:extLst>
              <a:ext uri="{FF2B5EF4-FFF2-40B4-BE49-F238E27FC236}">
                <a16:creationId xmlns:a16="http://schemas.microsoft.com/office/drawing/2014/main" id="{49D9B4BA-46E9-E141-81F8-4549CDEC4027}"/>
              </a:ext>
            </a:extLst>
          </p:cNvPr>
          <p:cNvSpPr txBox="1"/>
          <p:nvPr/>
        </p:nvSpPr>
        <p:spPr>
          <a:xfrm>
            <a:off x="5583463" y="4719992"/>
            <a:ext cx="182880" cy="246221"/>
          </a:xfrm>
          <a:prstGeom prst="rect">
            <a:avLst/>
          </a:prstGeom>
          <a:noFill/>
        </p:spPr>
        <p:txBody>
          <a:bodyPr wrap="none" lIns="0" rIns="0" rtlCol="0">
            <a:noAutofit/>
          </a:bodyPr>
          <a:lstStyle/>
          <a:p>
            <a:pPr algn="r"/>
            <a:r>
              <a:rPr lang="en-US" sz="800" dirty="0">
                <a:solidFill>
                  <a:schemeClr val="bg1">
                    <a:lumMod val="75000"/>
                  </a:schemeClr>
                </a:solidFill>
              </a:rPr>
              <a:t>STA3</a:t>
            </a:r>
          </a:p>
        </p:txBody>
      </p:sp>
      <p:sp>
        <p:nvSpPr>
          <p:cNvPr id="51" name="TextBox 50">
            <a:extLst>
              <a:ext uri="{FF2B5EF4-FFF2-40B4-BE49-F238E27FC236}">
                <a16:creationId xmlns:a16="http://schemas.microsoft.com/office/drawing/2014/main" id="{55653E82-15FE-F84F-B630-E5401498A3E0}"/>
              </a:ext>
            </a:extLst>
          </p:cNvPr>
          <p:cNvSpPr txBox="1"/>
          <p:nvPr/>
        </p:nvSpPr>
        <p:spPr>
          <a:xfrm>
            <a:off x="5591596" y="2932796"/>
            <a:ext cx="182880" cy="246221"/>
          </a:xfrm>
          <a:prstGeom prst="rect">
            <a:avLst/>
          </a:prstGeom>
          <a:noFill/>
        </p:spPr>
        <p:txBody>
          <a:bodyPr wrap="none" lIns="0" rIns="0" rtlCol="0">
            <a:noAutofit/>
          </a:bodyPr>
          <a:lstStyle/>
          <a:p>
            <a:pPr algn="r"/>
            <a:r>
              <a:rPr lang="en-US" sz="800" dirty="0">
                <a:solidFill>
                  <a:srgbClr val="C00000"/>
                </a:solidFill>
              </a:rPr>
              <a:t>STA1</a:t>
            </a:r>
          </a:p>
        </p:txBody>
      </p:sp>
      <p:sp>
        <p:nvSpPr>
          <p:cNvPr id="53" name="TextBox 52">
            <a:extLst>
              <a:ext uri="{FF2B5EF4-FFF2-40B4-BE49-F238E27FC236}">
                <a16:creationId xmlns:a16="http://schemas.microsoft.com/office/drawing/2014/main" id="{2A47BB17-18BA-6449-AA0F-6CAC794627B2}"/>
              </a:ext>
            </a:extLst>
          </p:cNvPr>
          <p:cNvSpPr txBox="1"/>
          <p:nvPr/>
        </p:nvSpPr>
        <p:spPr>
          <a:xfrm>
            <a:off x="5591596" y="3274177"/>
            <a:ext cx="182880" cy="246221"/>
          </a:xfrm>
          <a:prstGeom prst="rect">
            <a:avLst/>
          </a:prstGeom>
          <a:noFill/>
        </p:spPr>
        <p:txBody>
          <a:bodyPr wrap="none" lIns="0" rIns="0" rtlCol="0">
            <a:noAutofit/>
          </a:bodyPr>
          <a:lstStyle/>
          <a:p>
            <a:pPr algn="r"/>
            <a:r>
              <a:rPr lang="en-US" sz="800" dirty="0">
                <a:solidFill>
                  <a:srgbClr val="C00000"/>
                </a:solidFill>
              </a:rPr>
              <a:t>STA2</a:t>
            </a:r>
          </a:p>
        </p:txBody>
      </p:sp>
      <p:sp>
        <p:nvSpPr>
          <p:cNvPr id="55" name="Rectangle 54">
            <a:extLst>
              <a:ext uri="{FF2B5EF4-FFF2-40B4-BE49-F238E27FC236}">
                <a16:creationId xmlns:a16="http://schemas.microsoft.com/office/drawing/2014/main" id="{60A3F768-03BE-1043-BD78-4FA690B32143}"/>
              </a:ext>
            </a:extLst>
          </p:cNvPr>
          <p:cNvSpPr/>
          <p:nvPr/>
        </p:nvSpPr>
        <p:spPr>
          <a:xfrm>
            <a:off x="274319" y="1554480"/>
            <a:ext cx="3017520" cy="646331"/>
          </a:xfrm>
          <a:prstGeom prst="rect">
            <a:avLst/>
          </a:prstGeom>
          <a:solidFill>
            <a:schemeClr val="bg1">
              <a:lumMod val="85000"/>
            </a:schemeClr>
          </a:solidFill>
        </p:spPr>
        <p:txBody>
          <a:bodyPr wrap="square">
            <a:spAutoFit/>
          </a:bodyPr>
          <a:lstStyle/>
          <a:p>
            <a:r>
              <a:rPr lang="en-US" sz="1200" b="1" u="sng" dirty="0"/>
              <a:t>Scenario</a:t>
            </a:r>
            <a:r>
              <a:rPr lang="en-US" sz="1200" b="1" dirty="0"/>
              <a:t>: </a:t>
            </a:r>
            <a:r>
              <a:rPr lang="en-US" sz="1200" dirty="0"/>
              <a:t>AP MLD associated with 3 MLDs, decides to move the 5 GHz operation of MLD2 and MLD3 to 6 GHz</a:t>
            </a:r>
          </a:p>
        </p:txBody>
      </p:sp>
      <p:sp>
        <p:nvSpPr>
          <p:cNvPr id="56" name="TextBox 55">
            <a:extLst>
              <a:ext uri="{FF2B5EF4-FFF2-40B4-BE49-F238E27FC236}">
                <a16:creationId xmlns:a16="http://schemas.microsoft.com/office/drawing/2014/main" id="{9C0C4EB0-8439-D947-ACC3-883AF732FBEC}"/>
              </a:ext>
            </a:extLst>
          </p:cNvPr>
          <p:cNvSpPr txBox="1"/>
          <p:nvPr/>
        </p:nvSpPr>
        <p:spPr>
          <a:xfrm>
            <a:off x="753171" y="3988571"/>
            <a:ext cx="1418288" cy="338554"/>
          </a:xfrm>
          <a:prstGeom prst="rect">
            <a:avLst/>
          </a:prstGeom>
          <a:noFill/>
        </p:spPr>
        <p:txBody>
          <a:bodyPr wrap="square" rtlCol="0">
            <a:spAutoFit/>
          </a:bodyPr>
          <a:lstStyle/>
          <a:p>
            <a:pPr algn="ctr"/>
            <a:r>
              <a:rPr lang="en-US" sz="800" i="1" dirty="0"/>
              <a:t>5 GHz congestion or link loss,</a:t>
            </a:r>
          </a:p>
          <a:p>
            <a:pPr algn="ctr"/>
            <a:r>
              <a:rPr lang="en-US" sz="800" i="1" dirty="0"/>
              <a:t>or just traffic engineering</a:t>
            </a:r>
          </a:p>
        </p:txBody>
      </p:sp>
      <p:sp>
        <p:nvSpPr>
          <p:cNvPr id="57" name="Down Arrow 56">
            <a:extLst>
              <a:ext uri="{FF2B5EF4-FFF2-40B4-BE49-F238E27FC236}">
                <a16:creationId xmlns:a16="http://schemas.microsoft.com/office/drawing/2014/main" id="{80A783C9-980E-AC41-99D9-1DFF783FCF0F}"/>
              </a:ext>
            </a:extLst>
          </p:cNvPr>
          <p:cNvSpPr/>
          <p:nvPr/>
        </p:nvSpPr>
        <p:spPr bwMode="auto">
          <a:xfrm>
            <a:off x="533796" y="3957795"/>
            <a:ext cx="244623" cy="400105"/>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Arc 57">
            <a:extLst>
              <a:ext uri="{FF2B5EF4-FFF2-40B4-BE49-F238E27FC236}">
                <a16:creationId xmlns:a16="http://schemas.microsoft.com/office/drawing/2014/main" id="{6D8FA616-AC35-C44A-8658-EFDF20D9078C}"/>
              </a:ext>
            </a:extLst>
          </p:cNvPr>
          <p:cNvSpPr/>
          <p:nvPr/>
        </p:nvSpPr>
        <p:spPr bwMode="auto">
          <a:xfrm flipH="1">
            <a:off x="2576544" y="2869336"/>
            <a:ext cx="190356" cy="238937"/>
          </a:xfrm>
          <a:prstGeom prst="arc">
            <a:avLst>
              <a:gd name="adj1" fmla="val 685491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59" name="Rectangle 58">
            <a:extLst>
              <a:ext uri="{FF2B5EF4-FFF2-40B4-BE49-F238E27FC236}">
                <a16:creationId xmlns:a16="http://schemas.microsoft.com/office/drawing/2014/main" id="{22B4EDD0-CF22-7042-8FAB-6680A2A0CF39}"/>
              </a:ext>
            </a:extLst>
          </p:cNvPr>
          <p:cNvSpPr/>
          <p:nvPr/>
        </p:nvSpPr>
        <p:spPr>
          <a:xfrm>
            <a:off x="2443082" y="2654617"/>
            <a:ext cx="739856" cy="276999"/>
          </a:xfrm>
          <a:prstGeom prst="rect">
            <a:avLst/>
          </a:prstGeom>
        </p:spPr>
        <p:txBody>
          <a:bodyPr wrap="square">
            <a:spAutoFit/>
          </a:bodyPr>
          <a:lstStyle/>
          <a:p>
            <a:pPr algn="ctr"/>
            <a:r>
              <a:rPr lang="en-US" sz="600" i="1" dirty="0">
                <a:solidFill>
                  <a:srgbClr val="C00000"/>
                </a:solidFill>
              </a:rPr>
              <a:t>Move 5 GHz</a:t>
            </a:r>
          </a:p>
          <a:p>
            <a:pPr algn="ctr"/>
            <a:r>
              <a:rPr lang="en-US" sz="600" i="1" dirty="0">
                <a:solidFill>
                  <a:srgbClr val="C00000"/>
                </a:solidFill>
              </a:rPr>
              <a:t>endpoint …</a:t>
            </a:r>
          </a:p>
        </p:txBody>
      </p:sp>
      <p:sp>
        <p:nvSpPr>
          <p:cNvPr id="60" name="Rectangle 59">
            <a:extLst>
              <a:ext uri="{FF2B5EF4-FFF2-40B4-BE49-F238E27FC236}">
                <a16:creationId xmlns:a16="http://schemas.microsoft.com/office/drawing/2014/main" id="{E2E7226A-E40A-6E41-8E46-D48593933EEC}"/>
              </a:ext>
            </a:extLst>
          </p:cNvPr>
          <p:cNvSpPr/>
          <p:nvPr/>
        </p:nvSpPr>
        <p:spPr>
          <a:xfrm>
            <a:off x="2515193" y="3065650"/>
            <a:ext cx="595634" cy="184666"/>
          </a:xfrm>
          <a:prstGeom prst="rect">
            <a:avLst/>
          </a:prstGeom>
        </p:spPr>
        <p:txBody>
          <a:bodyPr wrap="square">
            <a:spAutoFit/>
          </a:bodyPr>
          <a:lstStyle/>
          <a:p>
            <a:pPr algn="ctr"/>
            <a:r>
              <a:rPr lang="en-US" sz="600" i="1" dirty="0">
                <a:solidFill>
                  <a:srgbClr val="C00000"/>
                </a:solidFill>
              </a:rPr>
              <a:t>... to 6 GHz</a:t>
            </a:r>
          </a:p>
        </p:txBody>
      </p:sp>
      <p:sp>
        <p:nvSpPr>
          <p:cNvPr id="63" name="TextBox 62">
            <a:extLst>
              <a:ext uri="{FF2B5EF4-FFF2-40B4-BE49-F238E27FC236}">
                <a16:creationId xmlns:a16="http://schemas.microsoft.com/office/drawing/2014/main" id="{6C48DE99-9796-CA45-BB8A-425D65C28B4C}"/>
              </a:ext>
            </a:extLst>
          </p:cNvPr>
          <p:cNvSpPr txBox="1"/>
          <p:nvPr/>
        </p:nvSpPr>
        <p:spPr>
          <a:xfrm>
            <a:off x="6398039" y="1828799"/>
            <a:ext cx="2286000" cy="914400"/>
          </a:xfrm>
          <a:prstGeom prst="rect">
            <a:avLst/>
          </a:prstGeom>
          <a:noFill/>
        </p:spPr>
        <p:txBody>
          <a:bodyPr wrap="square" rtlCol="0">
            <a:noAutofit/>
          </a:bodyPr>
          <a:lstStyle/>
          <a:p>
            <a:pPr algn="ctr"/>
            <a:r>
              <a:rPr lang="en-US" sz="1200" b="1" i="1" dirty="0">
                <a:solidFill>
                  <a:schemeClr val="bg1">
                    <a:lumMod val="75000"/>
                  </a:schemeClr>
                </a:solidFill>
              </a:rPr>
              <a:t>Non-AP MLD with 3 STAs</a:t>
            </a:r>
          </a:p>
          <a:p>
            <a:pPr algn="ctr"/>
            <a:r>
              <a:rPr lang="en-US" sz="1200" i="1" dirty="0">
                <a:solidFill>
                  <a:schemeClr val="bg1">
                    <a:lumMod val="75000"/>
                  </a:schemeClr>
                </a:solidFill>
              </a:rPr>
              <a:t>(no change in configuration)</a:t>
            </a:r>
          </a:p>
        </p:txBody>
      </p:sp>
      <p:sp>
        <p:nvSpPr>
          <p:cNvPr id="61" name="Content Placeholder 1">
            <a:extLst>
              <a:ext uri="{FF2B5EF4-FFF2-40B4-BE49-F238E27FC236}">
                <a16:creationId xmlns:a16="http://schemas.microsoft.com/office/drawing/2014/main" id="{9BCED191-6E81-9943-9BFA-11C691F3AB2E}"/>
              </a:ext>
            </a:extLst>
          </p:cNvPr>
          <p:cNvSpPr txBox="1">
            <a:spLocks/>
          </p:cNvSpPr>
          <p:nvPr/>
        </p:nvSpPr>
        <p:spPr bwMode="auto">
          <a:xfrm>
            <a:off x="4389117" y="5120640"/>
            <a:ext cx="4206240" cy="137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r>
              <a:rPr lang="en-US" sz="1400" kern="0" dirty="0">
                <a:solidFill>
                  <a:schemeClr val="tx1"/>
                </a:solidFill>
              </a:rPr>
              <a:t>Potential steps (separate, or possibly combined)</a:t>
            </a:r>
          </a:p>
          <a:p>
            <a:pPr lvl="1"/>
            <a:r>
              <a:rPr lang="en-US" sz="1200" kern="0" dirty="0">
                <a:solidFill>
                  <a:schemeClr val="tx1"/>
                </a:solidFill>
              </a:rPr>
              <a:t>(Non-AP MLD2) remove the STA2 – AP2 link</a:t>
            </a:r>
          </a:p>
          <a:p>
            <a:pPr lvl="1"/>
            <a:r>
              <a:rPr lang="en-US" sz="1200" kern="0" dirty="0">
                <a:solidFill>
                  <a:schemeClr val="tx1"/>
                </a:solidFill>
              </a:rPr>
              <a:t>(Non-AP MLD2) add the STA2 – AP3 link </a:t>
            </a:r>
          </a:p>
          <a:p>
            <a:pPr lvl="1"/>
            <a:endParaRPr lang="en-US" sz="1200" kern="0" dirty="0">
              <a:solidFill>
                <a:schemeClr val="tx1"/>
              </a:solidFill>
            </a:endParaRPr>
          </a:p>
        </p:txBody>
      </p:sp>
    </p:spTree>
    <p:extLst>
      <p:ext uri="{BB962C8B-B14F-4D97-AF65-F5344CB8AC3E}">
        <p14:creationId xmlns:p14="http://schemas.microsoft.com/office/powerpoint/2010/main" val="295993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(2)</a:t>
            </a:r>
            <a:br>
              <a:rPr lang="en-US" dirty="0"/>
            </a:br>
            <a:r>
              <a:rPr lang="en-US" sz="2000" dirty="0"/>
              <a:t>Requiring a change in the </a:t>
            </a:r>
            <a:r>
              <a:rPr lang="en-US" sz="2000" u="sng" dirty="0"/>
              <a:t>non-AP endpoint</a:t>
            </a:r>
            <a:r>
              <a:rPr lang="en-US" sz="2000" dirty="0"/>
              <a:t> of a link</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8</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January 2021</a:t>
            </a:r>
            <a:endParaRPr lang="en-US" dirty="0"/>
          </a:p>
        </p:txBody>
      </p:sp>
      <p:sp>
        <p:nvSpPr>
          <p:cNvPr id="41" name="Content Placeholder 1">
            <a:extLst>
              <a:ext uri="{FF2B5EF4-FFF2-40B4-BE49-F238E27FC236}">
                <a16:creationId xmlns:a16="http://schemas.microsoft.com/office/drawing/2014/main" id="{C6353F30-1E3D-3340-A7D1-29E15978C8F2}"/>
              </a:ext>
            </a:extLst>
          </p:cNvPr>
          <p:cNvSpPr>
            <a:spLocks noGrp="1"/>
          </p:cNvSpPr>
          <p:nvPr>
            <p:ph idx="1"/>
          </p:nvPr>
        </p:nvSpPr>
        <p:spPr>
          <a:xfrm>
            <a:off x="685800" y="5120640"/>
            <a:ext cx="3886200" cy="1371600"/>
          </a:xfrm>
        </p:spPr>
        <p:txBody>
          <a:bodyPr>
            <a:noAutofit/>
          </a:bodyPr>
          <a:lstStyle/>
          <a:p>
            <a:r>
              <a:rPr lang="en-US" sz="1400" dirty="0">
                <a:solidFill>
                  <a:schemeClr val="tx1"/>
                </a:solidFill>
              </a:rPr>
              <a:t>ML reconfiguration to change the </a:t>
            </a:r>
            <a:r>
              <a:rPr lang="en-US" sz="1400" u="sng" dirty="0">
                <a:solidFill>
                  <a:schemeClr val="tx1"/>
                </a:solidFill>
              </a:rPr>
              <a:t>non-AP endpoint</a:t>
            </a:r>
            <a:r>
              <a:rPr lang="en-US" sz="1400" dirty="0">
                <a:solidFill>
                  <a:schemeClr val="tx1"/>
                </a:solidFill>
              </a:rPr>
              <a:t> of a link; common scenarios</a:t>
            </a:r>
          </a:p>
          <a:p>
            <a:pPr lvl="1"/>
            <a:r>
              <a:rPr lang="en-US" sz="1200" dirty="0">
                <a:solidFill>
                  <a:schemeClr val="tx1"/>
                </a:solidFill>
              </a:rPr>
              <a:t>Fewer AP STAs than non-AP STAs within associated MLDs (no 1:1 mapping)</a:t>
            </a:r>
          </a:p>
          <a:p>
            <a:pPr lvl="1"/>
            <a:r>
              <a:rPr lang="en-US" sz="1200" dirty="0">
                <a:solidFill>
                  <a:schemeClr val="tx1"/>
                </a:solidFill>
              </a:rPr>
              <a:t>Non-AP STAs within an MLD tied to certain bands/channels (switching constraints)</a:t>
            </a:r>
          </a:p>
        </p:txBody>
      </p:sp>
      <p:cxnSp>
        <p:nvCxnSpPr>
          <p:cNvPr id="10" name="Straight Connector 9">
            <a:extLst>
              <a:ext uri="{FF2B5EF4-FFF2-40B4-BE49-F238E27FC236}">
                <a16:creationId xmlns:a16="http://schemas.microsoft.com/office/drawing/2014/main" id="{04D79601-97C0-674F-922B-A24FF917DD23}"/>
              </a:ext>
            </a:extLst>
          </p:cNvPr>
          <p:cNvCxnSpPr>
            <a:cxnSpLocks/>
          </p:cNvCxnSpPr>
          <p:nvPr/>
        </p:nvCxnSpPr>
        <p:spPr bwMode="auto">
          <a:xfrm flipV="1">
            <a:off x="2296510" y="1930994"/>
            <a:ext cx="3189890" cy="431206"/>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54" name="Straight Connector 53">
            <a:extLst>
              <a:ext uri="{FF2B5EF4-FFF2-40B4-BE49-F238E27FC236}">
                <a16:creationId xmlns:a16="http://schemas.microsoft.com/office/drawing/2014/main" id="{AB5376CA-A076-7640-B99D-800D58B1FFAA}"/>
              </a:ext>
            </a:extLst>
          </p:cNvPr>
          <p:cNvCxnSpPr>
            <a:cxnSpLocks/>
          </p:cNvCxnSpPr>
          <p:nvPr/>
        </p:nvCxnSpPr>
        <p:spPr bwMode="auto">
          <a:xfrm>
            <a:off x="2311487" y="2373133"/>
            <a:ext cx="3174913" cy="674867"/>
          </a:xfrm>
          <a:prstGeom prst="line">
            <a:avLst/>
          </a:prstGeom>
          <a:solidFill>
            <a:srgbClr val="00B8FF"/>
          </a:solidFill>
          <a:ln w="12700" cap="flat" cmpd="sng" algn="ctr">
            <a:solidFill>
              <a:srgbClr val="92D050"/>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FD2FDAA7-E6CC-3B4B-AABB-E4D015D315DE}"/>
              </a:ext>
            </a:extLst>
          </p:cNvPr>
          <p:cNvCxnSpPr>
            <a:cxnSpLocks/>
            <a:stCxn id="43" idx="3"/>
            <a:endCxn id="48" idx="1"/>
          </p:cNvCxnSpPr>
          <p:nvPr/>
        </p:nvCxnSpPr>
        <p:spPr bwMode="auto">
          <a:xfrm>
            <a:off x="2296510" y="2719347"/>
            <a:ext cx="3140964" cy="664975"/>
          </a:xfrm>
          <a:prstGeom prst="line">
            <a:avLst/>
          </a:prstGeom>
          <a:solidFill>
            <a:srgbClr val="00B8FF"/>
          </a:solidFill>
          <a:ln w="9525" cap="flat" cmpd="sng" algn="ctr">
            <a:solidFill>
              <a:srgbClr val="0070C0"/>
            </a:solidFill>
            <a:prstDash val="dash"/>
            <a:round/>
            <a:headEnd type="none" w="med" len="med"/>
            <a:tailEnd type="none" w="med" len="med"/>
          </a:ln>
          <a:effectLst/>
        </p:spPr>
      </p:cxnSp>
      <p:sp>
        <p:nvSpPr>
          <p:cNvPr id="83" name="TextBox 82">
            <a:extLst>
              <a:ext uri="{FF2B5EF4-FFF2-40B4-BE49-F238E27FC236}">
                <a16:creationId xmlns:a16="http://schemas.microsoft.com/office/drawing/2014/main" id="{71C1BCB4-E4DC-904A-9BCB-C503EFF1747A}"/>
              </a:ext>
            </a:extLst>
          </p:cNvPr>
          <p:cNvSpPr txBox="1"/>
          <p:nvPr/>
        </p:nvSpPr>
        <p:spPr>
          <a:xfrm>
            <a:off x="365760" y="3474720"/>
            <a:ext cx="2743200" cy="461665"/>
          </a:xfrm>
          <a:prstGeom prst="rect">
            <a:avLst/>
          </a:prstGeom>
          <a:noFill/>
        </p:spPr>
        <p:txBody>
          <a:bodyPr wrap="square" rtlCol="0">
            <a:spAutoFit/>
          </a:bodyPr>
          <a:lstStyle/>
          <a:p>
            <a:r>
              <a:rPr lang="en-US" sz="800" i="1" dirty="0"/>
              <a:t>MLD1 (2 STAs) on 2.4 and 5 GHz</a:t>
            </a:r>
          </a:p>
          <a:p>
            <a:r>
              <a:rPr lang="en-US" sz="800" i="1" dirty="0"/>
              <a:t>MLD2 (3 STAs) on 2.4 and 5 GHz</a:t>
            </a:r>
          </a:p>
          <a:p>
            <a:r>
              <a:rPr lang="en-US" sz="800" i="1" dirty="0"/>
              <a:t>MLD3 (2 STAs) on 2.4 and 5 GHz</a:t>
            </a:r>
          </a:p>
        </p:txBody>
      </p:sp>
      <p:sp>
        <p:nvSpPr>
          <p:cNvPr id="85" name="TextBox 84">
            <a:extLst>
              <a:ext uri="{FF2B5EF4-FFF2-40B4-BE49-F238E27FC236}">
                <a16:creationId xmlns:a16="http://schemas.microsoft.com/office/drawing/2014/main" id="{87F3585B-BEB5-2748-A462-7FD6396225B9}"/>
              </a:ext>
            </a:extLst>
          </p:cNvPr>
          <p:cNvSpPr txBox="1"/>
          <p:nvPr/>
        </p:nvSpPr>
        <p:spPr>
          <a:xfrm>
            <a:off x="365760" y="4389120"/>
            <a:ext cx="2743200" cy="461665"/>
          </a:xfrm>
          <a:prstGeom prst="rect">
            <a:avLst/>
          </a:prstGeom>
          <a:noFill/>
        </p:spPr>
        <p:txBody>
          <a:bodyPr wrap="square" rtlCol="0">
            <a:spAutoFit/>
          </a:bodyPr>
          <a:lstStyle/>
          <a:p>
            <a:r>
              <a:rPr lang="en-US" sz="800" i="1" dirty="0"/>
              <a:t>MLD1 (2 STAs) on 2.4 and </a:t>
            </a:r>
            <a:r>
              <a:rPr lang="en-US" sz="800" i="1" dirty="0">
                <a:solidFill>
                  <a:srgbClr val="C00000"/>
                </a:solidFill>
              </a:rPr>
              <a:t>6 GHz</a:t>
            </a:r>
            <a:endParaRPr lang="en-US" sz="800" i="1" dirty="0"/>
          </a:p>
          <a:p>
            <a:r>
              <a:rPr lang="en-US" sz="800" i="1" dirty="0"/>
              <a:t>MLD2 (3 STAs) on 2.4 and </a:t>
            </a:r>
            <a:r>
              <a:rPr lang="en-US" sz="800" i="1" dirty="0">
                <a:solidFill>
                  <a:srgbClr val="C00000"/>
                </a:solidFill>
              </a:rPr>
              <a:t>6 GHz</a:t>
            </a:r>
            <a:r>
              <a:rPr lang="en-US" sz="800" i="1" dirty="0"/>
              <a:t> </a:t>
            </a:r>
            <a:r>
              <a:rPr lang="en-US" sz="800" i="1" dirty="0">
                <a:solidFill>
                  <a:srgbClr val="C00000"/>
                </a:solidFill>
              </a:rPr>
              <a:t>(through a new STA)</a:t>
            </a:r>
          </a:p>
          <a:p>
            <a:r>
              <a:rPr lang="en-US" sz="800" i="1" dirty="0"/>
              <a:t>MLD3 (2 STAs) on 2.4 and </a:t>
            </a:r>
            <a:r>
              <a:rPr lang="en-US" sz="800" i="1" dirty="0">
                <a:solidFill>
                  <a:srgbClr val="C00000"/>
                </a:solidFill>
              </a:rPr>
              <a:t>6 GHz</a:t>
            </a:r>
            <a:endParaRPr lang="en-US" sz="800" i="1" dirty="0"/>
          </a:p>
        </p:txBody>
      </p:sp>
      <p:sp>
        <p:nvSpPr>
          <p:cNvPr id="45" name="Arc 44">
            <a:extLst>
              <a:ext uri="{FF2B5EF4-FFF2-40B4-BE49-F238E27FC236}">
                <a16:creationId xmlns:a16="http://schemas.microsoft.com/office/drawing/2014/main" id="{6CF53471-FD07-7149-AE78-05D195834DDF}"/>
              </a:ext>
            </a:extLst>
          </p:cNvPr>
          <p:cNvSpPr/>
          <p:nvPr/>
        </p:nvSpPr>
        <p:spPr bwMode="auto">
          <a:xfrm flipH="1">
            <a:off x="5219343" y="3394214"/>
            <a:ext cx="190356" cy="201885"/>
          </a:xfrm>
          <a:prstGeom prst="arc">
            <a:avLst>
              <a:gd name="adj1" fmla="val 685491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38" name="TextBox 37">
            <a:extLst>
              <a:ext uri="{FF2B5EF4-FFF2-40B4-BE49-F238E27FC236}">
                <a16:creationId xmlns:a16="http://schemas.microsoft.com/office/drawing/2014/main" id="{C02DB33F-63C8-004C-B547-1EDCEB68C0F1}"/>
              </a:ext>
            </a:extLst>
          </p:cNvPr>
          <p:cNvSpPr txBox="1"/>
          <p:nvPr/>
        </p:nvSpPr>
        <p:spPr>
          <a:xfrm>
            <a:off x="201476" y="2257352"/>
            <a:ext cx="1171253" cy="914401"/>
          </a:xfrm>
          <a:prstGeom prst="rect">
            <a:avLst/>
          </a:prstGeom>
          <a:noFill/>
        </p:spPr>
        <p:txBody>
          <a:bodyPr wrap="square" rtlCol="0">
            <a:noAutofit/>
          </a:bodyPr>
          <a:lstStyle/>
          <a:p>
            <a:pPr algn="ctr"/>
            <a:r>
              <a:rPr lang="en-US" sz="800" i="1" dirty="0"/>
              <a:t>AP2 switching from 5 GHz to 6 GHz; needs to connect to different non-AP STAs affiliated with non-AP MLDs</a:t>
            </a:r>
          </a:p>
        </p:txBody>
      </p:sp>
      <p:cxnSp>
        <p:nvCxnSpPr>
          <p:cNvPr id="68" name="Straight Connector 67">
            <a:extLst>
              <a:ext uri="{FF2B5EF4-FFF2-40B4-BE49-F238E27FC236}">
                <a16:creationId xmlns:a16="http://schemas.microsoft.com/office/drawing/2014/main" id="{182C2DA3-CE59-7F48-99BB-07A5F1913EEC}"/>
              </a:ext>
            </a:extLst>
          </p:cNvPr>
          <p:cNvCxnSpPr>
            <a:cxnSpLocks/>
          </p:cNvCxnSpPr>
          <p:nvPr/>
        </p:nvCxnSpPr>
        <p:spPr bwMode="auto">
          <a:xfrm>
            <a:off x="2311487" y="2373133"/>
            <a:ext cx="3174913" cy="1817867"/>
          </a:xfrm>
          <a:prstGeom prst="line">
            <a:avLst/>
          </a:prstGeom>
          <a:solidFill>
            <a:srgbClr val="00B8FF"/>
          </a:solidFill>
          <a:ln w="12700" cap="flat" cmpd="sng" algn="ctr">
            <a:solidFill>
              <a:srgbClr val="92D050"/>
            </a:solidFill>
            <a:prstDash val="solid"/>
            <a:round/>
            <a:headEnd type="none" w="med" len="med"/>
            <a:tailEnd type="none" w="med" len="med"/>
          </a:ln>
          <a:effectLst/>
        </p:spPr>
      </p:cxnSp>
      <p:sp>
        <p:nvSpPr>
          <p:cNvPr id="2" name="Freeform 1">
            <a:extLst>
              <a:ext uri="{FF2B5EF4-FFF2-40B4-BE49-F238E27FC236}">
                <a16:creationId xmlns:a16="http://schemas.microsoft.com/office/drawing/2014/main" id="{EF5CC90F-C03A-324E-8FD5-33DB5BD8ABDC}"/>
              </a:ext>
            </a:extLst>
          </p:cNvPr>
          <p:cNvSpPr/>
          <p:nvPr/>
        </p:nvSpPr>
        <p:spPr bwMode="auto">
          <a:xfrm>
            <a:off x="1060297" y="2982411"/>
            <a:ext cx="844574" cy="130121"/>
          </a:xfrm>
          <a:custGeom>
            <a:avLst/>
            <a:gdLst>
              <a:gd name="connsiteX0" fmla="*/ 0 w 1216550"/>
              <a:gd name="connsiteY0" fmla="*/ 357809 h 556364"/>
              <a:gd name="connsiteX1" fmla="*/ 683812 w 1216550"/>
              <a:gd name="connsiteY1" fmla="*/ 540689 h 556364"/>
              <a:gd name="connsiteX2" fmla="*/ 1216550 w 1216550"/>
              <a:gd name="connsiteY2" fmla="*/ 0 h 556364"/>
              <a:gd name="connsiteX0" fmla="*/ 0 w 1126313"/>
              <a:gd name="connsiteY0" fmla="*/ 0 h 723760"/>
              <a:gd name="connsiteX1" fmla="*/ 593575 w 1126313"/>
              <a:gd name="connsiteY1" fmla="*/ 719950 h 723760"/>
              <a:gd name="connsiteX2" fmla="*/ 1126313 w 1126313"/>
              <a:gd name="connsiteY2" fmla="*/ 179261 h 723760"/>
              <a:gd name="connsiteX0" fmla="*/ 0 w 1126313"/>
              <a:gd name="connsiteY0" fmla="*/ 0 h 727333"/>
              <a:gd name="connsiteX1" fmla="*/ 593575 w 1126313"/>
              <a:gd name="connsiteY1" fmla="*/ 719950 h 727333"/>
              <a:gd name="connsiteX2" fmla="*/ 1126313 w 1126313"/>
              <a:gd name="connsiteY2" fmla="*/ 179261 h 727333"/>
            </a:gdLst>
            <a:ahLst/>
            <a:cxnLst>
              <a:cxn ang="0">
                <a:pos x="connsiteX0" y="connsiteY0"/>
              </a:cxn>
              <a:cxn ang="0">
                <a:pos x="connsiteX1" y="connsiteY1"/>
              </a:cxn>
              <a:cxn ang="0">
                <a:pos x="connsiteX2" y="connsiteY2"/>
              </a:cxn>
            </a:cxnLst>
            <a:rect l="l" t="t" r="r" b="b"/>
            <a:pathLst>
              <a:path w="1126313" h="727333">
                <a:moveTo>
                  <a:pt x="0" y="0"/>
                </a:moveTo>
                <a:cubicBezTo>
                  <a:pt x="150290" y="472418"/>
                  <a:pt x="390817" y="779585"/>
                  <a:pt x="593575" y="719950"/>
                </a:cubicBezTo>
                <a:cubicBezTo>
                  <a:pt x="796333" y="660315"/>
                  <a:pt x="961323" y="419788"/>
                  <a:pt x="1126313" y="179261"/>
                </a:cubicBezTo>
              </a:path>
            </a:pathLst>
          </a:custGeom>
          <a:noFill/>
          <a:ln w="9525"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TextBox 35">
            <a:extLst>
              <a:ext uri="{FF2B5EF4-FFF2-40B4-BE49-F238E27FC236}">
                <a16:creationId xmlns:a16="http://schemas.microsoft.com/office/drawing/2014/main" id="{FABCEB51-EF59-524B-9941-70B4962B38FC}"/>
              </a:ext>
            </a:extLst>
          </p:cNvPr>
          <p:cNvSpPr txBox="1"/>
          <p:nvPr/>
        </p:nvSpPr>
        <p:spPr>
          <a:xfrm>
            <a:off x="1828800" y="2743200"/>
            <a:ext cx="457200" cy="369332"/>
          </a:xfrm>
          <a:prstGeom prst="rect">
            <a:avLst/>
          </a:prstGeom>
          <a:noFill/>
        </p:spPr>
        <p:txBody>
          <a:bodyPr wrap="square" lIns="45720" rIns="45720" rtlCol="0">
            <a:spAutoFit/>
          </a:bodyPr>
          <a:lstStyle/>
          <a:p>
            <a:pPr algn="r"/>
            <a:r>
              <a:rPr lang="en-US" sz="600" dirty="0">
                <a:solidFill>
                  <a:srgbClr val="C00000"/>
                </a:solidFill>
              </a:rPr>
              <a:t>5 GHz</a:t>
            </a:r>
          </a:p>
          <a:p>
            <a:pPr algn="r"/>
            <a:r>
              <a:rPr lang="en-US" sz="600" dirty="0">
                <a:solidFill>
                  <a:srgbClr val="C00000"/>
                </a:solidFill>
              </a:rPr>
              <a:t>switching</a:t>
            </a:r>
          </a:p>
          <a:p>
            <a:pPr algn="r"/>
            <a:r>
              <a:rPr lang="en-US" sz="600" dirty="0">
                <a:solidFill>
                  <a:srgbClr val="C00000"/>
                </a:solidFill>
              </a:rPr>
              <a:t>to 6 GHz</a:t>
            </a:r>
          </a:p>
        </p:txBody>
      </p:sp>
      <p:sp>
        <p:nvSpPr>
          <p:cNvPr id="48" name="TextBox 47">
            <a:extLst>
              <a:ext uri="{FF2B5EF4-FFF2-40B4-BE49-F238E27FC236}">
                <a16:creationId xmlns:a16="http://schemas.microsoft.com/office/drawing/2014/main" id="{6B50B352-5121-8344-9881-BB3F69C0BE66}"/>
              </a:ext>
            </a:extLst>
          </p:cNvPr>
          <p:cNvSpPr txBox="1"/>
          <p:nvPr/>
        </p:nvSpPr>
        <p:spPr>
          <a:xfrm>
            <a:off x="5437474" y="3276600"/>
            <a:ext cx="429926" cy="215444"/>
          </a:xfrm>
          <a:prstGeom prst="rect">
            <a:avLst/>
          </a:prstGeom>
          <a:noFill/>
        </p:spPr>
        <p:txBody>
          <a:bodyPr wrap="none" rtlCol="0">
            <a:spAutoFit/>
          </a:bodyPr>
          <a:lstStyle/>
          <a:p>
            <a:pPr algn="ctr"/>
            <a:r>
              <a:rPr lang="en-US" sz="800" dirty="0">
                <a:solidFill>
                  <a:srgbClr val="C00000"/>
                </a:solidFill>
              </a:rPr>
              <a:t>STA2</a:t>
            </a:r>
          </a:p>
        </p:txBody>
      </p:sp>
      <p:sp>
        <p:nvSpPr>
          <p:cNvPr id="50" name="TextBox 49">
            <a:extLst>
              <a:ext uri="{FF2B5EF4-FFF2-40B4-BE49-F238E27FC236}">
                <a16:creationId xmlns:a16="http://schemas.microsoft.com/office/drawing/2014/main" id="{339AA96E-657D-824A-B649-42386C3E4568}"/>
              </a:ext>
            </a:extLst>
          </p:cNvPr>
          <p:cNvSpPr txBox="1"/>
          <p:nvPr/>
        </p:nvSpPr>
        <p:spPr>
          <a:xfrm>
            <a:off x="5430820" y="3543421"/>
            <a:ext cx="429926" cy="215444"/>
          </a:xfrm>
          <a:prstGeom prst="rect">
            <a:avLst/>
          </a:prstGeom>
          <a:noFill/>
        </p:spPr>
        <p:txBody>
          <a:bodyPr wrap="none" rtlCol="0">
            <a:spAutoFit/>
          </a:bodyPr>
          <a:lstStyle/>
          <a:p>
            <a:pPr algn="ctr"/>
            <a:r>
              <a:rPr lang="en-US" sz="800" dirty="0">
                <a:solidFill>
                  <a:srgbClr val="C00000"/>
                </a:solidFill>
              </a:rPr>
              <a:t>STA3</a:t>
            </a:r>
          </a:p>
        </p:txBody>
      </p:sp>
      <p:sp>
        <p:nvSpPr>
          <p:cNvPr id="51" name="TextBox 50">
            <a:extLst>
              <a:ext uri="{FF2B5EF4-FFF2-40B4-BE49-F238E27FC236}">
                <a16:creationId xmlns:a16="http://schemas.microsoft.com/office/drawing/2014/main" id="{A9EBE6CF-CE68-4A4F-902B-CE16EB82A16F}"/>
              </a:ext>
            </a:extLst>
          </p:cNvPr>
          <p:cNvSpPr txBox="1"/>
          <p:nvPr/>
        </p:nvSpPr>
        <p:spPr>
          <a:xfrm>
            <a:off x="5438732" y="2956310"/>
            <a:ext cx="429926" cy="215444"/>
          </a:xfrm>
          <a:prstGeom prst="rect">
            <a:avLst/>
          </a:prstGeom>
          <a:noFill/>
        </p:spPr>
        <p:txBody>
          <a:bodyPr wrap="none" rtlCol="0">
            <a:spAutoFit/>
          </a:bodyPr>
          <a:lstStyle/>
          <a:p>
            <a:pPr algn="ctr"/>
            <a:r>
              <a:rPr lang="en-US" sz="800" dirty="0">
                <a:solidFill>
                  <a:srgbClr val="C00000"/>
                </a:solidFill>
              </a:rPr>
              <a:t>STA1</a:t>
            </a:r>
          </a:p>
        </p:txBody>
      </p:sp>
      <p:sp>
        <p:nvSpPr>
          <p:cNvPr id="39" name="Rectangle 38">
            <a:extLst>
              <a:ext uri="{FF2B5EF4-FFF2-40B4-BE49-F238E27FC236}">
                <a16:creationId xmlns:a16="http://schemas.microsoft.com/office/drawing/2014/main" id="{160DB849-4892-B447-A594-21C5E2AC52ED}"/>
              </a:ext>
            </a:extLst>
          </p:cNvPr>
          <p:cNvSpPr/>
          <p:nvPr/>
        </p:nvSpPr>
        <p:spPr bwMode="auto">
          <a:xfrm>
            <a:off x="5486400" y="1828800"/>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Non-AP</a:t>
            </a: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MLD1</a:t>
            </a:r>
            <a:r>
              <a:rPr kumimoji="0" lang="en-US" sz="1000" b="1" i="0" u="none" strike="noStrike" cap="none" normalizeH="0" baseline="0" dirty="0">
                <a:ln>
                  <a:noFill/>
                </a:ln>
                <a:solidFill>
                  <a:schemeClr val="bg1"/>
                </a:solidFill>
                <a:effectLst/>
                <a:latin typeface="Times New Roman" pitchFamily="16" charset="0"/>
                <a:ea typeface="MS Gothic" charset="-128"/>
              </a:rPr>
              <a:t>-</a:t>
            </a:r>
            <a:endParaRPr kumimoji="0" lang="en-US" sz="800"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44" name="Rectangle 43">
            <a:extLst>
              <a:ext uri="{FF2B5EF4-FFF2-40B4-BE49-F238E27FC236}">
                <a16:creationId xmlns:a16="http://schemas.microsoft.com/office/drawing/2014/main" id="{BEDC34BA-7F09-FB44-952F-AD5B6FA21D53}"/>
              </a:ext>
            </a:extLst>
          </p:cNvPr>
          <p:cNvSpPr/>
          <p:nvPr/>
        </p:nvSpPr>
        <p:spPr bwMode="auto">
          <a:xfrm>
            <a:off x="5486400" y="4027139"/>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MLD3</a:t>
            </a:r>
            <a:r>
              <a:rPr lang="en-US" sz="1000" b="1" dirty="0">
                <a:solidFill>
                  <a:schemeClr val="bg1"/>
                </a:solidFill>
                <a:latin typeface="Times New Roman" pitchFamily="16" charset="0"/>
                <a:ea typeface="MS Gothic" charset="-128"/>
              </a:rPr>
              <a:t>-</a:t>
            </a:r>
            <a:endParaRPr lang="en-US" sz="800" dirty="0">
              <a:solidFill>
                <a:schemeClr val="bg1">
                  <a:lumMod val="75000"/>
                </a:schemeClr>
              </a:solidFill>
              <a:latin typeface="Times New Roman" pitchFamily="16" charset="0"/>
              <a:ea typeface="MS Gothic" charset="-128"/>
            </a:endParaRPr>
          </a:p>
        </p:txBody>
      </p:sp>
      <p:sp>
        <p:nvSpPr>
          <p:cNvPr id="46" name="TextBox 45">
            <a:extLst>
              <a:ext uri="{FF2B5EF4-FFF2-40B4-BE49-F238E27FC236}">
                <a16:creationId xmlns:a16="http://schemas.microsoft.com/office/drawing/2014/main" id="{8F2C1B7C-0BF1-0F41-9525-0F2C585747AA}"/>
              </a:ext>
            </a:extLst>
          </p:cNvPr>
          <p:cNvSpPr txBox="1"/>
          <p:nvPr/>
        </p:nvSpPr>
        <p:spPr>
          <a:xfrm>
            <a:off x="5589479" y="1825239"/>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53" name="TextBox 52">
            <a:extLst>
              <a:ext uri="{FF2B5EF4-FFF2-40B4-BE49-F238E27FC236}">
                <a16:creationId xmlns:a16="http://schemas.microsoft.com/office/drawing/2014/main" id="{84877886-129B-9349-B9C3-EFEC5BD3FCDF}"/>
              </a:ext>
            </a:extLst>
          </p:cNvPr>
          <p:cNvSpPr txBox="1"/>
          <p:nvPr/>
        </p:nvSpPr>
        <p:spPr>
          <a:xfrm>
            <a:off x="5589479" y="2166620"/>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56" name="TextBox 55">
            <a:extLst>
              <a:ext uri="{FF2B5EF4-FFF2-40B4-BE49-F238E27FC236}">
                <a16:creationId xmlns:a16="http://schemas.microsoft.com/office/drawing/2014/main" id="{FD1C2BDD-1963-414B-A70B-E4F9D0B8F314}"/>
              </a:ext>
            </a:extLst>
          </p:cNvPr>
          <p:cNvSpPr txBox="1"/>
          <p:nvPr/>
        </p:nvSpPr>
        <p:spPr>
          <a:xfrm>
            <a:off x="5583463" y="4035454"/>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cxnSp>
        <p:nvCxnSpPr>
          <p:cNvPr id="59" name="Straight Connector 58">
            <a:extLst>
              <a:ext uri="{FF2B5EF4-FFF2-40B4-BE49-F238E27FC236}">
                <a16:creationId xmlns:a16="http://schemas.microsoft.com/office/drawing/2014/main" id="{BFE54F53-88A5-3C49-A80D-D253F773C97C}"/>
              </a:ext>
            </a:extLst>
          </p:cNvPr>
          <p:cNvCxnSpPr>
            <a:cxnSpLocks/>
          </p:cNvCxnSpPr>
          <p:nvPr/>
        </p:nvCxnSpPr>
        <p:spPr bwMode="auto">
          <a:xfrm flipV="1">
            <a:off x="2296510" y="2286000"/>
            <a:ext cx="3189890" cy="433347"/>
          </a:xfrm>
          <a:prstGeom prst="line">
            <a:avLst/>
          </a:prstGeom>
          <a:solidFill>
            <a:srgbClr val="00B8FF"/>
          </a:solidFill>
          <a:ln w="12700" cap="flat" cmpd="sng" algn="ctr">
            <a:solidFill>
              <a:srgbClr val="7030A0"/>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19CDA293-407D-E940-B876-70242553B688}"/>
              </a:ext>
            </a:extLst>
          </p:cNvPr>
          <p:cNvCxnSpPr>
            <a:cxnSpLocks/>
          </p:cNvCxnSpPr>
          <p:nvPr/>
        </p:nvCxnSpPr>
        <p:spPr bwMode="auto">
          <a:xfrm>
            <a:off x="2296510" y="2719347"/>
            <a:ext cx="3189890" cy="1764992"/>
          </a:xfrm>
          <a:prstGeom prst="line">
            <a:avLst/>
          </a:prstGeom>
          <a:solidFill>
            <a:srgbClr val="00B8FF"/>
          </a:solidFill>
          <a:ln w="12700" cap="flat" cmpd="sng" algn="ctr">
            <a:solidFill>
              <a:srgbClr val="7030A0"/>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9B9404B0-E826-0C48-9016-DFC14144141C}"/>
              </a:ext>
            </a:extLst>
          </p:cNvPr>
          <p:cNvSpPr txBox="1"/>
          <p:nvPr/>
        </p:nvSpPr>
        <p:spPr>
          <a:xfrm>
            <a:off x="5583463" y="4376835"/>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43" name="Rectangle 42">
            <a:extLst>
              <a:ext uri="{FF2B5EF4-FFF2-40B4-BE49-F238E27FC236}">
                <a16:creationId xmlns:a16="http://schemas.microsoft.com/office/drawing/2014/main" id="{C73F15B8-E83B-9A41-81B0-EF4B18246240}"/>
              </a:ext>
            </a:extLst>
          </p:cNvPr>
          <p:cNvSpPr/>
          <p:nvPr/>
        </p:nvSpPr>
        <p:spPr bwMode="auto">
          <a:xfrm>
            <a:off x="1382110" y="2262147"/>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  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sp>
        <p:nvSpPr>
          <p:cNvPr id="49" name="Rectangle 48">
            <a:extLst>
              <a:ext uri="{FF2B5EF4-FFF2-40B4-BE49-F238E27FC236}">
                <a16:creationId xmlns:a16="http://schemas.microsoft.com/office/drawing/2014/main" id="{BB260BC0-3952-374F-A2DF-41E5D98144E4}"/>
              </a:ext>
            </a:extLst>
          </p:cNvPr>
          <p:cNvSpPr/>
          <p:nvPr/>
        </p:nvSpPr>
        <p:spPr bwMode="auto">
          <a:xfrm>
            <a:off x="5486400" y="2926080"/>
            <a:ext cx="914400" cy="914400"/>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rgbClr val="C00000"/>
                </a:solidFill>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kumimoji="0" lang="en-US" sz="1000" b="1" i="0" u="none" strike="noStrike" cap="none" normalizeH="0" baseline="0" dirty="0">
                <a:ln>
                  <a:noFill/>
                </a:ln>
                <a:solidFill>
                  <a:srgbClr val="C00000"/>
                </a:solidFill>
                <a:effectLst/>
                <a:latin typeface="Times New Roman" pitchFamily="16" charset="0"/>
                <a:ea typeface="MS Gothic" charset="-128"/>
              </a:rPr>
              <a:t>MLD2</a:t>
            </a:r>
            <a:r>
              <a:rPr lang="en-US" sz="1000" b="1" dirty="0">
                <a:solidFill>
                  <a:schemeClr val="bg1"/>
                </a:solidFill>
                <a:latin typeface="Times New Roman" pitchFamily="16" charset="0"/>
                <a:ea typeface="MS Gothic" charset="-128"/>
              </a:rPr>
              <a:t>-</a:t>
            </a:r>
            <a:endParaRPr kumimoji="0" lang="en-US" sz="1000" b="1" i="0" u="none" strike="noStrike" cap="none" normalizeH="0" baseline="0" dirty="0">
              <a:ln>
                <a:noFill/>
              </a:ln>
              <a:solidFill>
                <a:schemeClr val="bg1"/>
              </a:solidFill>
              <a:effectLst/>
              <a:latin typeface="Times New Roman" pitchFamily="16" charset="0"/>
              <a:ea typeface="MS Gothic" charset="-128"/>
            </a:endParaRPr>
          </a:p>
        </p:txBody>
      </p:sp>
      <p:sp>
        <p:nvSpPr>
          <p:cNvPr id="62" name="TextBox 61">
            <a:extLst>
              <a:ext uri="{FF2B5EF4-FFF2-40B4-BE49-F238E27FC236}">
                <a16:creationId xmlns:a16="http://schemas.microsoft.com/office/drawing/2014/main" id="{5A412207-0EFC-864C-9ABB-5B4CA9C655ED}"/>
              </a:ext>
            </a:extLst>
          </p:cNvPr>
          <p:cNvSpPr txBox="1"/>
          <p:nvPr/>
        </p:nvSpPr>
        <p:spPr>
          <a:xfrm>
            <a:off x="6400800" y="2926079"/>
            <a:ext cx="2377440" cy="914400"/>
          </a:xfrm>
          <a:prstGeom prst="rect">
            <a:avLst/>
          </a:prstGeom>
          <a:noFill/>
        </p:spPr>
        <p:txBody>
          <a:bodyPr wrap="square" rtlCol="0">
            <a:noAutofit/>
          </a:bodyPr>
          <a:lstStyle/>
          <a:p>
            <a:pPr algn="ctr"/>
            <a:r>
              <a:rPr lang="en-US" sz="1200" b="1" i="1" dirty="0">
                <a:solidFill>
                  <a:srgbClr val="C00000"/>
                </a:solidFill>
              </a:rPr>
              <a:t>Non-AP MLD with 3 STAs</a:t>
            </a:r>
          </a:p>
          <a:p>
            <a:pPr algn="ctr"/>
            <a:r>
              <a:rPr lang="en-US" sz="1200" b="1" i="1" dirty="0">
                <a:solidFill>
                  <a:srgbClr val="C00000"/>
                </a:solidFill>
              </a:rPr>
              <a:t>(</a:t>
            </a:r>
            <a:r>
              <a:rPr lang="en-US" sz="1200" i="1" dirty="0">
                <a:solidFill>
                  <a:srgbClr val="C00000"/>
                </a:solidFill>
              </a:rPr>
              <a:t>STA2: Only 5 GHz capable,</a:t>
            </a:r>
          </a:p>
          <a:p>
            <a:pPr algn="ctr"/>
            <a:r>
              <a:rPr lang="en-US" sz="1200" i="1" dirty="0">
                <a:solidFill>
                  <a:srgbClr val="C00000"/>
                </a:solidFill>
              </a:rPr>
              <a:t>STA3: Only 6 GHz capable,</a:t>
            </a:r>
          </a:p>
          <a:p>
            <a:pPr algn="ctr"/>
            <a:r>
              <a:rPr lang="en-US" sz="1200" i="1" dirty="0">
                <a:solidFill>
                  <a:srgbClr val="C00000"/>
                </a:solidFill>
              </a:rPr>
              <a:t>new link on a new STA set up)</a:t>
            </a:r>
            <a:endParaRPr lang="en-US" sz="700" i="1" dirty="0">
              <a:solidFill>
                <a:srgbClr val="C00000"/>
              </a:solidFill>
            </a:endParaRPr>
          </a:p>
        </p:txBody>
      </p:sp>
      <p:sp>
        <p:nvSpPr>
          <p:cNvPr id="69" name="TextBox 68">
            <a:extLst>
              <a:ext uri="{FF2B5EF4-FFF2-40B4-BE49-F238E27FC236}">
                <a16:creationId xmlns:a16="http://schemas.microsoft.com/office/drawing/2014/main" id="{798CD014-5C37-F344-A011-C499148C1CA8}"/>
              </a:ext>
            </a:extLst>
          </p:cNvPr>
          <p:cNvSpPr txBox="1"/>
          <p:nvPr/>
        </p:nvSpPr>
        <p:spPr>
          <a:xfrm>
            <a:off x="6400800" y="4023358"/>
            <a:ext cx="2377440" cy="914400"/>
          </a:xfrm>
          <a:prstGeom prst="rect">
            <a:avLst/>
          </a:prstGeom>
          <a:noFill/>
        </p:spPr>
        <p:txBody>
          <a:bodyPr wrap="square" rtlCol="0">
            <a:noAutofit/>
          </a:bodyPr>
          <a:lstStyle/>
          <a:p>
            <a:pPr algn="ctr"/>
            <a:r>
              <a:rPr lang="en-US" sz="1200" b="1" i="1" dirty="0">
                <a:solidFill>
                  <a:schemeClr val="bg1">
                    <a:lumMod val="75000"/>
                  </a:schemeClr>
                </a:solidFill>
              </a:rPr>
              <a:t>Non-AP MLD with 2 STAs</a:t>
            </a:r>
          </a:p>
          <a:p>
            <a:pPr algn="ctr"/>
            <a:r>
              <a:rPr lang="en-US" sz="1200" i="1" dirty="0">
                <a:solidFill>
                  <a:schemeClr val="bg1">
                    <a:lumMod val="75000"/>
                  </a:schemeClr>
                </a:solidFill>
              </a:rPr>
              <a:t>(one of the STAs performs a channel switch from 5 to 6GHz)</a:t>
            </a:r>
          </a:p>
        </p:txBody>
      </p:sp>
      <p:sp>
        <p:nvSpPr>
          <p:cNvPr id="70" name="TextBox 69">
            <a:extLst>
              <a:ext uri="{FF2B5EF4-FFF2-40B4-BE49-F238E27FC236}">
                <a16:creationId xmlns:a16="http://schemas.microsoft.com/office/drawing/2014/main" id="{8B657CB5-FBF8-0244-BD97-37F637C278CF}"/>
              </a:ext>
            </a:extLst>
          </p:cNvPr>
          <p:cNvSpPr txBox="1"/>
          <p:nvPr/>
        </p:nvSpPr>
        <p:spPr>
          <a:xfrm>
            <a:off x="6400800" y="1828800"/>
            <a:ext cx="2377440" cy="914400"/>
          </a:xfrm>
          <a:prstGeom prst="rect">
            <a:avLst/>
          </a:prstGeom>
          <a:noFill/>
        </p:spPr>
        <p:txBody>
          <a:bodyPr wrap="square" rtlCol="0">
            <a:noAutofit/>
          </a:bodyPr>
          <a:lstStyle/>
          <a:p>
            <a:pPr algn="ctr"/>
            <a:r>
              <a:rPr lang="en-US" sz="1200" b="1" i="1" dirty="0">
                <a:solidFill>
                  <a:schemeClr val="bg1">
                    <a:lumMod val="75000"/>
                  </a:schemeClr>
                </a:solidFill>
              </a:rPr>
              <a:t>Non-AP MLD with 2 STAs</a:t>
            </a:r>
          </a:p>
          <a:p>
            <a:pPr algn="ctr"/>
            <a:r>
              <a:rPr lang="en-US" sz="1200" i="1" dirty="0">
                <a:solidFill>
                  <a:schemeClr val="bg1">
                    <a:lumMod val="75000"/>
                  </a:schemeClr>
                </a:solidFill>
              </a:rPr>
              <a:t>(one of the STAs performs a channel switch from 5 to 6GHz)</a:t>
            </a:r>
          </a:p>
        </p:txBody>
      </p:sp>
      <p:sp>
        <p:nvSpPr>
          <p:cNvPr id="71" name="Rectangle 70">
            <a:extLst>
              <a:ext uri="{FF2B5EF4-FFF2-40B4-BE49-F238E27FC236}">
                <a16:creationId xmlns:a16="http://schemas.microsoft.com/office/drawing/2014/main" id="{EC25A0DF-C88D-BA4B-BE9B-0C601957B0B0}"/>
              </a:ext>
            </a:extLst>
          </p:cNvPr>
          <p:cNvSpPr/>
          <p:nvPr/>
        </p:nvSpPr>
        <p:spPr>
          <a:xfrm>
            <a:off x="4981232" y="2307378"/>
            <a:ext cx="591232" cy="369332"/>
          </a:xfrm>
          <a:prstGeom prst="rect">
            <a:avLst/>
          </a:prstGeom>
        </p:spPr>
        <p:txBody>
          <a:bodyPr wrap="square">
            <a:spAutoFit/>
          </a:bodyPr>
          <a:lstStyle/>
          <a:p>
            <a:pPr algn="ctr"/>
            <a:r>
              <a:rPr lang="en-US" sz="600" i="1" dirty="0">
                <a:solidFill>
                  <a:srgbClr val="7030A0"/>
                </a:solidFill>
              </a:rPr>
              <a:t>Channel switch from 5 to 6 GHz</a:t>
            </a:r>
          </a:p>
        </p:txBody>
      </p:sp>
      <p:sp>
        <p:nvSpPr>
          <p:cNvPr id="74" name="Rectangle 73">
            <a:extLst>
              <a:ext uri="{FF2B5EF4-FFF2-40B4-BE49-F238E27FC236}">
                <a16:creationId xmlns:a16="http://schemas.microsoft.com/office/drawing/2014/main" id="{A7EAADC8-FD60-A749-86BB-1B67BADC4694}"/>
              </a:ext>
            </a:extLst>
          </p:cNvPr>
          <p:cNvSpPr/>
          <p:nvPr/>
        </p:nvSpPr>
        <p:spPr>
          <a:xfrm>
            <a:off x="4976550" y="4434086"/>
            <a:ext cx="591232" cy="369332"/>
          </a:xfrm>
          <a:prstGeom prst="rect">
            <a:avLst/>
          </a:prstGeom>
        </p:spPr>
        <p:txBody>
          <a:bodyPr wrap="square">
            <a:spAutoFit/>
          </a:bodyPr>
          <a:lstStyle/>
          <a:p>
            <a:pPr algn="ctr"/>
            <a:r>
              <a:rPr lang="en-US" sz="600" i="1" dirty="0">
                <a:solidFill>
                  <a:srgbClr val="7030A0"/>
                </a:solidFill>
              </a:rPr>
              <a:t>Channel switch from 5 to 6 GHz</a:t>
            </a:r>
          </a:p>
        </p:txBody>
      </p:sp>
      <p:sp>
        <p:nvSpPr>
          <p:cNvPr id="75" name="Rectangle 74">
            <a:extLst>
              <a:ext uri="{FF2B5EF4-FFF2-40B4-BE49-F238E27FC236}">
                <a16:creationId xmlns:a16="http://schemas.microsoft.com/office/drawing/2014/main" id="{E8B9F58B-1643-2044-90AC-965E5CE62DD6}"/>
              </a:ext>
            </a:extLst>
          </p:cNvPr>
          <p:cNvSpPr/>
          <p:nvPr/>
        </p:nvSpPr>
        <p:spPr>
          <a:xfrm>
            <a:off x="4925533" y="3625334"/>
            <a:ext cx="595634" cy="184666"/>
          </a:xfrm>
          <a:prstGeom prst="rect">
            <a:avLst/>
          </a:prstGeom>
        </p:spPr>
        <p:txBody>
          <a:bodyPr wrap="square">
            <a:spAutoFit/>
          </a:bodyPr>
          <a:lstStyle/>
          <a:p>
            <a:pPr algn="ctr"/>
            <a:r>
              <a:rPr lang="en-US" sz="600" i="1" dirty="0">
                <a:solidFill>
                  <a:srgbClr val="C00000"/>
                </a:solidFill>
              </a:rPr>
              <a:t>... to 6 GHz</a:t>
            </a:r>
          </a:p>
        </p:txBody>
      </p:sp>
      <p:sp>
        <p:nvSpPr>
          <p:cNvPr id="76" name="Rectangle 75">
            <a:extLst>
              <a:ext uri="{FF2B5EF4-FFF2-40B4-BE49-F238E27FC236}">
                <a16:creationId xmlns:a16="http://schemas.microsoft.com/office/drawing/2014/main" id="{DE4A193F-76B3-9D46-BD8A-4199510B983C}"/>
              </a:ext>
            </a:extLst>
          </p:cNvPr>
          <p:cNvSpPr/>
          <p:nvPr/>
        </p:nvSpPr>
        <p:spPr>
          <a:xfrm>
            <a:off x="4868970" y="3065561"/>
            <a:ext cx="739856" cy="276999"/>
          </a:xfrm>
          <a:prstGeom prst="rect">
            <a:avLst/>
          </a:prstGeom>
        </p:spPr>
        <p:txBody>
          <a:bodyPr wrap="square">
            <a:spAutoFit/>
          </a:bodyPr>
          <a:lstStyle/>
          <a:p>
            <a:pPr algn="ctr"/>
            <a:r>
              <a:rPr lang="en-US" sz="600" i="1" dirty="0">
                <a:solidFill>
                  <a:srgbClr val="C00000"/>
                </a:solidFill>
              </a:rPr>
              <a:t>Move 5 GHz</a:t>
            </a:r>
          </a:p>
          <a:p>
            <a:pPr algn="ctr"/>
            <a:r>
              <a:rPr lang="en-US" sz="600" i="1" dirty="0">
                <a:solidFill>
                  <a:srgbClr val="C00000"/>
                </a:solidFill>
              </a:rPr>
              <a:t>endpoint …</a:t>
            </a:r>
          </a:p>
        </p:txBody>
      </p:sp>
      <p:sp>
        <p:nvSpPr>
          <p:cNvPr id="79" name="Rectangle 78">
            <a:extLst>
              <a:ext uri="{FF2B5EF4-FFF2-40B4-BE49-F238E27FC236}">
                <a16:creationId xmlns:a16="http://schemas.microsoft.com/office/drawing/2014/main" id="{A563FA96-11C6-6C4A-915C-8F6496D528CB}"/>
              </a:ext>
            </a:extLst>
          </p:cNvPr>
          <p:cNvSpPr/>
          <p:nvPr/>
        </p:nvSpPr>
        <p:spPr>
          <a:xfrm>
            <a:off x="3603946" y="1889034"/>
            <a:ext cx="633507" cy="246221"/>
          </a:xfrm>
          <a:prstGeom prst="rect">
            <a:avLst/>
          </a:prstGeom>
        </p:spPr>
        <p:txBody>
          <a:bodyPr wrap="none">
            <a:spAutoFit/>
          </a:bodyPr>
          <a:lstStyle/>
          <a:p>
            <a:r>
              <a:rPr lang="en-US" sz="1000" b="1" dirty="0">
                <a:solidFill>
                  <a:srgbClr val="92D050"/>
                </a:solidFill>
              </a:rPr>
              <a:t>2.4 GHz</a:t>
            </a:r>
          </a:p>
        </p:txBody>
      </p:sp>
      <p:sp>
        <p:nvSpPr>
          <p:cNvPr id="80" name="Rectangle 79">
            <a:extLst>
              <a:ext uri="{FF2B5EF4-FFF2-40B4-BE49-F238E27FC236}">
                <a16:creationId xmlns:a16="http://schemas.microsoft.com/office/drawing/2014/main" id="{DA0DBB92-21AB-B84C-A9C5-6484B0181D01}"/>
              </a:ext>
            </a:extLst>
          </p:cNvPr>
          <p:cNvSpPr/>
          <p:nvPr/>
        </p:nvSpPr>
        <p:spPr>
          <a:xfrm>
            <a:off x="3630279" y="3650052"/>
            <a:ext cx="537327" cy="246221"/>
          </a:xfrm>
          <a:prstGeom prst="rect">
            <a:avLst/>
          </a:prstGeom>
        </p:spPr>
        <p:txBody>
          <a:bodyPr wrap="none">
            <a:spAutoFit/>
          </a:bodyPr>
          <a:lstStyle/>
          <a:p>
            <a:r>
              <a:rPr lang="en-US" sz="1000" b="1" dirty="0">
                <a:solidFill>
                  <a:srgbClr val="7030A0"/>
                </a:solidFill>
              </a:rPr>
              <a:t>6 GHz</a:t>
            </a:r>
          </a:p>
        </p:txBody>
      </p:sp>
      <p:sp>
        <p:nvSpPr>
          <p:cNvPr id="86" name="TextBox 85">
            <a:extLst>
              <a:ext uri="{FF2B5EF4-FFF2-40B4-BE49-F238E27FC236}">
                <a16:creationId xmlns:a16="http://schemas.microsoft.com/office/drawing/2014/main" id="{2569BD5C-5A92-DC46-875D-F4692F25FE83}"/>
              </a:ext>
            </a:extLst>
          </p:cNvPr>
          <p:cNvSpPr txBox="1"/>
          <p:nvPr/>
        </p:nvSpPr>
        <p:spPr>
          <a:xfrm>
            <a:off x="753171" y="3988571"/>
            <a:ext cx="1418288" cy="338554"/>
          </a:xfrm>
          <a:prstGeom prst="rect">
            <a:avLst/>
          </a:prstGeom>
          <a:noFill/>
        </p:spPr>
        <p:txBody>
          <a:bodyPr wrap="square" rtlCol="0">
            <a:spAutoFit/>
          </a:bodyPr>
          <a:lstStyle/>
          <a:p>
            <a:pPr algn="ctr"/>
            <a:r>
              <a:rPr lang="en-US" sz="800" i="1" dirty="0"/>
              <a:t>5 GHz congestion or link loss,</a:t>
            </a:r>
          </a:p>
          <a:p>
            <a:pPr algn="ctr"/>
            <a:r>
              <a:rPr lang="en-US" sz="800" i="1" dirty="0"/>
              <a:t>or just traffic engineering</a:t>
            </a:r>
          </a:p>
        </p:txBody>
      </p:sp>
      <p:sp>
        <p:nvSpPr>
          <p:cNvPr id="87" name="Down Arrow 86">
            <a:extLst>
              <a:ext uri="{FF2B5EF4-FFF2-40B4-BE49-F238E27FC236}">
                <a16:creationId xmlns:a16="http://schemas.microsoft.com/office/drawing/2014/main" id="{1FC7216A-EB18-7E41-AA09-CDD4229DB3C6}"/>
              </a:ext>
            </a:extLst>
          </p:cNvPr>
          <p:cNvSpPr/>
          <p:nvPr/>
        </p:nvSpPr>
        <p:spPr bwMode="auto">
          <a:xfrm>
            <a:off x="533796" y="3957795"/>
            <a:ext cx="244623" cy="400105"/>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0" name="Straight Connector 39">
            <a:extLst>
              <a:ext uri="{FF2B5EF4-FFF2-40B4-BE49-F238E27FC236}">
                <a16:creationId xmlns:a16="http://schemas.microsoft.com/office/drawing/2014/main" id="{6A001D6E-444A-5A4C-94D9-99ED88CC343F}"/>
              </a:ext>
            </a:extLst>
          </p:cNvPr>
          <p:cNvCxnSpPr>
            <a:cxnSpLocks/>
            <a:stCxn id="43" idx="3"/>
          </p:cNvCxnSpPr>
          <p:nvPr/>
        </p:nvCxnSpPr>
        <p:spPr bwMode="auto">
          <a:xfrm>
            <a:off x="2296510" y="2719347"/>
            <a:ext cx="3189890" cy="932272"/>
          </a:xfrm>
          <a:prstGeom prst="line">
            <a:avLst/>
          </a:prstGeom>
          <a:solidFill>
            <a:srgbClr val="00B8FF"/>
          </a:solidFill>
          <a:ln w="12700" cap="flat" cmpd="sng" algn="ctr">
            <a:solidFill>
              <a:srgbClr val="7030A0"/>
            </a:solidFill>
            <a:prstDash val="solid"/>
            <a:round/>
            <a:headEnd type="none" w="med" len="med"/>
            <a:tailEnd type="none" w="med" len="med"/>
          </a:ln>
          <a:effectLst/>
        </p:spPr>
      </p:cxnSp>
      <p:sp>
        <p:nvSpPr>
          <p:cNvPr id="47" name="Rectangle 46">
            <a:extLst>
              <a:ext uri="{FF2B5EF4-FFF2-40B4-BE49-F238E27FC236}">
                <a16:creationId xmlns:a16="http://schemas.microsoft.com/office/drawing/2014/main" id="{BDDD38A5-2196-A44E-A21F-47CE887EE914}"/>
              </a:ext>
            </a:extLst>
          </p:cNvPr>
          <p:cNvSpPr/>
          <p:nvPr/>
        </p:nvSpPr>
        <p:spPr>
          <a:xfrm>
            <a:off x="274319" y="1554480"/>
            <a:ext cx="3017520" cy="646331"/>
          </a:xfrm>
          <a:prstGeom prst="rect">
            <a:avLst/>
          </a:prstGeom>
          <a:solidFill>
            <a:schemeClr val="bg1">
              <a:lumMod val="85000"/>
            </a:schemeClr>
          </a:solidFill>
        </p:spPr>
        <p:txBody>
          <a:bodyPr wrap="square">
            <a:spAutoFit/>
          </a:bodyPr>
          <a:lstStyle/>
          <a:p>
            <a:r>
              <a:rPr lang="en-US" sz="1200" b="1" u="sng" dirty="0"/>
              <a:t>Scenario</a:t>
            </a:r>
            <a:r>
              <a:rPr lang="en-US" sz="1200" b="1" dirty="0"/>
              <a:t>: </a:t>
            </a:r>
            <a:r>
              <a:rPr lang="en-US" sz="1200" dirty="0"/>
              <a:t>AP MLD associated with 3 MLDs, decides to move the 5 GHz operation of all MLDs to 6 GHz</a:t>
            </a:r>
          </a:p>
        </p:txBody>
      </p:sp>
      <p:sp>
        <p:nvSpPr>
          <p:cNvPr id="52" name="Content Placeholder 1">
            <a:extLst>
              <a:ext uri="{FF2B5EF4-FFF2-40B4-BE49-F238E27FC236}">
                <a16:creationId xmlns:a16="http://schemas.microsoft.com/office/drawing/2014/main" id="{53CF430A-5A9B-844A-8ACD-20F138CDB8CB}"/>
              </a:ext>
            </a:extLst>
          </p:cNvPr>
          <p:cNvSpPr txBox="1">
            <a:spLocks/>
          </p:cNvSpPr>
          <p:nvPr/>
        </p:nvSpPr>
        <p:spPr bwMode="auto">
          <a:xfrm>
            <a:off x="4389119" y="5120640"/>
            <a:ext cx="4206241" cy="1371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r>
              <a:rPr lang="en-US" sz="1400" kern="0" dirty="0">
                <a:solidFill>
                  <a:schemeClr val="tx1"/>
                </a:solidFill>
              </a:rPr>
              <a:t>Potential steps (some may be optional)</a:t>
            </a:r>
          </a:p>
          <a:p>
            <a:pPr lvl="1"/>
            <a:r>
              <a:rPr lang="en-US" sz="1200" kern="0" dirty="0">
                <a:solidFill>
                  <a:schemeClr val="tx1"/>
                </a:solidFill>
              </a:rPr>
              <a:t>(AP MLD) request MLD2 to remove STA2 – AP2 link</a:t>
            </a:r>
          </a:p>
          <a:p>
            <a:pPr lvl="1"/>
            <a:r>
              <a:rPr lang="en-US" sz="1200" kern="0" dirty="0">
                <a:solidFill>
                  <a:schemeClr val="tx1"/>
                </a:solidFill>
              </a:rPr>
              <a:t>(Non-AP MLD2) remove STA2 – AP2 link (5 GHz)</a:t>
            </a:r>
          </a:p>
          <a:p>
            <a:pPr lvl="1"/>
            <a:r>
              <a:rPr lang="en-US" sz="1200" kern="0" dirty="0">
                <a:solidFill>
                  <a:schemeClr val="tx1"/>
                </a:solidFill>
              </a:rPr>
              <a:t>(AP MLD) switch AP2 channel from 5 GHz to 6 GHz</a:t>
            </a:r>
          </a:p>
          <a:p>
            <a:pPr lvl="1"/>
            <a:r>
              <a:rPr lang="en-US" sz="1200" kern="0" dirty="0">
                <a:solidFill>
                  <a:schemeClr val="tx1"/>
                </a:solidFill>
              </a:rPr>
              <a:t>(Non-AP MLD2) add STA3 – AP2 link (6 GHz)</a:t>
            </a:r>
          </a:p>
          <a:p>
            <a:pPr lvl="1"/>
            <a:endParaRPr lang="en-US" sz="1200" kern="0" dirty="0">
              <a:solidFill>
                <a:schemeClr val="tx1"/>
              </a:solidFill>
            </a:endParaRPr>
          </a:p>
        </p:txBody>
      </p:sp>
      <p:sp>
        <p:nvSpPr>
          <p:cNvPr id="55" name="TextBox 54">
            <a:extLst>
              <a:ext uri="{FF2B5EF4-FFF2-40B4-BE49-F238E27FC236}">
                <a16:creationId xmlns:a16="http://schemas.microsoft.com/office/drawing/2014/main" id="{9332A183-02D1-E04F-960D-122329E8658A}"/>
              </a:ext>
            </a:extLst>
          </p:cNvPr>
          <p:cNvSpPr txBox="1"/>
          <p:nvPr/>
        </p:nvSpPr>
        <p:spPr>
          <a:xfrm>
            <a:off x="1988402" y="2250021"/>
            <a:ext cx="367408" cy="215444"/>
          </a:xfrm>
          <a:prstGeom prst="rect">
            <a:avLst/>
          </a:prstGeom>
          <a:noFill/>
        </p:spPr>
        <p:txBody>
          <a:bodyPr wrap="none" rtlCol="0">
            <a:spAutoFit/>
          </a:bodyPr>
          <a:lstStyle/>
          <a:p>
            <a:pPr algn="ctr"/>
            <a:r>
              <a:rPr lang="en-US" sz="800" dirty="0"/>
              <a:t>AP1</a:t>
            </a:r>
          </a:p>
        </p:txBody>
      </p:sp>
      <p:sp>
        <p:nvSpPr>
          <p:cNvPr id="57" name="TextBox 56">
            <a:extLst>
              <a:ext uri="{FF2B5EF4-FFF2-40B4-BE49-F238E27FC236}">
                <a16:creationId xmlns:a16="http://schemas.microsoft.com/office/drawing/2014/main" id="{473F04A1-1D10-3348-AE1E-737E8AC8A063}"/>
              </a:ext>
            </a:extLst>
          </p:cNvPr>
          <p:cNvSpPr txBox="1"/>
          <p:nvPr/>
        </p:nvSpPr>
        <p:spPr>
          <a:xfrm>
            <a:off x="1988402" y="2608256"/>
            <a:ext cx="367408" cy="215444"/>
          </a:xfrm>
          <a:prstGeom prst="rect">
            <a:avLst/>
          </a:prstGeom>
          <a:noFill/>
        </p:spPr>
        <p:txBody>
          <a:bodyPr wrap="none" rtlCol="0">
            <a:spAutoFit/>
          </a:bodyPr>
          <a:lstStyle/>
          <a:p>
            <a:pPr algn="ctr"/>
            <a:r>
              <a:rPr lang="en-US" sz="800" dirty="0"/>
              <a:t>AP2</a:t>
            </a:r>
          </a:p>
        </p:txBody>
      </p:sp>
      <p:sp>
        <p:nvSpPr>
          <p:cNvPr id="58" name="Rectangle 57">
            <a:extLst>
              <a:ext uri="{FF2B5EF4-FFF2-40B4-BE49-F238E27FC236}">
                <a16:creationId xmlns:a16="http://schemas.microsoft.com/office/drawing/2014/main" id="{7CEFFFA5-06A7-C142-BBDB-7294979F0922}"/>
              </a:ext>
            </a:extLst>
          </p:cNvPr>
          <p:cNvSpPr/>
          <p:nvPr/>
        </p:nvSpPr>
        <p:spPr>
          <a:xfrm>
            <a:off x="3647354" y="2819400"/>
            <a:ext cx="537327" cy="246221"/>
          </a:xfrm>
          <a:prstGeom prst="rect">
            <a:avLst/>
          </a:prstGeom>
        </p:spPr>
        <p:txBody>
          <a:bodyPr wrap="none">
            <a:spAutoFit/>
          </a:bodyPr>
          <a:lstStyle/>
          <a:p>
            <a:r>
              <a:rPr lang="en-US" sz="1000" b="1" dirty="0">
                <a:solidFill>
                  <a:srgbClr val="0070C0"/>
                </a:solidFill>
              </a:rPr>
              <a:t>5 GHz</a:t>
            </a:r>
          </a:p>
        </p:txBody>
      </p:sp>
    </p:spTree>
    <p:extLst>
      <p:ext uri="{BB962C8B-B14F-4D97-AF65-F5344CB8AC3E}">
        <p14:creationId xmlns:p14="http://schemas.microsoft.com/office/powerpoint/2010/main" val="421900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60E0EB5B-0BCC-9743-A56E-346A553C0C58}"/>
              </a:ext>
            </a:extLst>
          </p:cNvPr>
          <p:cNvSpPr>
            <a:spLocks noGrp="1"/>
          </p:cNvSpPr>
          <p:nvPr>
            <p:ph idx="1"/>
          </p:nvPr>
        </p:nvSpPr>
        <p:spPr/>
        <p:txBody>
          <a:bodyPr/>
          <a:lstStyle/>
          <a:p>
            <a:r>
              <a:rPr lang="en-US" dirty="0"/>
              <a:t>Adding a link</a:t>
            </a:r>
          </a:p>
          <a:p>
            <a:pPr lvl="1"/>
            <a:r>
              <a:rPr lang="en-US" dirty="0"/>
              <a:t>Traffic load increase</a:t>
            </a:r>
          </a:p>
          <a:p>
            <a:pPr lvl="1"/>
            <a:r>
              <a:rPr lang="en-US" dirty="0"/>
              <a:t>Channel condition (range, reachability..) changes</a:t>
            </a:r>
          </a:p>
          <a:p>
            <a:pPr lvl="1"/>
            <a:r>
              <a:rPr lang="en-US" dirty="0"/>
              <a:t>New application starts to run, requiring new radio purposed for the type of application, e.g., activating a new 6 GHz radio in response to VR application request</a:t>
            </a:r>
          </a:p>
          <a:p>
            <a:pPr lvl="1"/>
            <a:endParaRPr lang="en-US" dirty="0"/>
          </a:p>
          <a:p>
            <a:r>
              <a:rPr lang="en-US" dirty="0"/>
              <a:t>Removing a link</a:t>
            </a:r>
          </a:p>
          <a:p>
            <a:pPr lvl="1"/>
            <a:r>
              <a:rPr lang="en-US" dirty="0"/>
              <a:t>Operating on all available links may not always be the best option due to:</a:t>
            </a:r>
          </a:p>
          <a:p>
            <a:pPr lvl="2"/>
            <a:r>
              <a:rPr lang="en-US" dirty="0"/>
              <a:t>Efficiency, power save</a:t>
            </a:r>
          </a:p>
          <a:p>
            <a:pPr lvl="2"/>
            <a:r>
              <a:rPr lang="en-US" dirty="0"/>
              <a:t>Less management overhead</a:t>
            </a:r>
          </a:p>
          <a:p>
            <a:pPr lvl="2"/>
            <a:r>
              <a:rPr lang="en-US" dirty="0"/>
              <a:t>Sticking with the dominant traffic component (e.g., keeping a TID with 5% of the traffic together with the only other TID carrying 95% of the traffic, in one link)</a:t>
            </a:r>
          </a:p>
          <a:p>
            <a:pPr marL="342900" lvl="1" indent="0">
              <a:buNone/>
            </a:pPr>
            <a:endParaRPr lang="en-US" dirty="0"/>
          </a:p>
          <a:p>
            <a:pPr marL="342900" lvl="1" indent="0">
              <a:buNone/>
            </a:pPr>
            <a:r>
              <a:rPr lang="en-US" i="1" dirty="0"/>
              <a:t>Note: There should be no reason for AP to reject a non-AP request to remove a link</a:t>
            </a:r>
          </a:p>
          <a:p>
            <a:pPr lvl="2"/>
            <a:endParaRPr lang="en-US" dirty="0"/>
          </a:p>
          <a:p>
            <a:r>
              <a:rPr lang="en-US" dirty="0"/>
              <a:t>See [20/810] (Dynamic Link Set) for more discussion</a:t>
            </a:r>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(3)</a:t>
            </a:r>
            <a:br>
              <a:rPr lang="en-US" dirty="0"/>
            </a:br>
            <a:r>
              <a:rPr lang="en-US" sz="2000" dirty="0"/>
              <a:t>Other scenarios (similar in nature)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9</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January 2021</a:t>
            </a:r>
            <a:endParaRPr lang="en-US" dirty="0"/>
          </a:p>
        </p:txBody>
      </p:sp>
    </p:spTree>
    <p:extLst>
      <p:ext uri="{BB962C8B-B14F-4D97-AF65-F5344CB8AC3E}">
        <p14:creationId xmlns:p14="http://schemas.microsoft.com/office/powerpoint/2010/main" val="4205739319"/>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C6B0AF35-4A93-B445-96F5-0B751B41F27C}" vid="{ED04804B-1694-8442-95DB-4C07514B8E0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Template>
  <TotalTime>66237</TotalTime>
  <Words>4558</Words>
  <Application>Microsoft Macintosh PowerPoint</Application>
  <PresentationFormat>On-screen Show (4:3)</PresentationFormat>
  <Paragraphs>607</Paragraphs>
  <Slides>26</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Courier New</vt:lpstr>
      <vt:lpstr>Times New Roman</vt:lpstr>
      <vt:lpstr>Wingdings</vt:lpstr>
      <vt:lpstr>ieee</vt:lpstr>
      <vt:lpstr>Visio.Drawing.11</vt:lpstr>
      <vt:lpstr>ML Reconfiguration</vt:lpstr>
      <vt:lpstr>Introduction</vt:lpstr>
      <vt:lpstr>Introduction</vt:lpstr>
      <vt:lpstr>Why ML reconfiguration</vt:lpstr>
      <vt:lpstr>More on ML configuration (1) Deciding the ML configuration at association time</vt:lpstr>
      <vt:lpstr>More on ML configuration (2) Deciding the ML configuration at association time</vt:lpstr>
      <vt:lpstr>ML reconfiguration scenarios (1) Requiring a change in the AP endpoint of a link</vt:lpstr>
      <vt:lpstr>ML reconfiguration scenarios (2) Requiring a change in the non-AP endpoint of a link</vt:lpstr>
      <vt:lpstr>ML reconfiguration scenarios (3) Other scenarios (similar in nature)</vt:lpstr>
      <vt:lpstr>ML reconfiguration | Summary</vt:lpstr>
      <vt:lpstr>Operations that are not ML reconfiguration</vt:lpstr>
      <vt:lpstr>Discussion (1) Fit into the architecture</vt:lpstr>
      <vt:lpstr>Discussion (2) Symmetry, traffic hit</vt:lpstr>
      <vt:lpstr>Discussion (3) Disabled links at association time</vt:lpstr>
      <vt:lpstr>Discussion (4) State preservation across ML reconfiguration</vt:lpstr>
      <vt:lpstr>Straw Poll 1 Link addition/removal initiated by non-AP MLD</vt:lpstr>
      <vt:lpstr>Straw Poll 2 Link addition at the request of AP MLD</vt:lpstr>
      <vt:lpstr>Straw Poll 3 Link removal at the request of AP MLD</vt:lpstr>
      <vt:lpstr>Straw Poll 4 AP MLD indication of AP STA removal</vt:lpstr>
      <vt:lpstr>Straw Poll 5 Use of Robust Action frames</vt:lpstr>
      <vt:lpstr>Straw Poll 6 Combined/multiple link addition/removal initiated by non-AP MLD</vt:lpstr>
      <vt:lpstr>References</vt:lpstr>
      <vt:lpstr>Backup slides</vt:lpstr>
      <vt:lpstr>Mechanisms with potential design reuse (1) BSS Transition Management (BTM)</vt:lpstr>
      <vt:lpstr>Mechanisms with potential design reuse (2) Fast Session Transfer (FST) overview</vt:lpstr>
      <vt:lpstr>Mechanisms with potential design reuse (3) FST session transfer protocol</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Payam Torab</cp:lastModifiedBy>
  <cp:revision>3370</cp:revision>
  <cp:lastPrinted>1998-02-10T13:28:06Z</cp:lastPrinted>
  <dcterms:created xsi:type="dcterms:W3CDTF">2007-05-21T21:00:37Z</dcterms:created>
  <dcterms:modified xsi:type="dcterms:W3CDTF">2021-01-21T00:22:08Z</dcterms:modified>
  <cp:category>Submission</cp:category>
</cp:coreProperties>
</file>