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8" r:id="rId57"/>
    <p:sldId id="579" r:id="rId58"/>
    <p:sldId id="577" r:id="rId59"/>
    <p:sldId id="580" r:id="rId60"/>
    <p:sldId id="581" r:id="rId61"/>
    <p:sldId id="582" r:id="rId62"/>
    <p:sldId id="584" r:id="rId63"/>
    <p:sldId id="585" r:id="rId64"/>
    <p:sldId id="583" r:id="rId65"/>
    <p:sldId id="493" r:id="rId66"/>
    <p:sldId id="586" r:id="rId67"/>
    <p:sldId id="588" r:id="rId68"/>
    <p:sldId id="589"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882" autoAdjust="0"/>
    <p:restoredTop sz="94660"/>
  </p:normalViewPr>
  <p:slideViewPr>
    <p:cSldViewPr>
      <p:cViewPr varScale="1">
        <p:scale>
          <a:sx n="67" d="100"/>
          <a:sy n="67" d="100"/>
        </p:scale>
        <p:origin x="308" y="4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56</a:t>
            </a:fld>
            <a:endParaRPr lang="en-US"/>
          </a:p>
        </p:txBody>
      </p:sp>
    </p:spTree>
    <p:extLst>
      <p:ext uri="{BB962C8B-B14F-4D97-AF65-F5344CB8AC3E}">
        <p14:creationId xmlns:p14="http://schemas.microsoft.com/office/powerpoint/2010/main" val="22069076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39451740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802.11-20/1552r19</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hyperlink" Target="https://mentor.ieee.org/802.11/dcn/20/11-20-1571-05-00ax-sa2-comment-resolution-25076-25077.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20/11-20-1735-00-00ax-sa2-cid-25087.docx" TargetMode="External"/><Relationship Id="rId5" Type="http://schemas.openxmlformats.org/officeDocument/2006/relationships/hyperlink" Target="https://mentor.ieee.org/802.11/dcn/20/11-20-1732-00-00ax-mac-cr-cid-25029.docx" TargetMode="External"/><Relationship Id="rId4" Type="http://schemas.openxmlformats.org/officeDocument/2006/relationships/hyperlink" Target="https://mentor.ieee.org/802.11/dcn/20/11-20-1734-01-00ax-sa2-cid-25020.doc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0/11-20-1647-04-00ax-mac-cr-on-mu-cascading-for-draft-7-0.doc"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0/11-20-1739-00-00ax-sa2-cid-25102.docx" TargetMode="External"/><Relationship Id="rId4" Type="http://schemas.openxmlformats.org/officeDocument/2006/relationships/hyperlink" Target="https://mentor.ieee.org/802.11/dcn/20/11-20-1690-00-00ax-d7-0-editorial-cr-part-2.docx" TargetMode="Externa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571-06-00ax-sa2-comment-resolution-25076-25077.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https://mentor.ieee.org/802.11/dcn/20/11-20-1734-01-00ax-sa2-cid-25020.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735-01-00ax-sa2-cid-25087.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732-01-00ax-mac-cr-cid-25029.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90-04-00ax-d7-0-editorial-cr-part-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739-00-00ax-sa2-cid-25102.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647-05-00ax-mac-cr-on-fragmentation-for-draft-7-0.doc"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514-08-00ax-sa2-comments-on-tgax-d7-0.xls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14/11-14-0169-02-0hew-ieee-802-11-hew-sg-proposed-csd.docx" TargetMode="External"/><Relationship Id="rId2" Type="http://schemas.openxmlformats.org/officeDocument/2006/relationships/hyperlink" Target="https://mentor.ieee.org/802.11/dcn/20/11-20-1771-00-00ax-p802-11ax-report-to-ec-on-conditional-approval-to-forward-draft-to-revcom.ppt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0/11-20-1522-00-00ax-tgax-september-2020-online-meeting-minutes.docx" TargetMode="External"/><Relationship Id="rId2" Type="http://schemas.openxmlformats.org/officeDocument/2006/relationships/hyperlink" Target="https://mentor.ieee.org/802.11/dcn/20/11-20-1415-02-00ax-tgax-crc-teleconference-minutes-september-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1587-05-00ax-tgax-crc-teleconference-minutes-october-2020.docx" TargetMode="Externa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14/11-14-0169-02-0hew-ieee-802-11-hew-sg-proposed-csd.docx" TargetMode="External"/><Relationship Id="rId2" Type="http://schemas.openxmlformats.org/officeDocument/2006/relationships/hyperlink" Target="https://mentor.ieee.org/802.11/dcn/20/11-20-1771-00-00ax-p802-11ax-report-to-ec-on-conditional-approval-to-forward-draft-to-revcom.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22"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xmlns=""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xmlns=""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xmlns=""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xmlns=""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xmlns=""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xmlns=""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xmlns=""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xmlns=""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xmlns=""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xmlns=""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xmlns=""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xmlns=""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xmlns=""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xmlns=""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xmlns=""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xmlns=""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xmlns=""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xmlns=""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xmlns=""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xmlns=""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xmlns=""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xmlns=""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xmlns=""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xmlns=""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xmlns=""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xmlns=""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xmlns=""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xmlns=""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xmlns=""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xmlns=""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xmlns=""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xmlns=""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xmlns=""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xmlns=""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xmlns=""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xmlns=""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xmlns=""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xmlns=""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xmlns=""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xmlns=""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xmlns=""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xmlns=""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xmlns=""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xmlns=""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xmlns=""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xmlns=""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xmlns=""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xmlns=""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xmlns=""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xmlns=""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xmlns=""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xmlns=""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xmlns=""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xmlns="" val="438070484"/>
                    </a:ext>
                  </a:extLst>
                </a:gridCol>
                <a:gridCol w="7274561">
                  <a:extLst>
                    <a:ext uri="{9D8B030D-6E8A-4147-A177-3AD203B41FA5}">
                      <a16:colId xmlns:a16="http://schemas.microsoft.com/office/drawing/2014/main" xmlns=""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xmlns=""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xmlns=""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xmlns=""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xmlns=""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xmlns=""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xmlns=""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xmlns=""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xmlns=""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xmlns=""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xmlns=""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xmlns=""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xmlns=""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xmlns=""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xmlns=""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xmlns=""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xmlns=""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xmlns=""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xmlns=""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xmlns=""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xmlns=""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29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hlinkClick r:id="rId3"/>
              </a:rPr>
              <a:t>https://mentor.ieee.org/802.11/dcn/20/11-20-1571-05-00ax-sa2-comment-resolution-25076-25077.docx</a:t>
            </a:r>
            <a:r>
              <a:rPr lang="en-US" sz="1800" dirty="0"/>
              <a:t> - </a:t>
            </a:r>
            <a:r>
              <a:rPr lang="en-US" sz="1800" dirty="0" err="1"/>
              <a:t>Liwen</a:t>
            </a:r>
            <a:r>
              <a:rPr lang="en-US" sz="1800" dirty="0"/>
              <a:t> Chu - update  - CIDs 25076, 25077,  25078</a:t>
            </a:r>
          </a:p>
          <a:p>
            <a:pPr>
              <a:buFont typeface="Arial" panose="020B0604020202020204" pitchFamily="34" charset="0"/>
              <a:buChar char="•"/>
            </a:pPr>
            <a:r>
              <a:rPr lang="en-US" sz="1800" dirty="0">
                <a:hlinkClick r:id="rId4"/>
              </a:rPr>
              <a:t>https://mentor.ieee.org/802.11/dcn/20/11-20-1734-01-00ax-sa2-cid-25020.docx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https://mentor.ieee.org/802.11/dcn/20/11-20-1732-00-00ax-mac-cr-cid-25029.docx</a:t>
            </a:r>
            <a:r>
              <a:rPr lang="en-US" sz="1800" dirty="0"/>
              <a:t> – Alfred </a:t>
            </a:r>
            <a:r>
              <a:rPr lang="en-US" sz="1800" dirty="0" err="1"/>
              <a:t>Asterjadhi</a:t>
            </a:r>
            <a:endParaRPr lang="en-US" sz="1800" dirty="0"/>
          </a:p>
          <a:p>
            <a:pPr>
              <a:buFont typeface="Arial" panose="020B0604020202020204" pitchFamily="34" charset="0"/>
              <a:buChar char="•"/>
            </a:pPr>
            <a:r>
              <a:rPr lang="en-US" sz="1800" dirty="0">
                <a:hlinkClick r:id="rId6"/>
              </a:rPr>
              <a:t>https://mentor.ieee.org/802.11/dcn/20/11-20-1735-00-00ax-sa2-cid-25087.docx</a:t>
            </a:r>
            <a:r>
              <a:rPr lang="en-US" sz="1800" dirty="0"/>
              <a:t> - </a:t>
            </a:r>
            <a:r>
              <a:rPr lang="en-US" sz="1800" dirty="0" err="1"/>
              <a:t>Youhan</a:t>
            </a:r>
            <a:r>
              <a:rPr lang="en-US" sz="1800" dirty="0"/>
              <a:t> Kim</a:t>
            </a:r>
          </a:p>
          <a:p>
            <a:pPr>
              <a:buFont typeface="Arial" panose="020B0604020202020204" pitchFamily="34" charset="0"/>
              <a:buChar char="•"/>
            </a:pPr>
            <a:r>
              <a:rPr lang="en-US" sz="1800" dirty="0"/>
              <a:t>Discussion of CIDs </a:t>
            </a:r>
            <a:r>
              <a:rPr lang="en-US" sz="1800" dirty="0">
                <a:highlight>
                  <a:srgbClr val="00FF00"/>
                </a:highlight>
              </a:rPr>
              <a:t>25106</a:t>
            </a:r>
            <a:r>
              <a:rPr lang="en-US" sz="1800" dirty="0"/>
              <a:t>, </a:t>
            </a:r>
            <a:r>
              <a:rPr lang="en-US" sz="1800" dirty="0">
                <a:highlight>
                  <a:srgbClr val="00FF00"/>
                </a:highlight>
              </a:rPr>
              <a:t>25020</a:t>
            </a:r>
            <a:r>
              <a:rPr lang="en-US" sz="1800" dirty="0"/>
              <a:t>, </a:t>
            </a:r>
            <a:r>
              <a:rPr lang="en-US" sz="1800" dirty="0">
                <a:highlight>
                  <a:srgbClr val="00FF00"/>
                </a:highlight>
              </a:rPr>
              <a:t>25087</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dirty="0"/>
              <a:t>October 2020</a:t>
            </a:r>
            <a:endParaRPr lang="en-GB" dirty="0"/>
          </a:p>
        </p:txBody>
      </p:sp>
    </p:spTree>
    <p:extLst>
      <p:ext uri="{BB962C8B-B14F-4D97-AF65-F5344CB8AC3E}">
        <p14:creationId xmlns:p14="http://schemas.microsoft.com/office/powerpoint/2010/main" val="57892323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30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Ready for Motion</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CIDs  25076, 25077, and 25078</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25020</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25029</a:t>
            </a:r>
          </a:p>
          <a:p>
            <a:pPr lvl="1">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CID 25087</a:t>
            </a:r>
            <a:endParaRPr lang="en-US" sz="1600" dirty="0"/>
          </a:p>
          <a:p>
            <a:pPr>
              <a:buFont typeface="Arial" panose="020B0604020202020204" pitchFamily="34" charset="0"/>
              <a:buChar char="•"/>
            </a:pPr>
            <a:r>
              <a:rPr lang="en-US" sz="1600" dirty="0">
                <a:hlinkClick r:id="rId3"/>
              </a:rPr>
              <a:t>https://mentor.ieee.org/802.11/dcn/20/11-20-1647-04-00ax-mac-cr-on-mu-cascading-for-draft-7-0.doc</a:t>
            </a:r>
            <a:r>
              <a:rPr lang="en-US" sz="1600" dirty="0"/>
              <a:t> - Ming Gan.  - 25115</a:t>
            </a:r>
          </a:p>
          <a:p>
            <a:pPr>
              <a:buFont typeface="Arial" panose="020B0604020202020204" pitchFamily="34" charset="0"/>
              <a:buChar char="•"/>
            </a:pPr>
            <a:r>
              <a:rPr lang="en-US" sz="1600" b="0" dirty="0">
                <a:hlinkClick r:id="rId4"/>
              </a:rPr>
              <a:t>https://mentor.ieee.org/802.11/dcn/20/11-20-1690-03-00ax-d7-0-editorial-cr-part-2.docx</a:t>
            </a:r>
            <a:r>
              <a:rPr lang="en-US" sz="1600" b="0" dirty="0"/>
              <a:t> - Robert Stacey</a:t>
            </a:r>
          </a:p>
          <a:p>
            <a:pPr>
              <a:buFont typeface="Arial" panose="020B0604020202020204" pitchFamily="34" charset="0"/>
              <a:buChar char="•"/>
            </a:pPr>
            <a:r>
              <a:rPr lang="en-US" sz="1600" b="0" dirty="0">
                <a:hlinkClick r:id="rId5"/>
              </a:rPr>
              <a:t>https://mentor.ieee.org/802.11/dcn/20/11-20-1739-00-00ax-sa2-cid-25102.docx</a:t>
            </a:r>
            <a:r>
              <a:rPr lang="en-US" sz="1600" b="0" dirty="0"/>
              <a:t> - </a:t>
            </a:r>
            <a:r>
              <a:rPr lang="en-US" sz="1600" b="0" dirty="0" err="1"/>
              <a:t>Yusuhiko</a:t>
            </a:r>
            <a:r>
              <a:rPr lang="en-US" sz="1600" b="0" dirty="0"/>
              <a:t> Inoue</a:t>
            </a:r>
          </a:p>
          <a:p>
            <a:pPr>
              <a:buFont typeface="Arial" panose="020B0604020202020204" pitchFamily="34" charset="0"/>
              <a:buChar char="•"/>
            </a:pPr>
            <a:r>
              <a:rPr lang="en-US" sz="1600" dirty="0"/>
              <a:t>Recirculation Motion (depending on comment resolution)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8683093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xmlns=""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https://mentor.ieee.org/802.11/dcn/20/11-20-1571-06-00ax-sa2-comment-resolution-25076-25077.docx</a:t>
            </a:r>
            <a:r>
              <a:rPr lang="en-US" dirty="0"/>
              <a:t> </a:t>
            </a:r>
          </a:p>
          <a:p>
            <a:endParaRPr lang="en-US" dirty="0"/>
          </a:p>
          <a:p>
            <a:r>
              <a:rPr lang="en-US" dirty="0"/>
              <a:t>Move:		Robert Stacey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xmlns=""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xmlns=""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#1135</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25020 in doc </a:t>
            </a:r>
            <a:r>
              <a:rPr lang="en-US" dirty="0">
                <a:hlinkClick r:id="rId2"/>
              </a:rPr>
              <a:t>https://mentor.ieee.org/802.11/dcn/20/11-20-1734-01-00ax-sa2-cid-25020.docx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41507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#1136</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25087 in doc </a:t>
            </a:r>
            <a:r>
              <a:rPr lang="en-US" dirty="0">
                <a:hlinkClick r:id="rId2"/>
              </a:rPr>
              <a:t>https://mentor.ieee.org/802.11/dcn/20/11-20-1735-01-00ax-sa2-cid-25087.docx</a:t>
            </a:r>
            <a:r>
              <a:rPr lang="en-US" dirty="0"/>
              <a:t> </a:t>
            </a:r>
          </a:p>
          <a:p>
            <a:endParaRPr lang="en-US" dirty="0"/>
          </a:p>
          <a:p>
            <a:r>
              <a:rPr lang="en-US" dirty="0"/>
              <a:t>Move:	</a:t>
            </a:r>
            <a:r>
              <a:rPr lang="en-US" dirty="0" err="1"/>
              <a:t>Youhan</a:t>
            </a:r>
            <a:r>
              <a:rPr lang="en-US" dirty="0"/>
              <a:t> Kim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7529110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#1137</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25029 in doc </a:t>
            </a:r>
            <a:r>
              <a:rPr lang="en-US" dirty="0">
                <a:hlinkClick r:id="rId2"/>
              </a:rPr>
              <a:t>https://mentor.ieee.org/802.11/dcn/20/11-20-1732-01-00ax-mac-cr-cid-25029.docx</a:t>
            </a:r>
            <a:r>
              <a:rPr lang="en-US" dirty="0"/>
              <a:t> </a:t>
            </a:r>
          </a:p>
          <a:p>
            <a:endParaRPr lang="en-US" dirty="0"/>
          </a:p>
          <a:p>
            <a:r>
              <a:rPr lang="en-US" dirty="0"/>
              <a:t>Move:		Alfred </a:t>
            </a:r>
            <a:r>
              <a:rPr lang="en-US" dirty="0" err="1"/>
              <a:t>Asterjadhi</a:t>
            </a:r>
            <a:r>
              <a:rPr lang="en-US" dirty="0"/>
              <a:t>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5263749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A19402D-0557-3A4D-89FF-6F0CFBFACED0}"/>
              </a:ext>
            </a:extLst>
          </p:cNvPr>
          <p:cNvSpPr>
            <a:spLocks noGrp="1"/>
          </p:cNvSpPr>
          <p:nvPr>
            <p:ph type="title"/>
          </p:nvPr>
        </p:nvSpPr>
        <p:spPr/>
        <p:txBody>
          <a:bodyPr/>
          <a:lstStyle/>
          <a:p>
            <a:r>
              <a:rPr lang="en-US" dirty="0"/>
              <a:t>CR Motion #1138</a:t>
            </a:r>
          </a:p>
        </p:txBody>
      </p:sp>
      <p:sp>
        <p:nvSpPr>
          <p:cNvPr id="3" name="Content Placeholder 2">
            <a:extLst>
              <a:ext uri="{FF2B5EF4-FFF2-40B4-BE49-F238E27FC236}">
                <a16:creationId xmlns:a16="http://schemas.microsoft.com/office/drawing/2014/main" xmlns="" id="{030A2B12-9126-B346-9011-525C7A9E0A2A}"/>
              </a:ext>
            </a:extLst>
          </p:cNvPr>
          <p:cNvSpPr>
            <a:spLocks noGrp="1"/>
          </p:cNvSpPr>
          <p:nvPr>
            <p:ph idx="1"/>
          </p:nvPr>
        </p:nvSpPr>
        <p:spPr/>
        <p:txBody>
          <a:bodyPr/>
          <a:lstStyle/>
          <a:p>
            <a:r>
              <a:rPr lang="en-US" dirty="0"/>
              <a:t>Move to approve resolutions to CIDs </a:t>
            </a:r>
            <a:r>
              <a:rPr lang="en-GB" dirty="0"/>
              <a:t>25037, 25010, 25092, 25091, 25100, 25122 25022, 25021, 25083, 25097, 25072, 25042</a:t>
            </a:r>
            <a:r>
              <a:rPr lang="en-CA" dirty="0"/>
              <a:t>, </a:t>
            </a:r>
            <a:r>
              <a:rPr lang="en-GB" dirty="0"/>
              <a:t>25024, 25057, 25081, 25055, 25067, 25123, 25106, 25086  in doc </a:t>
            </a:r>
            <a:r>
              <a:rPr lang="en-GB" dirty="0">
                <a:hlinkClick r:id="rId2"/>
              </a:rPr>
              <a:t>https://mentor.ieee.org/802.11/dcn/20/11-20-1690-04-00ax-d7-0-editorial-cr-part-2.docx</a:t>
            </a:r>
            <a:r>
              <a:rPr lang="en-GB" dirty="0"/>
              <a:t> </a:t>
            </a:r>
          </a:p>
          <a:p>
            <a:endParaRPr lang="en-GB" dirty="0"/>
          </a:p>
          <a:p>
            <a:r>
              <a:rPr lang="en-GB" dirty="0"/>
              <a:t>Move:		Robert Stacey	Second: </a:t>
            </a:r>
            <a:r>
              <a:rPr lang="en-GB" dirty="0" err="1"/>
              <a:t>Youhan</a:t>
            </a:r>
            <a:r>
              <a:rPr lang="en-GB" dirty="0"/>
              <a:t> Kim</a:t>
            </a:r>
          </a:p>
          <a:p>
            <a:r>
              <a:rPr lang="en-GB" dirty="0"/>
              <a:t>Approved with unanimous consent</a:t>
            </a:r>
          </a:p>
          <a:p>
            <a:r>
              <a:rPr lang="en-US" dirty="0"/>
              <a:t> </a:t>
            </a:r>
          </a:p>
        </p:txBody>
      </p:sp>
      <p:sp>
        <p:nvSpPr>
          <p:cNvPr id="4" name="Slide Number Placeholder 3">
            <a:extLst>
              <a:ext uri="{FF2B5EF4-FFF2-40B4-BE49-F238E27FC236}">
                <a16:creationId xmlns:a16="http://schemas.microsoft.com/office/drawing/2014/main" xmlns="" id="{037B9221-9688-5C48-A70E-390F9B5CA304}"/>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xmlns="" id="{2A3D91A1-5D25-6F41-9A55-4FA31D2B96BE}"/>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BF87007B-A98D-C445-A665-C05AD1A3BB7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91269217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BCABFE-ACB1-D44B-B35C-7C97CEB016C0}"/>
              </a:ext>
            </a:extLst>
          </p:cNvPr>
          <p:cNvSpPr>
            <a:spLocks noGrp="1"/>
          </p:cNvSpPr>
          <p:nvPr>
            <p:ph type="title"/>
          </p:nvPr>
        </p:nvSpPr>
        <p:spPr/>
        <p:txBody>
          <a:bodyPr/>
          <a:lstStyle/>
          <a:p>
            <a:r>
              <a:rPr lang="en-US" dirty="0"/>
              <a:t>CR Motion #1139</a:t>
            </a:r>
          </a:p>
        </p:txBody>
      </p:sp>
      <p:sp>
        <p:nvSpPr>
          <p:cNvPr id="3" name="Content Placeholder 2">
            <a:extLst>
              <a:ext uri="{FF2B5EF4-FFF2-40B4-BE49-F238E27FC236}">
                <a16:creationId xmlns:a16="http://schemas.microsoft.com/office/drawing/2014/main" xmlns="" id="{98C14E65-6474-6645-8F3F-3C59A75A54AB}"/>
              </a:ext>
            </a:extLst>
          </p:cNvPr>
          <p:cNvSpPr>
            <a:spLocks noGrp="1"/>
          </p:cNvSpPr>
          <p:nvPr>
            <p:ph idx="1"/>
          </p:nvPr>
        </p:nvSpPr>
        <p:spPr/>
        <p:txBody>
          <a:bodyPr/>
          <a:lstStyle/>
          <a:p>
            <a:r>
              <a:rPr lang="en-US" dirty="0"/>
              <a:t>Move to approve resolution to CID 25102 in doc </a:t>
            </a:r>
            <a:r>
              <a:rPr lang="en-US" dirty="0">
                <a:hlinkClick r:id="rId2"/>
              </a:rPr>
              <a:t>https://mentor.ieee.org/802.11/dcn/20/11-20-1739-00-00ax-sa2-cid-25102.docx</a:t>
            </a:r>
            <a:r>
              <a:rPr lang="en-US" dirty="0"/>
              <a:t> </a:t>
            </a:r>
          </a:p>
          <a:p>
            <a:endParaRPr lang="en-US" dirty="0"/>
          </a:p>
          <a:p>
            <a:r>
              <a:rPr lang="en-US" dirty="0"/>
              <a:t>Move: Yasuhiko Inoue		Second: Bo Sun</a:t>
            </a:r>
          </a:p>
          <a:p>
            <a:r>
              <a:rPr lang="en-US" dirty="0"/>
              <a:t>Approved with unanimous </a:t>
            </a:r>
            <a:r>
              <a:rPr lang="en-US" dirty="0" err="1"/>
              <a:t>consnet</a:t>
            </a:r>
            <a:endParaRPr lang="en-US" dirty="0"/>
          </a:p>
        </p:txBody>
      </p:sp>
      <p:sp>
        <p:nvSpPr>
          <p:cNvPr id="4" name="Slide Number Placeholder 3">
            <a:extLst>
              <a:ext uri="{FF2B5EF4-FFF2-40B4-BE49-F238E27FC236}">
                <a16:creationId xmlns:a16="http://schemas.microsoft.com/office/drawing/2014/main" xmlns="" id="{CC4047F0-1A2B-914A-954E-26E18E339DC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xmlns="" id="{2BB44E4D-94CC-A84C-92F4-989267B98F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88EFD171-9D04-DB4D-A98A-369B9791128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8043094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CB13A5E-5B56-AE45-82E1-5C57A393FA26}"/>
              </a:ext>
            </a:extLst>
          </p:cNvPr>
          <p:cNvSpPr>
            <a:spLocks noGrp="1"/>
          </p:cNvSpPr>
          <p:nvPr>
            <p:ph type="title"/>
          </p:nvPr>
        </p:nvSpPr>
        <p:spPr/>
        <p:txBody>
          <a:bodyPr/>
          <a:lstStyle/>
          <a:p>
            <a:r>
              <a:rPr lang="en-US" dirty="0"/>
              <a:t>CR Motion #1140</a:t>
            </a:r>
          </a:p>
        </p:txBody>
      </p:sp>
      <p:sp>
        <p:nvSpPr>
          <p:cNvPr id="3" name="Content Placeholder 2">
            <a:extLst>
              <a:ext uri="{FF2B5EF4-FFF2-40B4-BE49-F238E27FC236}">
                <a16:creationId xmlns:a16="http://schemas.microsoft.com/office/drawing/2014/main" xmlns="" id="{2B713327-752C-5C49-A7F6-87B646FC38E4}"/>
              </a:ext>
            </a:extLst>
          </p:cNvPr>
          <p:cNvSpPr>
            <a:spLocks noGrp="1"/>
          </p:cNvSpPr>
          <p:nvPr>
            <p:ph idx="1"/>
          </p:nvPr>
        </p:nvSpPr>
        <p:spPr/>
        <p:txBody>
          <a:bodyPr/>
          <a:lstStyle/>
          <a:p>
            <a:r>
              <a:rPr lang="en-US" dirty="0"/>
              <a:t>Move to approve resolution to CID 25115 in doc </a:t>
            </a:r>
            <a:r>
              <a:rPr lang="en-US" dirty="0">
                <a:hlinkClick r:id="rId2"/>
              </a:rPr>
              <a:t>https://mentor.ieee.org/802.11/dcn/20/11-20-1647-05-00ax-mac-cr-on-fragmentation-for-draft-7-0.doc</a:t>
            </a:r>
            <a:r>
              <a:rPr lang="en-US" dirty="0"/>
              <a:t> </a:t>
            </a:r>
          </a:p>
          <a:p>
            <a:endParaRPr lang="en-US" dirty="0"/>
          </a:p>
          <a:p>
            <a:r>
              <a:rPr lang="en-US" dirty="0"/>
              <a:t>Move:		Ming Gan		Second: </a:t>
            </a:r>
            <a:r>
              <a:rPr lang="en-US" dirty="0" err="1"/>
              <a:t>Menzo</a:t>
            </a:r>
            <a:r>
              <a:rPr lang="en-US" dirty="0"/>
              <a:t> </a:t>
            </a:r>
            <a:r>
              <a:rPr lang="en-US" dirty="0" err="1"/>
              <a:t>Wentink</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xmlns="" id="{10F87B6C-E4C0-7040-BFE3-0970AB5DC14B}"/>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xmlns="" id="{03C2A791-217D-8749-9AB8-C2BD3C417D1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96E0F64E-DFFF-464A-9FC5-C54BA9E21A9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602565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xmlns="" id="{58279DE3-106F-F242-AAC9-699D036EBFEF}"/>
              </a:ext>
            </a:extLst>
          </p:cNvPr>
          <p:cNvSpPr>
            <a:spLocks noGrp="1"/>
          </p:cNvSpPr>
          <p:nvPr>
            <p:ph idx="1"/>
          </p:nvPr>
        </p:nvSpPr>
        <p:spPr>
          <a:xfrm>
            <a:off x="929217" y="1751014"/>
            <a:ext cx="10361084" cy="4113213"/>
          </a:xfrm>
        </p:spPr>
        <p:txBody>
          <a:bodyPr/>
          <a:lstStyle/>
          <a:p>
            <a:pPr>
              <a:buFont typeface="Arial" panose="020B0604020202020204" pitchFamily="34" charset="0"/>
              <a:buChar char="•"/>
            </a:pPr>
            <a:r>
              <a:rPr lang="en-US" altLang="en-US" dirty="0"/>
              <a:t>Having approved comment resolutions for all of the comments received from the initial SA recirculation ballot on P802.11ax Draft 7.0 as contained in document </a:t>
            </a:r>
            <a:r>
              <a:rPr lang="en-US" altLang="en-US" dirty="0">
                <a:hlinkClick r:id="rId2"/>
              </a:rPr>
              <a:t>https://mentor.ieee.org/802.11/dcn/20/11-20-1514-08-00ax-sa2-comments-on-tgax-d7-0.xlsx</a:t>
            </a:r>
            <a:r>
              <a:rPr lang="en-US" altLang="en-US" dirty="0"/>
              <a:t>  and the approved resolutions during the October 30 teleconference,</a:t>
            </a:r>
            <a:endParaRPr lang="en-CA" altLang="en-US" dirty="0"/>
          </a:p>
          <a:p>
            <a:pPr>
              <a:buFont typeface="Arial" panose="020B0604020202020204" pitchFamily="34" charset="0"/>
              <a:buChar char="•"/>
            </a:pPr>
            <a:r>
              <a:rPr lang="en-US" altLang="en-US" dirty="0"/>
              <a:t>Instruct the editor to prepare Draft 8.0 incorporating these resolutions and,</a:t>
            </a:r>
            <a:endParaRPr lang="en-CA" altLang="en-US" dirty="0"/>
          </a:p>
          <a:p>
            <a:pPr>
              <a:buFont typeface="Arial" panose="020B0604020202020204" pitchFamily="34" charset="0"/>
              <a:buChar char="•"/>
            </a:pPr>
            <a:r>
              <a:rPr lang="en-US" altLang="en-US" dirty="0"/>
              <a:t>Approve a 10 day SA Recirculation Ballot asking the question “Should P802.11ax Draft 8.0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Robert Stacey  ,  Seconded:  Bo Sun</a:t>
            </a:r>
          </a:p>
          <a:p>
            <a:pPr>
              <a:buFont typeface="Arial" panose="020B0604020202020204" pitchFamily="34" charset="0"/>
              <a:buChar char="•"/>
            </a:pPr>
            <a:r>
              <a:rPr lang="en-GB" altLang="en-US" dirty="0"/>
              <a:t>Result: Y/N/A: 14/0/1 </a:t>
            </a:r>
            <a:r>
              <a:rPr lang="en-GB" altLang="en-US" dirty="0">
                <a:sym typeface="Wingdings" pitchFamily="2" charset="2"/>
              </a:rPr>
              <a:t>passes</a:t>
            </a:r>
            <a:endParaRPr lang="en-CA" altLang="en-US" dirty="0"/>
          </a:p>
          <a:p>
            <a:endParaRPr lang="en-US" dirty="0"/>
          </a:p>
        </p:txBody>
      </p:sp>
      <p:sp>
        <p:nvSpPr>
          <p:cNvPr id="4" name="Slide Number Placeholder 3">
            <a:extLst>
              <a:ext uri="{FF2B5EF4-FFF2-40B4-BE49-F238E27FC236}">
                <a16:creationId xmlns:a16="http://schemas.microsoft.com/office/drawing/2014/main" xmlns=""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xmlns=""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31646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November 3</a:t>
            </a:r>
            <a:r>
              <a:rPr lang="en-US" baseline="30000" dirty="0" smtClean="0"/>
              <a:t>rd</a:t>
            </a:r>
            <a:r>
              <a:rPr lang="en-US" dirty="0" smtClean="0"/>
              <a:t> Teleconference Agenda</a:t>
            </a:r>
            <a:endParaRPr lang="en-US" dirty="0"/>
          </a:p>
        </p:txBody>
      </p:sp>
      <p:sp>
        <p:nvSpPr>
          <p:cNvPr id="3" name="Content Placeholder 2"/>
          <p:cNvSpPr>
            <a:spLocks noGrp="1"/>
          </p:cNvSpPr>
          <p:nvPr>
            <p:ph idx="1"/>
          </p:nvPr>
        </p:nvSpPr>
        <p:spPr/>
        <p:txBody>
          <a:bodyPr/>
          <a:lstStyle/>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20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2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p>
          <a:p>
            <a:pPr lvl="1">
              <a:spcBef>
                <a:spcPts val="0"/>
              </a:spcBef>
              <a:spcAft>
                <a:spcPts val="0"/>
              </a:spcAft>
              <a:buFont typeface="Arial" panose="020B0604020202020204" pitchFamily="34" charset="0"/>
              <a:buChar char="•"/>
              <a:tabLst>
                <a:tab pos="457200" algn="l"/>
              </a:tabLst>
            </a:pPr>
            <a:r>
              <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buFont typeface="Arial" panose="020B0604020202020204" pitchFamily="34" charset="0"/>
              <a:buChar char="•"/>
            </a:pPr>
            <a:r>
              <a:rPr lang="en-US" sz="2000" dirty="0" smtClean="0"/>
              <a:t>Minutes Approval</a:t>
            </a:r>
          </a:p>
          <a:p>
            <a:pPr>
              <a:buFont typeface="Arial" panose="020B0604020202020204" pitchFamily="34" charset="0"/>
              <a:buChar char="•"/>
            </a:pPr>
            <a:r>
              <a:rPr lang="en-US" sz="2000" dirty="0">
                <a:hlinkClick r:id="rId2"/>
              </a:rPr>
              <a:t>https://</a:t>
            </a:r>
            <a:r>
              <a:rPr lang="en-US" sz="2000" dirty="0" smtClean="0">
                <a:hlinkClick r:id="rId2"/>
              </a:rPr>
              <a:t>mentor.ieee.org/802.11/dcn/20/11-20-1771-00-00ax-p802-11ax-report-to-ec-on-conditional-approval-to-forward-draft-to-revcom.pptx</a:t>
            </a:r>
            <a:r>
              <a:rPr lang="en-US" sz="2000" dirty="0" smtClean="0"/>
              <a:t> - Osama Aboul-Magd</a:t>
            </a:r>
          </a:p>
          <a:p>
            <a:pPr>
              <a:buFont typeface="Arial" panose="020B0604020202020204" pitchFamily="34" charset="0"/>
              <a:buChar char="•"/>
            </a:pPr>
            <a:r>
              <a:rPr lang="en-US" sz="2000" dirty="0" smtClean="0"/>
              <a:t>CSD Affirmation</a:t>
            </a:r>
          </a:p>
          <a:p>
            <a:pPr lvl="1">
              <a:buFont typeface="Arial" panose="020B0604020202020204" pitchFamily="34" charset="0"/>
              <a:buChar char="•"/>
            </a:pPr>
            <a:r>
              <a:rPr lang="en-US" sz="1600" dirty="0">
                <a:hlinkClick r:id="rId3"/>
              </a:rPr>
              <a:t>https://</a:t>
            </a:r>
            <a:r>
              <a:rPr lang="en-US" sz="1600" dirty="0" smtClean="0">
                <a:hlinkClick r:id="rId3"/>
              </a:rPr>
              <a:t>mentor.ieee.org/802.11/dcn/14/11-14-0169-02-0hew-ieee-802-11-hew-sg-proposed-csd.docx</a:t>
            </a:r>
            <a:r>
              <a:rPr lang="en-US" sz="1600" dirty="0" smtClean="0"/>
              <a:t> </a:t>
            </a:r>
          </a:p>
          <a:p>
            <a:pPr>
              <a:buFont typeface="Arial" panose="020B0604020202020204" pitchFamily="34" charset="0"/>
              <a:buChar char="•"/>
            </a:pPr>
            <a:r>
              <a:rPr lang="en-US" sz="2000" dirty="0" err="1" smtClean="0"/>
              <a:t>AoB</a:t>
            </a:r>
            <a:endParaRPr lang="en-US" sz="2000" dirty="0"/>
          </a:p>
          <a:p>
            <a:pPr lvl="0">
              <a:buFont typeface="Arial" panose="020B0604020202020204" pitchFamily="34" charset="0"/>
              <a:buChar char="•"/>
            </a:pPr>
            <a:r>
              <a:rPr lang="en-US" sz="2000" dirty="0"/>
              <a:t>Adjourn</a:t>
            </a:r>
          </a:p>
          <a:p>
            <a:endParaRPr lang="en-US" sz="32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CA" smtClean="0"/>
              <a:t>October 2020</a:t>
            </a:r>
            <a:endParaRPr lang="en-GB" dirty="0"/>
          </a:p>
        </p:txBody>
      </p:sp>
      <p:sp>
        <p:nvSpPr>
          <p:cNvPr id="7" name="Rectangle 6"/>
          <p:cNvSpPr/>
          <p:nvPr/>
        </p:nvSpPr>
        <p:spPr>
          <a:xfrm>
            <a:off x="5517155" y="3198168"/>
            <a:ext cx="1157689" cy="461665"/>
          </a:xfrm>
          <a:prstGeom prst="rect">
            <a:avLst/>
          </a:prstGeom>
        </p:spPr>
        <p:txBody>
          <a:bodyPr wrap="none">
            <a:spAutoFit/>
          </a:bodyPr>
          <a:lstStyle/>
          <a:p>
            <a:r>
              <a:rPr lang="en-US" dirty="0"/>
              <a:t>minutes</a:t>
            </a:r>
          </a:p>
        </p:txBody>
      </p:sp>
    </p:spTree>
    <p:extLst>
      <p:ext uri="{BB962C8B-B14F-4D97-AF65-F5344CB8AC3E}">
        <p14:creationId xmlns:p14="http://schemas.microsoft.com/office/powerpoint/2010/main" val="146621108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29217" y="1741368"/>
            <a:ext cx="10361084" cy="4113213"/>
          </a:xfrm>
        </p:spPr>
        <p:txBody>
          <a:bodyPr/>
          <a:lstStyle/>
          <a:p>
            <a:r>
              <a:rPr lang="en-US" sz="2000" dirty="0"/>
              <a:t>Move to approve the </a:t>
            </a:r>
            <a:r>
              <a:rPr lang="en-US" sz="2000" dirty="0" err="1"/>
              <a:t>TGax</a:t>
            </a:r>
            <a:r>
              <a:rPr lang="en-US" sz="2000" dirty="0"/>
              <a:t> CRC minutes in docs:</a:t>
            </a:r>
          </a:p>
          <a:p>
            <a:endParaRPr lang="en-US" sz="2000" dirty="0">
              <a:hlinkClick r:id=""/>
            </a:endParaRPr>
          </a:p>
          <a:p>
            <a:pPr>
              <a:buFont typeface="Arial" panose="020B0604020202020204" pitchFamily="34" charset="0"/>
              <a:buChar char="•"/>
            </a:pPr>
            <a:r>
              <a:rPr lang="en-US" sz="2000" dirty="0">
                <a:hlinkClick r:id="rId2"/>
              </a:rPr>
              <a:t>https://</a:t>
            </a:r>
            <a:r>
              <a:rPr lang="en-US" sz="2000" dirty="0" smtClean="0">
                <a:hlinkClick r:id="rId2"/>
              </a:rPr>
              <a:t>mentor.ieee.org/802.11/dcn/20/11-20-1415-02-00ax-tgax-crc-teleconference-minutes-september-2020.docx</a:t>
            </a:r>
            <a:r>
              <a:rPr lang="en-US" sz="2000" dirty="0" smtClean="0"/>
              <a:t> includes </a:t>
            </a:r>
            <a:r>
              <a:rPr lang="en-US" sz="2000" dirty="0"/>
              <a:t>minutes from teleconferences on </a:t>
            </a:r>
            <a:r>
              <a:rPr lang="en-US" sz="2000" dirty="0"/>
              <a:t>September 3rd, 22nd, 24th, 29th, 2020</a:t>
            </a:r>
            <a:r>
              <a:rPr lang="en-US" sz="2000" dirty="0" smtClean="0"/>
              <a:t>.</a:t>
            </a:r>
            <a:endParaRPr lang="en-US" sz="2000" dirty="0"/>
          </a:p>
          <a:p>
            <a:pPr>
              <a:buFont typeface="Arial" panose="020B0604020202020204" pitchFamily="34" charset="0"/>
              <a:buChar char="•"/>
            </a:pPr>
            <a:r>
              <a:rPr lang="en-US" sz="2000" dirty="0">
                <a:hlinkClick r:id="rId3"/>
              </a:rPr>
              <a:t>https://</a:t>
            </a:r>
            <a:r>
              <a:rPr lang="en-US" sz="2000" dirty="0" smtClean="0">
                <a:hlinkClick r:id="rId3"/>
              </a:rPr>
              <a:t>mentor.ieee.org/802.11/dcn/20/11-20-1522-00-00ax-tgax-september-2020-online-meeting-minutes.docx</a:t>
            </a:r>
            <a:r>
              <a:rPr lang="en-US" sz="2000" dirty="0" smtClean="0"/>
              <a:t> includes </a:t>
            </a:r>
            <a:r>
              <a:rPr lang="en-US" sz="2000" dirty="0"/>
              <a:t>minutes from teleconferences </a:t>
            </a:r>
            <a:r>
              <a:rPr lang="en-US" sz="2000" dirty="0" smtClean="0"/>
              <a:t>on September 7.</a:t>
            </a:r>
          </a:p>
          <a:p>
            <a:pPr>
              <a:buFont typeface="Arial" panose="020B0604020202020204" pitchFamily="34" charset="0"/>
              <a:buChar char="•"/>
            </a:pPr>
            <a:r>
              <a:rPr lang="en-US" sz="2000" dirty="0">
                <a:hlinkClick r:id="rId4"/>
              </a:rPr>
              <a:t>https://mentor.ieee.org/802.11/dcn/20/11-20-1587-05-00ax-tgax-crc-teleconference-minutes-october-2020.docx</a:t>
            </a:r>
            <a:r>
              <a:rPr lang="en-US" sz="2000" dirty="0"/>
              <a:t> includes minutes from teleconferences October 1st, 6th, 8th, 13th, 15th, 20th, 22nd, 23rd, 27th, 29th, 30th</a:t>
            </a:r>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Move:			Second:    </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97211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EF9574-786A-344F-AC2A-EB748CC037BB}"/>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xmlns="" id="{E32E2AED-152D-864C-BC53-334E7EC998E4}"/>
              </a:ext>
            </a:extLst>
          </p:cNvPr>
          <p:cNvSpPr>
            <a:spLocks noGrp="1"/>
          </p:cNvSpPr>
          <p:nvPr>
            <p:ph idx="1"/>
          </p:nvPr>
        </p:nvSpPr>
        <p:spPr>
          <a:xfrm>
            <a:off x="914401" y="1752600"/>
            <a:ext cx="10361084" cy="4113213"/>
          </a:xfrm>
        </p:spPr>
        <p:txBody>
          <a:bodyPr/>
          <a:lstStyle/>
          <a:p>
            <a:pPr lvl="0">
              <a:buFont typeface="Arial" panose="020B0604020202020204" pitchFamily="34" charset="0"/>
              <a:buChar char="•"/>
            </a:pPr>
            <a:r>
              <a:rPr lang="en-US" dirty="0"/>
              <a:t>Approve document </a:t>
            </a:r>
            <a:r>
              <a:rPr lang="en-US" dirty="0">
                <a:hlinkClick r:id="rId2"/>
              </a:rPr>
              <a:t>https://</a:t>
            </a:r>
            <a:r>
              <a:rPr lang="en-US" dirty="0" smtClean="0">
                <a:hlinkClick r:id="rId2"/>
              </a:rPr>
              <a:t>mentor.ieee.org/802.11/dcn/20/11-20-1771-00-00ax-p802-11ax-report-to-ec-on-conditional-approval-to-forward-draft-to-revcom.pptx</a:t>
            </a:r>
            <a:r>
              <a:rPr lang="en-US" dirty="0" smtClean="0"/>
              <a:t>  </a:t>
            </a:r>
            <a:r>
              <a:rPr lang="en-US" dirty="0"/>
              <a:t>as the report to the IEEE 802 Executive Committee on the requirements for conditional approval to forward P802.11ax to </a:t>
            </a:r>
            <a:r>
              <a:rPr lang="en-US" dirty="0" err="1" smtClean="0"/>
              <a:t>RevCom</a:t>
            </a:r>
            <a:r>
              <a:rPr lang="en-US" dirty="0" smtClean="0"/>
              <a:t>, </a:t>
            </a:r>
            <a:endParaRPr lang="en-CA" dirty="0"/>
          </a:p>
          <a:p>
            <a:pPr lvl="0">
              <a:buFont typeface="Arial" panose="020B0604020202020204" pitchFamily="34" charset="0"/>
              <a:buChar char="•"/>
            </a:pPr>
            <a:r>
              <a:rPr lang="en-US" dirty="0"/>
              <a:t>Re-affirm the CSD in </a:t>
            </a:r>
            <a:r>
              <a:rPr lang="en-US" dirty="0">
                <a:hlinkClick r:id="rId3"/>
              </a:rPr>
              <a:t>https://mentor.ieee.org/802.11/dcn/14/11-14-0169-02-0hew-ieee-802-11-hew-sg-proposed-csd.docx</a:t>
            </a:r>
            <a:r>
              <a:rPr lang="en-US" dirty="0"/>
              <a:t> , and</a:t>
            </a:r>
            <a:endParaRPr lang="en-CA" dirty="0"/>
          </a:p>
          <a:p>
            <a:pPr lvl="0">
              <a:buFont typeface="Arial" panose="020B0604020202020204" pitchFamily="34" charset="0"/>
              <a:buChar char="•"/>
            </a:pPr>
            <a:r>
              <a:rPr lang="en-US" dirty="0"/>
              <a:t>Request the IEEE 802 Executive Committee to conditionally approve forwarding P802.11ax to sponsor ballot.</a:t>
            </a:r>
            <a:endParaRPr lang="en-CA" dirty="0"/>
          </a:p>
          <a:p>
            <a:pPr>
              <a:buFont typeface="Arial" panose="020B0604020202020204" pitchFamily="34" charset="0"/>
              <a:buChar char="•"/>
            </a:pPr>
            <a:r>
              <a:rPr lang="en-US" dirty="0"/>
              <a:t> </a:t>
            </a:r>
            <a:endParaRPr lang="en-CA" dirty="0"/>
          </a:p>
          <a:p>
            <a:pPr lvl="0">
              <a:buFont typeface="Arial" panose="020B0604020202020204" pitchFamily="34" charset="0"/>
              <a:buChar char="•"/>
            </a:pPr>
            <a:r>
              <a:rPr lang="en-GB" dirty="0"/>
              <a:t>[Moved by &lt;name&gt; on behalf of &lt;group&gt;</a:t>
            </a:r>
            <a:endParaRPr lang="en-CA" dirty="0"/>
          </a:p>
          <a:p>
            <a:pPr lvl="0">
              <a:buFont typeface="Arial" panose="020B0604020202020204" pitchFamily="34" charset="0"/>
              <a:buChar char="•"/>
            </a:pPr>
            <a:r>
              <a:rPr lang="en-GB" dirty="0"/>
              <a:t>&lt;group&gt; vote: ]</a:t>
            </a:r>
            <a:endParaRPr lang="en-CA" dirty="0"/>
          </a:p>
          <a:p>
            <a:pPr lvl="0">
              <a:buFont typeface="Arial" panose="020B0604020202020204" pitchFamily="34" charset="0"/>
              <a:buChar char="•"/>
            </a:pPr>
            <a:r>
              <a:rPr lang="en-GB" dirty="0"/>
              <a:t>[Moved: &lt;name&gt;,  Seconded: &lt;name&gt;, Result: y-n-a]</a:t>
            </a:r>
            <a:endParaRPr lang="en-CA" dirty="0"/>
          </a:p>
          <a:p>
            <a:endParaRPr lang="en-US" dirty="0"/>
          </a:p>
        </p:txBody>
      </p:sp>
      <p:sp>
        <p:nvSpPr>
          <p:cNvPr id="4" name="Slide Number Placeholder 3">
            <a:extLst>
              <a:ext uri="{FF2B5EF4-FFF2-40B4-BE49-F238E27FC236}">
                <a16:creationId xmlns:a16="http://schemas.microsoft.com/office/drawing/2014/main" xmlns="" id="{A3C147B0-4E25-3046-AC5B-E38F892DD72D}"/>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xmlns="" id="{93E8D804-E372-5A47-872F-F5365D85D20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xmlns="" id="{CC4F511B-ABD4-C345-BAC3-A5A13A6F6BBE}"/>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096421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3259</TotalTime>
  <Words>4282</Words>
  <Application>Microsoft Office PowerPoint</Application>
  <PresentationFormat>Widescreen</PresentationFormat>
  <Paragraphs>808</Paragraphs>
  <Slides>68</Slides>
  <Notes>17</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9" baseType="lpstr">
      <vt:lpstr>Arial Unicode MS</vt:lpstr>
      <vt:lpstr>Monotype Sorts</vt:lpstr>
      <vt:lpstr>MS Gothic</vt:lpstr>
      <vt:lpstr>宋体</vt:lpstr>
      <vt:lpstr>Arial</vt:lpstr>
      <vt:lpstr>Arial Black</vt:lpstr>
      <vt:lpstr>Calibri</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October 29 Teleconference Agenda</vt:lpstr>
      <vt:lpstr>October 30 Teleconference Agenda</vt:lpstr>
      <vt:lpstr>CR Motion #1134</vt:lpstr>
      <vt:lpstr>CR Motion #1135</vt:lpstr>
      <vt:lpstr>CR Motion #1136</vt:lpstr>
      <vt:lpstr>CR Motion #1137</vt:lpstr>
      <vt:lpstr>CR Motion #1138</vt:lpstr>
      <vt:lpstr>CR Motion #1139</vt:lpstr>
      <vt:lpstr>CR Motion #1140</vt:lpstr>
      <vt:lpstr>Motion for Recirculation</vt:lpstr>
      <vt:lpstr>November 3rd Teleconference Agenda</vt:lpstr>
      <vt:lpstr>Minute Approval Motion</vt:lpstr>
      <vt:lpstr>Motion to Approve Report to EC</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227</cp:revision>
  <cp:lastPrinted>1601-01-01T00:00:00Z</cp:lastPrinted>
  <dcterms:created xsi:type="dcterms:W3CDTF">2019-08-14T12:42:27Z</dcterms:created>
  <dcterms:modified xsi:type="dcterms:W3CDTF">2020-11-03T12:18:08Z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