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9"/>
  </p:notesMasterIdLst>
  <p:handoutMasterIdLst>
    <p:handoutMasterId r:id="rId60"/>
  </p:handoutMasterIdLst>
  <p:sldIdLst>
    <p:sldId id="265" r:id="rId2"/>
    <p:sldId id="266" r:id="rId3"/>
    <p:sldId id="267" r:id="rId4"/>
    <p:sldId id="270" r:id="rId5"/>
    <p:sldId id="271" r:id="rId6"/>
    <p:sldId id="272" r:id="rId7"/>
    <p:sldId id="273" r:id="rId8"/>
    <p:sldId id="274" r:id="rId9"/>
    <p:sldId id="296" r:id="rId10"/>
    <p:sldId id="297" r:id="rId11"/>
    <p:sldId id="298" r:id="rId12"/>
    <p:sldId id="533" r:id="rId13"/>
    <p:sldId id="475" r:id="rId14"/>
    <p:sldId id="527" r:id="rId15"/>
    <p:sldId id="535" r:id="rId16"/>
    <p:sldId id="534" r:id="rId17"/>
    <p:sldId id="536" r:id="rId18"/>
    <p:sldId id="537" r:id="rId19"/>
    <p:sldId id="538" r:id="rId20"/>
    <p:sldId id="539" r:id="rId21"/>
    <p:sldId id="540" r:id="rId22"/>
    <p:sldId id="541" r:id="rId23"/>
    <p:sldId id="542" r:id="rId24"/>
    <p:sldId id="543" r:id="rId25"/>
    <p:sldId id="544" r:id="rId26"/>
    <p:sldId id="545" r:id="rId27"/>
    <p:sldId id="546" r:id="rId28"/>
    <p:sldId id="547" r:id="rId29"/>
    <p:sldId id="549" r:id="rId30"/>
    <p:sldId id="551" r:id="rId31"/>
    <p:sldId id="548" r:id="rId32"/>
    <p:sldId id="552" r:id="rId33"/>
    <p:sldId id="553" r:id="rId34"/>
    <p:sldId id="550" r:id="rId35"/>
    <p:sldId id="554" r:id="rId36"/>
    <p:sldId id="555" r:id="rId37"/>
    <p:sldId id="556" r:id="rId38"/>
    <p:sldId id="561" r:id="rId39"/>
    <p:sldId id="559" r:id="rId40"/>
    <p:sldId id="560" r:id="rId41"/>
    <p:sldId id="562" r:id="rId42"/>
    <p:sldId id="563" r:id="rId43"/>
    <p:sldId id="564" r:id="rId44"/>
    <p:sldId id="565" r:id="rId45"/>
    <p:sldId id="566" r:id="rId46"/>
    <p:sldId id="345" r:id="rId47"/>
    <p:sldId id="567" r:id="rId48"/>
    <p:sldId id="569" r:id="rId49"/>
    <p:sldId id="568" r:id="rId50"/>
    <p:sldId id="571" r:id="rId51"/>
    <p:sldId id="572" r:id="rId52"/>
    <p:sldId id="570" r:id="rId53"/>
    <p:sldId id="573" r:id="rId54"/>
    <p:sldId id="575" r:id="rId55"/>
    <p:sldId id="576" r:id="rId56"/>
    <p:sldId id="577" r:id="rId57"/>
    <p:sldId id="574" r:id="rId5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10/27/20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29</a:t>
            </a:fld>
            <a:endParaRPr lang="en-US"/>
          </a:p>
        </p:txBody>
      </p:sp>
    </p:spTree>
    <p:extLst>
      <p:ext uri="{BB962C8B-B14F-4D97-AF65-F5344CB8AC3E}">
        <p14:creationId xmlns:p14="http://schemas.microsoft.com/office/powerpoint/2010/main" val="10055277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34</a:t>
            </a:fld>
            <a:endParaRPr lang="en-US"/>
          </a:p>
        </p:txBody>
      </p:sp>
    </p:spTree>
    <p:extLst>
      <p:ext uri="{BB962C8B-B14F-4D97-AF65-F5344CB8AC3E}">
        <p14:creationId xmlns:p14="http://schemas.microsoft.com/office/powerpoint/2010/main" val="30719471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3665373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a:p>
        </p:txBody>
      </p:sp>
    </p:spTree>
    <p:extLst>
      <p:ext uri="{BB962C8B-B14F-4D97-AF65-F5344CB8AC3E}">
        <p14:creationId xmlns:p14="http://schemas.microsoft.com/office/powerpoint/2010/main" val="34412737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41969776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51</a:t>
            </a:fld>
            <a:endParaRPr lang="en-US"/>
          </a:p>
        </p:txBody>
      </p:sp>
    </p:spTree>
    <p:extLst>
      <p:ext uri="{BB962C8B-B14F-4D97-AF65-F5344CB8AC3E}">
        <p14:creationId xmlns:p14="http://schemas.microsoft.com/office/powerpoint/2010/main" val="2618974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5816701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2360077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a:p>
        </p:txBody>
      </p:sp>
    </p:spTree>
    <p:extLst>
      <p:ext uri="{BB962C8B-B14F-4D97-AF65-F5344CB8AC3E}">
        <p14:creationId xmlns:p14="http://schemas.microsoft.com/office/powerpoint/2010/main" val="578260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28</a:t>
            </a:fld>
            <a:endParaRPr lang="en-US"/>
          </a:p>
        </p:txBody>
      </p:sp>
    </p:spTree>
    <p:extLst>
      <p:ext uri="{BB962C8B-B14F-4D97-AF65-F5344CB8AC3E}">
        <p14:creationId xmlns:p14="http://schemas.microsoft.com/office/powerpoint/2010/main" val="40036684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October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October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October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October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October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802.11-20/1552r15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1531-01-00ax-cr-for-miscellaneous-cids-in-sa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1-00-00ax-mac-cr-miscellaneous-cids-for-sa2.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1559-02-00ax-capability-indication-for-he-sm-power-save.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1531-04-00ax-cr-for-miscellaneous-cids-in-sa2.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71-00-00ax-sa2-comment-resolution-25076-25077.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1541-00-00ax-mac-cr-miscellaneous-cids-for-sa2.docx" TargetMode="External"/><Relationship Id="rId5" Type="http://schemas.openxmlformats.org/officeDocument/2006/relationships/hyperlink" Target="https://mentor.ieee.org/802.11/dcn/20/11-20-1530-02-00ax-sa2-clause-10-comment-resolution.docx" TargetMode="External"/><Relationship Id="rId4" Type="http://schemas.openxmlformats.org/officeDocument/2006/relationships/hyperlink" Target="https://mentor.ieee.org/802.11/dcn/20/11-20-1528-00-00ax-sig-b-cr-on-d7-0.doc"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1523-02-00ax-11ax-sa2-draft-7-0-comment-resolution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0/11-20-1589-01-00ax-sa2-misc-phy-cid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85-00-00ax-mac-misc-cr-for-sa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5" Type="http://schemas.openxmlformats.org/officeDocument/2006/relationships/hyperlink" Target="https://mentor.ieee.org/802.11/dcn/20/11-20-1541-00-00ax-mac-cr-miscellaneous-cids-for-sa2.docx" TargetMode="External"/><Relationship Id="rId4" Type="http://schemas.openxmlformats.org/officeDocument/2006/relationships/hyperlink" Target="https://mentor.ieee.org/802.11/dcn/20/11-20-1528-00-00ax-sig-b-cr-on-d7-0.doc" TargetMode="External"/><Relationship Id="rId9" Type="http://schemas.openxmlformats.org/officeDocument/2006/relationships/hyperlink" Target="https://mentor.ieee.org/802.11/dcn/20/11-20-1543-01-00ax-cr-d7-0-he-phy-txvector-rxvector-parameters.docx" TargetMode="Externa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0/11-20-1541-02-00ax-mac-cr-miscellaneous-cids-for-sa2.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mentor.ieee.org/802.11/dcn/20/11-20-1585-02-00ax-mac-misc-cr-for-sa2.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11/dcn/20/11-20-1543-02-00ax-cr-d7-0-he-phy-txvector-rxvector-parameters.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1543-01-00ax-cr-d7-0-he-phy-txvector-rxvector-parameters.docx" TargetMode="External"/><Relationship Id="rId3" Type="http://schemas.openxmlformats.org/officeDocument/2006/relationships/hyperlink" Target="https://mentor.ieee.org/802.11/dcn/20/11-20-1591-01-00ax-sa2-misc-mac-crs-assigned-to-abhi.docx" TargetMode="External"/><Relationship Id="rId7" Type="http://schemas.openxmlformats.org/officeDocument/2006/relationships/hyperlink" Target="https://mentor.ieee.org/802.11/dcn/20/11-20-1589-01-00ax-sa2-misc-phy-cid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0/11-20-1571-00-00ax-sa2-comment-resolution-25076-25077.docx" TargetMode="External"/><Relationship Id="rId11" Type="http://schemas.openxmlformats.org/officeDocument/2006/relationships/hyperlink" Target="https://mentor.ieee.org/802.11/dcn/20/11-20-1528-00-00ax-sig-b-cr-on-d7-0.doc" TargetMode="External"/><Relationship Id="rId5" Type="http://schemas.openxmlformats.org/officeDocument/2006/relationships/hyperlink" Target="https://mentor.ieee.org/802.11/dcn/20/11-20-1541-00-00ax-mac-cr-miscellaneous-cids-for-sa2.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23-00-00ax-11ax-sa2-draft-7-0-comment-resolutions.docx" TargetMode="External"/><Relationship Id="rId9" Type="http://schemas.openxmlformats.org/officeDocument/2006/relationships/hyperlink" Target="https://mentor.ieee.org/802.11/dcn/20/11-20-1598-00-00ax-d7-0-editorial-cr.docx"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1591-03-00ax-sa2-misc-mac-crs-assigned-to-abhi.docx" TargetMode="External"/><Relationship Id="rId13" Type="http://schemas.openxmlformats.org/officeDocument/2006/relationships/hyperlink" Target="https://mentor.ieee.org/802.11/dcn/20/11-20-1664-00-00ax-phy-cids-on-dcm-for-d7-0.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543-01-00ax-cr-d7-0-he-phy-txvector-rxvector-parameters.docx" TargetMode="External"/><Relationship Id="rId12"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11" Type="http://schemas.openxmlformats.org/officeDocument/2006/relationships/hyperlink" Target="https://mentor.ieee.org/802.11/dcn/20/11-20-1598-00-00ax-d7-0-editorial-cr.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28-00-00ax-sig-b-cr-on-d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0/11-20-1543-03-00ax-cr-d7-0-he-phy-txvector-rxvector-parameters.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0/11-20-1591-03-00ax-sa2-misc-mac-crs-assigned-to-abhi.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0/11-20-1530-02-00ax-sa2-clause-10-comment-resolution.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mentor.ieee.org/802.11/dcn/20/11-20-1528-02-00ax-sig-b-cr-on-d7-0.doc"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20/11-20-1589-01-00ax-sa2-misc-phy-cids.docx"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98-00-00ax-d7-0-editorial-cr.docx" TargetMode="Externa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0/11-20-1598-02-00ax-d7-0-editorial-cr.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8" Type="http://schemas.openxmlformats.org/officeDocument/2006/relationships/hyperlink" Target="https://mentor.ieee.org/802.11/dcn/20/11-20-1532-00-00ax-comment-resolution-on-cids-25053-and-25054.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58-00-00ax-comment-resolutions-for-tomi.docx" TargetMode="External"/><Relationship Id="rId12" Type="http://schemas.openxmlformats.org/officeDocument/2006/relationships/hyperlink" Target="https://mentor.ieee.org/802.11/dcn/20/11-20-1673-00-00ax-sa2-comment-resolution-miscellaneous-comments.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s://mentor.ieee.org/802.11/dcn/20/11-20-1598-00-00ax-d7-0-editorial-cr.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46-01-00ax-mac-cr-on-mu-cascading-for-draft-7-0.doc"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64-00-00ax-phy-cids-on-dcm-for-d7-0.docx" TargetMode="Externa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20/11-20-1589-02-00ax-sa2-misc-phy-cids.docx" TargetMode="Externa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mentor.ieee.org/802.11/dcn/20/11-20-1647-01-00ax-mac-cr-on-fragmentation-for-draft-7-0.doc" TargetMode="External"/><Relationship Id="rId13" Type="http://schemas.openxmlformats.org/officeDocument/2006/relationships/hyperlink" Target="https://mentor.ieee.org/802.11/dcn/20/11-20-1673-00-00ax-sa2-comment-resolution-miscellaneous-comments.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46-01-00ax-mac-cr-on-mu-cascading-for-draft-7-0.doc" TargetMode="External"/><Relationship Id="rId12" Type="http://schemas.openxmlformats.org/officeDocument/2006/relationships/hyperlink" Target="https://mentor.ieee.org/802.11/dcn/20/11-20-1690-00-00ax-d7-0-editorial-cr-part-2.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65-02-00ax-cr-cid-25120-25050-ul-sr-field.docx"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664-00-00ax-phy-cids-on-dcm-for-d7-0.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532-00-00ax-comment-resolution-on-cids-25053-and-25054.docx"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mentor.ieee.org/802.11/dcn/20/11-20-1646-01-00ax-mac-cr-on-mu-cascading-for-draft-7-0.doc" TargetMode="External"/><Relationship Id="rId13" Type="http://schemas.openxmlformats.org/officeDocument/2006/relationships/hyperlink" Target="https://mentor.ieee.org/802.11/dcn/20/11-20-1690-00-00ax-d7-0-editorial-cr-part-2.docx" TargetMode="External"/><Relationship Id="rId3" Type="http://schemas.openxmlformats.org/officeDocument/2006/relationships/hyperlink" Target="https://mentor.ieee.org/802.11/dcn/20/11-20-1523-00-00ax-11ax-sa2-draft-7-0-comment-resolutions.docx" TargetMode="External"/><Relationship Id="rId7" Type="http://schemas.openxmlformats.org/officeDocument/2006/relationships/hyperlink" Target="https://mentor.ieee.org/802.11/dcn/20/11-20-1664-00-00ax-phy-cids-on-dcm-for-d7-0.docx" TargetMode="External"/><Relationship Id="rId12" Type="http://schemas.openxmlformats.org/officeDocument/2006/relationships/hyperlink" Target="https://mentor.ieee.org/802.11/dcn/20/11-20-1665-02-00ax-cr-cid-25120-25050-ul-sr-field.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s://mentor.ieee.org/802.11/dcn/20/11-20-1658-00-00ax-comment-resolutions-for-tomi.docx" TargetMode="External"/><Relationship Id="rId11" Type="http://schemas.openxmlformats.org/officeDocument/2006/relationships/hyperlink" Target="https://mentor.ieee.org/802.11/dcn/20/11-20-1647-01-00ax-mac-cr-on-fragmentation-for-draft-7-0.doc" TargetMode="External"/><Relationship Id="rId5" Type="http://schemas.openxmlformats.org/officeDocument/2006/relationships/hyperlink" Target="https://mentor.ieee.org/802.11/dcn/20/11-20-1571-00-00ax-sa2-comment-resolution-25076-25077.docx" TargetMode="External"/><Relationship Id="rId10" Type="http://schemas.openxmlformats.org/officeDocument/2006/relationships/hyperlink" Target="https://mentor.ieee.org/802.11/dcn/20/11-20-1532-00-00ax-comment-resolution-on-cids-25053-and-25054.docx" TargetMode="External"/><Relationship Id="rId4" Type="http://schemas.openxmlformats.org/officeDocument/2006/relationships/hyperlink" Target="https://mentor.ieee.org/802.11/dcn/20/11-20-1541-00-00ax-mac-cr-miscellaneous-cids-for-sa2.docx" TargetMode="External"/><Relationship Id="rId9" Type="http://schemas.openxmlformats.org/officeDocument/2006/relationships/hyperlink" Target="https://mentor.ieee.org/802.11/dcn/20/11-20-1673-00-00ax-sa2-comment-resolution-miscellaneous-comments.docx" TargetMode="External"/><Relationship Id="rId14" Type="http://schemas.openxmlformats.org/officeDocument/2006/relationships/hyperlink" Target="https://mentor.ieee.org/802.11/dcn/20/11-20-1588-00-00ax-cr-for-cid-25085.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0/11-20-1664-03-00ax-phy-cids-on-dcm-for-d7-0.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0/11-20-1658-04-00ax-comment-resolutions-for-tomi.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646-03-00ax-mac-cr-on-mu-cascading-for-draft-7-0.doc"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1647-03-00ax-mac-cr-on-fragmentation-for-draft-7-0.doc"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65-03-00ax-cr-cid-25120-25050-ul-sr-field.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588-00-00ax-cr-for-cid-25085.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0/11-20-1710-00-00ax-sa2-cid-25039-25040.docx" TargetMode="External"/><Relationship Id="rId3" Type="http://schemas.openxmlformats.org/officeDocument/2006/relationships/hyperlink" Target="https://mentor.ieee.org/802.11/dcn/20/11-20-1690-00-00ax-d7-0-editorial-cr-part-2.docx" TargetMode="External"/><Relationship Id="rId7" Type="http://schemas.openxmlformats.org/officeDocument/2006/relationships/hyperlink" Target="https://mentor.ieee.org/802.11/dcn/20/11-20-1532-00-00ax-comment-resolution-on-cids-25053-and-25054.doc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20/11-20-1647-03-00ax-mac-cr-on-mu-cascading-for-draft-7-0.doc" TargetMode="External"/><Relationship Id="rId5" Type="http://schemas.openxmlformats.org/officeDocument/2006/relationships/hyperlink" Target="https://mentor.ieee.org/802.11/dcn/20/11-20-1571-00-00ax-sa2-comment-resolution-25076-25077.docx" TargetMode="External"/><Relationship Id="rId4" Type="http://schemas.openxmlformats.org/officeDocument/2006/relationships/hyperlink" Target="https://mentor.ieee.org/802.11/dcn/20/11-20-1523-00-00ax-11ax-sa2-draft-7-0-comment-resolutions.docx" TargetMode="External"/></Relationships>
</file>

<file path=ppt/slides/_rels/slide52.xml.rels><?xml version="1.0" encoding="UTF-8" standalone="yes"?>
<Relationships xmlns="http://schemas.openxmlformats.org/package/2006/relationships"><Relationship Id="rId2" Type="http://schemas.openxmlformats.org/officeDocument/2006/relationships/hyperlink" Target="https://apps.fcc.gov/oetcf/kdb/forms/FTSSearchResultPage.cfm?id=52935&amp;switch=P"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41-04-00ax-mac-cr-miscellaneous-cids-for-sa2.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32-01-00ax-comment-resolution-on-cids-25053-and-25054.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710-00-00ax-sa2-cid-25039-25040.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571-05-00ax-sa2-comment-resolution-25076-25077.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October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October – November - December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8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a:t>
            </a:r>
            <a:r>
              <a:rPr lang="en-US" baseline="30000" dirty="0"/>
              <a:t>st</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p>
          <a:p>
            <a:pPr lvl="1">
              <a:buFont typeface="Arial" panose="020B0604020202020204" pitchFamily="34" charset="0"/>
              <a:buChar char="•"/>
            </a:pPr>
            <a:r>
              <a:rPr lang="en-US" dirty="0"/>
              <a:t>Cascading Discussion</a:t>
            </a:r>
            <a:endParaRPr lang="en-US" sz="1200" dirty="0">
              <a:hlinkClick r:id="rId3"/>
            </a:endParaRPr>
          </a:p>
          <a:p>
            <a:pPr lvl="1">
              <a:buFont typeface="Arial" panose="020B0604020202020204" pitchFamily="34" charset="0"/>
              <a:buChar char="•"/>
            </a:pPr>
            <a:r>
              <a:rPr lang="en-US" sz="1200" strike="sngStrike" dirty="0">
                <a:hlinkClick r:id="rId3"/>
              </a:rPr>
              <a:t>https://mentor.ieee.org/802.11/dcn/20/11-20-1523-00-00ax-11ax-sa2-draft-7-0-comment-resolutions.docx</a:t>
            </a:r>
            <a:r>
              <a:rPr lang="en-US" sz="1200" strike="sngStrike" dirty="0"/>
              <a:t> - </a:t>
            </a:r>
            <a:r>
              <a:rPr lang="en-US" sz="1200" strike="sngStrike" dirty="0" err="1"/>
              <a:t>Menzo</a:t>
            </a:r>
            <a:r>
              <a:rPr lang="en-US" sz="1200" strike="sngStrike" dirty="0"/>
              <a:t> </a:t>
            </a:r>
            <a:r>
              <a:rPr lang="en-US" sz="1200" strike="sngStrike" dirty="0" err="1"/>
              <a:t>Wentink</a:t>
            </a:r>
            <a:endParaRPr lang="en-US" sz="1200" strike="sngStrike" dirty="0"/>
          </a:p>
          <a:p>
            <a:pPr lvl="1">
              <a:buFont typeface="Arial" panose="020B0604020202020204" pitchFamily="34" charset="0"/>
              <a:buChar char="•"/>
            </a:pPr>
            <a:r>
              <a:rPr lang="en-US" sz="1200" strike="sngStrike" dirty="0">
                <a:hlinkClick r:id="rId4"/>
              </a:rPr>
              <a:t>https://mentor.ieee.org/802.11/dcn/20/11-20-1528-00-00ax-sig-b-cr-on-d7-0.doc</a:t>
            </a:r>
            <a:r>
              <a:rPr lang="en-US" sz="1200" strike="sngStrike" dirty="0"/>
              <a:t> - Ross Jian Yu</a:t>
            </a:r>
          </a:p>
          <a:p>
            <a:pPr lvl="1">
              <a:buFont typeface="Arial" panose="020B0604020202020204" pitchFamily="34" charset="0"/>
              <a:buChar char="•"/>
            </a:pPr>
            <a:r>
              <a:rPr lang="en-US" sz="1200" dirty="0">
                <a:hlinkClick r:id="rId5"/>
              </a:rPr>
              <a:t>https://mentor.ieee.org/802.11/dcn/20/11-20-1530-02-00ax-sa2-clause-10-comment-resolution.docx</a:t>
            </a:r>
            <a:r>
              <a:rPr lang="en-US" sz="1200" dirty="0"/>
              <a:t> - Osama </a:t>
            </a:r>
            <a:r>
              <a:rPr lang="en-US" sz="1200" dirty="0" err="1"/>
              <a:t>Aboul-Magd</a:t>
            </a:r>
            <a:endParaRPr lang="en-US" sz="1200" dirty="0"/>
          </a:p>
          <a:p>
            <a:pPr lvl="1">
              <a:buFont typeface="Arial" panose="020B0604020202020204" pitchFamily="34" charset="0"/>
              <a:buChar char="•"/>
            </a:pPr>
            <a:r>
              <a:rPr lang="en-US" sz="1200" dirty="0">
                <a:hlinkClick r:id="rId6"/>
              </a:rPr>
              <a:t>https://mentor.ieee.org/802.11/dcn/20/11-20-1559-02-00ax-capability-indication-for-he-sm-power-save.docx</a:t>
            </a:r>
            <a:r>
              <a:rPr lang="en-US" sz="1200" dirty="0"/>
              <a:t> - Po-Kai Huang</a:t>
            </a:r>
          </a:p>
          <a:p>
            <a:pPr lvl="1">
              <a:buFont typeface="Arial" panose="020B0604020202020204" pitchFamily="34" charset="0"/>
              <a:buChar char="•"/>
            </a:pPr>
            <a:r>
              <a:rPr lang="en-US" sz="1200" dirty="0">
                <a:hlinkClick r:id="rId7"/>
              </a:rPr>
              <a:t>https://mentor.ieee.org/802.11/dcn/20/11-20-1541-00-00ax-mac-cr-miscellaneous-cids-for-sa2.docx</a:t>
            </a:r>
            <a:r>
              <a:rPr lang="en-US" sz="1200" dirty="0"/>
              <a:t> - Alfred </a:t>
            </a:r>
            <a:r>
              <a:rPr lang="en-US" sz="1200" dirty="0" err="1"/>
              <a:t>Asterjadhi</a:t>
            </a:r>
            <a:endParaRPr lang="en-US" sz="1200" dirty="0"/>
          </a:p>
          <a:p>
            <a:pPr lvl="1">
              <a:buFont typeface="Arial" panose="020B0604020202020204" pitchFamily="34" charset="0"/>
              <a:buChar char="•"/>
            </a:pPr>
            <a:r>
              <a:rPr lang="en-US" sz="1200" dirty="0">
                <a:hlinkClick r:id="rId8"/>
              </a:rPr>
              <a:t>https://mentor.ieee.org/802.11/dcn/20/11-20-1531-01-00ax-cr-for-miscellaneous-cids-in-sa2.docx</a:t>
            </a:r>
            <a:r>
              <a:rPr lang="en-US" sz="1200" dirty="0"/>
              <a:t> - Po-Kai Huang</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38814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77188825"/>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25043, </a:t>
                      </a:r>
                      <a:r>
                        <a:rPr lang="en-GB" sz="1800" strike="noStrike" kern="1200" dirty="0">
                          <a:solidFill>
                            <a:schemeClr val="dk1"/>
                          </a:solidFill>
                          <a:effectLst/>
                          <a:highlight>
                            <a:srgbClr val="FFFF00"/>
                          </a:highlight>
                          <a:latin typeface="+mn-lt"/>
                          <a:ea typeface="+mn-ea"/>
                          <a:cs typeface="+mn-cs"/>
                        </a:rPr>
                        <a:t>25044</a:t>
                      </a:r>
                      <a:r>
                        <a:rPr lang="en-GB" sz="1800" strike="noStrike" kern="1200" dirty="0">
                          <a:solidFill>
                            <a:schemeClr val="dk1"/>
                          </a:solidFill>
                          <a:effectLst/>
                          <a:latin typeface="+mn-lt"/>
                          <a:ea typeface="+mn-ea"/>
                          <a:cs typeface="+mn-cs"/>
                        </a:rPr>
                        <a:t>, 25064, 25118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11-20/1531</a:t>
                      </a:r>
                    </a:p>
                  </a:txBody>
                  <a:tcPr/>
                </a:tc>
                <a:tc>
                  <a:txBody>
                    <a:bodyPr/>
                    <a:lstStyle/>
                    <a:p>
                      <a:r>
                        <a:rPr lang="en-GB" sz="1800" kern="1200" dirty="0">
                          <a:solidFill>
                            <a:schemeClr val="dk1"/>
                          </a:solidFill>
                          <a:effectLst/>
                          <a:latin typeface="+mn-lt"/>
                          <a:ea typeface="+mn-ea"/>
                          <a:cs typeface="+mn-cs"/>
                        </a:rPr>
                        <a:t>25045, 25048, 25065, 25070, 25093</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657884173"/>
                  </a:ext>
                </a:extLst>
              </a:tr>
              <a:tr h="370840">
                <a:tc>
                  <a:txBody>
                    <a:bodyPr/>
                    <a:lstStyle/>
                    <a:p>
                      <a:endParaRPr lang="en-US" strike="no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25005 </a:t>
                      </a:r>
                      <a:r>
                        <a:rPr lang="en-US" strike="noStrike" dirty="0">
                          <a:sym typeface="Wingdings" pitchFamily="2" charset="2"/>
                        </a:rPr>
                        <a:t> Cascading</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Discussion</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818667"/>
            <a:ext cx="10361084" cy="2666999"/>
          </a:xfrm>
        </p:spPr>
        <p:txBody>
          <a:bodyPr/>
          <a:lstStyle/>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a:t>
            </a:r>
          </a:p>
          <a:p>
            <a:r>
              <a:rPr lang="en-US" sz="1400" b="0" dirty="0"/>
              <a:t> </a:t>
            </a:r>
          </a:p>
          <a:p>
            <a:r>
              <a:rPr lang="en-US" sz="1400" b="0" dirty="0"/>
              <a:t>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737335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E516B-12AF-3C49-B955-78DE5EEC3D14}"/>
              </a:ext>
            </a:extLst>
          </p:cNvPr>
          <p:cNvSpPr>
            <a:spLocks noGrp="1"/>
          </p:cNvSpPr>
          <p:nvPr>
            <p:ph type="title"/>
          </p:nvPr>
        </p:nvSpPr>
        <p:spPr/>
        <p:txBody>
          <a:bodyPr/>
          <a:lstStyle/>
          <a:p>
            <a:r>
              <a:rPr lang="en-US" dirty="0"/>
              <a:t>Cascading SP</a:t>
            </a:r>
          </a:p>
        </p:txBody>
      </p:sp>
      <p:sp>
        <p:nvSpPr>
          <p:cNvPr id="3" name="Content Placeholder 2">
            <a:extLst>
              <a:ext uri="{FF2B5EF4-FFF2-40B4-BE49-F238E27FC236}">
                <a16:creationId xmlns:a16="http://schemas.microsoft.com/office/drawing/2014/main" id="{6C158B8E-76FB-A343-9F1B-B200A5D3E6A3}"/>
              </a:ext>
            </a:extLst>
          </p:cNvPr>
          <p:cNvSpPr>
            <a:spLocks noGrp="1"/>
          </p:cNvSpPr>
          <p:nvPr>
            <p:ph idx="1"/>
          </p:nvPr>
        </p:nvSpPr>
        <p:spPr>
          <a:xfrm>
            <a:off x="965200" y="1591629"/>
            <a:ext cx="10361084" cy="2666999"/>
          </a:xfrm>
        </p:spPr>
        <p:txBody>
          <a:bodyPr/>
          <a:lstStyle/>
          <a:p>
            <a:r>
              <a:rPr lang="en-US" sz="1400" b="0" dirty="0"/>
              <a:t>Which Option do you prefer</a:t>
            </a:r>
          </a:p>
          <a:p>
            <a:r>
              <a:rPr lang="en-US" sz="1400" b="0" dirty="0"/>
              <a:t>Option 1: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 sentence, </a:t>
            </a:r>
            <a:r>
              <a:rPr lang="en-US" altLang="ja-JP" sz="1400" b="0" dirty="0"/>
              <a:t>“</a:t>
            </a:r>
            <a:r>
              <a:rPr lang="en-US" sz="1400" b="0" dirty="0"/>
              <a:t>The MU cascading sequence may include one or more QoS Data frames with ack policy HTPE Ack and/or Management frame soliciting acknowledgement together with a triggering frame.</a:t>
            </a:r>
            <a:r>
              <a:rPr lang="en-US" altLang="ja-JP" sz="1400" b="0" dirty="0"/>
              <a:t>”</a:t>
            </a:r>
            <a:r>
              <a:rPr lang="en-US" sz="1400" b="0" dirty="0"/>
              <a:t>, at the beginning of the paragraph that starts with </a:t>
            </a:r>
            <a:r>
              <a:rPr lang="en-US" altLang="ja-JP" sz="1400" b="0" dirty="0"/>
              <a:t>“</a:t>
            </a:r>
            <a:r>
              <a:rPr lang="en-US" sz="1400" b="0" dirty="0"/>
              <a:t>The MU cascading sequence may have a different set of transmitters in HE TB PPDUs </a:t>
            </a:r>
            <a:r>
              <a:rPr lang="en-US" altLang="ja-JP" sz="1400" b="0" dirty="0"/>
              <a:t>…”</a:t>
            </a:r>
            <a:r>
              <a:rPr lang="en-US" sz="1400" b="0" dirty="0"/>
              <a:t> in 26.5.3, and</a:t>
            </a:r>
          </a:p>
          <a:p>
            <a:r>
              <a:rPr lang="en-US" sz="1400" b="0" dirty="0"/>
              <a:t>-      </a:t>
            </a:r>
            <a:r>
              <a:rPr lang="en-US" sz="1400" b="0" dirty="0">
                <a:highlight>
                  <a:srgbClr val="00FF00"/>
                </a:highlight>
              </a:rPr>
              <a:t>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  </a:t>
            </a:r>
            <a:r>
              <a:rPr lang="en-US" sz="1400" b="0" dirty="0" err="1">
                <a:highlight>
                  <a:srgbClr val="00FF00"/>
                </a:highlight>
              </a:rPr>
              <a:t>ß</a:t>
            </a:r>
            <a:r>
              <a:rPr lang="en-US" sz="1400" b="0" dirty="0">
                <a:highlight>
                  <a:srgbClr val="00FF00"/>
                </a:highlight>
              </a:rPr>
              <a:t> I am open with this. </a:t>
            </a:r>
            <a:r>
              <a:rPr lang="en-US" sz="1400" b="0" dirty="0">
                <a:solidFill>
                  <a:srgbClr val="FF0000"/>
                </a:solidFill>
                <a:highlight>
                  <a:srgbClr val="00FF00"/>
                </a:highlight>
              </a:rPr>
              <a:t>- 1</a:t>
            </a:r>
          </a:p>
          <a:p>
            <a:r>
              <a:rPr lang="en-US" sz="1400" b="0" dirty="0"/>
              <a:t> </a:t>
            </a:r>
          </a:p>
          <a:p>
            <a:r>
              <a:rPr lang="en-US" sz="1400" b="0" dirty="0"/>
              <a:t>Option 2:	change the first sentence in 26.5.3 MU cascading sequence to </a:t>
            </a:r>
            <a:r>
              <a:rPr lang="en-US" altLang="ja-JP" sz="1400" b="0" dirty="0"/>
              <a:t>“</a:t>
            </a:r>
            <a:r>
              <a:rPr lang="en-US" sz="1400" b="0" dirty="0">
                <a:highlight>
                  <a:srgbClr val="00FF00"/>
                </a:highlight>
              </a:rPr>
              <a:t>An MU cascading sequence is a frame exchange sequence between an AP and one or more non-AP STAs in which the AP, within a single PPDU, acknowledges one or more frames from a STA, and triggers the STA for a further UL transmission.",</a:t>
            </a:r>
          </a:p>
          <a:p>
            <a:r>
              <a:rPr lang="en-US" sz="1400" b="0" dirty="0"/>
              <a:t>-      add </a:t>
            </a:r>
            <a:r>
              <a:rPr lang="en-US" altLang="ja-JP" sz="1400" b="0" dirty="0"/>
              <a:t>“</a:t>
            </a:r>
            <a:r>
              <a:rPr lang="en-US" sz="1400" b="0" dirty="0"/>
              <a:t>NOTE</a:t>
            </a:r>
            <a:r>
              <a:rPr lang="en-US" altLang="ja-JP" sz="1400" b="0" dirty="0"/>
              <a:t>—</a:t>
            </a:r>
            <a:r>
              <a:rPr lang="en-US" sz="14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400" b="0" dirty="0"/>
              <a:t>” </a:t>
            </a:r>
            <a:r>
              <a:rPr lang="en-US" sz="1400" b="0" dirty="0"/>
              <a:t>(probably between the last 3</a:t>
            </a:r>
            <a:r>
              <a:rPr lang="en-US" sz="1400" b="0" baseline="30000" dirty="0"/>
              <a:t>rd</a:t>
            </a:r>
            <a:r>
              <a:rPr lang="en-US" sz="1400" b="0" dirty="0"/>
              <a:t> and 2</a:t>
            </a:r>
            <a:r>
              <a:rPr lang="en-US" sz="1400" b="0" baseline="30000" dirty="0"/>
              <a:t>nd</a:t>
            </a:r>
            <a:r>
              <a:rPr lang="en-US" sz="1400" b="0" dirty="0"/>
              <a:t>paragraph) in 26.5.3, and -8</a:t>
            </a:r>
          </a:p>
          <a:p>
            <a:r>
              <a:rPr lang="en-US" sz="1400" b="0" dirty="0"/>
              <a:t>-     </a:t>
            </a:r>
            <a:r>
              <a:rPr lang="en-US" sz="1400" b="0" dirty="0">
                <a:highlight>
                  <a:srgbClr val="00FF00"/>
                </a:highlight>
              </a:rPr>
              <a:t> delete </a:t>
            </a:r>
            <a:r>
              <a:rPr lang="en-US" altLang="ja-JP" sz="1400" b="0" dirty="0">
                <a:highlight>
                  <a:srgbClr val="00FF00"/>
                </a:highlight>
              </a:rPr>
              <a:t>“</a:t>
            </a:r>
            <a:r>
              <a:rPr lang="en-US" sz="1400" b="0" dirty="0">
                <a:highlight>
                  <a:srgbClr val="00FF00"/>
                </a:highlight>
              </a:rPr>
              <a:t>The A-MPDU may contain other MPDUs, subject to the rules in 26.6 (A-MPDU operation in an HE PPDU).</a:t>
            </a:r>
            <a:r>
              <a:rPr lang="en-US" altLang="ja-JP" sz="1400" b="0" dirty="0">
                <a:highlight>
                  <a:srgbClr val="00FF00"/>
                </a:highlight>
              </a:rPr>
              <a:t>”</a:t>
            </a:r>
            <a:r>
              <a:rPr lang="en-US" sz="1400" b="0" dirty="0">
                <a:highlight>
                  <a:srgbClr val="00FF00"/>
                </a:highlight>
              </a:rPr>
              <a:t> in 26.5.3.</a:t>
            </a:r>
          </a:p>
          <a:p>
            <a:endParaRPr lang="en-US" sz="1400" b="0" dirty="0"/>
          </a:p>
          <a:p>
            <a:r>
              <a:rPr lang="en-US" sz="1400" b="0" dirty="0"/>
              <a:t>Option 3: No change - 3</a:t>
            </a:r>
          </a:p>
          <a:p>
            <a:endParaRPr lang="en-US" sz="1400" b="0" dirty="0">
              <a:highlight>
                <a:srgbClr val="00FF00"/>
              </a:highlight>
            </a:endParaRPr>
          </a:p>
          <a:p>
            <a:endParaRPr lang="en-US" sz="1400" dirty="0"/>
          </a:p>
        </p:txBody>
      </p:sp>
      <p:sp>
        <p:nvSpPr>
          <p:cNvPr id="4" name="Slide Number Placeholder 3">
            <a:extLst>
              <a:ext uri="{FF2B5EF4-FFF2-40B4-BE49-F238E27FC236}">
                <a16:creationId xmlns:a16="http://schemas.microsoft.com/office/drawing/2014/main" id="{34E680D0-2DE4-6D47-A35A-D220150E2D8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FA3B5BF-8B09-A54B-9311-8FC9B62BEF3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DCC4269-1621-5C4F-90D8-02D0486E932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1341768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779549-A1E6-F047-90AD-432BAE46BA76}"/>
              </a:ext>
            </a:extLst>
          </p:cNvPr>
          <p:cNvSpPr>
            <a:spLocks noGrp="1"/>
          </p:cNvSpPr>
          <p:nvPr>
            <p:ph type="title"/>
          </p:nvPr>
        </p:nvSpPr>
        <p:spPr/>
        <p:txBody>
          <a:bodyPr/>
          <a:lstStyle/>
          <a:p>
            <a:r>
              <a:rPr lang="en-US" dirty="0"/>
              <a:t>CR Motion # 1108</a:t>
            </a:r>
          </a:p>
        </p:txBody>
      </p:sp>
      <p:sp>
        <p:nvSpPr>
          <p:cNvPr id="3" name="Content Placeholder 2">
            <a:extLst>
              <a:ext uri="{FF2B5EF4-FFF2-40B4-BE49-F238E27FC236}">
                <a16:creationId xmlns:a16="http://schemas.microsoft.com/office/drawing/2014/main" id="{BE636CC0-E74D-364C-971A-BBFAC9A5AE16}"/>
              </a:ext>
            </a:extLst>
          </p:cNvPr>
          <p:cNvSpPr>
            <a:spLocks noGrp="1"/>
          </p:cNvSpPr>
          <p:nvPr>
            <p:ph idx="1"/>
          </p:nvPr>
        </p:nvSpPr>
        <p:spPr/>
        <p:txBody>
          <a:bodyPr/>
          <a:lstStyle/>
          <a:p>
            <a:r>
              <a:rPr lang="en-US" dirty="0"/>
              <a:t>Move to approve “Revised” as the resolution to CID 25005. </a:t>
            </a:r>
            <a:r>
              <a:rPr lang="en-US" dirty="0" err="1"/>
              <a:t>TGax</a:t>
            </a:r>
            <a:r>
              <a:rPr lang="en-US" dirty="0"/>
              <a:t> Editor please make the changes:</a:t>
            </a:r>
          </a:p>
          <a:p>
            <a:r>
              <a:rPr lang="en-US" sz="1600" b="0" dirty="0"/>
              <a:t>change the first sentence in 26.5.3 MU cascading sequence to </a:t>
            </a:r>
            <a:r>
              <a:rPr lang="en-US" altLang="ja-JP" sz="1600" b="0" dirty="0"/>
              <a:t>“</a:t>
            </a:r>
            <a:r>
              <a:rPr lang="en-US" sz="1600" b="0" dirty="0"/>
              <a:t>An MU cascading sequence is a frame exchange sequence between an AP and one or more non-AP STAs in which the AP, within a single PPDU, acknowledges one or more frames from a STA, and triggers the STA for a further UL transmission.",</a:t>
            </a:r>
          </a:p>
          <a:p>
            <a:r>
              <a:rPr lang="en-US" sz="1600" b="0" dirty="0"/>
              <a:t>-      add </a:t>
            </a:r>
            <a:r>
              <a:rPr lang="en-US" altLang="ja-JP" sz="1600" b="0" dirty="0"/>
              <a:t>“</a:t>
            </a:r>
            <a:r>
              <a:rPr lang="en-US" sz="1600" b="0" dirty="0"/>
              <a:t>NOTE</a:t>
            </a:r>
            <a:r>
              <a:rPr lang="en-US" altLang="ja-JP" sz="1600" b="0" dirty="0"/>
              <a:t>—</a:t>
            </a:r>
            <a:r>
              <a:rPr lang="en-US" sz="1600" b="0" dirty="0"/>
              <a:t>An A-MPDU sent by an AP in an MU cascading sequence typically includes, in addition to the acknowledgement and triggering frames, one or more QoS Data frames with ack policy HETP Ack and/or a Management frame soliciting acknowledgement, subject to the rules in 26.6.</a:t>
            </a:r>
            <a:r>
              <a:rPr lang="en-US" altLang="ja-JP" sz="1600" b="0" dirty="0"/>
              <a:t>” </a:t>
            </a:r>
            <a:r>
              <a:rPr lang="en-US" sz="1600" b="0" dirty="0"/>
              <a:t>between the last 3</a:t>
            </a:r>
            <a:r>
              <a:rPr lang="en-US" sz="1600" b="0" baseline="30000" dirty="0"/>
              <a:t>rd</a:t>
            </a:r>
            <a:r>
              <a:rPr lang="en-US" sz="1600" b="0" dirty="0"/>
              <a:t> and 2</a:t>
            </a:r>
            <a:r>
              <a:rPr lang="en-US" sz="1600" b="0" baseline="30000" dirty="0"/>
              <a:t>nd</a:t>
            </a:r>
            <a:r>
              <a:rPr lang="en-US" sz="1600" b="0" dirty="0"/>
              <a:t>paragraph in 26.5.3, and</a:t>
            </a:r>
          </a:p>
          <a:p>
            <a:r>
              <a:rPr lang="en-US" sz="1600" b="0" dirty="0"/>
              <a:t>-      delete </a:t>
            </a:r>
            <a:r>
              <a:rPr lang="en-US" altLang="ja-JP" sz="1600" b="0" dirty="0"/>
              <a:t>“</a:t>
            </a:r>
            <a:r>
              <a:rPr lang="en-US" sz="1600" b="0" dirty="0"/>
              <a:t>The A-MPDU may contain other MPDUs, subject to the rules in 26.6 (A-MPDU operation in an HE PPDU).</a:t>
            </a:r>
            <a:r>
              <a:rPr lang="en-US" altLang="ja-JP" sz="1600" b="0" dirty="0"/>
              <a:t>”</a:t>
            </a:r>
            <a:r>
              <a:rPr lang="en-US" sz="1600" b="0" dirty="0"/>
              <a:t> in 26.5.3.</a:t>
            </a:r>
            <a:endParaRPr lang="en-US" b="0" dirty="0">
              <a:highlight>
                <a:srgbClr val="00FF00"/>
              </a:highlight>
            </a:endParaRPr>
          </a:p>
          <a:p>
            <a:r>
              <a:rPr lang="en-US" dirty="0"/>
              <a:t>Move: 	Mark Rison	Second: </a:t>
            </a:r>
            <a:r>
              <a:rPr lang="en-US" dirty="0" err="1"/>
              <a:t>Tomo</a:t>
            </a:r>
            <a:r>
              <a:rPr lang="en-US" dirty="0"/>
              <a:t> Adachi</a:t>
            </a:r>
          </a:p>
          <a:p>
            <a:r>
              <a:rPr lang="en-US" dirty="0"/>
              <a:t>Y/N/A:10/1/1 Motion pass</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77E50AF5-7155-E840-83A5-BAEFD3EADD9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A0C521B-BE8C-774A-A7FD-8CA888407B9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3013052-9D4A-C04E-A09C-B9B28C70AB95}"/>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432112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A8C9C3-C699-9641-9FAF-1EC866BD4547}"/>
              </a:ext>
            </a:extLst>
          </p:cNvPr>
          <p:cNvSpPr>
            <a:spLocks noGrp="1"/>
          </p:cNvSpPr>
          <p:nvPr>
            <p:ph type="title"/>
          </p:nvPr>
        </p:nvSpPr>
        <p:spPr/>
        <p:txBody>
          <a:bodyPr/>
          <a:lstStyle/>
          <a:p>
            <a:r>
              <a:rPr lang="en-US" dirty="0"/>
              <a:t>CR Motion #1109</a:t>
            </a:r>
          </a:p>
        </p:txBody>
      </p:sp>
      <p:sp>
        <p:nvSpPr>
          <p:cNvPr id="3" name="Content Placeholder 2">
            <a:extLst>
              <a:ext uri="{FF2B5EF4-FFF2-40B4-BE49-F238E27FC236}">
                <a16:creationId xmlns:a16="http://schemas.microsoft.com/office/drawing/2014/main" id="{8D1C34AF-116E-074B-93F2-50448730C2D3}"/>
              </a:ext>
            </a:extLst>
          </p:cNvPr>
          <p:cNvSpPr>
            <a:spLocks noGrp="1"/>
          </p:cNvSpPr>
          <p:nvPr>
            <p:ph idx="1"/>
          </p:nvPr>
        </p:nvSpPr>
        <p:spPr/>
        <p:txBody>
          <a:bodyPr/>
          <a:lstStyle/>
          <a:p>
            <a:r>
              <a:rPr lang="en-US" dirty="0"/>
              <a:t>Move to approve resolutions to CIDs </a:t>
            </a:r>
            <a:r>
              <a:rPr lang="en-GB" dirty="0"/>
              <a:t>25043, 25044, 25118 in doc</a:t>
            </a:r>
            <a:r>
              <a:rPr lang="en-CA" dirty="0"/>
              <a:t> </a:t>
            </a:r>
            <a:r>
              <a:rPr lang="en-CA" dirty="0">
                <a:hlinkClick r:id="rId2"/>
              </a:rPr>
              <a:t>https://mentor.ieee.org/802.11/dcn/20/11-20-1530-02-00ax-sa2-clause-10-comment-resolution.docx</a:t>
            </a:r>
            <a:r>
              <a:rPr lang="en-CA" dirty="0"/>
              <a:t> </a:t>
            </a:r>
          </a:p>
          <a:p>
            <a:endParaRPr lang="en-CA" dirty="0"/>
          </a:p>
          <a:p>
            <a:r>
              <a:rPr lang="en-CA" dirty="0"/>
              <a:t>Move:  Alfred </a:t>
            </a:r>
            <a:r>
              <a:rPr lang="en-CA" dirty="0" err="1"/>
              <a:t>Asterjadhi</a:t>
            </a:r>
            <a:r>
              <a:rPr lang="en-CA" dirty="0"/>
              <a:t>			Second: </a:t>
            </a:r>
            <a:r>
              <a:rPr lang="en-CA" dirty="0" err="1"/>
              <a:t>Yasu</a:t>
            </a:r>
            <a:r>
              <a:rPr lang="en-CA" dirty="0"/>
              <a:t> Inoue</a:t>
            </a:r>
          </a:p>
          <a:p>
            <a:r>
              <a:rPr lang="en-CA" dirty="0"/>
              <a:t>Approved with unanimous </a:t>
            </a:r>
            <a:r>
              <a:rPr lang="en-CA" dirty="0" err="1"/>
              <a:t>sconsent</a:t>
            </a:r>
            <a:endParaRPr lang="en-US" dirty="0"/>
          </a:p>
        </p:txBody>
      </p:sp>
      <p:sp>
        <p:nvSpPr>
          <p:cNvPr id="4" name="Slide Number Placeholder 3">
            <a:extLst>
              <a:ext uri="{FF2B5EF4-FFF2-40B4-BE49-F238E27FC236}">
                <a16:creationId xmlns:a16="http://schemas.microsoft.com/office/drawing/2014/main" id="{396AB94E-5487-4949-9C12-138A9B34008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6F6AB0B6-7A26-484C-B9AA-1CAC72BCCE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AEE1B56-DC0E-A04B-BD4E-F183DD9B205E}"/>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96685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FBC1A2-4659-1747-AF1C-F65960975C35}"/>
              </a:ext>
            </a:extLst>
          </p:cNvPr>
          <p:cNvSpPr>
            <a:spLocks noGrp="1"/>
          </p:cNvSpPr>
          <p:nvPr>
            <p:ph type="title"/>
          </p:nvPr>
        </p:nvSpPr>
        <p:spPr/>
        <p:txBody>
          <a:bodyPr/>
          <a:lstStyle/>
          <a:p>
            <a:r>
              <a:rPr lang="en-US" dirty="0"/>
              <a:t>CR Motion#1110</a:t>
            </a:r>
          </a:p>
        </p:txBody>
      </p:sp>
      <p:sp>
        <p:nvSpPr>
          <p:cNvPr id="3" name="Content Placeholder 2">
            <a:extLst>
              <a:ext uri="{FF2B5EF4-FFF2-40B4-BE49-F238E27FC236}">
                <a16:creationId xmlns:a16="http://schemas.microsoft.com/office/drawing/2014/main" id="{AB2635EE-BA64-924A-BCC8-44857B9E69FB}"/>
              </a:ext>
            </a:extLst>
          </p:cNvPr>
          <p:cNvSpPr>
            <a:spLocks noGrp="1"/>
          </p:cNvSpPr>
          <p:nvPr>
            <p:ph idx="1"/>
          </p:nvPr>
        </p:nvSpPr>
        <p:spPr/>
        <p:txBody>
          <a:bodyPr/>
          <a:lstStyle/>
          <a:p>
            <a:r>
              <a:rPr lang="en-US" dirty="0"/>
              <a:t>Move to approve resolutions to CIDs </a:t>
            </a:r>
            <a:r>
              <a:rPr lang="en-GB" dirty="0"/>
              <a:t>25045, 25048, 25065, 25070, 25093</a:t>
            </a:r>
            <a:r>
              <a:rPr lang="en-US" dirty="0"/>
              <a:t> in doc </a:t>
            </a:r>
          </a:p>
          <a:p>
            <a:r>
              <a:rPr lang="en-CA" dirty="0">
                <a:hlinkClick r:id="rId2"/>
              </a:rPr>
              <a:t>https://mentor.ieee.org/802.11/dcn/20/11-20-1531-04-00ax-cr-for-miscellaneous-cids-in-sa2.docx</a:t>
            </a:r>
            <a:r>
              <a:rPr lang="en-CA" dirty="0"/>
              <a:t> </a:t>
            </a:r>
          </a:p>
          <a:p>
            <a:endParaRPr lang="en-CA" dirty="0"/>
          </a:p>
          <a:p>
            <a:r>
              <a:rPr lang="en-CA" dirty="0"/>
              <a:t>Move:		Po-Kai Huang	Second: </a:t>
            </a:r>
            <a:r>
              <a:rPr lang="en-CA" dirty="0" err="1"/>
              <a:t>Liwen</a:t>
            </a:r>
            <a:r>
              <a:rPr lang="en-CA" dirty="0"/>
              <a:t> Chu</a:t>
            </a:r>
          </a:p>
          <a:p>
            <a:r>
              <a:rPr lang="en-CA" dirty="0"/>
              <a:t>Approved with unanimous consent.</a:t>
            </a:r>
          </a:p>
        </p:txBody>
      </p:sp>
      <p:sp>
        <p:nvSpPr>
          <p:cNvPr id="4" name="Slide Number Placeholder 3">
            <a:extLst>
              <a:ext uri="{FF2B5EF4-FFF2-40B4-BE49-F238E27FC236}">
                <a16:creationId xmlns:a16="http://schemas.microsoft.com/office/drawing/2014/main" id="{2C23D6F5-D4E7-0146-B2D1-4650B867A787}"/>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6476139-0A62-F441-85CE-B228996A477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9F33AA2-2756-3440-9D54-72B9C9A16C8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2340272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6</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dirty="0">
                <a:hlinkClick r:id="rId3"/>
              </a:rPr>
              <a:t>https://mentor.ieee.org/802.11/dcn/20/11-20-1523-01-00ax-11ax-sa2-draft-7-0-comment-resolutions.docx</a:t>
            </a:r>
            <a:r>
              <a:rPr lang="en-US" sz="1400" dirty="0"/>
              <a:t> - </a:t>
            </a:r>
            <a:r>
              <a:rPr lang="en-US" sz="1400" dirty="0" err="1"/>
              <a:t>Menzo</a:t>
            </a:r>
            <a:r>
              <a:rPr lang="en-US" sz="1400" dirty="0"/>
              <a:t> </a:t>
            </a:r>
            <a:r>
              <a:rPr lang="en-US" sz="1400" dirty="0" err="1"/>
              <a:t>Wentink</a:t>
            </a:r>
            <a:endParaRPr lang="en-US" sz="1400" dirty="0"/>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https://mentor.ieee.org/802.11/dcn/20/11-20-1530-02-00ax-sa2-clause-10-comment-resolution.docx</a:t>
            </a:r>
            <a:r>
              <a:rPr lang="en-US" sz="1400" dirty="0"/>
              <a:t> - Osama </a:t>
            </a:r>
            <a:r>
              <a:rPr lang="en-US" sz="1400" dirty="0" err="1"/>
              <a:t>Aboul-Magd</a:t>
            </a:r>
            <a:endParaRPr lang="en-US" sz="1400" dirty="0"/>
          </a:p>
          <a:p>
            <a:pPr lvl="1">
              <a:buFont typeface="Arial" panose="020B0604020202020204" pitchFamily="34" charset="0"/>
              <a:buChar char="•"/>
            </a:pPr>
            <a:r>
              <a:rPr lang="en-US" sz="1400" dirty="0">
                <a:hlinkClick r:id="rId6"/>
              </a:rPr>
              <a:t>https://mentor.ieee.org/802.11/dcn/20/11-20-1541-00-00ax-mac-cr-miscellaneous-cids-for-sa2.docx</a:t>
            </a:r>
            <a:r>
              <a:rPr lang="en-US" sz="1400" dirty="0"/>
              <a:t> - Alfred </a:t>
            </a:r>
            <a:r>
              <a:rPr lang="en-US" sz="1400" dirty="0" err="1"/>
              <a:t>Asterjadhi</a:t>
            </a:r>
            <a:endParaRPr lang="en-US" sz="1400" dirty="0"/>
          </a:p>
          <a:p>
            <a:pPr lvl="1">
              <a:buFont typeface="Arial" panose="020B0604020202020204" pitchFamily="34" charset="0"/>
              <a:buChar char="•"/>
            </a:pPr>
            <a:r>
              <a:rPr lang="en-US" sz="1400" dirty="0">
                <a:hlinkClick r:id="rId7"/>
              </a:rPr>
              <a:t>https://mentor.ieee.org/802.11/dcn/20/11-20-1571-00-00ax-sa2-comment-resolution-25076-25077.docx</a:t>
            </a:r>
            <a:r>
              <a:rPr lang="en-US" sz="1400" dirty="0"/>
              <a:t> - </a:t>
            </a:r>
            <a:r>
              <a:rPr lang="en-US" sz="1400" dirty="0" err="1"/>
              <a:t>Liwen</a:t>
            </a:r>
            <a:r>
              <a:rPr lang="en-US" sz="1400" dirty="0"/>
              <a:t> Chu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110283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sz="2000" dirty="0"/>
              <a:t> </a:t>
            </a:r>
            <a:r>
              <a:rPr lang="en-US" sz="3600" dirty="0" err="1">
                <a:latin typeface="Arial" panose="020B0604020202020204" pitchFamily="34" charset="0"/>
              </a:rPr>
              <a:t>TGax</a:t>
            </a:r>
            <a:r>
              <a:rPr lang="en-US" sz="3600" dirty="0">
                <a:latin typeface="Arial" panose="020B0604020202020204" pitchFamily="34" charset="0"/>
              </a:rPr>
              <a:t> CRC Teleconference Agendas: October – November - December 2020</a:t>
            </a:r>
          </a:p>
          <a:p>
            <a:pPr algn="ctr">
              <a:lnSpc>
                <a:spcPct val="90000"/>
              </a:lnSpc>
              <a:buFontTx/>
              <a:buNone/>
            </a:pPr>
            <a:endParaRPr lang="en-US" altLang="en-US" sz="20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Chair: Osama Aboul-Magd (Huawei Technologies)</a:t>
            </a:r>
          </a:p>
          <a:p>
            <a:pPr algn="ctr">
              <a:lnSpc>
                <a:spcPct val="90000"/>
              </a:lnSpc>
              <a:buFontTx/>
              <a:buNone/>
            </a:pPr>
            <a:r>
              <a:rPr lang="en-US" altLang="en-US" sz="2000" dirty="0">
                <a:latin typeface="Arial" panose="020B0604020202020204" pitchFamily="34" charset="0"/>
              </a:rPr>
              <a:t>Vice Chair: Alfred Asterjadhi (Qualcomm)</a:t>
            </a:r>
          </a:p>
          <a:p>
            <a:pPr algn="ctr">
              <a:lnSpc>
                <a:spcPct val="90000"/>
              </a:lnSpc>
              <a:buFontTx/>
              <a:buNone/>
            </a:pPr>
            <a:r>
              <a:rPr lang="en-US" altLang="en-US" sz="2000" dirty="0">
                <a:latin typeface="Arial" panose="020B0604020202020204" pitchFamily="34" charset="0"/>
              </a:rPr>
              <a:t>Vice Chair: Ron </a:t>
            </a:r>
            <a:r>
              <a:rPr lang="en-US" altLang="en-US" sz="2000" dirty="0" err="1">
                <a:latin typeface="Arial" panose="020B0604020202020204" pitchFamily="34" charset="0"/>
              </a:rPr>
              <a:t>Porat</a:t>
            </a:r>
            <a:r>
              <a:rPr lang="en-US" altLang="en-US" sz="2000" dirty="0">
                <a:latin typeface="Arial" panose="020B0604020202020204" pitchFamily="34" charset="0"/>
              </a:rPr>
              <a:t> (Broadcom)</a:t>
            </a:r>
            <a:endParaRPr lang="en-US" altLang="en-US" sz="1800" dirty="0">
              <a:latin typeface="Arial" panose="020B0604020202020204" pitchFamily="34" charset="0"/>
            </a:endParaRPr>
          </a:p>
          <a:p>
            <a:pPr algn="ctr">
              <a:lnSpc>
                <a:spcPct val="90000"/>
              </a:lnSpc>
              <a:buFontTx/>
              <a:buNone/>
            </a:pPr>
            <a:r>
              <a:rPr lang="en-US" altLang="en-US" sz="2000" dirty="0">
                <a:latin typeface="Arial" panose="020B0604020202020204" pitchFamily="34" charset="0"/>
              </a:rPr>
              <a:t>Secretary: Yasuhiko Inoue (NTT)</a:t>
            </a:r>
          </a:p>
          <a:p>
            <a:pPr algn="ctr">
              <a:lnSpc>
                <a:spcPct val="90000"/>
              </a:lnSpc>
              <a:buFontTx/>
              <a:buNone/>
            </a:pPr>
            <a:r>
              <a:rPr lang="en-US" altLang="en-US" sz="2000" dirty="0">
                <a:latin typeface="Arial" panose="020B0604020202020204" pitchFamily="34" charset="0"/>
              </a:rPr>
              <a:t>Technical Editor: Robert Stacey (Intel)</a:t>
            </a:r>
            <a:endParaRPr lang="en-CA" altLang="en-US" sz="2000"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October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92049092"/>
              </p:ext>
            </p:extLst>
          </p:nvPr>
        </p:nvGraphicFramePr>
        <p:xfrm>
          <a:off x="1676400" y="2534920"/>
          <a:ext cx="9093202" cy="18846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11-20/1530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highlight>
                            <a:srgbClr val="00FF00"/>
                          </a:highlight>
                          <a:latin typeface="+mn-lt"/>
                          <a:ea typeface="+mn-ea"/>
                          <a:cs typeface="+mn-cs"/>
                        </a:rPr>
                        <a:t>25044 </a:t>
                      </a:r>
                      <a:r>
                        <a:rPr lang="en-GB" sz="1800" strike="noStrike" kern="1200" dirty="0">
                          <a:solidFill>
                            <a:schemeClr val="dk1"/>
                          </a:solidFill>
                          <a:effectLst/>
                          <a:latin typeface="+mn-lt"/>
                          <a:ea typeface="+mn-ea"/>
                          <a:cs typeface="+mn-cs"/>
                        </a:rPr>
                        <a:t>resolved in doc 11-20/1523r2</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11-20/1541</a:t>
                      </a:r>
                    </a:p>
                  </a:txBody>
                  <a:tcPr/>
                </a:tc>
                <a:tc>
                  <a:txBody>
                    <a:bodyPr/>
                    <a:lstStyle/>
                    <a:p>
                      <a:pPr lvl="0"/>
                      <a:r>
                        <a:rPr lang="en-GB" sz="1800" kern="1200" dirty="0">
                          <a:solidFill>
                            <a:schemeClr val="dk1"/>
                          </a:solidFill>
                          <a:effectLst/>
                          <a:latin typeface="+mn-lt"/>
                          <a:ea typeface="+mn-ea"/>
                          <a:cs typeface="+mn-cs"/>
                        </a:rPr>
                        <a:t>25015, 25018, 25035, 25046, 25049, 25063, 25066, 25094, 25121, 25126,</a:t>
                      </a:r>
                      <a:endParaRPr lang="en-CA" sz="1800" kern="1200" dirty="0">
                        <a:solidFill>
                          <a:schemeClr val="dk1"/>
                        </a:solidFill>
                        <a:effectLst/>
                        <a:latin typeface="+mn-lt"/>
                        <a:ea typeface="+mn-ea"/>
                        <a:cs typeface="+mn-cs"/>
                      </a:endParaRPr>
                    </a:p>
                    <a:p>
                      <a:r>
                        <a:rPr lang="en-GB" sz="1800" kern="1200" dirty="0">
                          <a:solidFill>
                            <a:schemeClr val="dk1"/>
                          </a:solidFill>
                          <a:effectLst/>
                          <a:latin typeface="+mn-lt"/>
                          <a:ea typeface="+mn-ea"/>
                          <a:cs typeface="+mn-cs"/>
                        </a:rPr>
                        <a:t>25127, 25128, </a:t>
                      </a:r>
                      <a:r>
                        <a:rPr lang="en-GB" sz="1800" kern="1200" dirty="0">
                          <a:solidFill>
                            <a:schemeClr val="dk1"/>
                          </a:solidFill>
                          <a:effectLst/>
                          <a:highlight>
                            <a:srgbClr val="FFFF00"/>
                          </a:highlight>
                          <a:latin typeface="+mn-lt"/>
                          <a:ea typeface="+mn-ea"/>
                          <a:cs typeface="+mn-cs"/>
                        </a:rPr>
                        <a:t>25129</a:t>
                      </a:r>
                      <a:r>
                        <a:rPr lang="en-GB" sz="1800" kern="1200" dirty="0">
                          <a:solidFill>
                            <a:schemeClr val="dk1"/>
                          </a:solidFill>
                          <a:effectLst/>
                          <a:latin typeface="+mn-lt"/>
                          <a:ea typeface="+mn-ea"/>
                          <a:cs typeface="+mn-cs"/>
                        </a:rPr>
                        <a:t>, 25130, 25131, 25088</a:t>
                      </a:r>
                      <a:r>
                        <a:rPr lang="en-CA" dirty="0">
                          <a:effectLst/>
                        </a:rPr>
                        <a:t> </a:t>
                      </a:r>
                      <a:endParaRPr lang="en-US" strike="noStrike" dirty="0"/>
                    </a:p>
                  </a:txBody>
                  <a:tcPr/>
                </a:tc>
                <a:extLst>
                  <a:ext uri="{0D108BD9-81ED-4DB2-BD59-A6C34878D82A}">
                    <a16:rowId xmlns:a16="http://schemas.microsoft.com/office/drawing/2014/main" val="644024948"/>
                  </a:ext>
                </a:extLst>
              </a:tr>
              <a:tr h="370840">
                <a:tc>
                  <a:txBody>
                    <a:bodyPr/>
                    <a:lstStyle/>
                    <a:p>
                      <a:endParaRPr lang="en-US" strike="sngStrike"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trike="sngStrike" dirty="0"/>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26044751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2944D6-CFD4-2441-8A31-2641F5705F0F}"/>
              </a:ext>
            </a:extLst>
          </p:cNvPr>
          <p:cNvSpPr>
            <a:spLocks noGrp="1"/>
          </p:cNvSpPr>
          <p:nvPr>
            <p:ph type="title"/>
          </p:nvPr>
        </p:nvSpPr>
        <p:spPr/>
        <p:txBody>
          <a:bodyPr/>
          <a:lstStyle/>
          <a:p>
            <a:r>
              <a:rPr lang="en-US" dirty="0"/>
              <a:t>CR Motion #1111</a:t>
            </a:r>
          </a:p>
        </p:txBody>
      </p:sp>
      <p:sp>
        <p:nvSpPr>
          <p:cNvPr id="6" name="Content Placeholder 5">
            <a:extLst>
              <a:ext uri="{FF2B5EF4-FFF2-40B4-BE49-F238E27FC236}">
                <a16:creationId xmlns:a16="http://schemas.microsoft.com/office/drawing/2014/main" id="{ACA84CAC-8B08-8446-8173-12AFE0BE1578}"/>
              </a:ext>
            </a:extLst>
          </p:cNvPr>
          <p:cNvSpPr>
            <a:spLocks noGrp="1"/>
          </p:cNvSpPr>
          <p:nvPr>
            <p:ph idx="1"/>
          </p:nvPr>
        </p:nvSpPr>
        <p:spPr/>
        <p:txBody>
          <a:bodyPr/>
          <a:lstStyle/>
          <a:p>
            <a:r>
              <a:rPr lang="en-US" dirty="0"/>
              <a:t>Move to approve resolutions to CIDs 25038 and 25044 and the text change related to CID a in doc </a:t>
            </a:r>
            <a:r>
              <a:rPr lang="en-US" dirty="0">
                <a:hlinkClick r:id="rId2"/>
              </a:rPr>
              <a:t>https://mentor.ieee.org/802.11/dcn/20/11-20-1523-02-00ax-11ax-sa2-draft-7-0-comment-resolutions.docx</a:t>
            </a:r>
            <a:r>
              <a:rPr lang="en-US" dirty="0"/>
              <a:t> </a:t>
            </a:r>
          </a:p>
          <a:p>
            <a:endParaRPr lang="en-US" dirty="0"/>
          </a:p>
          <a:p>
            <a:r>
              <a:rPr lang="en-US" dirty="0"/>
              <a:t>Move: </a:t>
            </a:r>
            <a:r>
              <a:rPr lang="en-US" dirty="0" err="1"/>
              <a:t>Menzo</a:t>
            </a:r>
            <a:r>
              <a:rPr lang="en-US" dirty="0"/>
              <a:t> </a:t>
            </a:r>
            <a:r>
              <a:rPr lang="en-US" dirty="0" err="1"/>
              <a:t>Wentink</a:t>
            </a:r>
            <a:r>
              <a:rPr lang="en-US" dirty="0"/>
              <a:t>		Second: Yasuhiko Inoue</a:t>
            </a:r>
          </a:p>
          <a:p>
            <a:r>
              <a:rPr lang="en-US" dirty="0"/>
              <a:t>Approved with unanimous consent.</a:t>
            </a:r>
          </a:p>
        </p:txBody>
      </p:sp>
      <p:sp>
        <p:nvSpPr>
          <p:cNvPr id="5" name="Slide Number Placeholder 4">
            <a:extLst>
              <a:ext uri="{FF2B5EF4-FFF2-40B4-BE49-F238E27FC236}">
                <a16:creationId xmlns:a16="http://schemas.microsoft.com/office/drawing/2014/main" id="{8BABCAB9-F3B1-634F-A60D-969AA759FB76}"/>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DF9F831E-2ACD-1140-B020-919C29DCA0F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5B0A0570-02A3-5248-95E5-9C9D96675E2D}"/>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252132669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8</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dirty="0"/>
              <a:t>Comment Resolution and Motions</a:t>
            </a:r>
            <a:endParaRPr lang="en-US" sz="1200" dirty="0">
              <a:hlinkClick r:id="rId3"/>
            </a:endParaRPr>
          </a:p>
          <a:p>
            <a:pPr lvl="1">
              <a:buFont typeface="Arial" panose="020B0604020202020204" pitchFamily="34" charset="0"/>
              <a:buChar char="•"/>
            </a:pPr>
            <a:r>
              <a:rPr lang="en-US" sz="1400" strike="sngStrike" dirty="0">
                <a:hlinkClick r:id="rId4"/>
              </a:rPr>
              <a:t>https://mentor.ieee.org/802.11/dcn/20/11-20-1528-00-00ax-sig-b-cr-on-d7-0.doc</a:t>
            </a:r>
            <a:r>
              <a:rPr lang="en-US" sz="1400" strike="sngStrike" dirty="0"/>
              <a:t> - Ross Jian Yu</a:t>
            </a: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https://mentor.ieee.org/802.11/dcn/20/11-20-1585-00-00ax-mac-misc-cr-for-sa2.docx</a:t>
            </a:r>
            <a:r>
              <a:rPr lang="en-US" sz="1400" dirty="0"/>
              <a:t> - Laurent </a:t>
            </a:r>
            <a:r>
              <a:rPr lang="en-US" sz="1400" dirty="0" err="1"/>
              <a:t>Cariou</a:t>
            </a:r>
            <a:endParaRPr lang="en-US" sz="1400" dirty="0"/>
          </a:p>
          <a:p>
            <a:pPr lvl="1">
              <a:buFont typeface="Arial" panose="020B0604020202020204" pitchFamily="34" charset="0"/>
              <a:buChar char="•"/>
            </a:pPr>
            <a:r>
              <a:rPr lang="en-US" sz="1400" dirty="0">
                <a:hlinkClick r:id="rId8"/>
              </a:rPr>
              <a:t>https://mentor.ieee.org/802.11/dcn/20/11-20-1589-01-00ax-sa2-misc-phy-cids.docx</a:t>
            </a:r>
            <a:r>
              <a:rPr lang="en-US" sz="1400" dirty="0"/>
              <a:t> - </a:t>
            </a:r>
            <a:r>
              <a:rPr lang="en-US" sz="1400" dirty="0" err="1"/>
              <a:t>Youhan</a:t>
            </a:r>
            <a:r>
              <a:rPr lang="en-US" sz="1400" dirty="0"/>
              <a:t> Kim</a:t>
            </a:r>
          </a:p>
          <a:p>
            <a:pPr lvl="1">
              <a:buFont typeface="Arial" panose="020B0604020202020204" pitchFamily="34" charset="0"/>
              <a:buChar char="•"/>
            </a:pPr>
            <a:r>
              <a:rPr lang="en-US" sz="1400" dirty="0">
                <a:hlinkClick r:id="rId9"/>
              </a:rPr>
              <a:t>https://mentor.ieee.org/802.11/dcn/20/11-20-1543-01-00ax-cr-d7-0-he-phy-txvector-rxvector-parameters.docx</a:t>
            </a:r>
            <a:r>
              <a:rPr lang="en-US" sz="1400" dirty="0"/>
              <a:t> - Bo Sun</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0823915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EA5C5-92EA-9E40-BD92-9344F2082445}"/>
              </a:ext>
            </a:extLst>
          </p:cNvPr>
          <p:cNvSpPr>
            <a:spLocks noGrp="1"/>
          </p:cNvSpPr>
          <p:nvPr>
            <p:ph type="title"/>
          </p:nvPr>
        </p:nvSpPr>
        <p:spPr/>
        <p:txBody>
          <a:bodyPr/>
          <a:lstStyle/>
          <a:p>
            <a:r>
              <a:rPr lang="en-US" dirty="0"/>
              <a:t>CR Motion #1112</a:t>
            </a:r>
          </a:p>
        </p:txBody>
      </p:sp>
      <p:sp>
        <p:nvSpPr>
          <p:cNvPr id="3" name="Content Placeholder 2">
            <a:extLst>
              <a:ext uri="{FF2B5EF4-FFF2-40B4-BE49-F238E27FC236}">
                <a16:creationId xmlns:a16="http://schemas.microsoft.com/office/drawing/2014/main" id="{BFA2CD5D-AE61-B047-AE3F-6C867EDFE843}"/>
              </a:ext>
            </a:extLst>
          </p:cNvPr>
          <p:cNvSpPr>
            <a:spLocks noGrp="1"/>
          </p:cNvSpPr>
          <p:nvPr>
            <p:ph idx="1"/>
          </p:nvPr>
        </p:nvSpPr>
        <p:spPr/>
        <p:txBody>
          <a:bodyPr/>
          <a:lstStyle/>
          <a:p>
            <a:pPr lvl="0"/>
            <a:r>
              <a:rPr lang="en-US" dirty="0"/>
              <a:t>Move to approve resolutions to CIDs </a:t>
            </a:r>
            <a:r>
              <a:rPr lang="en-GB" kern="1200" dirty="0">
                <a:solidFill>
                  <a:schemeClr val="dk1"/>
                </a:solidFill>
              </a:rPr>
              <a:t>25015, 25018, 25035, 25046, 25049, 25063, 25066, 25094, 25121, 25127, 25128,, 25130, 25131, 25088</a:t>
            </a:r>
            <a:r>
              <a:rPr lang="en-CA" dirty="0"/>
              <a:t> in doc </a:t>
            </a:r>
            <a:r>
              <a:rPr lang="en-CA" dirty="0">
                <a:hlinkClick r:id="rId2"/>
              </a:rPr>
              <a:t>https://mentor.ieee.org/802.11/dcn/20/11-20-1541-02-00ax-mac-cr-miscellaneous-cids-for-sa2.docx</a:t>
            </a:r>
            <a:r>
              <a:rPr lang="en-CA" dirty="0"/>
              <a:t> </a:t>
            </a:r>
          </a:p>
          <a:p>
            <a:pPr lvl="0"/>
            <a:endParaRPr lang="en-CA" dirty="0"/>
          </a:p>
          <a:p>
            <a:pPr lvl="0"/>
            <a:r>
              <a:rPr lang="en-CA" dirty="0"/>
              <a:t>Move: Alfred </a:t>
            </a:r>
            <a:r>
              <a:rPr lang="en-CA" dirty="0" err="1"/>
              <a:t>Asterjadhi</a:t>
            </a:r>
            <a:r>
              <a:rPr lang="en-CA" dirty="0"/>
              <a:t>		Second: </a:t>
            </a:r>
            <a:r>
              <a:rPr lang="en-CA" dirty="0" err="1"/>
              <a:t>Menzo</a:t>
            </a:r>
            <a:r>
              <a:rPr lang="en-CA" dirty="0"/>
              <a:t> </a:t>
            </a:r>
            <a:r>
              <a:rPr lang="en-CA" dirty="0" err="1"/>
              <a:t>Wentink</a:t>
            </a:r>
            <a:endParaRPr lang="en-CA" dirty="0"/>
          </a:p>
          <a:p>
            <a:pPr lvl="0"/>
            <a:r>
              <a:rPr lang="en-CA" dirty="0"/>
              <a:t>Approved with unanimous consent</a:t>
            </a:r>
            <a:endParaRPr lang="en-US" dirty="0"/>
          </a:p>
        </p:txBody>
      </p:sp>
      <p:sp>
        <p:nvSpPr>
          <p:cNvPr id="4" name="Slide Number Placeholder 3">
            <a:extLst>
              <a:ext uri="{FF2B5EF4-FFF2-40B4-BE49-F238E27FC236}">
                <a16:creationId xmlns:a16="http://schemas.microsoft.com/office/drawing/2014/main" id="{2CA43FA0-638B-604D-8FEC-300608F3E7F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AE732BE-7A72-C346-8D53-C9FDD7638D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27C812E-9866-0149-BA40-2BD164E54DB2}"/>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751569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479CC-7107-9D48-BD5A-D9ECDA54B482}"/>
              </a:ext>
            </a:extLst>
          </p:cNvPr>
          <p:cNvSpPr>
            <a:spLocks noGrp="1"/>
          </p:cNvSpPr>
          <p:nvPr>
            <p:ph type="title"/>
          </p:nvPr>
        </p:nvSpPr>
        <p:spPr/>
        <p:txBody>
          <a:bodyPr/>
          <a:lstStyle/>
          <a:p>
            <a:r>
              <a:rPr lang="en-US" dirty="0"/>
              <a:t>CR Motion #1113</a:t>
            </a:r>
          </a:p>
        </p:txBody>
      </p:sp>
      <p:sp>
        <p:nvSpPr>
          <p:cNvPr id="3" name="Content Placeholder 2">
            <a:extLst>
              <a:ext uri="{FF2B5EF4-FFF2-40B4-BE49-F238E27FC236}">
                <a16:creationId xmlns:a16="http://schemas.microsoft.com/office/drawing/2014/main" id="{A8F86B9D-CA95-B84C-BA98-B5DEEB0E79A3}"/>
              </a:ext>
            </a:extLst>
          </p:cNvPr>
          <p:cNvSpPr>
            <a:spLocks noGrp="1"/>
          </p:cNvSpPr>
          <p:nvPr>
            <p:ph idx="1"/>
          </p:nvPr>
        </p:nvSpPr>
        <p:spPr/>
        <p:txBody>
          <a:bodyPr/>
          <a:lstStyle/>
          <a:p>
            <a:r>
              <a:rPr lang="en-US" dirty="0"/>
              <a:t>Move to approve resolutions to CIDs </a:t>
            </a:r>
            <a:r>
              <a:rPr lang="en-GB" dirty="0"/>
              <a:t>25030, 25031, 25032, 25080, 25124, and 25125</a:t>
            </a:r>
            <a:r>
              <a:rPr lang="en-CA" dirty="0"/>
              <a:t> in doc </a:t>
            </a:r>
            <a:r>
              <a:rPr lang="en-CA" dirty="0">
                <a:hlinkClick r:id="rId2"/>
              </a:rPr>
              <a:t>https://mentor.ieee.org/802.11/dcn/20/11-20-1585-02-00ax-mac-misc-cr-for-sa2.docx</a:t>
            </a:r>
            <a:r>
              <a:rPr lang="en-CA" dirty="0"/>
              <a:t> </a:t>
            </a:r>
          </a:p>
          <a:p>
            <a:endParaRPr lang="en-CA" dirty="0"/>
          </a:p>
          <a:p>
            <a:r>
              <a:rPr lang="en-CA" dirty="0"/>
              <a:t>Move: Laurent </a:t>
            </a:r>
            <a:r>
              <a:rPr lang="en-CA" dirty="0" err="1"/>
              <a:t>Cariou</a:t>
            </a:r>
            <a:r>
              <a:rPr lang="en-CA" dirty="0"/>
              <a:t>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E29C0ADF-FA09-8247-90F6-740906BC0E9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E3E0EE93-A416-9844-96FF-750A7C44D1C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A09249D-47EC-6C47-84F2-B9BBF376AB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0073220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FE4AB1-64B2-BB41-93A6-15CF55DF12AF}"/>
              </a:ext>
            </a:extLst>
          </p:cNvPr>
          <p:cNvSpPr>
            <a:spLocks noGrp="1"/>
          </p:cNvSpPr>
          <p:nvPr>
            <p:ph type="title"/>
          </p:nvPr>
        </p:nvSpPr>
        <p:spPr/>
        <p:txBody>
          <a:bodyPr/>
          <a:lstStyle/>
          <a:p>
            <a:r>
              <a:rPr lang="en-US" dirty="0"/>
              <a:t>SP (11-20/1589r1)</a:t>
            </a:r>
          </a:p>
        </p:txBody>
      </p:sp>
      <p:sp>
        <p:nvSpPr>
          <p:cNvPr id="3" name="Content Placeholder 2">
            <a:extLst>
              <a:ext uri="{FF2B5EF4-FFF2-40B4-BE49-F238E27FC236}">
                <a16:creationId xmlns:a16="http://schemas.microsoft.com/office/drawing/2014/main" id="{CB82D0BB-0E16-6C48-A987-FC627371300B}"/>
              </a:ext>
            </a:extLst>
          </p:cNvPr>
          <p:cNvSpPr>
            <a:spLocks noGrp="1"/>
          </p:cNvSpPr>
          <p:nvPr>
            <p:ph idx="1"/>
          </p:nvPr>
        </p:nvSpPr>
        <p:spPr/>
        <p:txBody>
          <a:bodyPr/>
          <a:lstStyle/>
          <a:p>
            <a:r>
              <a:rPr lang="en-US" dirty="0"/>
              <a:t>Which option do you prefer as the resolution to CID 25104?</a:t>
            </a:r>
          </a:p>
          <a:p>
            <a:endParaRPr lang="en-US" dirty="0"/>
          </a:p>
          <a:p>
            <a:pPr marL="457200" indent="-457200">
              <a:buAutoNum type="arabicPeriod"/>
            </a:pPr>
            <a:r>
              <a:rPr lang="en-US" dirty="0"/>
              <a:t>Rejected - 5</a:t>
            </a:r>
          </a:p>
          <a:p>
            <a:pPr marL="457200" indent="-457200">
              <a:buAutoNum type="arabicPeriod"/>
            </a:pPr>
            <a:r>
              <a:rPr lang="en-US" dirty="0"/>
              <a:t>Accepted - 6</a:t>
            </a:r>
          </a:p>
        </p:txBody>
      </p:sp>
      <p:sp>
        <p:nvSpPr>
          <p:cNvPr id="4" name="Slide Number Placeholder 3">
            <a:extLst>
              <a:ext uri="{FF2B5EF4-FFF2-40B4-BE49-F238E27FC236}">
                <a16:creationId xmlns:a16="http://schemas.microsoft.com/office/drawing/2014/main" id="{B4687CE8-DB5A-8B41-8A7F-38E608D6645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F20FE11B-DAAA-C348-8EA2-2996E1E9B4B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1BDFFA7-83D9-9942-81F2-2B4EF443ACD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0530121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93CDCE-9D62-7C46-932E-6EA350CF0AA6}"/>
              </a:ext>
            </a:extLst>
          </p:cNvPr>
          <p:cNvSpPr>
            <a:spLocks noGrp="1"/>
          </p:cNvSpPr>
          <p:nvPr>
            <p:ph type="title"/>
          </p:nvPr>
        </p:nvSpPr>
        <p:spPr/>
        <p:txBody>
          <a:bodyPr/>
          <a:lstStyle/>
          <a:p>
            <a:r>
              <a:rPr lang="en-US" dirty="0"/>
              <a:t>CR Motion #1114</a:t>
            </a:r>
          </a:p>
        </p:txBody>
      </p:sp>
      <p:sp>
        <p:nvSpPr>
          <p:cNvPr id="3" name="Content Placeholder 2">
            <a:extLst>
              <a:ext uri="{FF2B5EF4-FFF2-40B4-BE49-F238E27FC236}">
                <a16:creationId xmlns:a16="http://schemas.microsoft.com/office/drawing/2014/main" id="{DFF17136-2567-2348-A5C2-FD47B538C41C}"/>
              </a:ext>
            </a:extLst>
          </p:cNvPr>
          <p:cNvSpPr>
            <a:spLocks noGrp="1"/>
          </p:cNvSpPr>
          <p:nvPr>
            <p:ph idx="1"/>
          </p:nvPr>
        </p:nvSpPr>
        <p:spPr/>
        <p:txBody>
          <a:bodyPr/>
          <a:lstStyle/>
          <a:p>
            <a:r>
              <a:rPr lang="en-US" dirty="0"/>
              <a:t>Move to approve resolutions to CIDs </a:t>
            </a:r>
            <a:r>
              <a:rPr lang="en-GB" dirty="0"/>
              <a:t>25104, 25117, 25073, 25105 in doc </a:t>
            </a:r>
            <a:r>
              <a:rPr lang="en-GB" dirty="0">
                <a:hlinkClick r:id="rId2"/>
              </a:rPr>
              <a:t>https://mentor.ieee.org/802.11/dcn/20/11-20-1589-02-00ax-sa2-misc-phy-cids.docx</a:t>
            </a:r>
            <a:r>
              <a:rPr lang="en-GB" dirty="0"/>
              <a:t>  </a:t>
            </a:r>
          </a:p>
          <a:p>
            <a:endParaRPr lang="en-GB" dirty="0"/>
          </a:p>
          <a:p>
            <a:r>
              <a:rPr lang="en-GB" dirty="0"/>
              <a:t>Move: </a:t>
            </a:r>
            <a:r>
              <a:rPr lang="en-GB" dirty="0" err="1"/>
              <a:t>Youhan</a:t>
            </a:r>
            <a:r>
              <a:rPr lang="en-GB" dirty="0"/>
              <a:t> Kim		Second: </a:t>
            </a:r>
            <a:r>
              <a:rPr lang="en-GB" dirty="0" err="1"/>
              <a:t>Menzo</a:t>
            </a:r>
            <a:r>
              <a:rPr lang="en-GB" dirty="0"/>
              <a:t> </a:t>
            </a:r>
            <a:r>
              <a:rPr lang="en-GB" dirty="0" err="1"/>
              <a:t>Wentink</a:t>
            </a:r>
            <a:endParaRPr lang="en-GB" dirty="0"/>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95CF0991-C993-5249-8A82-35E0D5CBC0D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5ABD320E-4404-8C4F-9794-D8D34FA0A79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68BE0D1-2AE9-5647-A600-53C5BBC0BB9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416845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E96F9A-5A79-964E-B082-2EACDE0AB01D}"/>
              </a:ext>
            </a:extLst>
          </p:cNvPr>
          <p:cNvSpPr>
            <a:spLocks noGrp="1"/>
          </p:cNvSpPr>
          <p:nvPr>
            <p:ph type="title"/>
          </p:nvPr>
        </p:nvSpPr>
        <p:spPr/>
        <p:txBody>
          <a:bodyPr/>
          <a:lstStyle/>
          <a:p>
            <a:r>
              <a:rPr lang="en-US" dirty="0"/>
              <a:t>CR Motion #1115</a:t>
            </a:r>
          </a:p>
        </p:txBody>
      </p:sp>
      <p:sp>
        <p:nvSpPr>
          <p:cNvPr id="3" name="Content Placeholder 2">
            <a:extLst>
              <a:ext uri="{FF2B5EF4-FFF2-40B4-BE49-F238E27FC236}">
                <a16:creationId xmlns:a16="http://schemas.microsoft.com/office/drawing/2014/main" id="{3F636753-1142-DA4E-87C2-FAFB2183ACFE}"/>
              </a:ext>
            </a:extLst>
          </p:cNvPr>
          <p:cNvSpPr>
            <a:spLocks noGrp="1"/>
          </p:cNvSpPr>
          <p:nvPr>
            <p:ph idx="1"/>
          </p:nvPr>
        </p:nvSpPr>
        <p:spPr/>
        <p:txBody>
          <a:bodyPr/>
          <a:lstStyle/>
          <a:p>
            <a:r>
              <a:rPr lang="en-US" dirty="0"/>
              <a:t>Move to approve resolutions to CIDs </a:t>
            </a:r>
            <a:r>
              <a:rPr lang="en-GB" dirty="0"/>
              <a:t>25051, 25052, 25059 in doc </a:t>
            </a:r>
            <a:r>
              <a:rPr lang="en-GB" dirty="0">
                <a:hlinkClick r:id="rId2"/>
              </a:rPr>
              <a:t>https://mentor.ieee.org/802.11/dcn/20/11-20-1543-02-00ax-cr-d7-0-he-phy-txvector-rxvector-parameters.docx</a:t>
            </a:r>
            <a:r>
              <a:rPr lang="en-GB" dirty="0"/>
              <a:t> </a:t>
            </a:r>
          </a:p>
          <a:p>
            <a:endParaRPr lang="en-GB" dirty="0"/>
          </a:p>
          <a:p>
            <a:r>
              <a:rPr lang="en-GB" dirty="0"/>
              <a:t>Move: Bo Sun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2EF81956-26C5-C84B-981A-484500A679E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326F5270-A55E-C148-A140-A1483DC82FB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5EB75BE-75AC-7945-AC5E-62EF04A3D7A1}"/>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4524243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13</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600" dirty="0">
                <a:hlinkClick r:id="rId3"/>
              </a:rPr>
              <a:t>https://mentor.ieee.org/802.11/dcn/20/11-20-1591-01-00ax-sa2-misc-mac-crs-assigned-to-abhi.docx</a:t>
            </a:r>
            <a:r>
              <a:rPr lang="en-US" sz="1600" dirty="0"/>
              <a:t> - Abhishek Patil</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400" dirty="0">
                <a:hlinkClick r:id="rId5"/>
              </a:rPr>
              <a:t>https://mentor.ieee.org/802.11/dcn/20/11-20-1541-00-00ax-mac-cr-miscellaneous-cids-for-sa2.docx</a:t>
            </a:r>
            <a:r>
              <a:rPr lang="en-US" sz="1400" dirty="0"/>
              <a:t> - Alfred </a:t>
            </a:r>
            <a:r>
              <a:rPr lang="en-US" sz="1400" dirty="0" err="1"/>
              <a:t>Asterjadhi</a:t>
            </a:r>
            <a:r>
              <a:rPr lang="en-US" sz="1400" dirty="0"/>
              <a:t> - update</a:t>
            </a:r>
          </a:p>
          <a:p>
            <a:pPr lvl="1">
              <a:buFont typeface="Arial" panose="020B0604020202020204" pitchFamily="34" charset="0"/>
              <a:buChar char="•"/>
            </a:pPr>
            <a:r>
              <a:rPr lang="en-US" sz="1400" dirty="0">
                <a:hlinkClick r:id="rId6"/>
              </a:rPr>
              <a:t>https://mentor.ieee.org/802.11/dcn/20/11-20-1571-00-00ax-sa2-comment-resolution-25076-25077.docx</a:t>
            </a:r>
            <a:r>
              <a:rPr lang="en-US" sz="1400" dirty="0"/>
              <a:t> - </a:t>
            </a:r>
            <a:r>
              <a:rPr lang="en-US" sz="1400" dirty="0" err="1"/>
              <a:t>Liwen</a:t>
            </a:r>
            <a:r>
              <a:rPr lang="en-US" sz="1400" dirty="0"/>
              <a:t> Chu - update</a:t>
            </a:r>
          </a:p>
          <a:p>
            <a:pPr lvl="1">
              <a:buFont typeface="Arial" panose="020B0604020202020204" pitchFamily="34" charset="0"/>
              <a:buChar char="•"/>
            </a:pPr>
            <a:r>
              <a:rPr lang="en-US" sz="1400" dirty="0">
                <a:hlinkClick r:id="rId7"/>
              </a:rPr>
              <a:t>https://mentor.ieee.org/802.11/dcn/20/11-20-1589-01-00ax-sa2-misc-phy-cids.docx</a:t>
            </a:r>
            <a:r>
              <a:rPr lang="en-US" sz="1400" dirty="0"/>
              <a:t> - </a:t>
            </a:r>
            <a:r>
              <a:rPr lang="en-US" sz="1400" dirty="0" err="1"/>
              <a:t>Youhan</a:t>
            </a:r>
            <a:r>
              <a:rPr lang="en-US" sz="1400" dirty="0"/>
              <a:t> Kim - CID 25101</a:t>
            </a:r>
          </a:p>
          <a:p>
            <a:pPr lvl="1">
              <a:buFont typeface="Arial" panose="020B0604020202020204" pitchFamily="34" charset="0"/>
              <a:buChar char="•"/>
            </a:pPr>
            <a:r>
              <a:rPr lang="en-US" sz="1400" dirty="0">
                <a:hlinkClick r:id="rId8"/>
              </a:rPr>
              <a:t>https://mentor.ieee.org/802.11/dcn/20/11-20-1543-01-00ax-cr-d7-0-he-phy-txvector-rxvector-parameters.docx</a:t>
            </a:r>
            <a:r>
              <a:rPr lang="en-US" sz="1400" dirty="0"/>
              <a:t> - Bo Sun - update</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600" dirty="0">
                <a:hlinkClick r:id="rId10"/>
              </a:rPr>
              <a:t>https://mentor.ieee.org/802.11/dcn/20/11-20-1532-00-00ax-comment-resolution-on-cids-25053-and-25054.docx</a:t>
            </a:r>
            <a:r>
              <a:rPr lang="en-US" sz="1600" dirty="0"/>
              <a:t> -Edward Au</a:t>
            </a:r>
          </a:p>
          <a:p>
            <a:pPr>
              <a:buFont typeface="Arial" panose="020B0604020202020204" pitchFamily="34" charset="0"/>
              <a:buChar char="•"/>
            </a:pPr>
            <a:r>
              <a:rPr lang="en-US" sz="1600" dirty="0">
                <a:hlinkClick r:id="rId11"/>
              </a:rPr>
              <a:t>https://mentor.ieee.org/802.11/dcn/20/11-20-1528-00-00ax-sig-b-cr-on-d7-0.doc</a:t>
            </a:r>
            <a:r>
              <a:rPr lang="en-US" sz="1600" dirty="0"/>
              <a:t> - Ross Jian Yu</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4512978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15</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600" dirty="0"/>
          </a:p>
          <a:p>
            <a:pPr>
              <a:buFont typeface="Arial" panose="020B0604020202020204" pitchFamily="34" charset="0"/>
              <a:buChar char="•"/>
            </a:pPr>
            <a:r>
              <a:rPr lang="en-US" sz="1600" dirty="0"/>
              <a:t>Comment Resolution and Motions</a:t>
            </a:r>
            <a:endParaRPr lang="en-US" sz="110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https://mentor.ieee.org/802.11/dcn/20/11-20-1589-01-00ax-sa2-misc-phy-cids.docx</a:t>
            </a:r>
            <a:r>
              <a:rPr lang="en-US" sz="1200" dirty="0"/>
              <a:t> - </a:t>
            </a:r>
            <a:r>
              <a:rPr lang="en-US" sz="1200" dirty="0" err="1"/>
              <a:t>Youhan</a:t>
            </a:r>
            <a:r>
              <a:rPr lang="en-US" sz="1200" dirty="0"/>
              <a:t> Kim - CID 25101</a:t>
            </a:r>
          </a:p>
          <a:p>
            <a:pPr lvl="1">
              <a:buFont typeface="Arial" panose="020B0604020202020204" pitchFamily="34" charset="0"/>
              <a:buChar char="•"/>
            </a:pPr>
            <a:r>
              <a:rPr lang="en-US" sz="1200" dirty="0">
                <a:hlinkClick r:id="rId7"/>
              </a:rPr>
              <a:t>https://mentor.ieee.org/802.11/dcn/20/11-20-1543-03-00ax-cr-d7-0-he-phy-txvector-rxvector-parameters.docx</a:t>
            </a:r>
            <a:r>
              <a:rPr lang="en-US" sz="1200" dirty="0"/>
              <a:t> - Bo Sun - update</a:t>
            </a:r>
          </a:p>
          <a:p>
            <a:pPr lvl="1">
              <a:buFont typeface="Arial" panose="020B0604020202020204" pitchFamily="34" charset="0"/>
              <a:buChar char="•"/>
            </a:pPr>
            <a:r>
              <a:rPr lang="en-US" sz="1200" dirty="0">
                <a:hlinkClick r:id="rId8"/>
              </a:rPr>
              <a:t>https://mentor.ieee.org/802.11/dcn/20/11-20-1591-03-00ax-sa2-misc-mac-crs-assigned-to-abhi.docx</a:t>
            </a:r>
            <a:r>
              <a:rPr lang="en-US" sz="1200" dirty="0"/>
              <a:t> - Abhishek Patil</a:t>
            </a:r>
          </a:p>
          <a:p>
            <a:pPr lvl="1">
              <a:buFont typeface="Arial" panose="020B0604020202020204" pitchFamily="34" charset="0"/>
              <a:buChar char="•"/>
            </a:pPr>
            <a:r>
              <a:rPr lang="en-US" sz="1200" dirty="0"/>
              <a:t>Revisit CID 25064 and CR Motion # 1009.</a:t>
            </a:r>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https://mentor.ieee.org/802.11/dcn/20/11-20-1528-00-00ax-sig-b-cr-on-d7-0.doc</a:t>
            </a:r>
            <a:r>
              <a:rPr lang="en-US" sz="1400" dirty="0"/>
              <a:t> - Ross Jian Yu</a:t>
            </a:r>
          </a:p>
          <a:p>
            <a:pPr>
              <a:buFont typeface="Arial" panose="020B0604020202020204" pitchFamily="34" charset="0"/>
              <a:buChar char="•"/>
            </a:pPr>
            <a:r>
              <a:rPr lang="en-US" sz="1400" dirty="0">
                <a:hlinkClick r:id="rId11"/>
              </a:rPr>
              <a:t>https://mentor.ieee.org/802.11/dcn/20/11-20-1598-00-00ax-d7-0-editorial-cr.docx</a:t>
            </a:r>
            <a:r>
              <a:rPr lang="en-US" sz="1400" dirty="0"/>
              <a:t> - Robert Stacey</a:t>
            </a:r>
          </a:p>
          <a:p>
            <a:pPr>
              <a:buFont typeface="Arial" panose="020B0604020202020204" pitchFamily="34" charset="0"/>
              <a:buChar char="•"/>
            </a:pPr>
            <a:r>
              <a:rPr lang="en-US" sz="1400" dirty="0">
                <a:hlinkClick r:id="rId12"/>
              </a:rPr>
              <a:t>https://mentor.ieee.org/802.11/dcn/20/11-20-1658-00-00ax-comment-resolutions-for-tomi.docx</a:t>
            </a:r>
            <a:r>
              <a:rPr lang="en-US" sz="1400" dirty="0"/>
              <a:t> - Jarkko </a:t>
            </a:r>
            <a:r>
              <a:rPr lang="en-US" sz="1400" dirty="0" err="1"/>
              <a:t>Kneckt</a:t>
            </a:r>
            <a:endParaRPr lang="en-US" sz="1400" dirty="0"/>
          </a:p>
          <a:p>
            <a:pPr>
              <a:buFont typeface="Arial" panose="020B0604020202020204" pitchFamily="34" charset="0"/>
              <a:buChar char="•"/>
            </a:pPr>
            <a:r>
              <a:rPr lang="en-US" sz="1400" dirty="0">
                <a:hlinkClick r:id="rId13"/>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6585480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51A65-7EAE-5A4E-86E1-0AE50047F8E6}"/>
              </a:ext>
            </a:extLst>
          </p:cNvPr>
          <p:cNvSpPr>
            <a:spLocks noGrp="1"/>
          </p:cNvSpPr>
          <p:nvPr>
            <p:ph type="title"/>
          </p:nvPr>
        </p:nvSpPr>
        <p:spPr/>
        <p:txBody>
          <a:bodyPr/>
          <a:lstStyle/>
          <a:p>
            <a:r>
              <a:rPr lang="en-US" dirty="0"/>
              <a:t>CR Motion #1116</a:t>
            </a:r>
          </a:p>
        </p:txBody>
      </p:sp>
      <p:sp>
        <p:nvSpPr>
          <p:cNvPr id="3" name="Content Placeholder 2">
            <a:extLst>
              <a:ext uri="{FF2B5EF4-FFF2-40B4-BE49-F238E27FC236}">
                <a16:creationId xmlns:a16="http://schemas.microsoft.com/office/drawing/2014/main" id="{52ABF2DC-5D1C-AE4E-89A6-B3DDC9055046}"/>
              </a:ext>
            </a:extLst>
          </p:cNvPr>
          <p:cNvSpPr>
            <a:spLocks noGrp="1"/>
          </p:cNvSpPr>
          <p:nvPr>
            <p:ph idx="1"/>
          </p:nvPr>
        </p:nvSpPr>
        <p:spPr/>
        <p:txBody>
          <a:bodyPr/>
          <a:lstStyle/>
          <a:p>
            <a:r>
              <a:rPr lang="en-US" dirty="0"/>
              <a:t>Move to approve resolution to CID 25132 in doc </a:t>
            </a:r>
            <a:r>
              <a:rPr lang="en-US" dirty="0">
                <a:hlinkClick r:id="rId2"/>
              </a:rPr>
              <a:t>https://mentor.ieee.org/802.11/dcn/20/11-20-1543-03-00ax-cr-d7-0-he-phy-txvector-rxvector-parameters.docx</a:t>
            </a:r>
            <a:r>
              <a:rPr lang="en-US" dirty="0"/>
              <a:t> </a:t>
            </a:r>
          </a:p>
          <a:p>
            <a:endParaRPr lang="en-US" dirty="0"/>
          </a:p>
          <a:p>
            <a:r>
              <a:rPr lang="en-US" dirty="0"/>
              <a:t>Move:	Bo Sun		Second: </a:t>
            </a:r>
            <a:r>
              <a:rPr lang="en-US" dirty="0" err="1"/>
              <a:t>Youhan</a:t>
            </a:r>
            <a:r>
              <a:rPr lang="en-US" dirty="0"/>
              <a:t> Kim</a:t>
            </a:r>
          </a:p>
          <a:p>
            <a:r>
              <a:rPr lang="en-US" dirty="0"/>
              <a:t>Approved with unanimous consent</a:t>
            </a:r>
          </a:p>
        </p:txBody>
      </p:sp>
      <p:sp>
        <p:nvSpPr>
          <p:cNvPr id="4" name="Slide Number Placeholder 3">
            <a:extLst>
              <a:ext uri="{FF2B5EF4-FFF2-40B4-BE49-F238E27FC236}">
                <a16:creationId xmlns:a16="http://schemas.microsoft.com/office/drawing/2014/main" id="{B50AE0FA-C26A-FB4C-828E-9FCE27EC993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9261F220-1316-4145-AF1B-58251EAB5C0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716305-EE60-704E-941A-426F95AD6DC4}"/>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151857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55C60B-330C-A94A-A19D-C574B75F1C78}"/>
              </a:ext>
            </a:extLst>
          </p:cNvPr>
          <p:cNvSpPr>
            <a:spLocks noGrp="1"/>
          </p:cNvSpPr>
          <p:nvPr>
            <p:ph type="title"/>
          </p:nvPr>
        </p:nvSpPr>
        <p:spPr/>
        <p:txBody>
          <a:bodyPr/>
          <a:lstStyle/>
          <a:p>
            <a:r>
              <a:rPr lang="en-US" dirty="0"/>
              <a:t>CR Motion #1117</a:t>
            </a:r>
          </a:p>
        </p:txBody>
      </p:sp>
      <p:sp>
        <p:nvSpPr>
          <p:cNvPr id="3" name="Content Placeholder 2">
            <a:extLst>
              <a:ext uri="{FF2B5EF4-FFF2-40B4-BE49-F238E27FC236}">
                <a16:creationId xmlns:a16="http://schemas.microsoft.com/office/drawing/2014/main" id="{F96D227F-74B0-7A49-84F7-6FF3C1107611}"/>
              </a:ext>
            </a:extLst>
          </p:cNvPr>
          <p:cNvSpPr>
            <a:spLocks noGrp="1"/>
          </p:cNvSpPr>
          <p:nvPr>
            <p:ph idx="1"/>
          </p:nvPr>
        </p:nvSpPr>
        <p:spPr/>
        <p:txBody>
          <a:bodyPr/>
          <a:lstStyle/>
          <a:p>
            <a:r>
              <a:rPr lang="en-CA" dirty="0"/>
              <a:t>Move to approve resolutions to CIDs </a:t>
            </a:r>
            <a:r>
              <a:rPr lang="en-US" dirty="0"/>
              <a:t>25012, 25017, 25034, 25079, 25084, 25099</a:t>
            </a:r>
            <a:r>
              <a:rPr lang="en-CA" dirty="0"/>
              <a:t> in doc </a:t>
            </a:r>
            <a:r>
              <a:rPr lang="en-CA" dirty="0">
                <a:hlinkClick r:id="rId2"/>
              </a:rPr>
              <a:t>https://mentor.ieee.org/802.11/dcn/20/11-20-1591-03-00ax-sa2-misc-mac-crs-assigned-to-abhi.docx</a:t>
            </a:r>
            <a:r>
              <a:rPr lang="en-CA" dirty="0"/>
              <a:t> </a:t>
            </a:r>
          </a:p>
          <a:p>
            <a:endParaRPr lang="en-CA" dirty="0"/>
          </a:p>
          <a:p>
            <a:endParaRPr lang="en-CA" dirty="0"/>
          </a:p>
          <a:p>
            <a:r>
              <a:rPr lang="en-CA" dirty="0"/>
              <a:t>Move:		Abhishek Patil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BD8E96-3A8F-274A-AD5D-643C466D2AE3}"/>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51A1FE6-1E66-C140-B480-3483A3CC8EA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283FF70-ACBE-4C41-A37D-1ABFB3B31423}"/>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3174063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702DCE-DCD0-D04B-8DDC-7055B5B73800}"/>
              </a:ext>
            </a:extLst>
          </p:cNvPr>
          <p:cNvSpPr>
            <a:spLocks noGrp="1"/>
          </p:cNvSpPr>
          <p:nvPr>
            <p:ph type="title"/>
          </p:nvPr>
        </p:nvSpPr>
        <p:spPr/>
        <p:txBody>
          <a:bodyPr/>
          <a:lstStyle/>
          <a:p>
            <a:r>
              <a:rPr lang="en-US" dirty="0"/>
              <a:t>CR Motion #1118</a:t>
            </a:r>
          </a:p>
        </p:txBody>
      </p:sp>
      <p:sp>
        <p:nvSpPr>
          <p:cNvPr id="3" name="Content Placeholder 2">
            <a:extLst>
              <a:ext uri="{FF2B5EF4-FFF2-40B4-BE49-F238E27FC236}">
                <a16:creationId xmlns:a16="http://schemas.microsoft.com/office/drawing/2014/main" id="{B05E4C36-B69A-0F43-B993-C46BFA6F3CBD}"/>
              </a:ext>
            </a:extLst>
          </p:cNvPr>
          <p:cNvSpPr>
            <a:spLocks noGrp="1"/>
          </p:cNvSpPr>
          <p:nvPr>
            <p:ph idx="1"/>
          </p:nvPr>
        </p:nvSpPr>
        <p:spPr/>
        <p:txBody>
          <a:bodyPr/>
          <a:lstStyle/>
          <a:p>
            <a:r>
              <a:rPr lang="en-US" dirty="0"/>
              <a:t>Move to approve resolution to CID 25064 in doc </a:t>
            </a:r>
            <a:r>
              <a:rPr lang="en-CA" dirty="0">
                <a:hlinkClick r:id="rId2"/>
              </a:rPr>
              <a:t>https://mentor.ieee.org/802.11/dcn/20/11-20-1530-02-00ax-sa2-clause-10-comment-resolution.docx</a:t>
            </a:r>
            <a:endParaRPr lang="en-CA" dirty="0"/>
          </a:p>
          <a:p>
            <a:endParaRPr lang="en-CA" dirty="0"/>
          </a:p>
          <a:p>
            <a:r>
              <a:rPr lang="en-CA" dirty="0"/>
              <a:t>Move:		Ross Jian Yu		Second:</a:t>
            </a:r>
            <a:r>
              <a:rPr lang="en-US" dirty="0"/>
              <a:t>  Yasuhiko Inoue</a:t>
            </a:r>
          </a:p>
          <a:p>
            <a:r>
              <a:rPr lang="en-US" dirty="0"/>
              <a:t>Approved with unanimous consent </a:t>
            </a:r>
          </a:p>
        </p:txBody>
      </p:sp>
      <p:sp>
        <p:nvSpPr>
          <p:cNvPr id="4" name="Slide Number Placeholder 3">
            <a:extLst>
              <a:ext uri="{FF2B5EF4-FFF2-40B4-BE49-F238E27FC236}">
                <a16:creationId xmlns:a16="http://schemas.microsoft.com/office/drawing/2014/main" id="{55900A74-4FEC-764D-8A93-A0A90A034CCB}"/>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B08BCDB0-4C14-5640-BBEB-F5C41076561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8A98817-0CA0-4F42-93DC-003975F58D18}"/>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639789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AFCA1-CB6B-4442-9B65-6B5D9E3F259A}"/>
              </a:ext>
            </a:extLst>
          </p:cNvPr>
          <p:cNvSpPr>
            <a:spLocks noGrp="1"/>
          </p:cNvSpPr>
          <p:nvPr>
            <p:ph type="title"/>
          </p:nvPr>
        </p:nvSpPr>
        <p:spPr/>
        <p:txBody>
          <a:bodyPr/>
          <a:lstStyle/>
          <a:p>
            <a:r>
              <a:rPr lang="en-US" dirty="0"/>
              <a:t>CR Motion #1119</a:t>
            </a:r>
          </a:p>
        </p:txBody>
      </p:sp>
      <p:sp>
        <p:nvSpPr>
          <p:cNvPr id="3" name="Content Placeholder 2">
            <a:extLst>
              <a:ext uri="{FF2B5EF4-FFF2-40B4-BE49-F238E27FC236}">
                <a16:creationId xmlns:a16="http://schemas.microsoft.com/office/drawing/2014/main" id="{8A3C445B-E9FE-1D4F-A407-94FB869E36D0}"/>
              </a:ext>
            </a:extLst>
          </p:cNvPr>
          <p:cNvSpPr>
            <a:spLocks noGrp="1"/>
          </p:cNvSpPr>
          <p:nvPr>
            <p:ph idx="1"/>
          </p:nvPr>
        </p:nvSpPr>
        <p:spPr/>
        <p:txBody>
          <a:bodyPr/>
          <a:lstStyle/>
          <a:p>
            <a:r>
              <a:rPr lang="en-US" dirty="0"/>
              <a:t>Move to approve resolutions to CIDs </a:t>
            </a:r>
            <a:r>
              <a:rPr lang="en-GB" dirty="0"/>
              <a:t>25009, 25056, 25074, 25119 in doc </a:t>
            </a:r>
            <a:r>
              <a:rPr lang="en-GB" dirty="0">
                <a:hlinkClick r:id="rId2"/>
              </a:rPr>
              <a:t>https://mentor.ieee.org/802.11/dcn/20/11-20-1528-02-00ax-sig-b-cr-on-d7-0.doc</a:t>
            </a:r>
            <a:r>
              <a:rPr lang="en-GB" dirty="0"/>
              <a:t> </a:t>
            </a:r>
          </a:p>
          <a:p>
            <a:endParaRPr lang="en-GB" dirty="0"/>
          </a:p>
          <a:p>
            <a:r>
              <a:rPr lang="en-GB" dirty="0"/>
              <a:t>Move: Ross Jian Yu		Second: </a:t>
            </a:r>
            <a:r>
              <a:rPr lang="en-GB" dirty="0" err="1"/>
              <a:t>Youhan</a:t>
            </a:r>
            <a:r>
              <a:rPr lang="en-GB" dirty="0"/>
              <a:t> Kim</a:t>
            </a:r>
          </a:p>
          <a:p>
            <a:r>
              <a:rPr lang="en-GB" dirty="0"/>
              <a:t>Approved with unanimous consent</a:t>
            </a:r>
            <a:endParaRPr lang="en-US" dirty="0"/>
          </a:p>
        </p:txBody>
      </p:sp>
      <p:sp>
        <p:nvSpPr>
          <p:cNvPr id="4" name="Slide Number Placeholder 3">
            <a:extLst>
              <a:ext uri="{FF2B5EF4-FFF2-40B4-BE49-F238E27FC236}">
                <a16:creationId xmlns:a16="http://schemas.microsoft.com/office/drawing/2014/main" id="{1F01DDA5-B240-F04C-966E-E192201EAB74}"/>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4A497BCB-DB6C-F141-ACC8-FD272FDC31C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A2606E5-DE96-AC43-924F-CEBFD1FD0BB9}"/>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665154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October 16</a:t>
            </a:r>
            <a:r>
              <a:rPr lang="en-US" baseline="30000"/>
              <a:t>th</a:t>
            </a:r>
            <a:r>
              <a:rPr lang="en-US"/>
              <a:t> </a:t>
            </a:r>
            <a:r>
              <a:rPr lang="en-US" dirty="0"/>
              <a:t>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strike="sngStrike" dirty="0"/>
              <a:t>Comment Resolution and Motions</a:t>
            </a:r>
            <a:endParaRPr lang="en-US" sz="1200" strike="sngStrike" dirty="0">
              <a:hlinkClick r:id="rId3"/>
            </a:endParaRPr>
          </a:p>
          <a:p>
            <a:pPr lvl="1">
              <a:buFont typeface="Arial" panose="020B0604020202020204" pitchFamily="34" charset="0"/>
              <a:buChar char="•"/>
            </a:pPr>
            <a:r>
              <a:rPr lang="en-US" sz="1400" strike="sngStrike" dirty="0">
                <a:hlinkClick r:id="rId4"/>
              </a:rPr>
              <a:t>https://mentor.ieee.org/802.11/dcn/20/11-20-1541-00-00ax-mac-cr-miscellaneous-cids-for-sa2.docx</a:t>
            </a:r>
            <a:r>
              <a:rPr lang="en-US" sz="1400" strike="sngStrike" dirty="0"/>
              <a:t> - Alfred </a:t>
            </a:r>
            <a:r>
              <a:rPr lang="en-US" sz="1400" strike="sngStrike" dirty="0" err="1"/>
              <a:t>Asterjadhi</a:t>
            </a:r>
            <a:r>
              <a:rPr lang="en-US" sz="1400" strike="sngStrike" dirty="0"/>
              <a:t> - update</a:t>
            </a:r>
          </a:p>
          <a:p>
            <a:pPr lvl="1">
              <a:buFont typeface="Arial" panose="020B0604020202020204" pitchFamily="34" charset="0"/>
              <a:buChar char="•"/>
            </a:pPr>
            <a:r>
              <a:rPr lang="en-US" sz="1400" strike="sngStrike" dirty="0">
                <a:hlinkClick r:id="rId5"/>
              </a:rPr>
              <a:t>https://mentor.ieee.org/802.11/dcn/20/11-20-1571-00-00ax-sa2-comment-resolution-25076-25077.docx</a:t>
            </a:r>
            <a:r>
              <a:rPr lang="en-US" sz="1400" strike="sngStrike" dirty="0"/>
              <a:t> - </a:t>
            </a:r>
            <a:r>
              <a:rPr lang="en-US" sz="1400" strike="sngStrike" dirty="0" err="1"/>
              <a:t>Liwen</a:t>
            </a:r>
            <a:r>
              <a:rPr lang="en-US" sz="1400" strike="sngStrike" dirty="0"/>
              <a:t> Chu - update</a:t>
            </a:r>
          </a:p>
          <a:p>
            <a:pPr lvl="1">
              <a:buFont typeface="Arial" panose="020B0604020202020204" pitchFamily="34" charset="0"/>
              <a:buChar char="•"/>
            </a:pPr>
            <a:r>
              <a:rPr lang="en-US" sz="1400" strike="sngStrike" dirty="0">
                <a:hlinkClick r:id="rId6"/>
              </a:rPr>
              <a:t>https://mentor.ieee.org/802.11/dcn/20/11-20-1589-01-00ax-sa2-misc-phy-cids.docx</a:t>
            </a:r>
            <a:r>
              <a:rPr lang="en-US" sz="1400" strike="sngStrike" dirty="0"/>
              <a:t> - </a:t>
            </a:r>
            <a:r>
              <a:rPr lang="en-US" sz="1400" strike="sngStrike" dirty="0" err="1"/>
              <a:t>Youhan</a:t>
            </a:r>
            <a:r>
              <a:rPr lang="en-US" sz="1400" strike="sngStrike" dirty="0"/>
              <a:t> Kim - CID 25101</a:t>
            </a:r>
          </a:p>
          <a:p>
            <a:pPr lvl="1">
              <a:buFont typeface="Arial" panose="020B0604020202020204" pitchFamily="34" charset="0"/>
              <a:buChar char="•"/>
            </a:pPr>
            <a:r>
              <a:rPr lang="en-US" sz="1400" strike="sngStrike" dirty="0">
                <a:hlinkClick r:id="rId7"/>
              </a:rPr>
              <a:t>https://mentor.ieee.org/802.11/dcn/20/11-20-1658-00-00ax-comment-resolutions-for-tomi.docx</a:t>
            </a:r>
            <a:r>
              <a:rPr lang="en-US" sz="1400" strike="sngStrike" dirty="0"/>
              <a:t> - Jarkko </a:t>
            </a:r>
            <a:r>
              <a:rPr lang="en-US" sz="1400" strike="sngStrike" dirty="0" err="1"/>
              <a:t>Kneckt</a:t>
            </a:r>
            <a:endParaRPr lang="en-US" sz="1400" strike="sngStrike" dirty="0"/>
          </a:p>
          <a:p>
            <a:pPr>
              <a:buFont typeface="Arial" panose="020B0604020202020204" pitchFamily="34" charset="0"/>
              <a:buChar char="•"/>
            </a:pPr>
            <a:r>
              <a:rPr lang="en-US" sz="1600" strike="sngStrike" dirty="0">
                <a:hlinkClick r:id="rId8"/>
              </a:rPr>
              <a:t>https://mentor.ieee.org/802.11/dcn/20/11-20-1532-00-00ax-comment-resolution-on-cids-25053-and-25054.docx</a:t>
            </a:r>
            <a:r>
              <a:rPr lang="en-US" sz="1600" strike="sngStrike" dirty="0"/>
              <a:t> -Edward Au</a:t>
            </a:r>
          </a:p>
          <a:p>
            <a:pPr>
              <a:buFont typeface="Arial" panose="020B0604020202020204" pitchFamily="34" charset="0"/>
              <a:buChar char="•"/>
            </a:pPr>
            <a:r>
              <a:rPr lang="en-US" sz="1600" dirty="0">
                <a:hlinkClick r:id="rId9"/>
              </a:rPr>
              <a:t>https://mentor.ieee.org/802.11/dcn/20/11-20-1598-00-00ax-d7-0-editorial-cr.docx</a:t>
            </a:r>
            <a:r>
              <a:rPr lang="en-US" sz="1600" dirty="0"/>
              <a:t> - Robert Stacey</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874097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74296-6B0D-2D40-99E6-4BB19FFE2192}"/>
              </a:ext>
            </a:extLst>
          </p:cNvPr>
          <p:cNvSpPr>
            <a:spLocks noGrp="1"/>
          </p:cNvSpPr>
          <p:nvPr>
            <p:ph type="title"/>
          </p:nvPr>
        </p:nvSpPr>
        <p:spPr/>
        <p:txBody>
          <a:bodyPr/>
          <a:lstStyle/>
          <a:p>
            <a:r>
              <a:rPr lang="en-US" dirty="0"/>
              <a:t>CR Motion #1120</a:t>
            </a:r>
          </a:p>
        </p:txBody>
      </p:sp>
      <p:sp>
        <p:nvSpPr>
          <p:cNvPr id="3" name="Content Placeholder 2">
            <a:extLst>
              <a:ext uri="{FF2B5EF4-FFF2-40B4-BE49-F238E27FC236}">
                <a16:creationId xmlns:a16="http://schemas.microsoft.com/office/drawing/2014/main" id="{A7A89F98-ED3A-2E49-A868-81E41140416A}"/>
              </a:ext>
            </a:extLst>
          </p:cNvPr>
          <p:cNvSpPr>
            <a:spLocks noGrp="1"/>
          </p:cNvSpPr>
          <p:nvPr>
            <p:ph idx="1"/>
          </p:nvPr>
        </p:nvSpPr>
        <p:spPr/>
        <p:txBody>
          <a:bodyPr/>
          <a:lstStyle/>
          <a:p>
            <a:r>
              <a:rPr lang="en-US" dirty="0"/>
              <a:t>Move to approve resolutions to CIDs </a:t>
            </a:r>
            <a:r>
              <a:rPr lang="en-GB" dirty="0"/>
              <a:t>25004, 25011, 25014, 25019, 25033, 25023, 25025, 25028, 25041, 25098, 25103, 25062, 25082, 25061 in doc </a:t>
            </a:r>
            <a:r>
              <a:rPr lang="en-GB" dirty="0">
                <a:hlinkClick r:id="rId2"/>
              </a:rPr>
              <a:t>https://mentor.ieee.org/802.11/dcn/20/11-20-1598-02-00ax-d7-0-editorial-cr.docx</a:t>
            </a:r>
            <a:r>
              <a:rPr lang="en-GB" dirty="0"/>
              <a:t> </a:t>
            </a:r>
            <a:r>
              <a:rPr lang="en-CA" dirty="0"/>
              <a:t> </a:t>
            </a:r>
          </a:p>
          <a:p>
            <a:endParaRPr lang="en-CA" dirty="0"/>
          </a:p>
          <a:p>
            <a:r>
              <a:rPr lang="en-CA" dirty="0"/>
              <a:t>Move: Robert Stacey		Second: Mark Rison</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3AF95FBF-06BC-6F4A-B9DD-ABC0784BA5B3}"/>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7C655B-0E9C-1D43-84F9-1DA4B56E002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8F72C69-616E-9849-AAD6-2DB7A9314A50}"/>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06728090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20</a:t>
            </a:r>
            <a:r>
              <a:rPr lang="en-US" baseline="30000" dirty="0"/>
              <a:t>th</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linkClick r:id="rId6"/>
              </a:rPr>
              <a:t>https://mentor.ieee.org/802.11/dcn/20/11-20-1598-00-00ax-d7-0-editorial-cr.docx</a:t>
            </a:r>
            <a:r>
              <a:rPr lang="en-US" sz="1200" dirty="0"/>
              <a:t> - Robert Stacey - CID 25010</a:t>
            </a:r>
          </a:p>
          <a:p>
            <a:pPr lvl="1">
              <a:buFont typeface="Arial" panose="020B0604020202020204" pitchFamily="34" charset="0"/>
              <a:buChar char="•"/>
            </a:pPr>
            <a:r>
              <a:rPr lang="en-US" sz="1200" dirty="0">
                <a:hlinkClick r:id="rId7"/>
              </a:rPr>
              <a:t>https://mentor.ieee.org/802.11/dcn/20/11-20-1658-00-00ax-comment-resolutions-for-tomi.docx</a:t>
            </a:r>
            <a:r>
              <a:rPr lang="en-US" sz="1200" dirty="0"/>
              <a:t> - </a:t>
            </a:r>
            <a:r>
              <a:rPr lang="en-US" sz="1200" dirty="0" err="1"/>
              <a:t>Jarkko</a:t>
            </a:r>
            <a:r>
              <a:rPr lang="en-US" sz="1200" dirty="0"/>
              <a:t> </a:t>
            </a:r>
            <a:r>
              <a:rPr lang="en-US" sz="1200" dirty="0" err="1"/>
              <a:t>Kneckt</a:t>
            </a:r>
            <a:endParaRPr lang="en-US" sz="1200" dirty="0"/>
          </a:p>
          <a:p>
            <a:pPr>
              <a:buFont typeface="Arial" panose="020B0604020202020204" pitchFamily="34" charset="0"/>
              <a:buChar char="•"/>
            </a:pPr>
            <a:r>
              <a:rPr lang="en-US" sz="1400" dirty="0">
                <a:hlinkClick r:id="rId8"/>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9"/>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dirty="0">
                <a:hlinkClick r:id="rId10"/>
              </a:rPr>
              <a:t>https://mentor.ieee.org/802.11/dcn/20/11-20-1646-01-00ax-mac-cr-on-mu-cascading-for-draft-7-0.doc</a:t>
            </a:r>
            <a:r>
              <a:rPr lang="en-US" sz="1400" dirty="0"/>
              <a:t> - Ming Gan</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3594409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72E34-671F-CD4C-996B-99B4AD3C8981}"/>
              </a:ext>
            </a:extLst>
          </p:cNvPr>
          <p:cNvSpPr>
            <a:spLocks noGrp="1"/>
          </p:cNvSpPr>
          <p:nvPr>
            <p:ph type="title"/>
          </p:nvPr>
        </p:nvSpPr>
        <p:spPr/>
        <p:txBody>
          <a:bodyPr/>
          <a:lstStyle/>
          <a:p>
            <a:r>
              <a:rPr lang="en-US" dirty="0"/>
              <a:t>CR Motion #1121</a:t>
            </a:r>
          </a:p>
        </p:txBody>
      </p:sp>
      <p:sp>
        <p:nvSpPr>
          <p:cNvPr id="3" name="Content Placeholder 2">
            <a:extLst>
              <a:ext uri="{FF2B5EF4-FFF2-40B4-BE49-F238E27FC236}">
                <a16:creationId xmlns:a16="http://schemas.microsoft.com/office/drawing/2014/main" id="{62E9D2B4-8B05-904F-AE31-7AD74279A340}"/>
              </a:ext>
            </a:extLst>
          </p:cNvPr>
          <p:cNvSpPr>
            <a:spLocks noGrp="1"/>
          </p:cNvSpPr>
          <p:nvPr>
            <p:ph idx="1"/>
          </p:nvPr>
        </p:nvSpPr>
        <p:spPr/>
        <p:txBody>
          <a:bodyPr/>
          <a:lstStyle/>
          <a:p>
            <a:r>
              <a:rPr lang="en-US" dirty="0"/>
              <a:t>Move to approve resolution to CID </a:t>
            </a:r>
            <a:r>
              <a:rPr lang="en-CA" dirty="0"/>
              <a:t>25101 in doc </a:t>
            </a:r>
            <a:r>
              <a:rPr lang="en-CA" dirty="0">
                <a:hlinkClick r:id="rId2"/>
              </a:rPr>
              <a:t>https://mentor.ieee.org/802.11/dcn/20/11-20-1589-02-00ax-sa2-misc-phy-cids.docx</a:t>
            </a:r>
            <a:r>
              <a:rPr lang="en-CA" dirty="0"/>
              <a:t> </a:t>
            </a:r>
          </a:p>
          <a:p>
            <a:endParaRPr lang="en-CA" dirty="0"/>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A282F422-96A6-1641-A213-608B03FB100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8417E5A4-108D-BB43-A2E2-B0D64443957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A44374-3D90-EB48-A363-4A22AFFA2FFC}"/>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1596098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22</a:t>
            </a:r>
            <a:r>
              <a:rPr lang="en-US" baseline="30000" dirty="0"/>
              <a:t>nd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endParaRPr lang="en-US" sz="1200" strike="sngStrike" dirty="0"/>
          </a:p>
          <a:p>
            <a:pPr lvl="1">
              <a:buFont typeface="Arial" panose="020B0604020202020204" pitchFamily="34" charset="0"/>
              <a:buChar char="•"/>
            </a:pPr>
            <a:r>
              <a:rPr lang="en-US" sz="1200" dirty="0">
                <a:hlinkClick r:id="rId6"/>
              </a:rPr>
              <a:t>https://mentor.ieee.org/802.11/dcn/20/11-20-1658-00-00ax-comment-resolutions-for-tomi.docx</a:t>
            </a:r>
            <a:r>
              <a:rPr lang="en-US" sz="1200" dirty="0"/>
              <a:t> - Jarkko </a:t>
            </a:r>
            <a:r>
              <a:rPr lang="en-US" sz="1200" dirty="0" err="1"/>
              <a:t>Kneckt</a:t>
            </a:r>
            <a:r>
              <a:rPr lang="en-US" sz="1200" dirty="0"/>
              <a:t> - update</a:t>
            </a:r>
          </a:p>
          <a:p>
            <a:pPr lvl="1">
              <a:buFont typeface="Arial" panose="020B0604020202020204" pitchFamily="34" charset="0"/>
              <a:buChar char="•"/>
            </a:pPr>
            <a:r>
              <a:rPr lang="en-US" sz="1000" dirty="0">
                <a:hlinkClick r:id="rId7"/>
              </a:rPr>
              <a:t>https://mentor.ieee.org/802.11/dcn/20/11-20-1646-01-00ax-mac-cr-on-mu-cascading-for-draft-7-0.doc</a:t>
            </a:r>
            <a:r>
              <a:rPr lang="en-US" sz="1000" dirty="0"/>
              <a:t> - Ming Gan - update</a:t>
            </a:r>
          </a:p>
          <a:p>
            <a:pPr lvl="1">
              <a:buFont typeface="Arial" panose="020B0604020202020204" pitchFamily="34" charset="0"/>
              <a:buChar char="•"/>
            </a:pPr>
            <a:r>
              <a:rPr lang="en-US" sz="1000" dirty="0">
                <a:hlinkClick r:id="rId8"/>
              </a:rPr>
              <a:t>https://mentor.ieee.org/802.11/dcn/20/11-20-1647-01-00ax-mac-cr-on-fragmentation-for-draft-7-0.doc</a:t>
            </a:r>
            <a:r>
              <a:rPr lang="en-US" sz="1000" dirty="0"/>
              <a:t> </a:t>
            </a:r>
            <a:r>
              <a:rPr lang="en-US" sz="1000" b="0" dirty="0"/>
              <a:t>– Ming Gan - update</a:t>
            </a:r>
            <a:endParaRPr lang="en-US" sz="1200" dirty="0"/>
          </a:p>
          <a:p>
            <a:pPr>
              <a:buFont typeface="Arial" panose="020B0604020202020204" pitchFamily="34" charset="0"/>
              <a:buChar char="•"/>
            </a:pPr>
            <a:r>
              <a:rPr lang="en-US" sz="1400" dirty="0">
                <a:hlinkClick r:id="rId9"/>
              </a:rPr>
              <a:t>https://mentor.ieee.org/802.11/dcn/20/11-20-1532-00-00ax-comment-resolution-on-cids-25053-and-25054.docx</a:t>
            </a:r>
            <a:r>
              <a:rPr lang="en-US" sz="1400" dirty="0"/>
              <a:t> -Edward Au</a:t>
            </a:r>
          </a:p>
          <a:p>
            <a:pPr>
              <a:buFont typeface="Arial" panose="020B0604020202020204" pitchFamily="34" charset="0"/>
              <a:buChar char="•"/>
            </a:pPr>
            <a:r>
              <a:rPr lang="en-US" sz="1400" dirty="0">
                <a:hlinkClick r:id="rId10"/>
              </a:rPr>
              <a:t>https://mentor.ieee.org/802.11/dcn/20/11-20-1664-00-00ax-phy-cids-on-dcm-for-d7-0.docx</a:t>
            </a:r>
            <a:r>
              <a:rPr lang="en-US" sz="1400" dirty="0"/>
              <a:t> - </a:t>
            </a:r>
            <a:r>
              <a:rPr lang="en-US" sz="1400" dirty="0" err="1"/>
              <a:t>Jianhan</a:t>
            </a:r>
            <a:r>
              <a:rPr lang="en-US" sz="1400" dirty="0"/>
              <a:t> Liu</a:t>
            </a:r>
          </a:p>
          <a:p>
            <a:pPr>
              <a:buFont typeface="Arial" panose="020B0604020202020204" pitchFamily="34" charset="0"/>
              <a:buChar char="•"/>
            </a:pPr>
            <a:r>
              <a:rPr lang="en-US" sz="1400" b="0" dirty="0">
                <a:hlinkClick r:id="rId11"/>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2"/>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3"/>
              </a:rPr>
              <a:t>https://mentor.ieee.org/802.11/dcn/20/11-20-1673-00-00ax-sa2-comment-resolution-miscellaneous-comments.docx</a:t>
            </a:r>
            <a:r>
              <a:rPr lang="en-US" sz="1400" b="0" dirty="0"/>
              <a:t> - Osama </a:t>
            </a:r>
            <a:r>
              <a:rPr lang="en-US" sz="1400" b="0" dirty="0" err="1"/>
              <a:t>Aboul-Magd</a:t>
            </a:r>
            <a:endParaRPr lang="en-US" sz="1400" dirty="0"/>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22611341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23</a:t>
            </a:r>
            <a:r>
              <a:rPr lang="en-US" baseline="30000" dirty="0"/>
              <a:t>rd</a:t>
            </a:r>
            <a:r>
              <a:rPr lang="en-US" dirty="0"/>
              <a:t>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400" dirty="0"/>
          </a:p>
          <a:p>
            <a:pPr>
              <a:buFont typeface="Arial" panose="020B0604020202020204" pitchFamily="34" charset="0"/>
              <a:buChar char="•"/>
            </a:pPr>
            <a:r>
              <a:rPr lang="en-US" sz="1400" dirty="0"/>
              <a:t>Comment Resolution and Motions</a:t>
            </a:r>
            <a:endParaRPr lang="en-US" sz="1050" dirty="0">
              <a:hlinkClick r:id="rId3"/>
            </a:endParaRPr>
          </a:p>
          <a:p>
            <a:pPr lvl="1">
              <a:buFont typeface="Arial" panose="020B0604020202020204" pitchFamily="34" charset="0"/>
              <a:buChar char="•"/>
            </a:pPr>
            <a:r>
              <a:rPr lang="en-US" sz="1200" dirty="0">
                <a:hlinkClick r:id="rId4"/>
              </a:rPr>
              <a:t>https://mentor.ieee.org/802.11/dcn/20/11-20-1541-00-00ax-mac-cr-miscellaneous-cids-for-sa2.docx</a:t>
            </a:r>
            <a:r>
              <a:rPr lang="en-US" sz="1200" dirty="0"/>
              <a:t> - Alfred </a:t>
            </a:r>
            <a:r>
              <a:rPr lang="en-US" sz="1200" dirty="0" err="1"/>
              <a:t>Asterjadhi</a:t>
            </a:r>
            <a:r>
              <a:rPr lang="en-US" sz="1200" dirty="0"/>
              <a:t> - update</a:t>
            </a:r>
          </a:p>
          <a:p>
            <a:pPr lvl="1">
              <a:buFont typeface="Arial" panose="020B0604020202020204" pitchFamily="34" charset="0"/>
              <a:buChar char="•"/>
            </a:pPr>
            <a:r>
              <a:rPr lang="en-US" sz="1200" dirty="0">
                <a:hlinkClick r:id="rId5"/>
              </a:rPr>
              <a:t>https://mentor.ieee.org/802.11/dcn/20/11-20-1571-00-00ax-sa2-comment-resolution-25076-25077.docx</a:t>
            </a:r>
            <a:r>
              <a:rPr lang="en-US" sz="1200" dirty="0"/>
              <a:t> - </a:t>
            </a:r>
            <a:r>
              <a:rPr lang="en-US" sz="1200" dirty="0" err="1"/>
              <a:t>Liwen</a:t>
            </a:r>
            <a:r>
              <a:rPr lang="en-US" sz="1200" dirty="0"/>
              <a:t> Chu - update</a:t>
            </a:r>
          </a:p>
          <a:p>
            <a:pPr lvl="1">
              <a:buFont typeface="Arial" panose="020B0604020202020204" pitchFamily="34" charset="0"/>
              <a:buChar char="•"/>
            </a:pPr>
            <a:r>
              <a:rPr lang="en-US" sz="1200" dirty="0">
                <a:highlight>
                  <a:srgbClr val="00FF00"/>
                </a:highlight>
                <a:hlinkClick r:id="rId6"/>
              </a:rPr>
              <a:t>https://mentor.ieee.org/802.11/dcn/20/11-20-1658-00-00ax-comment-resolutions-for-tomi.docx</a:t>
            </a:r>
            <a:r>
              <a:rPr lang="en-US" sz="1200" dirty="0">
                <a:highlight>
                  <a:srgbClr val="00FF00"/>
                </a:highlight>
              </a:rPr>
              <a:t> - Jarkko </a:t>
            </a:r>
            <a:r>
              <a:rPr lang="en-US" sz="1200" dirty="0" err="1">
                <a:highlight>
                  <a:srgbClr val="00FF00"/>
                </a:highlight>
              </a:rPr>
              <a:t>Kneckt</a:t>
            </a:r>
            <a:endParaRPr lang="en-US" sz="1200" dirty="0">
              <a:highlight>
                <a:srgbClr val="00FF00"/>
              </a:highlight>
            </a:endParaRPr>
          </a:p>
          <a:p>
            <a:pPr lvl="1">
              <a:buFont typeface="Arial" panose="020B0604020202020204" pitchFamily="34" charset="0"/>
              <a:buChar char="•"/>
            </a:pPr>
            <a:r>
              <a:rPr lang="en-US" sz="1200" dirty="0">
                <a:highlight>
                  <a:srgbClr val="00FF00"/>
                </a:highlight>
                <a:hlinkClick r:id="rId7"/>
              </a:rPr>
              <a:t>https://mentor.ieee.org/802.11/dcn/20/11-20-1664-00-00ax-phy-cids-on-dcm-for-d7-0.docx</a:t>
            </a:r>
            <a:r>
              <a:rPr lang="en-US" sz="1200" dirty="0">
                <a:highlight>
                  <a:srgbClr val="00FF00"/>
                </a:highlight>
              </a:rPr>
              <a:t> - </a:t>
            </a:r>
            <a:r>
              <a:rPr lang="en-US" sz="1200" dirty="0" err="1">
                <a:highlight>
                  <a:srgbClr val="00FF00"/>
                </a:highlight>
              </a:rPr>
              <a:t>Jianhan</a:t>
            </a:r>
            <a:r>
              <a:rPr lang="en-US" sz="1200" dirty="0">
                <a:highlight>
                  <a:srgbClr val="00FF00"/>
                </a:highlight>
              </a:rPr>
              <a:t> Liu</a:t>
            </a:r>
          </a:p>
          <a:p>
            <a:pPr lvl="1">
              <a:buFont typeface="Arial" panose="020B0604020202020204" pitchFamily="34" charset="0"/>
              <a:buChar char="•"/>
            </a:pPr>
            <a:r>
              <a:rPr lang="en-US" sz="1200" dirty="0">
                <a:hlinkClick r:id="rId8"/>
              </a:rPr>
              <a:t>https://mentor.ieee.org/802.11/dcn/20/11-20-1646-01-00ax-mac-cr-on-mu-cascading-for-draft-7-0.doc</a:t>
            </a:r>
            <a:r>
              <a:rPr lang="en-US" sz="1200" dirty="0"/>
              <a:t> - Ming Gan</a:t>
            </a:r>
          </a:p>
          <a:p>
            <a:pPr lvl="1">
              <a:buFont typeface="Arial" panose="020B0604020202020204" pitchFamily="34" charset="0"/>
              <a:buChar char="•"/>
            </a:pPr>
            <a:r>
              <a:rPr lang="en-US" sz="1200" dirty="0">
                <a:hlinkClick r:id="rId9"/>
              </a:rPr>
              <a:t>https://mentor.ieee.org/802.11/dcn/20/11-20-1673-00-00ax-sa2-comment-resolution-miscellaneous-comments.docx</a:t>
            </a:r>
            <a:r>
              <a:rPr lang="en-US" sz="1200" dirty="0"/>
              <a:t> - Osama </a:t>
            </a:r>
            <a:r>
              <a:rPr lang="en-US" sz="1200" dirty="0" err="1"/>
              <a:t>Aboul</a:t>
            </a:r>
            <a:r>
              <a:rPr lang="en-US" sz="1200" dirty="0"/>
              <a:t>-Mag</a:t>
            </a:r>
          </a:p>
          <a:p>
            <a:pPr>
              <a:buFont typeface="Arial" panose="020B0604020202020204" pitchFamily="34" charset="0"/>
              <a:buChar char="•"/>
            </a:pPr>
            <a:r>
              <a:rPr lang="en-US" sz="1400" strike="sngStrike" dirty="0">
                <a:hlinkClick r:id="rId10"/>
              </a:rPr>
              <a:t>https://mentor.ieee.org/802.11/dcn/20/11-20-1532-00-00ax-comment-resolution-on-cids-25053-and-25054.docx</a:t>
            </a:r>
            <a:r>
              <a:rPr lang="en-US" sz="1400" strike="sngStrike" dirty="0"/>
              <a:t> -Edward Au</a:t>
            </a:r>
          </a:p>
          <a:p>
            <a:pPr>
              <a:buFont typeface="Arial" panose="020B0604020202020204" pitchFamily="34" charset="0"/>
              <a:buChar char="•"/>
            </a:pPr>
            <a:r>
              <a:rPr lang="en-US" sz="1400" dirty="0">
                <a:hlinkClick r:id="rId11"/>
              </a:rPr>
              <a:t>https://mentor.ieee.org/802.11/dcn/20/11-20-1647-01-00ax-mac-cr-on-fragmentation-for-draft-7-0.doc</a:t>
            </a:r>
            <a:r>
              <a:rPr lang="en-US" sz="1400" dirty="0"/>
              <a:t> </a:t>
            </a:r>
            <a:r>
              <a:rPr lang="en-US" sz="1400" b="0" dirty="0"/>
              <a:t>– Ming Gan</a:t>
            </a:r>
          </a:p>
          <a:p>
            <a:pPr>
              <a:buFont typeface="Arial" panose="020B0604020202020204" pitchFamily="34" charset="0"/>
              <a:buChar char="•"/>
            </a:pPr>
            <a:r>
              <a:rPr lang="en-US" sz="1400" b="0" dirty="0">
                <a:hlinkClick r:id="rId12"/>
              </a:rPr>
              <a:t>https://mentor.ieee.org/802.11/dcn/20/11-20-1665-02-00ax-cr-cid-25120-25050-ul-sr-field.docx</a:t>
            </a:r>
            <a:r>
              <a:rPr lang="en-US" sz="1400" b="0" dirty="0"/>
              <a:t> - Matt Fischer</a:t>
            </a:r>
          </a:p>
          <a:p>
            <a:pPr>
              <a:buFont typeface="Arial" panose="020B0604020202020204" pitchFamily="34" charset="0"/>
              <a:buChar char="•"/>
            </a:pPr>
            <a:r>
              <a:rPr lang="en-US" sz="1400" b="0" dirty="0">
                <a:hlinkClick r:id="rId13"/>
              </a:rPr>
              <a:t>https://mentor.ieee.org/802.11/dcn/20/11-20-1690-00-00ax-d7-0-editorial-cr-part-2.docx</a:t>
            </a:r>
            <a:r>
              <a:rPr lang="en-US" sz="1400" b="0" dirty="0"/>
              <a:t> - Robert Stacey</a:t>
            </a:r>
          </a:p>
          <a:p>
            <a:pPr>
              <a:buFont typeface="Arial" panose="020B0604020202020204" pitchFamily="34" charset="0"/>
              <a:buChar char="•"/>
            </a:pPr>
            <a:r>
              <a:rPr lang="en-US" sz="1400" b="0" dirty="0">
                <a:hlinkClick r:id="rId14"/>
              </a:rPr>
              <a:t>https://mentor.ieee.org/802.11/dcn/20/11-20-1588-00-00ax-cr-for-cid-25085.docx</a:t>
            </a:r>
            <a:r>
              <a:rPr lang="en-US" sz="1400" b="0" dirty="0"/>
              <a:t> - Po-Kai Huang</a:t>
            </a:r>
          </a:p>
          <a:p>
            <a:pPr>
              <a:buFont typeface="Arial" panose="020B0604020202020204" pitchFamily="34" charset="0"/>
              <a:buChar char="•"/>
            </a:pPr>
            <a:r>
              <a:rPr lang="en-US" sz="1400" dirty="0" err="1"/>
              <a:t>AoB</a:t>
            </a:r>
            <a:endParaRPr lang="en-US" sz="1400" dirty="0"/>
          </a:p>
          <a:p>
            <a:pPr lvl="0">
              <a:buFont typeface="Arial" panose="020B0604020202020204" pitchFamily="34" charset="0"/>
              <a:buChar char="•"/>
            </a:pPr>
            <a:r>
              <a:rPr lang="en-US" sz="14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7154121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F55D8B-5CF5-C342-AB8E-252EFF466050}"/>
              </a:ext>
            </a:extLst>
          </p:cNvPr>
          <p:cNvSpPr>
            <a:spLocks noGrp="1"/>
          </p:cNvSpPr>
          <p:nvPr>
            <p:ph type="title"/>
          </p:nvPr>
        </p:nvSpPr>
        <p:spPr/>
        <p:txBody>
          <a:bodyPr/>
          <a:lstStyle/>
          <a:p>
            <a:r>
              <a:rPr lang="en-US" dirty="0"/>
              <a:t>CID Ready for Motions</a:t>
            </a:r>
          </a:p>
        </p:txBody>
      </p:sp>
      <p:sp>
        <p:nvSpPr>
          <p:cNvPr id="6" name="Date Placeholder 5">
            <a:extLst>
              <a:ext uri="{FF2B5EF4-FFF2-40B4-BE49-F238E27FC236}">
                <a16:creationId xmlns:a16="http://schemas.microsoft.com/office/drawing/2014/main" id="{713D217B-D15C-074F-B347-746FBFB10D52}"/>
              </a:ext>
            </a:extLst>
          </p:cNvPr>
          <p:cNvSpPr>
            <a:spLocks noGrp="1"/>
          </p:cNvSpPr>
          <p:nvPr>
            <p:ph type="dt" idx="10"/>
          </p:nvPr>
        </p:nvSpPr>
        <p:spPr/>
        <p:txBody>
          <a:bodyPr/>
          <a:lstStyle/>
          <a:p>
            <a:r>
              <a:rPr lang="en-CA"/>
              <a:t>October 2020</a:t>
            </a:r>
            <a:endParaRPr lang="en-GB" dirty="0"/>
          </a:p>
        </p:txBody>
      </p:sp>
      <p:sp>
        <p:nvSpPr>
          <p:cNvPr id="5" name="Footer Placeholder 4">
            <a:extLst>
              <a:ext uri="{FF2B5EF4-FFF2-40B4-BE49-F238E27FC236}">
                <a16:creationId xmlns:a16="http://schemas.microsoft.com/office/drawing/2014/main" id="{CC34CA8A-364B-1847-9449-C6355F7C6357}"/>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F950F720-471B-0748-A354-77E042AF2E5A}"/>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graphicFrame>
        <p:nvGraphicFramePr>
          <p:cNvPr id="7" name="Table 6">
            <a:extLst>
              <a:ext uri="{FF2B5EF4-FFF2-40B4-BE49-F238E27FC236}">
                <a16:creationId xmlns:a16="http://schemas.microsoft.com/office/drawing/2014/main" id="{FA53E8BF-4B05-A649-A064-BC2B9A127CAA}"/>
              </a:ext>
            </a:extLst>
          </p:cNvPr>
          <p:cNvGraphicFramePr>
            <a:graphicFrameLocks noGrp="1"/>
          </p:cNvGraphicFramePr>
          <p:nvPr>
            <p:extLst>
              <p:ext uri="{D42A27DB-BD31-4B8C-83A1-F6EECF244321}">
                <p14:modId xmlns:p14="http://schemas.microsoft.com/office/powerpoint/2010/main" val="2725628833"/>
              </p:ext>
            </p:extLst>
          </p:nvPr>
        </p:nvGraphicFramePr>
        <p:xfrm>
          <a:off x="1676400" y="231648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11-20/1541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25089, 25090, 25126, 25129, 25068</a:t>
                      </a:r>
                      <a:r>
                        <a:rPr lang="en-CA" dirty="0">
                          <a:effectLst/>
                        </a:rPr>
                        <a:t>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11-20/1647</a:t>
                      </a:r>
                    </a:p>
                  </a:txBody>
                  <a:tcPr/>
                </a:tc>
                <a:tc>
                  <a:txBody>
                    <a:bodyPr/>
                    <a:lstStyle/>
                    <a:p>
                      <a:pPr lvl="0"/>
                      <a:r>
                        <a:rPr lang="en-GB" sz="1800" kern="1200" dirty="0">
                          <a:solidFill>
                            <a:schemeClr val="dk1"/>
                          </a:solidFill>
                          <a:effectLst/>
                          <a:latin typeface="+mn-lt"/>
                          <a:ea typeface="+mn-ea"/>
                          <a:cs typeface="+mn-cs"/>
                        </a:rPr>
                        <a:t>25107</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25108</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25109</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25110</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25111</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25112</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25113</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25114</a:t>
                      </a:r>
                      <a:r>
                        <a:rPr lang="en-CA" sz="1800" kern="1200" dirty="0">
                          <a:solidFill>
                            <a:schemeClr val="dk1"/>
                          </a:solidFill>
                          <a:effectLst/>
                          <a:latin typeface="+mn-lt"/>
                          <a:ea typeface="+mn-ea"/>
                          <a:cs typeface="+mn-cs"/>
                        </a:rPr>
                        <a:t>, </a:t>
                      </a:r>
                      <a:r>
                        <a:rPr lang="en-GB" sz="1800" kern="1200" dirty="0">
                          <a:solidFill>
                            <a:schemeClr val="dk1"/>
                          </a:solidFill>
                          <a:effectLst/>
                          <a:highlight>
                            <a:srgbClr val="FFFF00"/>
                          </a:highlight>
                          <a:latin typeface="+mn-lt"/>
                          <a:ea typeface="+mn-ea"/>
                          <a:cs typeface="+mn-cs"/>
                        </a:rPr>
                        <a:t>25115</a:t>
                      </a:r>
                      <a:r>
                        <a:rPr lang="en-CA" sz="1800" kern="1200" dirty="0">
                          <a:solidFill>
                            <a:schemeClr val="dk1"/>
                          </a:solidFill>
                          <a:effectLst/>
                          <a:latin typeface="+mn-lt"/>
                          <a:ea typeface="+mn-ea"/>
                          <a:cs typeface="+mn-cs"/>
                        </a:rPr>
                        <a:t>, </a:t>
                      </a:r>
                      <a:r>
                        <a:rPr lang="en-GB" sz="1800" kern="1200" dirty="0">
                          <a:solidFill>
                            <a:schemeClr val="dk1"/>
                          </a:solidFill>
                          <a:effectLst/>
                          <a:latin typeface="+mn-lt"/>
                          <a:ea typeface="+mn-ea"/>
                          <a:cs typeface="+mn-cs"/>
                        </a:rPr>
                        <a:t>25116 </a:t>
                      </a:r>
                      <a:endParaRPr lang="en-US" strike="noStrike" dirty="0"/>
                    </a:p>
                  </a:txBody>
                  <a:tcPr/>
                </a:tc>
                <a:extLst>
                  <a:ext uri="{0D108BD9-81ED-4DB2-BD59-A6C34878D82A}">
                    <a16:rowId xmlns:a16="http://schemas.microsoft.com/office/drawing/2014/main" val="644024948"/>
                  </a:ext>
                </a:extLst>
              </a:tr>
              <a:tr h="370840">
                <a:tc>
                  <a:txBody>
                    <a:bodyPr/>
                    <a:lstStyle/>
                    <a:p>
                      <a:r>
                        <a:rPr lang="en-US" strike="noStrike" dirty="0"/>
                        <a:t>11-20/1658</a:t>
                      </a:r>
                    </a:p>
                  </a:txBody>
                  <a:tcPr/>
                </a:tc>
                <a:tc>
                  <a:txBody>
                    <a:bodyPr/>
                    <a:lstStyle/>
                    <a:p>
                      <a:r>
                        <a:rPr lang="en-GB" sz="1800" kern="1200" dirty="0">
                          <a:solidFill>
                            <a:schemeClr val="dk1"/>
                          </a:solidFill>
                          <a:effectLst/>
                          <a:latin typeface="+mn-lt"/>
                          <a:ea typeface="+mn-ea"/>
                          <a:cs typeface="+mn-cs"/>
                        </a:rPr>
                        <a:t>25071, 25095, and 25096.</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989363071"/>
                  </a:ext>
                </a:extLst>
              </a:tr>
              <a:tr h="370840">
                <a:tc>
                  <a:txBody>
                    <a:bodyPr/>
                    <a:lstStyle/>
                    <a:p>
                      <a:r>
                        <a:rPr lang="en-US" strike="noStrike" dirty="0"/>
                        <a:t>11-20/1664</a:t>
                      </a:r>
                    </a:p>
                  </a:txBody>
                  <a:tcPr/>
                </a:tc>
                <a:tc>
                  <a:txBody>
                    <a:bodyPr/>
                    <a:lstStyle/>
                    <a:p>
                      <a:r>
                        <a:rPr lang="en-US" sz="1800" kern="1200" dirty="0">
                          <a:solidFill>
                            <a:schemeClr val="dk1"/>
                          </a:solidFill>
                          <a:effectLst/>
                          <a:latin typeface="+mn-lt"/>
                          <a:ea typeface="+mn-ea"/>
                          <a:cs typeface="+mn-cs"/>
                        </a:rPr>
                        <a:t>25006, 25007 and 25008</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3075669462"/>
                  </a:ext>
                </a:extLst>
              </a:tr>
              <a:tr h="370840">
                <a:tc>
                  <a:txBody>
                    <a:bodyPr/>
                    <a:lstStyle/>
                    <a:p>
                      <a:r>
                        <a:rPr lang="en-US" strike="noStrike" dirty="0"/>
                        <a:t>11-20/1673</a:t>
                      </a:r>
                    </a:p>
                  </a:txBody>
                  <a:tcPr/>
                </a:tc>
                <a:tc>
                  <a:txBody>
                    <a:bodyPr/>
                    <a:lstStyle/>
                    <a:p>
                      <a:r>
                        <a:rPr lang="en-GB" sz="1800" kern="1200" dirty="0">
                          <a:solidFill>
                            <a:schemeClr val="dk1"/>
                          </a:solidFill>
                          <a:effectLst/>
                          <a:latin typeface="+mn-lt"/>
                          <a:ea typeface="+mn-ea"/>
                          <a:cs typeface="+mn-cs"/>
                        </a:rPr>
                        <a:t>25027, 25039, 25040</a:t>
                      </a:r>
                      <a:r>
                        <a:rPr lang="en-CA" dirty="0">
                          <a:effectLst/>
                        </a:rPr>
                        <a:t> </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111833964"/>
                  </a:ext>
                </a:extLst>
              </a:tr>
            </a:tbl>
          </a:graphicData>
        </a:graphic>
      </p:graphicFrame>
    </p:spTree>
    <p:extLst>
      <p:ext uri="{BB962C8B-B14F-4D97-AF65-F5344CB8AC3E}">
        <p14:creationId xmlns:p14="http://schemas.microsoft.com/office/powerpoint/2010/main" val="5447444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#1122</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US" kern="1200" dirty="0">
                <a:solidFill>
                  <a:schemeClr val="dk1"/>
                </a:solidFill>
              </a:rPr>
              <a:t>25006, 25007 and 25008</a:t>
            </a:r>
            <a:r>
              <a:rPr lang="en-CA" dirty="0"/>
              <a:t> </a:t>
            </a:r>
            <a:r>
              <a:rPr lang="en-CA" kern="1200" dirty="0">
                <a:solidFill>
                  <a:schemeClr val="dk1"/>
                </a:solidFill>
              </a:rPr>
              <a:t>in doc </a:t>
            </a:r>
            <a:r>
              <a:rPr lang="en-CA" kern="1200" dirty="0">
                <a:solidFill>
                  <a:schemeClr val="dk1"/>
                </a:solidFill>
                <a:hlinkClick r:id="rId2"/>
              </a:rPr>
              <a:t>https://mentor.ieee.org/802.11/dcn/20/11-20-1664-03-00ax-phy-cids-on-dcm-for-d7-0.docx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a:t>
            </a:r>
            <a:r>
              <a:rPr lang="en-CA" kern="1200" dirty="0" err="1">
                <a:solidFill>
                  <a:schemeClr val="dk1"/>
                </a:solidFill>
              </a:rPr>
              <a:t>Jianhan</a:t>
            </a:r>
            <a:r>
              <a:rPr lang="en-CA" kern="1200" dirty="0">
                <a:solidFill>
                  <a:schemeClr val="dk1"/>
                </a:solidFill>
              </a:rPr>
              <a:t> Liu		Second: </a:t>
            </a:r>
            <a:r>
              <a:rPr lang="en-CA" kern="1200" dirty="0" err="1">
                <a:solidFill>
                  <a:schemeClr val="dk1"/>
                </a:solidFill>
              </a:rPr>
              <a:t>Youhan</a:t>
            </a:r>
            <a:r>
              <a:rPr lang="en-CA" kern="1200" dirty="0">
                <a:solidFill>
                  <a:schemeClr val="dk1"/>
                </a:solidFill>
              </a:rPr>
              <a:t> Kim</a:t>
            </a:r>
          </a:p>
          <a:p>
            <a:r>
              <a:rPr lang="en-CA" kern="1200" dirty="0">
                <a:solidFill>
                  <a:schemeClr val="dk1"/>
                </a:solidFill>
              </a:rPr>
              <a:t>Approved with unanimous consent</a:t>
            </a:r>
            <a:r>
              <a:rPr lang="en-US" dirty="0"/>
              <a:t> </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41</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6419349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#1123</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25071, 25095, and 25096</a:t>
            </a:r>
            <a:r>
              <a:rPr lang="en-CA" dirty="0"/>
              <a:t> </a:t>
            </a:r>
            <a:r>
              <a:rPr lang="en-CA" kern="1200" dirty="0">
                <a:solidFill>
                  <a:schemeClr val="dk1"/>
                </a:solidFill>
              </a:rPr>
              <a:t>in doc </a:t>
            </a:r>
            <a:r>
              <a:rPr lang="en-CA" kern="1200" dirty="0">
                <a:solidFill>
                  <a:schemeClr val="dk1"/>
                </a:solidFill>
                <a:hlinkClick r:id="rId2"/>
              </a:rPr>
              <a:t>https://mentor.ieee.org/802.11/dcn/20/11-20-1658-04-00ax-comment-resolutions-for-tomi.docx</a:t>
            </a:r>
            <a:r>
              <a:rPr lang="en-CA" kern="1200" dirty="0">
                <a:solidFill>
                  <a:schemeClr val="dk1"/>
                </a:solidFill>
              </a:rPr>
              <a:t> </a:t>
            </a:r>
          </a:p>
          <a:p>
            <a:endParaRPr lang="en-CA" kern="1200" dirty="0">
              <a:solidFill>
                <a:schemeClr val="dk1"/>
              </a:solidFill>
            </a:endParaRPr>
          </a:p>
          <a:p>
            <a:r>
              <a:rPr lang="en-CA" kern="1200" dirty="0">
                <a:solidFill>
                  <a:schemeClr val="dk1"/>
                </a:solidFill>
              </a:rPr>
              <a:t>Move: 	Jarkko </a:t>
            </a:r>
            <a:r>
              <a:rPr lang="en-CA" kern="1200" dirty="0" err="1">
                <a:solidFill>
                  <a:schemeClr val="dk1"/>
                </a:solidFill>
              </a:rPr>
              <a:t>Kneckt</a:t>
            </a:r>
            <a:r>
              <a:rPr lang="en-CA" kern="1200" dirty="0">
                <a:solidFill>
                  <a:schemeClr val="dk1"/>
                </a:solidFill>
              </a:rPr>
              <a:t>	Second: Alfred </a:t>
            </a:r>
            <a:r>
              <a:rPr lang="en-CA" kern="1200" dirty="0" err="1">
                <a:solidFill>
                  <a:schemeClr val="dk1"/>
                </a:solidFill>
              </a:rPr>
              <a:t>Asterjadhi</a:t>
            </a:r>
            <a:endParaRPr lang="en-CA" kern="1200" dirty="0">
              <a:solidFill>
                <a:schemeClr val="dk1"/>
              </a:solidFill>
            </a:endParaRPr>
          </a:p>
          <a:p>
            <a:r>
              <a:rPr lang="en-CA"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42</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76640042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#1124</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pPr lvl="0"/>
            <a:r>
              <a:rPr lang="en-US" dirty="0"/>
              <a:t>Move to approve resolutions to CIDs </a:t>
            </a:r>
            <a:r>
              <a:rPr lang="en-GB" dirty="0"/>
              <a:t>25058</a:t>
            </a:r>
            <a:r>
              <a:rPr lang="en-CA" dirty="0"/>
              <a:t>, </a:t>
            </a:r>
            <a:r>
              <a:rPr lang="en-GB" dirty="0"/>
              <a:t>25060</a:t>
            </a:r>
            <a:r>
              <a:rPr lang="en-CA" dirty="0"/>
              <a:t>, </a:t>
            </a:r>
            <a:r>
              <a:rPr lang="en-GB" dirty="0"/>
              <a:t>25075 in doc </a:t>
            </a:r>
            <a:r>
              <a:rPr lang="en-GB" dirty="0">
                <a:hlinkClick r:id="rId2"/>
              </a:rPr>
              <a:t>https://mentor.ieee.org/802.11/dcn/20/11-20-1646-03-00ax-mac-cr-on-mu-cascading-for-draft-7-0.doc</a:t>
            </a:r>
            <a:r>
              <a:rPr lang="en-GB" dirty="0"/>
              <a:t> </a:t>
            </a:r>
          </a:p>
          <a:p>
            <a:pPr lvl="0"/>
            <a:endParaRPr lang="en-GB" kern="1200" dirty="0">
              <a:solidFill>
                <a:schemeClr val="dk1"/>
              </a:solidFill>
            </a:endParaRPr>
          </a:p>
          <a:p>
            <a:pPr lvl="0"/>
            <a:r>
              <a:rPr lang="en-GB" kern="1200" dirty="0">
                <a:solidFill>
                  <a:schemeClr val="dk1"/>
                </a:solidFill>
              </a:rPr>
              <a:t>Move: Ming Gan			Second: Alfred </a:t>
            </a:r>
            <a:r>
              <a:rPr lang="en-GB" kern="1200" dirty="0" err="1">
                <a:solidFill>
                  <a:schemeClr val="dk1"/>
                </a:solidFill>
              </a:rPr>
              <a:t>Asterjadhi</a:t>
            </a:r>
            <a:endParaRPr lang="en-GB" kern="1200" dirty="0">
              <a:solidFill>
                <a:schemeClr val="dk1"/>
              </a:solidFill>
            </a:endParaRPr>
          </a:p>
          <a:p>
            <a:pPr lvl="0"/>
            <a:r>
              <a:rPr lang="en-GB" kern="1200" dirty="0">
                <a:solidFill>
                  <a:schemeClr val="dk1"/>
                </a:solidFill>
              </a:rPr>
              <a:t>Approved with unanimous consent</a:t>
            </a:r>
            <a:endParaRPr lang="en-CA"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5264557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#1125</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25107</a:t>
            </a:r>
            <a:r>
              <a:rPr lang="en-CA" kern="1200" dirty="0">
                <a:solidFill>
                  <a:schemeClr val="dk1"/>
                </a:solidFill>
              </a:rPr>
              <a:t>, </a:t>
            </a:r>
            <a:r>
              <a:rPr lang="en-GB" kern="1200" dirty="0">
                <a:solidFill>
                  <a:schemeClr val="dk1"/>
                </a:solidFill>
              </a:rPr>
              <a:t>25108</a:t>
            </a:r>
            <a:r>
              <a:rPr lang="en-CA" kern="1200" dirty="0">
                <a:solidFill>
                  <a:schemeClr val="dk1"/>
                </a:solidFill>
              </a:rPr>
              <a:t>, </a:t>
            </a:r>
            <a:r>
              <a:rPr lang="en-GB" kern="1200" dirty="0">
                <a:solidFill>
                  <a:schemeClr val="dk1"/>
                </a:solidFill>
              </a:rPr>
              <a:t>25109</a:t>
            </a:r>
            <a:r>
              <a:rPr lang="en-CA" kern="1200" dirty="0">
                <a:solidFill>
                  <a:schemeClr val="dk1"/>
                </a:solidFill>
              </a:rPr>
              <a:t>, </a:t>
            </a:r>
            <a:r>
              <a:rPr lang="en-GB" kern="1200" dirty="0">
                <a:solidFill>
                  <a:schemeClr val="dk1"/>
                </a:solidFill>
              </a:rPr>
              <a:t>25110</a:t>
            </a:r>
            <a:r>
              <a:rPr lang="en-CA" kern="1200" dirty="0">
                <a:solidFill>
                  <a:schemeClr val="dk1"/>
                </a:solidFill>
              </a:rPr>
              <a:t>, </a:t>
            </a:r>
            <a:r>
              <a:rPr lang="en-GB" kern="1200" dirty="0">
                <a:solidFill>
                  <a:schemeClr val="dk1"/>
                </a:solidFill>
              </a:rPr>
              <a:t>25111</a:t>
            </a:r>
            <a:r>
              <a:rPr lang="en-CA" kern="1200" dirty="0">
                <a:solidFill>
                  <a:schemeClr val="dk1"/>
                </a:solidFill>
              </a:rPr>
              <a:t>, </a:t>
            </a:r>
            <a:r>
              <a:rPr lang="en-GB" kern="1200" dirty="0">
                <a:solidFill>
                  <a:schemeClr val="dk1"/>
                </a:solidFill>
              </a:rPr>
              <a:t>25112</a:t>
            </a:r>
            <a:r>
              <a:rPr lang="en-CA" kern="1200" dirty="0">
                <a:solidFill>
                  <a:schemeClr val="dk1"/>
                </a:solidFill>
              </a:rPr>
              <a:t>, </a:t>
            </a:r>
            <a:r>
              <a:rPr lang="en-GB" kern="1200" dirty="0">
                <a:solidFill>
                  <a:schemeClr val="dk1"/>
                </a:solidFill>
              </a:rPr>
              <a:t>25113</a:t>
            </a:r>
            <a:r>
              <a:rPr lang="en-CA" kern="1200" dirty="0">
                <a:solidFill>
                  <a:schemeClr val="dk1"/>
                </a:solidFill>
              </a:rPr>
              <a:t>, </a:t>
            </a:r>
            <a:r>
              <a:rPr lang="en-GB" kern="1200" dirty="0">
                <a:solidFill>
                  <a:schemeClr val="dk1"/>
                </a:solidFill>
              </a:rPr>
              <a:t>25114</a:t>
            </a:r>
            <a:r>
              <a:rPr lang="en-CA" kern="1200" dirty="0">
                <a:solidFill>
                  <a:schemeClr val="dk1"/>
                </a:solidFill>
              </a:rPr>
              <a:t>, </a:t>
            </a:r>
            <a:r>
              <a:rPr lang="en-GB" kern="1200" dirty="0">
                <a:solidFill>
                  <a:schemeClr val="dk1"/>
                </a:solidFill>
              </a:rPr>
              <a:t>25116 </a:t>
            </a:r>
            <a:r>
              <a:rPr lang="en-GB" dirty="0"/>
              <a:t>in doc </a:t>
            </a:r>
            <a:r>
              <a:rPr lang="en-GB" dirty="0">
                <a:hlinkClick r:id="rId2"/>
              </a:rPr>
              <a:t>https://mentor.ieee.org/802.11/dcn/20/11-20-1647-03-00ax-mac-cr-on-fragmentation-for-draft-7-0.doc</a:t>
            </a:r>
            <a:r>
              <a:rPr lang="en-GB" dirty="0"/>
              <a:t> </a:t>
            </a:r>
          </a:p>
          <a:p>
            <a:endParaRPr lang="en-GB" dirty="0"/>
          </a:p>
          <a:p>
            <a:r>
              <a:rPr lang="en-GB" dirty="0"/>
              <a:t>Move:		Ming Gan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pPr lvl="0"/>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44</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831108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#1126</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dirty="0"/>
              <a:t>25120 and 25050</a:t>
            </a:r>
            <a:r>
              <a:rPr lang="en-GB" kern="1200" dirty="0">
                <a:solidFill>
                  <a:schemeClr val="dk1"/>
                </a:solidFill>
              </a:rPr>
              <a:t> </a:t>
            </a:r>
            <a:r>
              <a:rPr lang="en-GB" dirty="0"/>
              <a:t>in doc </a:t>
            </a:r>
            <a:r>
              <a:rPr lang="en-GB" dirty="0">
                <a:hlinkClick r:id="rId2"/>
              </a:rPr>
              <a:t>https://mentor.ieee.org/802.11/dcn/20/11-20-1665-03-00ax-cr-cid-25120-25050-ul-sr-field.docx</a:t>
            </a:r>
            <a:r>
              <a:rPr lang="en-GB" dirty="0"/>
              <a:t> </a:t>
            </a:r>
          </a:p>
          <a:p>
            <a:endParaRPr lang="en-GB" kern="1200" dirty="0">
              <a:solidFill>
                <a:schemeClr val="dk1"/>
              </a:solidFill>
            </a:endParaRPr>
          </a:p>
          <a:p>
            <a:r>
              <a:rPr lang="en-GB" kern="1200" dirty="0">
                <a:solidFill>
                  <a:schemeClr val="dk1"/>
                </a:solidFill>
              </a:rPr>
              <a:t>Move: Matt Fischer		Second: </a:t>
            </a:r>
            <a:r>
              <a:rPr lang="en-GB" kern="1200" dirty="0" err="1">
                <a:solidFill>
                  <a:schemeClr val="dk1"/>
                </a:solidFill>
              </a:rPr>
              <a:t>Menzo</a:t>
            </a:r>
            <a:r>
              <a:rPr lang="en-GB" kern="1200" dirty="0">
                <a:solidFill>
                  <a:schemeClr val="dk1"/>
                </a:solidFill>
              </a:rPr>
              <a:t> </a:t>
            </a:r>
            <a:r>
              <a:rPr lang="en-GB" kern="1200" dirty="0" err="1">
                <a:solidFill>
                  <a:schemeClr val="dk1"/>
                </a:solidFill>
              </a:rPr>
              <a:t>Wentink</a:t>
            </a:r>
            <a:endParaRPr lang="en-GB" kern="1200" dirty="0">
              <a:solidFill>
                <a:schemeClr val="dk1"/>
              </a:solidFill>
            </a:endParaRPr>
          </a:p>
          <a:p>
            <a:r>
              <a:rPr lang="en-GB" kern="1200" dirty="0">
                <a:solidFill>
                  <a:schemeClr val="dk1"/>
                </a:solidFill>
              </a:rPr>
              <a:t>Approved with unanimous consent.</a:t>
            </a: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45</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313241486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 1 (CID 25129)</a:t>
            </a:r>
          </a:p>
        </p:txBody>
      </p:sp>
      <p:sp>
        <p:nvSpPr>
          <p:cNvPr id="8" name="Content Placeholder 7">
            <a:extLst>
              <a:ext uri="{FF2B5EF4-FFF2-40B4-BE49-F238E27FC236}">
                <a16:creationId xmlns:a16="http://schemas.microsoft.com/office/drawing/2014/main" id="{2E273895-D6F1-EF45-B6B2-9A5DB75CCE6D}"/>
              </a:ext>
            </a:extLst>
          </p:cNvPr>
          <p:cNvSpPr>
            <a:spLocks noGrp="1"/>
          </p:cNvSpPr>
          <p:nvPr>
            <p:ph idx="1"/>
          </p:nvPr>
        </p:nvSpPr>
        <p:spPr/>
        <p:txBody>
          <a:bodyPr/>
          <a:lstStyle/>
          <a:p>
            <a:r>
              <a:rPr lang="en-US" dirty="0"/>
              <a:t>Do you agree to have Rejected as the resolution to CID 25129?</a:t>
            </a:r>
          </a:p>
          <a:p>
            <a:r>
              <a:rPr lang="en-US" dirty="0"/>
              <a:t>Y/N 9/6</a:t>
            </a:r>
          </a:p>
          <a:p>
            <a:r>
              <a:rPr lang="en-US" dirty="0"/>
              <a:t>No Answer: 5</a:t>
            </a:r>
          </a:p>
        </p:txBody>
      </p:sp>
      <p:sp>
        <p:nvSpPr>
          <p:cNvPr id="5" name="Slide Number Placeholder 4"/>
          <p:cNvSpPr>
            <a:spLocks noGrp="1"/>
          </p:cNvSpPr>
          <p:nvPr>
            <p:ph type="sldNum" idx="12"/>
          </p:nvPr>
        </p:nvSpPr>
        <p:spPr/>
        <p:txBody>
          <a:bodyPr/>
          <a:lstStyle/>
          <a:p>
            <a:pPr>
              <a:defRPr/>
            </a:pPr>
            <a:r>
              <a:rPr lang="en-US"/>
              <a:t>Slide </a:t>
            </a:r>
            <a:fld id="{C1789BC7-C074-42CC-ADF8-5107DF6BD1C1}" type="slidenum">
              <a:rPr lang="en-US" smtClean="0"/>
              <a:pPr>
                <a:defRPr/>
              </a:pPr>
              <a:t>46</a:t>
            </a:fld>
            <a:endParaRPr lang="en-US"/>
          </a:p>
        </p:txBody>
      </p:sp>
      <p:sp>
        <p:nvSpPr>
          <p:cNvPr id="4" name="Date Placeholder 3"/>
          <p:cNvSpPr>
            <a:spLocks noGrp="1"/>
          </p:cNvSpPr>
          <p:nvPr>
            <p:ph type="dt" sz="half" idx="4294967295"/>
          </p:nvPr>
        </p:nvSpPr>
        <p:spPr bwMode="auto">
          <a:xfrm>
            <a:off x="0"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t>Sep 2020</a:t>
            </a:r>
            <a:endParaRPr lang="en-US" dirty="0"/>
          </a:p>
        </p:txBody>
      </p:sp>
      <p:sp>
        <p:nvSpPr>
          <p:cNvPr id="6" name="Footer Placeholder 5"/>
          <p:cNvSpPr>
            <a:spLocks noGrp="1"/>
          </p:cNvSpPr>
          <p:nvPr>
            <p:ph type="ftr" sz="quarter" idx="4294967295"/>
          </p:nvPr>
        </p:nvSpPr>
        <p:spPr bwMode="auto">
          <a:xfrm>
            <a:off x="10707688" y="6475413"/>
            <a:ext cx="148431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altLang="ko-KR"/>
              <a:t>Ruchen Duan, Samsung</a:t>
            </a:r>
            <a:endParaRPr lang="en-US" altLang="ko-KR" dirty="0"/>
          </a:p>
        </p:txBody>
      </p:sp>
    </p:spTree>
    <p:extLst>
      <p:ext uri="{BB962C8B-B14F-4D97-AF65-F5344CB8AC3E}">
        <p14:creationId xmlns:p14="http://schemas.microsoft.com/office/powerpoint/2010/main" val="1847041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Y/N/A: 11/4/1 </a:t>
            </a:r>
            <a:r>
              <a:rPr lang="en-GB" dirty="0">
                <a:sym typeface="Wingdings" pitchFamily="2" charset="2"/>
              </a:rPr>
              <a:t> Fails</a:t>
            </a:r>
          </a:p>
          <a:p>
            <a:endParaRPr lang="en-GB" dirty="0">
              <a:sym typeface="Wingdings" pitchFamily="2" charset="2"/>
            </a:endParaRPr>
          </a:p>
          <a:p>
            <a:r>
              <a:rPr lang="en-GB" dirty="0">
                <a:sym typeface="Wingdings" pitchFamily="2" charset="2"/>
              </a:rPr>
              <a:t>Motion to Reconsider:</a:t>
            </a:r>
          </a:p>
          <a:p>
            <a:r>
              <a:rPr lang="en-GB" dirty="0">
                <a:sym typeface="Wingdings" pitchFamily="2" charset="2"/>
              </a:rPr>
              <a:t>Move to reconsider CR Motion #1127.</a:t>
            </a:r>
          </a:p>
          <a:p>
            <a:r>
              <a:rPr lang="en-GB" dirty="0">
                <a:sym typeface="Wingdings" pitchFamily="2" charset="2"/>
              </a:rPr>
              <a:t>Move:	Srini </a:t>
            </a:r>
            <a:r>
              <a:rPr lang="en-GB" dirty="0" err="1">
                <a:sym typeface="Wingdings" pitchFamily="2" charset="2"/>
              </a:rPr>
              <a:t>Kandala</a:t>
            </a:r>
            <a:r>
              <a:rPr lang="en-GB" dirty="0">
                <a:sym typeface="Wingdings" pitchFamily="2" charset="2"/>
              </a:rPr>
              <a:t>		Second: Jon </a:t>
            </a:r>
            <a:r>
              <a:rPr lang="en-GB" dirty="0" err="1">
                <a:sym typeface="Wingdings" pitchFamily="2" charset="2"/>
              </a:rPr>
              <a:t>Rosdahl</a:t>
            </a:r>
            <a:r>
              <a:rPr lang="en-GB" dirty="0">
                <a:sym typeface="Wingdings" pitchFamily="2" charset="2"/>
              </a:rPr>
              <a:t> </a:t>
            </a:r>
          </a:p>
          <a:p>
            <a:r>
              <a:rPr lang="en-GB" dirty="0">
                <a:sym typeface="Wingdings" pitchFamily="2" charset="2"/>
              </a:rPr>
              <a:t>Approved with unanimous </a:t>
            </a:r>
            <a:r>
              <a:rPr lang="en-GB" dirty="0" err="1">
                <a:sym typeface="Wingdings" pitchFamily="2" charset="2"/>
              </a:rPr>
              <a:t>consnet</a:t>
            </a:r>
            <a:endParaRPr lang="en-GB" dirty="0"/>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47</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73732709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#1127</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a:xfrm>
            <a:off x="914401" y="1600200"/>
            <a:ext cx="10361084" cy="4113213"/>
          </a:xfrm>
        </p:spPr>
        <p:txBody>
          <a:bodyPr/>
          <a:lstStyle/>
          <a:p>
            <a:r>
              <a:rPr lang="en-US" dirty="0"/>
              <a:t>Move to approve Rejected as the resolution to CID </a:t>
            </a:r>
            <a:r>
              <a:rPr lang="en-GB" dirty="0"/>
              <a:t>25129 The rejection reason is 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Menzo</a:t>
            </a:r>
            <a:r>
              <a:rPr lang="en-GB" dirty="0"/>
              <a:t> </a:t>
            </a:r>
            <a:r>
              <a:rPr lang="en-GB" dirty="0" err="1"/>
              <a:t>Wentink</a:t>
            </a:r>
            <a:endParaRPr lang="en-GB" dirty="0"/>
          </a:p>
          <a:p>
            <a:r>
              <a:rPr lang="en-GB" dirty="0"/>
              <a:t>Approved with unanimous </a:t>
            </a:r>
            <a:r>
              <a:rPr lang="en-GB" dirty="0" err="1"/>
              <a:t>consnet</a:t>
            </a:r>
            <a:endParaRPr lang="en-GB" dirty="0"/>
          </a:p>
          <a:p>
            <a:endParaRPr lang="en-GB" dirty="0">
              <a:sym typeface="Wingdings" pitchFamily="2" charset="2"/>
            </a:endParaRPr>
          </a:p>
          <a:p>
            <a:endParaRPr lang="en-GB" dirty="0"/>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48</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45030932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#1128</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resolutions to CIDs </a:t>
            </a:r>
            <a:r>
              <a:rPr lang="en-GB" kern="1200" dirty="0">
                <a:solidFill>
                  <a:schemeClr val="dk1"/>
                </a:solidFill>
              </a:rPr>
              <a:t>25089, 25090, 25126 25068</a:t>
            </a:r>
            <a:r>
              <a:rPr lang="en-CA" dirty="0"/>
              <a:t> </a:t>
            </a:r>
            <a:r>
              <a:rPr lang="en-GB" dirty="0"/>
              <a:t>in doc </a:t>
            </a:r>
            <a:r>
              <a:rPr lang="en-GB" dirty="0">
                <a:hlinkClick r:id="rId2"/>
              </a:rPr>
              <a:t>https://mentor.ieee.org/802.11/dcn/20/11-20-1541-04-00ax-mac-cr-miscellaneous-cids-for-sa2.docx</a:t>
            </a:r>
            <a:r>
              <a:rPr lang="en-GB" dirty="0"/>
              <a:t> </a:t>
            </a:r>
          </a:p>
          <a:p>
            <a:endParaRPr lang="en-GB" dirty="0"/>
          </a:p>
          <a:p>
            <a:r>
              <a:rPr lang="en-GB" dirty="0"/>
              <a:t>Move: Alfred </a:t>
            </a:r>
            <a:r>
              <a:rPr lang="en-GB" dirty="0" err="1"/>
              <a:t>Asterjadhi</a:t>
            </a:r>
            <a:r>
              <a:rPr lang="en-GB" dirty="0"/>
              <a:t>	Second: </a:t>
            </a:r>
            <a:r>
              <a:rPr lang="en-GB" dirty="0" err="1"/>
              <a:t>Youhan</a:t>
            </a:r>
            <a:r>
              <a:rPr lang="en-GB" dirty="0"/>
              <a:t> Kim</a:t>
            </a:r>
          </a:p>
          <a:p>
            <a:r>
              <a:rPr lang="en-GB" dirty="0"/>
              <a:t>Approved with unanimous consent.</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49</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40880241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E6C9DB-8EF9-994D-AD27-EDCD8489AC8B}"/>
              </a:ext>
            </a:extLst>
          </p:cNvPr>
          <p:cNvSpPr>
            <a:spLocks noGrp="1"/>
          </p:cNvSpPr>
          <p:nvPr>
            <p:ph type="title"/>
          </p:nvPr>
        </p:nvSpPr>
        <p:spPr/>
        <p:txBody>
          <a:bodyPr/>
          <a:lstStyle/>
          <a:p>
            <a:r>
              <a:rPr lang="en-US" dirty="0"/>
              <a:t>CR Motion #1129</a:t>
            </a:r>
          </a:p>
        </p:txBody>
      </p:sp>
      <p:sp>
        <p:nvSpPr>
          <p:cNvPr id="6" name="Content Placeholder 5">
            <a:extLst>
              <a:ext uri="{FF2B5EF4-FFF2-40B4-BE49-F238E27FC236}">
                <a16:creationId xmlns:a16="http://schemas.microsoft.com/office/drawing/2014/main" id="{B4FDBD46-EC0B-484C-8901-9F81B945142B}"/>
              </a:ext>
            </a:extLst>
          </p:cNvPr>
          <p:cNvSpPr>
            <a:spLocks noGrp="1"/>
          </p:cNvSpPr>
          <p:nvPr>
            <p:ph idx="1"/>
          </p:nvPr>
        </p:nvSpPr>
        <p:spPr/>
        <p:txBody>
          <a:bodyPr/>
          <a:lstStyle/>
          <a:p>
            <a:r>
              <a:rPr lang="en-US" dirty="0"/>
              <a:t>Move to approve resolution to CID </a:t>
            </a:r>
            <a:r>
              <a:rPr lang="en-CA" kern="1200" dirty="0">
                <a:solidFill>
                  <a:schemeClr val="dk1"/>
                </a:solidFill>
              </a:rPr>
              <a:t>25085 </a:t>
            </a:r>
            <a:r>
              <a:rPr lang="en-GB" dirty="0"/>
              <a:t>in doc </a:t>
            </a:r>
            <a:r>
              <a:rPr lang="en-GB" dirty="0">
                <a:hlinkClick r:id="rId2"/>
              </a:rPr>
              <a:t>https://mentor.ieee.org/802.11/dcn/20/11-20-1588-00-00ax-cr-for-cid-25085.docx</a:t>
            </a:r>
            <a:r>
              <a:rPr lang="en-GB" dirty="0"/>
              <a:t> </a:t>
            </a:r>
          </a:p>
          <a:p>
            <a:endParaRPr lang="en-GB" dirty="0"/>
          </a:p>
          <a:p>
            <a:r>
              <a:rPr lang="en-GB" dirty="0"/>
              <a:t>Move:  Po-Kai Huang	Second:  Robert Stacey</a:t>
            </a:r>
          </a:p>
          <a:p>
            <a:r>
              <a:rPr lang="en-GB" dirty="0"/>
              <a:t>Approved with unanimous consent. </a:t>
            </a:r>
          </a:p>
          <a:p>
            <a:endParaRPr lang="en-GB" kern="1200" dirty="0">
              <a:solidFill>
                <a:schemeClr val="dk1"/>
              </a:solidFill>
            </a:endParaRPr>
          </a:p>
        </p:txBody>
      </p:sp>
      <p:sp>
        <p:nvSpPr>
          <p:cNvPr id="5" name="Slide Number Placeholder 4">
            <a:extLst>
              <a:ext uri="{FF2B5EF4-FFF2-40B4-BE49-F238E27FC236}">
                <a16:creationId xmlns:a16="http://schemas.microsoft.com/office/drawing/2014/main" id="{9AE2ACAB-0791-974D-8C22-D7C8C5AD44D1}"/>
              </a:ext>
            </a:extLst>
          </p:cNvPr>
          <p:cNvSpPr>
            <a:spLocks noGrp="1"/>
          </p:cNvSpPr>
          <p:nvPr>
            <p:ph type="sldNum" idx="12"/>
          </p:nvPr>
        </p:nvSpPr>
        <p:spPr/>
        <p:txBody>
          <a:bodyPr/>
          <a:lstStyle/>
          <a:p>
            <a:r>
              <a:rPr lang="en-GB"/>
              <a:t>Slide </a:t>
            </a:r>
            <a:fld id="{06B781AF-4CCF-49B0-A572-DE54FBE5D942}" type="slidenum">
              <a:rPr lang="en-GB" smtClean="0"/>
              <a:pPr/>
              <a:t>50</a:t>
            </a:fld>
            <a:endParaRPr lang="en-GB"/>
          </a:p>
        </p:txBody>
      </p:sp>
      <p:sp>
        <p:nvSpPr>
          <p:cNvPr id="4" name="Footer Placeholder 3">
            <a:extLst>
              <a:ext uri="{FF2B5EF4-FFF2-40B4-BE49-F238E27FC236}">
                <a16:creationId xmlns:a16="http://schemas.microsoft.com/office/drawing/2014/main" id="{A3755909-DD17-A94E-AE59-4E68FAD883C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97F438C4-79A7-C449-931F-C3703835AACC}"/>
              </a:ext>
            </a:extLst>
          </p:cNvPr>
          <p:cNvSpPr>
            <a:spLocks noGrp="1"/>
          </p:cNvSpPr>
          <p:nvPr>
            <p:ph type="dt" idx="15"/>
          </p:nvPr>
        </p:nvSpPr>
        <p:spPr/>
        <p:txBody>
          <a:bodyPr/>
          <a:lstStyle/>
          <a:p>
            <a:r>
              <a:rPr lang="en-CA"/>
              <a:t>October 2020</a:t>
            </a:r>
            <a:endParaRPr lang="en-GB"/>
          </a:p>
        </p:txBody>
      </p:sp>
    </p:spTree>
    <p:extLst>
      <p:ext uri="{BB962C8B-B14F-4D97-AF65-F5344CB8AC3E}">
        <p14:creationId xmlns:p14="http://schemas.microsoft.com/office/powerpoint/2010/main" val="11669577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October 27 Teleconference Agenda</a:t>
            </a:r>
          </a:p>
        </p:txBody>
      </p:sp>
      <p:sp>
        <p:nvSpPr>
          <p:cNvPr id="3" name="Content Placeholder 2"/>
          <p:cNvSpPr>
            <a:spLocks noGrp="1"/>
          </p:cNvSpPr>
          <p:nvPr>
            <p:ph idx="1"/>
          </p:nvPr>
        </p:nvSpPr>
        <p:spPr>
          <a:xfrm>
            <a:off x="923355" y="160019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a:t>
            </a:r>
            <a:endParaRPr lang="en-US" sz="1800" dirty="0"/>
          </a:p>
          <a:p>
            <a:pPr>
              <a:buFont typeface="Arial" panose="020B0604020202020204" pitchFamily="34" charset="0"/>
              <a:buChar char="•"/>
            </a:pPr>
            <a:r>
              <a:rPr lang="en-US" sz="1800" b="0" dirty="0">
                <a:hlinkClick r:id="rId3"/>
              </a:rPr>
              <a:t>https://mentor.ieee.org/802.11/dcn/20/11-20-1690-00-00ax-d7-0-editorial-cr-part-2.docx</a:t>
            </a:r>
            <a:r>
              <a:rPr lang="en-US" sz="1800" b="0" dirty="0"/>
              <a:t> - Robert Stacey</a:t>
            </a:r>
          </a:p>
          <a:p>
            <a:pPr>
              <a:buFont typeface="Arial" panose="020B0604020202020204" pitchFamily="34" charset="0"/>
              <a:buChar char="•"/>
            </a:pPr>
            <a:r>
              <a:rPr lang="en-US" sz="1800" dirty="0"/>
              <a:t>Comment Resolution and Motions</a:t>
            </a:r>
            <a:endParaRPr lang="en-US" sz="1200" dirty="0">
              <a:hlinkClick r:id="rId4"/>
            </a:endParaRPr>
          </a:p>
          <a:p>
            <a:pPr lvl="1">
              <a:buFont typeface="Arial" panose="020B0604020202020204" pitchFamily="34" charset="0"/>
              <a:buChar char="•"/>
            </a:pPr>
            <a:r>
              <a:rPr lang="en-US" sz="1600" dirty="0">
                <a:hlinkClick r:id="rId5"/>
              </a:rPr>
              <a:t>https://mentor.ieee.org/802.11/dcn/20/11-20-1571-00-00ax-sa2-comment-resolution-25076-25077.docx</a:t>
            </a:r>
            <a:r>
              <a:rPr lang="en-US" sz="1600" dirty="0"/>
              <a:t> - </a:t>
            </a:r>
            <a:r>
              <a:rPr lang="en-US" sz="1600" dirty="0" err="1"/>
              <a:t>Liwen</a:t>
            </a:r>
            <a:r>
              <a:rPr lang="en-US" sz="1600" dirty="0"/>
              <a:t> Chu - update  - CIDs 25076, 25077,  25078</a:t>
            </a:r>
          </a:p>
          <a:p>
            <a:pPr lvl="1">
              <a:buFont typeface="Arial" panose="020B0604020202020204" pitchFamily="34" charset="0"/>
              <a:buChar char="•"/>
            </a:pPr>
            <a:r>
              <a:rPr lang="en-US" sz="1600" dirty="0">
                <a:hlinkClick r:id="rId6"/>
              </a:rPr>
              <a:t>https://mentor.ieee.org/802.11/dcn/20/11-20-1647-03-00ax-mac-cr-on-mu-cascading-for-draft-7-0.doc</a:t>
            </a:r>
            <a:r>
              <a:rPr lang="en-US" sz="1600" dirty="0"/>
              <a:t> - Ming Gan.  - 25115</a:t>
            </a:r>
          </a:p>
          <a:p>
            <a:pPr>
              <a:buFont typeface="Arial" panose="020B0604020202020204" pitchFamily="34" charset="0"/>
              <a:buChar char="•"/>
            </a:pPr>
            <a:r>
              <a:rPr lang="en-US" sz="1800" dirty="0">
                <a:hlinkClick r:id="rId7"/>
              </a:rPr>
              <a:t>https://mentor.ieee.org/802.11/dcn/20/11-20-1532-00-00ax-comment-resolution-on-cids-25053-and-25054.docx</a:t>
            </a:r>
            <a:r>
              <a:rPr lang="en-US" sz="1800" dirty="0"/>
              <a:t> -Edward Au</a:t>
            </a:r>
          </a:p>
          <a:p>
            <a:pPr>
              <a:buFont typeface="Arial" panose="020B0604020202020204" pitchFamily="34" charset="0"/>
              <a:buChar char="•"/>
            </a:pPr>
            <a:r>
              <a:rPr lang="en-US" sz="1800" dirty="0">
                <a:hlinkClick r:id="rId8"/>
              </a:rPr>
              <a:t>https://mentor.ieee.org/802.11/dcn/20/11-20-1710-00-00ax-sa2-cid-25039-25040.docx</a:t>
            </a:r>
            <a:r>
              <a:rPr lang="en-US" sz="1800" dirty="0"/>
              <a:t> - </a:t>
            </a:r>
            <a:r>
              <a:rPr lang="en-US" sz="1800" dirty="0" err="1"/>
              <a:t>Youhan</a:t>
            </a:r>
            <a:r>
              <a:rPr lang="en-US" sz="1800" dirty="0"/>
              <a:t> Kim</a:t>
            </a:r>
          </a:p>
          <a:p>
            <a:pPr>
              <a:buFont typeface="Arial" panose="020B0604020202020204" pitchFamily="34" charset="0"/>
              <a:buChar char="•"/>
            </a:pPr>
            <a:r>
              <a:rPr lang="en-US" sz="1800" dirty="0"/>
              <a:t>CID 25029 – Alfred </a:t>
            </a:r>
            <a:r>
              <a:rPr lang="en-US" sz="1800" dirty="0" err="1"/>
              <a:t>Asterjadhi</a:t>
            </a:r>
            <a:endParaRPr lang="en-US" sz="1800" dirty="0"/>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64360040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AB497-E951-B34A-A02A-FCC3DFCE90FA}"/>
              </a:ext>
            </a:extLst>
          </p:cNvPr>
          <p:cNvSpPr>
            <a:spLocks noGrp="1"/>
          </p:cNvSpPr>
          <p:nvPr>
            <p:ph type="title"/>
          </p:nvPr>
        </p:nvSpPr>
        <p:spPr/>
        <p:txBody>
          <a:bodyPr/>
          <a:lstStyle/>
          <a:p>
            <a:r>
              <a:rPr lang="en-US" dirty="0"/>
              <a:t>CR Motion #  1130</a:t>
            </a:r>
          </a:p>
        </p:txBody>
      </p:sp>
      <p:sp>
        <p:nvSpPr>
          <p:cNvPr id="3" name="Content Placeholder 2">
            <a:extLst>
              <a:ext uri="{FF2B5EF4-FFF2-40B4-BE49-F238E27FC236}">
                <a16:creationId xmlns:a16="http://schemas.microsoft.com/office/drawing/2014/main" id="{DBDD268F-68E3-8E49-91DA-EB9B6D6FEFAF}"/>
              </a:ext>
            </a:extLst>
          </p:cNvPr>
          <p:cNvSpPr>
            <a:spLocks noGrp="1"/>
          </p:cNvSpPr>
          <p:nvPr>
            <p:ph idx="1"/>
          </p:nvPr>
        </p:nvSpPr>
        <p:spPr/>
        <p:txBody>
          <a:bodyPr/>
          <a:lstStyle/>
          <a:p>
            <a:r>
              <a:rPr lang="en-US" dirty="0"/>
              <a:t>Move to approve ”Rejected” as the resolution to the CID 25027. The commenter is referring to FCC spectrum allocation (U-NII).  Note that FCC allows signals to straddle multiple U-NII bands – see KDB 789033 (</a:t>
            </a:r>
            <a:r>
              <a:rPr lang="en-US" dirty="0">
                <a:hlinkClick r:id="rId2"/>
              </a:rPr>
              <a:t>https://apps.fcc.gov/oetcf/kdb/forms/FTSSearchResultPage.cfm?id=52935&amp;switch=P</a:t>
            </a:r>
            <a:r>
              <a:rPr lang="en-US" dirty="0"/>
              <a:t>).  Hence, there is no need to avoid channels straddling multiple U-NII bands.</a:t>
            </a:r>
            <a:r>
              <a:rPr lang="en-CA" dirty="0"/>
              <a:t> </a:t>
            </a:r>
          </a:p>
          <a:p>
            <a:endParaRPr lang="en-CA" dirty="0"/>
          </a:p>
          <a:p>
            <a:r>
              <a:rPr lang="en-CA" dirty="0"/>
              <a:t>Move:		</a:t>
            </a:r>
            <a:r>
              <a:rPr lang="en-CA" dirty="0" err="1"/>
              <a:t>Youhan</a:t>
            </a:r>
            <a:r>
              <a:rPr lang="en-CA" dirty="0"/>
              <a:t> Kim	Second: Alfred </a:t>
            </a:r>
            <a:r>
              <a:rPr lang="en-CA" dirty="0" err="1"/>
              <a:t>Asterjadhi</a:t>
            </a:r>
            <a:endParaRPr lang="en-CA" dirty="0"/>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8669865B-D943-C348-BAC4-861A99855E26}"/>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06FFB0D9-ABD2-C549-B832-FED63E8387D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D3F2119-96DC-0949-A780-9B9EBF8B238F}"/>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73221404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B88774-2622-6B41-8312-398264C2682D}"/>
              </a:ext>
            </a:extLst>
          </p:cNvPr>
          <p:cNvSpPr>
            <a:spLocks noGrp="1"/>
          </p:cNvSpPr>
          <p:nvPr>
            <p:ph type="title"/>
          </p:nvPr>
        </p:nvSpPr>
        <p:spPr/>
        <p:txBody>
          <a:bodyPr/>
          <a:lstStyle/>
          <a:p>
            <a:r>
              <a:rPr lang="en-US" dirty="0"/>
              <a:t>CR Motion #1131</a:t>
            </a:r>
          </a:p>
        </p:txBody>
      </p:sp>
      <p:sp>
        <p:nvSpPr>
          <p:cNvPr id="3" name="Content Placeholder 2">
            <a:extLst>
              <a:ext uri="{FF2B5EF4-FFF2-40B4-BE49-F238E27FC236}">
                <a16:creationId xmlns:a16="http://schemas.microsoft.com/office/drawing/2014/main" id="{C7039D63-2E5E-1147-8CBF-B31142251980}"/>
              </a:ext>
            </a:extLst>
          </p:cNvPr>
          <p:cNvSpPr>
            <a:spLocks noGrp="1"/>
          </p:cNvSpPr>
          <p:nvPr>
            <p:ph idx="1"/>
          </p:nvPr>
        </p:nvSpPr>
        <p:spPr/>
        <p:txBody>
          <a:bodyPr/>
          <a:lstStyle/>
          <a:p>
            <a:r>
              <a:rPr lang="en-US" dirty="0"/>
              <a:t>Move to  approve “REVISED” as the resolution to CID 25069. </a:t>
            </a:r>
            <a:r>
              <a:rPr lang="en-CA" b="0" dirty="0"/>
              <a:t>Agree in principle with the changes. In addition, a thorough search was performed to accommodate the same change throughout for consistency.</a:t>
            </a:r>
          </a:p>
          <a:p>
            <a:r>
              <a:rPr lang="en-CA" b="0" dirty="0" err="1"/>
              <a:t>TGax</a:t>
            </a:r>
            <a:r>
              <a:rPr lang="en-CA" b="0" dirty="0"/>
              <a:t> editor to make the changes shown in </a:t>
            </a:r>
            <a:r>
              <a:rPr lang="en-CA" b="0" u="sng" dirty="0">
                <a:hlinkClick r:id="rId2" tooltip="https://mentor.ieee.org/802.11/dcn/20/11-20-1541-04-00ax-mac-cr-miscellaneous-cids-for-sa2.docx"/>
              </a:rPr>
              <a:t>https://mentor.ieee.org/802.11/dcn/20/11-20-1541-04-00ax-mac-cr-miscellaneous-cids-for-sa2.docx</a:t>
            </a:r>
            <a:endParaRPr lang="en-CA" b="0" dirty="0"/>
          </a:p>
          <a:p>
            <a:r>
              <a:rPr lang="en-CA" b="0" dirty="0"/>
              <a:t>under all headings that include CID 25068.</a:t>
            </a:r>
          </a:p>
          <a:p>
            <a:endParaRPr lang="en-US" dirty="0"/>
          </a:p>
          <a:p>
            <a:r>
              <a:rPr lang="en-US" dirty="0"/>
              <a:t>Move:		Alfred </a:t>
            </a:r>
            <a:r>
              <a:rPr lang="en-US" dirty="0" err="1"/>
              <a:t>Asterjadhi</a:t>
            </a:r>
            <a:r>
              <a:rPr lang="en-US" dirty="0"/>
              <a:t>		Second: Edward Au</a:t>
            </a:r>
          </a:p>
          <a:p>
            <a:r>
              <a:rPr lang="en-US" dirty="0"/>
              <a:t>Approved with unanimous consent.</a:t>
            </a:r>
          </a:p>
        </p:txBody>
      </p:sp>
      <p:sp>
        <p:nvSpPr>
          <p:cNvPr id="4" name="Slide Number Placeholder 3">
            <a:extLst>
              <a:ext uri="{FF2B5EF4-FFF2-40B4-BE49-F238E27FC236}">
                <a16:creationId xmlns:a16="http://schemas.microsoft.com/office/drawing/2014/main" id="{506D04FF-FFF1-A541-947F-13310163977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EEDF017-FF12-F042-9CD3-C9CC5C2BB68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3E77340-FDAD-8D45-B0CE-1483A22B96C7}"/>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156411651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#1132</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25053 and 25054 in doc </a:t>
            </a:r>
            <a:r>
              <a:rPr lang="en-US" dirty="0">
                <a:hlinkClick r:id="rId2"/>
              </a:rPr>
              <a:t>https://mentor.ieee.org/802.11/dcn/20/11-20-1532-01-00ax-comment-resolution-on-cids-25053-and-25054.docx</a:t>
            </a:r>
            <a:r>
              <a:rPr lang="en-US" dirty="0"/>
              <a:t> </a:t>
            </a:r>
          </a:p>
          <a:p>
            <a:endParaRPr lang="en-US" dirty="0"/>
          </a:p>
          <a:p>
            <a:r>
              <a:rPr lang="en-US" dirty="0"/>
              <a:t>Move:		Edward Au	Second:  Alfred </a:t>
            </a:r>
            <a:r>
              <a:rPr lang="en-US" dirty="0" err="1"/>
              <a:t>Asterjadhi</a:t>
            </a:r>
            <a:endParaRPr lang="en-US" dirty="0"/>
          </a:p>
          <a:p>
            <a:r>
              <a:rPr lang="en-US" dirty="0"/>
              <a:t>Approved with unanimous consent</a:t>
            </a:r>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90007785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#1133</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25039 and 25040 in doc </a:t>
            </a:r>
            <a:r>
              <a:rPr lang="en-US" dirty="0">
                <a:hlinkClick r:id="rId2"/>
              </a:rPr>
              <a:t>https://mentor.ieee.org/802.11/dcn/20/11-20-1710-00-00ax-sa2-cid-25039-25040.docx</a:t>
            </a:r>
            <a:r>
              <a:rPr lang="en-US" dirty="0"/>
              <a:t> </a:t>
            </a:r>
          </a:p>
          <a:p>
            <a:endParaRPr lang="en-US" dirty="0"/>
          </a:p>
          <a:p>
            <a:r>
              <a:rPr lang="en-US" dirty="0"/>
              <a:t>Move:		</a:t>
            </a:r>
            <a:r>
              <a:rPr lang="en-US" dirty="0" err="1"/>
              <a:t>Youhan</a:t>
            </a:r>
            <a:r>
              <a:rPr lang="en-US" dirty="0"/>
              <a:t> Kim		Second:  Young </a:t>
            </a:r>
            <a:r>
              <a:rPr lang="en-US" dirty="0" err="1"/>
              <a:t>Hoon</a:t>
            </a:r>
            <a:r>
              <a:rPr lang="en-US" dirty="0"/>
              <a:t> Kwon</a:t>
            </a:r>
          </a:p>
          <a:p>
            <a:r>
              <a:rPr lang="en-US" dirty="0"/>
              <a:t>Approved with unanimous consent</a:t>
            </a:r>
          </a:p>
          <a:p>
            <a:endParaRPr lang="en-US" dirty="0"/>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7832447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C1C6FC-F746-D042-9691-7688B26A6430}"/>
              </a:ext>
            </a:extLst>
          </p:cNvPr>
          <p:cNvSpPr>
            <a:spLocks noGrp="1"/>
          </p:cNvSpPr>
          <p:nvPr>
            <p:ph type="title"/>
          </p:nvPr>
        </p:nvSpPr>
        <p:spPr/>
        <p:txBody>
          <a:bodyPr/>
          <a:lstStyle/>
          <a:p>
            <a:r>
              <a:rPr lang="en-US" dirty="0"/>
              <a:t>CR Motion #1134</a:t>
            </a:r>
          </a:p>
        </p:txBody>
      </p:sp>
      <p:sp>
        <p:nvSpPr>
          <p:cNvPr id="3" name="Content Placeholder 2">
            <a:extLst>
              <a:ext uri="{FF2B5EF4-FFF2-40B4-BE49-F238E27FC236}">
                <a16:creationId xmlns:a16="http://schemas.microsoft.com/office/drawing/2014/main" id="{1E6A7668-D5CA-D24C-9659-279BE075951F}"/>
              </a:ext>
            </a:extLst>
          </p:cNvPr>
          <p:cNvSpPr>
            <a:spLocks noGrp="1"/>
          </p:cNvSpPr>
          <p:nvPr>
            <p:ph idx="1"/>
          </p:nvPr>
        </p:nvSpPr>
        <p:spPr/>
        <p:txBody>
          <a:bodyPr/>
          <a:lstStyle/>
          <a:p>
            <a:r>
              <a:rPr lang="en-US" dirty="0"/>
              <a:t>Move to approve resolutions to CIDs 25076, 25077,  25078 in doc </a:t>
            </a:r>
            <a:r>
              <a:rPr lang="en-US" dirty="0">
                <a:hlinkClick r:id="rId2"/>
              </a:rPr>
              <a:t>https://mentor.ieee.org/802.11/dcn/20/11-20-1571-05-00ax-sa2-comment-resolution-25076-25077.docx</a:t>
            </a:r>
            <a:r>
              <a:rPr lang="en-US" dirty="0"/>
              <a:t> </a:t>
            </a:r>
          </a:p>
          <a:p>
            <a:endParaRPr lang="en-US" dirty="0"/>
          </a:p>
          <a:p>
            <a:r>
              <a:rPr lang="en-US" dirty="0"/>
              <a:t>Move:		</a:t>
            </a:r>
            <a:r>
              <a:rPr lang="en-US" dirty="0" err="1"/>
              <a:t>Liwen</a:t>
            </a:r>
            <a:r>
              <a:rPr lang="en-US" dirty="0"/>
              <a:t> Chu		Second:  </a:t>
            </a:r>
          </a:p>
          <a:p>
            <a:endParaRPr lang="en-US" dirty="0"/>
          </a:p>
        </p:txBody>
      </p:sp>
      <p:sp>
        <p:nvSpPr>
          <p:cNvPr id="4" name="Slide Number Placeholder 3">
            <a:extLst>
              <a:ext uri="{FF2B5EF4-FFF2-40B4-BE49-F238E27FC236}">
                <a16:creationId xmlns:a16="http://schemas.microsoft.com/office/drawing/2014/main" id="{D02E4CCC-FE09-994E-BEF4-2B05836C04B4}"/>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1361F861-CFCA-6943-AE16-E845C06AB60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4B1DD48-551F-4B42-AE31-9F645759666B}"/>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426423773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C5EC4C-0DD9-B446-B269-1DB5F7DC8C8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3ECF3CA3-D063-864A-B461-74F2F271F9DD}"/>
              </a:ext>
            </a:extLst>
          </p:cNvPr>
          <p:cNvSpPr>
            <a:spLocks noGrp="1"/>
          </p:cNvSpPr>
          <p:nvPr>
            <p:ph idx="1"/>
          </p:nvPr>
        </p:nvSpPr>
        <p:spPr/>
        <p:txBody>
          <a:bodyPr/>
          <a:lstStyle/>
          <a:p>
            <a:r>
              <a:rPr lang="en-US" dirty="0"/>
              <a:t>25037, 25010, 25092, 25100, 25122, 25154, 25021, 25022, 25083, 25097, 25072, 25042, 25024, 25057,  25081, 25086, 25106,15020</a:t>
            </a:r>
          </a:p>
        </p:txBody>
      </p:sp>
      <p:sp>
        <p:nvSpPr>
          <p:cNvPr id="4" name="Slide Number Placeholder 3">
            <a:extLst>
              <a:ext uri="{FF2B5EF4-FFF2-40B4-BE49-F238E27FC236}">
                <a16:creationId xmlns:a16="http://schemas.microsoft.com/office/drawing/2014/main" id="{0F126836-B69A-204B-A024-AFCA1EF80156}"/>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56176C7-553C-0C4B-A81F-10AA1A455D6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21AD0F0B-6D91-FD49-A6C5-FCA0D9BF04AD}"/>
              </a:ext>
            </a:extLst>
          </p:cNvPr>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737114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October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2781</TotalTime>
  <Words>6237</Words>
  <Application>Microsoft Macintosh PowerPoint</Application>
  <PresentationFormat>Widescreen</PresentationFormat>
  <Paragraphs>672</Paragraphs>
  <Slides>57</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57</vt:i4>
      </vt:variant>
    </vt:vector>
  </HeadingPairs>
  <TitlesOfParts>
    <vt:vector size="65" baseType="lpstr">
      <vt:lpstr>Arial</vt:lpstr>
      <vt:lpstr>Arial Black</vt:lpstr>
      <vt:lpstr>Calibri</vt:lpstr>
      <vt:lpstr>Monotype Sorts</vt:lpstr>
      <vt:lpstr>Times New Roman</vt:lpstr>
      <vt:lpstr>Wingdings</vt:lpstr>
      <vt:lpstr>Office Theme</vt:lpstr>
      <vt:lpstr>Document</vt:lpstr>
      <vt:lpstr>TGax CRC Teleconference Agendas: October – November - December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October 1st Teleconference Agenda</vt:lpstr>
      <vt:lpstr>Candidate CIDs</vt:lpstr>
      <vt:lpstr>Cascading Discussion</vt:lpstr>
      <vt:lpstr>Cascading SP</vt:lpstr>
      <vt:lpstr>CR Motion # 1108</vt:lpstr>
      <vt:lpstr>CR Motion #1109</vt:lpstr>
      <vt:lpstr>CR Motion#1110</vt:lpstr>
      <vt:lpstr>October 6th Teleconference Agenda</vt:lpstr>
      <vt:lpstr>Candidate CIDs</vt:lpstr>
      <vt:lpstr>CR Motion #1111</vt:lpstr>
      <vt:lpstr>October 8th Teleconference Agenda</vt:lpstr>
      <vt:lpstr>CR Motion #1112</vt:lpstr>
      <vt:lpstr>CR Motion #1113</vt:lpstr>
      <vt:lpstr>SP (11-20/1589r1)</vt:lpstr>
      <vt:lpstr>CR Motion #1114</vt:lpstr>
      <vt:lpstr>CR Motion #1115</vt:lpstr>
      <vt:lpstr>October 13th Teleconference Agenda</vt:lpstr>
      <vt:lpstr>October 15th Teleconference Agenda</vt:lpstr>
      <vt:lpstr>CR Motion #1116</vt:lpstr>
      <vt:lpstr>CR Motion #1117</vt:lpstr>
      <vt:lpstr>CR Motion #1118</vt:lpstr>
      <vt:lpstr>CR Motion #1119</vt:lpstr>
      <vt:lpstr>October 16th Teleconference Agenda</vt:lpstr>
      <vt:lpstr>CR Motion #1120</vt:lpstr>
      <vt:lpstr>October 20th Teleconference Agenda</vt:lpstr>
      <vt:lpstr>CR Motion #1121</vt:lpstr>
      <vt:lpstr>October 22nd Teleconference Agenda</vt:lpstr>
      <vt:lpstr>October 23rd Teleconference Agenda</vt:lpstr>
      <vt:lpstr>CID Ready for Motions</vt:lpstr>
      <vt:lpstr>CR Motion #1122</vt:lpstr>
      <vt:lpstr>CR Motion #1123</vt:lpstr>
      <vt:lpstr>CR Motion #1124</vt:lpstr>
      <vt:lpstr>CR Motion #1125</vt:lpstr>
      <vt:lpstr>CR Motion #1126</vt:lpstr>
      <vt:lpstr>SP 1 (CID 25129)</vt:lpstr>
      <vt:lpstr>CR Motion #1127</vt:lpstr>
      <vt:lpstr>CR Motion #1127</vt:lpstr>
      <vt:lpstr>CR Motion #1128</vt:lpstr>
      <vt:lpstr>CR Motion #1129</vt:lpstr>
      <vt:lpstr>October 27 Teleconference Agenda</vt:lpstr>
      <vt:lpstr>CR Motion #  1130</vt:lpstr>
      <vt:lpstr>CR Motion #1131</vt:lpstr>
      <vt:lpstr>CR Motion #1132</vt:lpstr>
      <vt:lpstr>CR Motion #1133</vt:lpstr>
      <vt:lpstr>CR Motion #1134</vt:lpstr>
      <vt:lpstr>PowerPoint Presentation</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193</cp:revision>
  <cp:lastPrinted>1601-01-01T00:00:00Z</cp:lastPrinted>
  <dcterms:created xsi:type="dcterms:W3CDTF">2019-08-14T12:42:27Z</dcterms:created>
  <dcterms:modified xsi:type="dcterms:W3CDTF">2020-10-27T23:02:17Z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