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8"/>
  </p:notesMasterIdLst>
  <p:handoutMasterIdLst>
    <p:handoutMasterId r:id="rId39"/>
  </p:handoutMasterIdLst>
  <p:sldIdLst>
    <p:sldId id="265" r:id="rId2"/>
    <p:sldId id="266" r:id="rId3"/>
    <p:sldId id="267" r:id="rId4"/>
    <p:sldId id="270" r:id="rId5"/>
    <p:sldId id="271" r:id="rId6"/>
    <p:sldId id="272" r:id="rId7"/>
    <p:sldId id="273" r:id="rId8"/>
    <p:sldId id="274" r:id="rId9"/>
    <p:sldId id="296" r:id="rId10"/>
    <p:sldId id="297" r:id="rId11"/>
    <p:sldId id="298" r:id="rId12"/>
    <p:sldId id="533" r:id="rId13"/>
    <p:sldId id="475" r:id="rId14"/>
    <p:sldId id="527" r:id="rId15"/>
    <p:sldId id="535" r:id="rId16"/>
    <p:sldId id="534" r:id="rId17"/>
    <p:sldId id="536" r:id="rId18"/>
    <p:sldId id="537" r:id="rId19"/>
    <p:sldId id="538" r:id="rId20"/>
    <p:sldId id="539" r:id="rId21"/>
    <p:sldId id="540" r:id="rId22"/>
    <p:sldId id="541" r:id="rId23"/>
    <p:sldId id="542" r:id="rId24"/>
    <p:sldId id="543" r:id="rId25"/>
    <p:sldId id="544" r:id="rId26"/>
    <p:sldId id="545" r:id="rId27"/>
    <p:sldId id="546" r:id="rId28"/>
    <p:sldId id="547" r:id="rId29"/>
    <p:sldId id="549" r:id="rId30"/>
    <p:sldId id="551" r:id="rId31"/>
    <p:sldId id="548" r:id="rId32"/>
    <p:sldId id="552" r:id="rId33"/>
    <p:sldId id="553" r:id="rId34"/>
    <p:sldId id="550" r:id="rId35"/>
    <p:sldId id="554" r:id="rId36"/>
    <p:sldId id="555" r:id="rId37"/>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1882" autoAdjust="0"/>
    <p:restoredTop sz="94660"/>
  </p:normalViewPr>
  <p:slideViewPr>
    <p:cSldViewPr>
      <p:cViewPr varScale="1">
        <p:scale>
          <a:sx n="67" d="100"/>
          <a:sy n="67" d="100"/>
        </p:scale>
        <p:origin x="308" y="48"/>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handoutMaster" Target="handoutMasters/handoutMaster1.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10/17/2020</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0833454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29</a:t>
            </a:fld>
            <a:endParaRPr lang="en-US"/>
          </a:p>
        </p:txBody>
      </p:sp>
    </p:spTree>
    <p:extLst>
      <p:ext uri="{BB962C8B-B14F-4D97-AF65-F5344CB8AC3E}">
        <p14:creationId xmlns:p14="http://schemas.microsoft.com/office/powerpoint/2010/main" val="100552776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34</a:t>
            </a:fld>
            <a:endParaRPr lang="en-US"/>
          </a:p>
        </p:txBody>
      </p:sp>
    </p:spTree>
    <p:extLst>
      <p:ext uri="{BB962C8B-B14F-4D97-AF65-F5344CB8AC3E}">
        <p14:creationId xmlns:p14="http://schemas.microsoft.com/office/powerpoint/2010/main" val="307194718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36</a:t>
            </a:fld>
            <a:endParaRPr lang="en-US"/>
          </a:p>
        </p:txBody>
      </p:sp>
    </p:spTree>
    <p:extLst>
      <p:ext uri="{BB962C8B-B14F-4D97-AF65-F5344CB8AC3E}">
        <p14:creationId xmlns:p14="http://schemas.microsoft.com/office/powerpoint/2010/main" val="366537320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2891006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a:t>
            </a:fld>
            <a:endParaRPr lang="en-US"/>
          </a:p>
        </p:txBody>
      </p:sp>
    </p:spTree>
    <p:extLst>
      <p:ext uri="{BB962C8B-B14F-4D97-AF65-F5344CB8AC3E}">
        <p14:creationId xmlns:p14="http://schemas.microsoft.com/office/powerpoint/2010/main" val="297418261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8194099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7</a:t>
            </a:fld>
            <a:endParaRPr lang="en-US"/>
          </a:p>
        </p:txBody>
      </p:sp>
    </p:spTree>
    <p:extLst>
      <p:ext uri="{BB962C8B-B14F-4D97-AF65-F5344CB8AC3E}">
        <p14:creationId xmlns:p14="http://schemas.microsoft.com/office/powerpoint/2010/main" val="248855011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12</a:t>
            </a:fld>
            <a:endParaRPr lang="en-US"/>
          </a:p>
        </p:txBody>
      </p:sp>
    </p:spTree>
    <p:extLst>
      <p:ext uri="{BB962C8B-B14F-4D97-AF65-F5344CB8AC3E}">
        <p14:creationId xmlns:p14="http://schemas.microsoft.com/office/powerpoint/2010/main" val="58167014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19</a:t>
            </a:fld>
            <a:endParaRPr lang="en-US"/>
          </a:p>
        </p:txBody>
      </p:sp>
    </p:spTree>
    <p:extLst>
      <p:ext uri="{BB962C8B-B14F-4D97-AF65-F5344CB8AC3E}">
        <p14:creationId xmlns:p14="http://schemas.microsoft.com/office/powerpoint/2010/main" val="236007791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22</a:t>
            </a:fld>
            <a:endParaRPr lang="en-US"/>
          </a:p>
        </p:txBody>
      </p:sp>
    </p:spTree>
    <p:extLst>
      <p:ext uri="{BB962C8B-B14F-4D97-AF65-F5344CB8AC3E}">
        <p14:creationId xmlns:p14="http://schemas.microsoft.com/office/powerpoint/2010/main" val="5782607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28</a:t>
            </a:fld>
            <a:endParaRPr lang="en-US"/>
          </a:p>
        </p:txBody>
      </p:sp>
    </p:spTree>
    <p:extLst>
      <p:ext uri="{BB962C8B-B14F-4D97-AF65-F5344CB8AC3E}">
        <p14:creationId xmlns:p14="http://schemas.microsoft.com/office/powerpoint/2010/main" val="40036684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CA"/>
              <a:t>October 2020</a:t>
            </a:r>
            <a:endParaRPr lang="en-GB"/>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Osama Aboul-Magd, Huawei Technologies</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CA"/>
              <a:t>October 2020</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CA"/>
              <a:t>October 2020</a:t>
            </a:r>
            <a:endParaRPr lang="en-GB"/>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CA"/>
              <a:t>October 2020</a:t>
            </a:r>
            <a:endParaRPr lang="en-GB"/>
          </a:p>
        </p:txBody>
      </p:sp>
      <p:sp>
        <p:nvSpPr>
          <p:cNvPr id="6" name="Footer Placeholder 5"/>
          <p:cNvSpPr>
            <a:spLocks noGrp="1"/>
          </p:cNvSpPr>
          <p:nvPr>
            <p:ph type="ftr" idx="11"/>
          </p:nvPr>
        </p:nvSpPr>
        <p:spPr/>
        <p:txBody>
          <a:bodyPr/>
          <a:lstStyle>
            <a:lvl1pPr>
              <a:defRPr/>
            </a:lvl1pPr>
          </a:lstStyle>
          <a:p>
            <a:r>
              <a:rPr lang="en-GB"/>
              <a:t>Osama Aboul-Magd, Huawei Technologies</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CA"/>
              <a:t>October 2020</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Osama Aboul-Magd, Huawei Technologies</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CA"/>
              <a:t>October 2020</a:t>
            </a:r>
            <a:endParaRPr lang="en-GB"/>
          </a:p>
        </p:txBody>
      </p:sp>
      <p:sp>
        <p:nvSpPr>
          <p:cNvPr id="4" name="Footer Placeholder 3"/>
          <p:cNvSpPr>
            <a:spLocks noGrp="1"/>
          </p:cNvSpPr>
          <p:nvPr>
            <p:ph type="ftr" idx="11"/>
          </p:nvPr>
        </p:nvSpPr>
        <p:spPr/>
        <p:txBody>
          <a:bodyPr/>
          <a:lstStyle>
            <a:lvl1pPr>
              <a:defRPr/>
            </a:lvl1pPr>
          </a:lstStyle>
          <a:p>
            <a:r>
              <a:rPr lang="en-GB"/>
              <a:t>Osama Aboul-Magd, Huawei Technologies</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CA"/>
              <a:t>October 2020</a:t>
            </a:r>
            <a:endParaRPr lang="en-GB"/>
          </a:p>
        </p:txBody>
      </p:sp>
      <p:sp>
        <p:nvSpPr>
          <p:cNvPr id="3" name="Footer Placeholder 2"/>
          <p:cNvSpPr>
            <a:spLocks noGrp="1"/>
          </p:cNvSpPr>
          <p:nvPr>
            <p:ph type="ftr" idx="11"/>
          </p:nvPr>
        </p:nvSpPr>
        <p:spPr/>
        <p:txBody>
          <a:bodyPr/>
          <a:lstStyle>
            <a:lvl1pPr>
              <a:defRPr/>
            </a:lvl1pPr>
          </a:lstStyle>
          <a:p>
            <a:r>
              <a:rPr lang="en-GB"/>
              <a:t>Osama Aboul-Magd, Huawei Technologies</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CA"/>
              <a:t>October 2020</a:t>
            </a:r>
            <a:endParaRPr lang="en-GB"/>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CA"/>
              <a:t>October 2020</a:t>
            </a:r>
            <a:endParaRPr lang="en-GB"/>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CA"/>
              <a:t>October 2020</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Osama Aboul-Magd, Huawei Technologies</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802.11-20/1552r10</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8" Type="http://schemas.openxmlformats.org/officeDocument/2006/relationships/hyperlink" Target="https://mentor.ieee.org/802.11/dcn/20/11-20-1531-01-00ax-cr-for-miscellaneous-cids-in-sa2.docx" TargetMode="External"/><Relationship Id="rId3" Type="http://schemas.openxmlformats.org/officeDocument/2006/relationships/hyperlink" Target="https://mentor.ieee.org/802.11/dcn/20/11-20-1523-00-00ax-11ax-sa2-draft-7-0-comment-resolutions.docx" TargetMode="External"/><Relationship Id="rId7" Type="http://schemas.openxmlformats.org/officeDocument/2006/relationships/hyperlink" Target="https://mentor.ieee.org/802.11/dcn/20/11-20-1541-00-00ax-mac-cr-miscellaneous-cids-for-sa2.doc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hyperlink" Target="https://mentor.ieee.org/802.11/dcn/20/11-20-1559-02-00ax-capability-indication-for-he-sm-power-save.docx" TargetMode="External"/><Relationship Id="rId5" Type="http://schemas.openxmlformats.org/officeDocument/2006/relationships/hyperlink" Target="https://mentor.ieee.org/802.11/dcn/20/11-20-1530-02-00ax-sa2-clause-10-comment-resolution.docx" TargetMode="External"/><Relationship Id="rId4" Type="http://schemas.openxmlformats.org/officeDocument/2006/relationships/hyperlink" Target="https://mentor.ieee.org/802.11/dcn/20/11-20-1528-00-00ax-sig-b-cr-on-d7-0.doc"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s://mentor.ieee.org/802.11/dcn/20/11-20-1530-02-00ax-sa2-clause-10-comment-resolution.docx"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s://mentor.ieee.org/802.11/dcn/20/11-20-1531-04-00ax-cr-for-miscellaneous-cids-in-sa2.docx"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1/dcn/20/11-20-1523-00-00ax-11ax-sa2-draft-7-0-comment-resolutions.docx" TargetMode="External"/><Relationship Id="rId7" Type="http://schemas.openxmlformats.org/officeDocument/2006/relationships/hyperlink" Target="https://mentor.ieee.org/802.11/dcn/20/11-20-1571-00-00ax-sa2-comment-resolution-25076-25077.docx"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hyperlink" Target="https://mentor.ieee.org/802.11/dcn/20/11-20-1541-00-00ax-mac-cr-miscellaneous-cids-for-sa2.docx" TargetMode="External"/><Relationship Id="rId5" Type="http://schemas.openxmlformats.org/officeDocument/2006/relationships/hyperlink" Target="https://mentor.ieee.org/802.11/dcn/20/11-20-1530-02-00ax-sa2-clause-10-comment-resolution.docx" TargetMode="External"/><Relationship Id="rId4" Type="http://schemas.openxmlformats.org/officeDocument/2006/relationships/hyperlink" Target="https://mentor.ieee.org/802.11/dcn/20/11-20-1528-00-00ax-sig-b-cr-on-d7-0.doc"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2" Type="http://schemas.openxmlformats.org/officeDocument/2006/relationships/hyperlink" Target="https://mentor.ieee.org/802.11/dcn/20/11-20-1523-02-00ax-11ax-sa2-draft-7-0-comment-resolutions.docx"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8" Type="http://schemas.openxmlformats.org/officeDocument/2006/relationships/hyperlink" Target="https://mentor.ieee.org/802.11/dcn/20/11-20-1589-01-00ax-sa2-misc-phy-cids.docx" TargetMode="External"/><Relationship Id="rId3" Type="http://schemas.openxmlformats.org/officeDocument/2006/relationships/hyperlink" Target="https://mentor.ieee.org/802.11/dcn/20/11-20-1523-00-00ax-11ax-sa2-draft-7-0-comment-resolutions.docx" TargetMode="External"/><Relationship Id="rId7" Type="http://schemas.openxmlformats.org/officeDocument/2006/relationships/hyperlink" Target="https://mentor.ieee.org/802.11/dcn/20/11-20-1585-00-00ax-mac-misc-cr-for-sa2.docx"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hyperlink" Target="https://mentor.ieee.org/802.11/dcn/20/11-20-1571-00-00ax-sa2-comment-resolution-25076-25077.docx" TargetMode="External"/><Relationship Id="rId5" Type="http://schemas.openxmlformats.org/officeDocument/2006/relationships/hyperlink" Target="https://mentor.ieee.org/802.11/dcn/20/11-20-1541-00-00ax-mac-cr-miscellaneous-cids-for-sa2.docx" TargetMode="External"/><Relationship Id="rId4" Type="http://schemas.openxmlformats.org/officeDocument/2006/relationships/hyperlink" Target="https://mentor.ieee.org/802.11/dcn/20/11-20-1528-00-00ax-sig-b-cr-on-d7-0.doc" TargetMode="External"/><Relationship Id="rId9" Type="http://schemas.openxmlformats.org/officeDocument/2006/relationships/hyperlink" Target="https://mentor.ieee.org/802.11/dcn/20/11-20-1543-01-00ax-cr-d7-0-he-phy-txvector-rxvector-parameters.docx" TargetMode="External"/></Relationships>
</file>

<file path=ppt/slides/_rels/slide23.xml.rels><?xml version="1.0" encoding="UTF-8" standalone="yes"?>
<Relationships xmlns="http://schemas.openxmlformats.org/package/2006/relationships"><Relationship Id="rId2" Type="http://schemas.openxmlformats.org/officeDocument/2006/relationships/hyperlink" Target="https://mentor.ieee.org/802.11/dcn/20/11-20-1541-02-00ax-mac-cr-miscellaneous-cids-for-sa2.docx"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hyperlink" Target="https://mentor.ieee.org/802.11/dcn/20/11-20-1585-02-00ax-mac-misc-cr-for-sa2.docx"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hyperlink" Target="https://mentor.ieee.org/802.11/dcn/20/11-20-1589-02-00ax-sa2-misc-phy-cids.docx" TargetMode="Externa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hyperlink" Target="https://mentor.ieee.org/802.11/dcn/20/11-20-1543-02-00ax-cr-d7-0-he-phy-txvector-rxvector-parameters.docx" TargetMode="Externa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8" Type="http://schemas.openxmlformats.org/officeDocument/2006/relationships/hyperlink" Target="https://mentor.ieee.org/802.11/dcn/20/11-20-1543-01-00ax-cr-d7-0-he-phy-txvector-rxvector-parameters.docx" TargetMode="External"/><Relationship Id="rId3" Type="http://schemas.openxmlformats.org/officeDocument/2006/relationships/hyperlink" Target="https://mentor.ieee.org/802.11/dcn/20/11-20-1591-01-00ax-sa2-misc-mac-crs-assigned-to-abhi.docx" TargetMode="External"/><Relationship Id="rId7" Type="http://schemas.openxmlformats.org/officeDocument/2006/relationships/hyperlink" Target="https://mentor.ieee.org/802.11/dcn/20/11-20-1589-01-00ax-sa2-misc-phy-cids.docx"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hyperlink" Target="https://mentor.ieee.org/802.11/dcn/20/11-20-1571-00-00ax-sa2-comment-resolution-25076-25077.docx" TargetMode="External"/><Relationship Id="rId11" Type="http://schemas.openxmlformats.org/officeDocument/2006/relationships/hyperlink" Target="https://mentor.ieee.org/802.11/dcn/20/11-20-1528-00-00ax-sig-b-cr-on-d7-0.doc" TargetMode="External"/><Relationship Id="rId5" Type="http://schemas.openxmlformats.org/officeDocument/2006/relationships/hyperlink" Target="https://mentor.ieee.org/802.11/dcn/20/11-20-1541-00-00ax-mac-cr-miscellaneous-cids-for-sa2.docx" TargetMode="External"/><Relationship Id="rId10" Type="http://schemas.openxmlformats.org/officeDocument/2006/relationships/hyperlink" Target="https://mentor.ieee.org/802.11/dcn/20/11-20-1532-00-00ax-comment-resolution-on-cids-25053-and-25054.docx" TargetMode="External"/><Relationship Id="rId4" Type="http://schemas.openxmlformats.org/officeDocument/2006/relationships/hyperlink" Target="https://mentor.ieee.org/802.11/dcn/20/11-20-1523-00-00ax-11ax-sa2-draft-7-0-comment-resolutions.docx" TargetMode="External"/><Relationship Id="rId9" Type="http://schemas.openxmlformats.org/officeDocument/2006/relationships/hyperlink" Target="https://mentor.ieee.org/802.11/dcn/20/11-20-1598-00-00ax-d7-0-editorial-cr.docx" TargetMode="External"/></Relationships>
</file>

<file path=ppt/slides/_rels/slide29.xml.rels><?xml version="1.0" encoding="UTF-8" standalone="yes"?>
<Relationships xmlns="http://schemas.openxmlformats.org/package/2006/relationships"><Relationship Id="rId8" Type="http://schemas.openxmlformats.org/officeDocument/2006/relationships/hyperlink" Target="https://mentor.ieee.org/802.11/dcn/20/11-20-1591-03-00ax-sa2-misc-mac-crs-assigned-to-abhi.docx" TargetMode="External"/><Relationship Id="rId13" Type="http://schemas.openxmlformats.org/officeDocument/2006/relationships/hyperlink" Target="https://mentor.ieee.org/802.11/dcn/20/11-20-1664-00-00ax-phy-cids-on-dcm-for-d7-0.docx" TargetMode="External"/><Relationship Id="rId3" Type="http://schemas.openxmlformats.org/officeDocument/2006/relationships/hyperlink" Target="https://mentor.ieee.org/802.11/dcn/20/11-20-1523-00-00ax-11ax-sa2-draft-7-0-comment-resolutions.docx" TargetMode="External"/><Relationship Id="rId7" Type="http://schemas.openxmlformats.org/officeDocument/2006/relationships/hyperlink" Target="https://mentor.ieee.org/802.11/dcn/20/11-20-1543-01-00ax-cr-d7-0-he-phy-txvector-rxvector-parameters.docx" TargetMode="External"/><Relationship Id="rId12" Type="http://schemas.openxmlformats.org/officeDocument/2006/relationships/hyperlink" Target="https://mentor.ieee.org/802.11/dcn/20/11-20-1658-00-00ax-comment-resolutions-for-tomi.docx"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hyperlink" Target="https://mentor.ieee.org/802.11/dcn/20/11-20-1589-01-00ax-sa2-misc-phy-cids.docx" TargetMode="External"/><Relationship Id="rId11" Type="http://schemas.openxmlformats.org/officeDocument/2006/relationships/hyperlink" Target="https://mentor.ieee.org/802.11/dcn/20/11-20-1598-00-00ax-d7-0-editorial-cr.docx" TargetMode="External"/><Relationship Id="rId5" Type="http://schemas.openxmlformats.org/officeDocument/2006/relationships/hyperlink" Target="https://mentor.ieee.org/802.11/dcn/20/11-20-1571-00-00ax-sa2-comment-resolution-25076-25077.docx" TargetMode="External"/><Relationship Id="rId10" Type="http://schemas.openxmlformats.org/officeDocument/2006/relationships/hyperlink" Target="https://mentor.ieee.org/802.11/dcn/20/11-20-1528-00-00ax-sig-b-cr-on-d7-0.doc" TargetMode="External"/><Relationship Id="rId4" Type="http://schemas.openxmlformats.org/officeDocument/2006/relationships/hyperlink" Target="https://mentor.ieee.org/802.11/dcn/20/11-20-1541-00-00ax-mac-cr-miscellaneous-cids-for-sa2.docx" TargetMode="External"/><Relationship Id="rId9" Type="http://schemas.openxmlformats.org/officeDocument/2006/relationships/hyperlink" Target="https://mentor.ieee.org/802.11/dcn/20/11-20-1532-00-00ax-comment-resolution-on-cids-25053-and-25054.docx"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hyperlink" Target="https://mentor.ieee.org/802.11/dcn/20/11-20-1543-03-00ax-cr-d7-0-he-phy-txvector-rxvector-parameters.docx" TargetMode="Externa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hyperlink" Target="https://mentor.ieee.org/802.11/dcn/20/11-20-1591-03-00ax-sa2-misc-mac-crs-assigned-to-abhi.docx" TargetMode="Externa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hyperlink" Target="https://mentor.ieee.org/802.11/dcn/20/11-20-1530-02-00ax-sa2-clause-10-comment-resolution.docx" TargetMode="Externa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hyperlink" Target="https://mentor.ieee.org/802.11/dcn/20/11-20-1528-02-00ax-sig-b-cr-on-d7-0.doc" TargetMode="Externa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8" Type="http://schemas.openxmlformats.org/officeDocument/2006/relationships/hyperlink" Target="https://mentor.ieee.org/802.11/dcn/20/11-20-1532-00-00ax-comment-resolution-on-cids-25053-and-25054.docx" TargetMode="External"/><Relationship Id="rId3" Type="http://schemas.openxmlformats.org/officeDocument/2006/relationships/hyperlink" Target="https://mentor.ieee.org/802.11/dcn/20/11-20-1523-00-00ax-11ax-sa2-draft-7-0-comment-resolutions.docx" TargetMode="External"/><Relationship Id="rId7" Type="http://schemas.openxmlformats.org/officeDocument/2006/relationships/hyperlink" Target="https://mentor.ieee.org/802.11/dcn/20/11-20-1658-00-00ax-comment-resolutions-for-tomi.docx"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hyperlink" Target="https://mentor.ieee.org/802.11/dcn/20/11-20-1589-01-00ax-sa2-misc-phy-cids.docx" TargetMode="External"/><Relationship Id="rId5" Type="http://schemas.openxmlformats.org/officeDocument/2006/relationships/hyperlink" Target="https://mentor.ieee.org/802.11/dcn/20/11-20-1571-00-00ax-sa2-comment-resolution-25076-25077.docx" TargetMode="External"/><Relationship Id="rId4" Type="http://schemas.openxmlformats.org/officeDocument/2006/relationships/hyperlink" Target="https://mentor.ieee.org/802.11/dcn/20/11-20-1541-00-00ax-mac-cr-miscellaneous-cids-for-sa2.docx" TargetMode="External"/><Relationship Id="rId9" Type="http://schemas.openxmlformats.org/officeDocument/2006/relationships/hyperlink" Target="https://mentor.ieee.org/802.11/dcn/20/11-20-1598-00-00ax-d7-0-editorial-cr.docx" TargetMode="External"/></Relationships>
</file>

<file path=ppt/slides/_rels/slide35.xml.rels><?xml version="1.0" encoding="UTF-8" standalone="yes"?>
<Relationships xmlns="http://schemas.openxmlformats.org/package/2006/relationships"><Relationship Id="rId2" Type="http://schemas.openxmlformats.org/officeDocument/2006/relationships/hyperlink" Target="https://mentor.ieee.org/802.11/dcn/20/11-20-1598-02-00ax-d7-0-editorial-cr.docx" TargetMode="Externa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8" Type="http://schemas.openxmlformats.org/officeDocument/2006/relationships/hyperlink" Target="https://mentor.ieee.org/802.11/dcn/20/11-20-1658-00-00ax-comment-resolutions-for-tomi.docx" TargetMode="External"/><Relationship Id="rId3" Type="http://schemas.openxmlformats.org/officeDocument/2006/relationships/hyperlink" Target="https://mentor.ieee.org/802.11/dcn/20/11-20-1523-00-00ax-11ax-sa2-draft-7-0-comment-resolutions.docx" TargetMode="External"/><Relationship Id="rId7" Type="http://schemas.openxmlformats.org/officeDocument/2006/relationships/hyperlink" Target="https://mentor.ieee.org/802.11/dcn/20/11-20-1598-00-00ax-d7-0-editorial-cr.docx"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hyperlink" Target="https://mentor.ieee.org/802.11/dcn/20/11-20-1589-01-00ax-sa2-misc-phy-cids.docx" TargetMode="External"/><Relationship Id="rId5" Type="http://schemas.openxmlformats.org/officeDocument/2006/relationships/hyperlink" Target="https://mentor.ieee.org/802.11/dcn/20/11-20-1571-00-00ax-sa2-comment-resolution-25076-25077.docx" TargetMode="External"/><Relationship Id="rId10" Type="http://schemas.openxmlformats.org/officeDocument/2006/relationships/hyperlink" Target="https://mentor.ieee.org/802.11/dcn/20/11-20-1664-00-00ax-phy-cids-on-dcm-for-d7-0.docx" TargetMode="External"/><Relationship Id="rId4" Type="http://schemas.openxmlformats.org/officeDocument/2006/relationships/hyperlink" Target="https://mentor.ieee.org/802.11/dcn/20/11-20-1541-00-00ax-mac-cr-miscellaneous-cids-for-sa2.docx" TargetMode="External"/><Relationship Id="rId9" Type="http://schemas.openxmlformats.org/officeDocument/2006/relationships/hyperlink" Target="https://mentor.ieee.org/802.11/dcn/20/11-20-1532-00-00ax-comment-resolution-on-cids-25053-and-25054.docx"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905674" y="330200"/>
            <a:ext cx="2303451" cy="273050"/>
          </a:xfrm>
        </p:spPr>
        <p:txBody>
          <a:bodyPr/>
          <a:lstStyle/>
          <a:p>
            <a:r>
              <a:rPr lang="en-CA"/>
              <a:t>October 2020</a:t>
            </a:r>
            <a:endParaRPr lang="en-GB" dirty="0"/>
          </a:p>
        </p:txBody>
      </p:sp>
      <p:sp>
        <p:nvSpPr>
          <p:cNvPr id="7" name="Footer Placeholder 4"/>
          <p:cNvSpPr>
            <a:spLocks noGrp="1"/>
          </p:cNvSpPr>
          <p:nvPr>
            <p:ph type="ftr" idx="14"/>
          </p:nvPr>
        </p:nvSpPr>
        <p:spPr>
          <a:xfrm>
            <a:off x="7024694" y="6475414"/>
            <a:ext cx="3041644" cy="180975"/>
          </a:xfrm>
        </p:spPr>
        <p:txBody>
          <a:bodyPr/>
          <a:lstStyle/>
          <a:p>
            <a:r>
              <a:rPr lang="en-GB"/>
              <a:t>Osama Aboul-Magd, Huawei Technologies</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905674" y="685800"/>
            <a:ext cx="9762326"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TGax</a:t>
            </a:r>
            <a:r>
              <a:rPr lang="en-US" altLang="en-US" dirty="0"/>
              <a:t> CRC Teleconference Agendas: October – November - December 2020</a:t>
            </a:r>
            <a:endParaRPr lang="en-GB" dirty="0"/>
          </a:p>
        </p:txBody>
      </p:sp>
      <p:sp>
        <p:nvSpPr>
          <p:cNvPr id="3074" name="Rectangle 2"/>
          <p:cNvSpPr>
            <a:spLocks noGrp="1" noChangeArrowheads="1"/>
          </p:cNvSpPr>
          <p:nvPr>
            <p:ph type="body" idx="1"/>
          </p:nvPr>
        </p:nvSpPr>
        <p:spPr>
          <a:xfrm>
            <a:off x="2209800" y="18288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2020-08-02</a:t>
            </a:r>
          </a:p>
        </p:txBody>
      </p:sp>
      <p:graphicFrame>
        <p:nvGraphicFramePr>
          <p:cNvPr id="3075" name="Object 3"/>
          <p:cNvGraphicFramePr>
            <a:graphicFrameLocks noChangeAspect="1"/>
          </p:cNvGraphicFramePr>
          <p:nvPr>
            <p:extLst>
              <p:ext uri="{D42A27DB-BD31-4B8C-83A1-F6EECF244321}">
                <p14:modId xmlns:p14="http://schemas.microsoft.com/office/powerpoint/2010/main" val="1778320601"/>
              </p:ext>
            </p:extLst>
          </p:nvPr>
        </p:nvGraphicFramePr>
        <p:xfrm>
          <a:off x="2044700" y="2714625"/>
          <a:ext cx="8289807" cy="2543175"/>
        </p:xfrm>
        <a:graphic>
          <a:graphicData uri="http://schemas.openxmlformats.org/presentationml/2006/ole">
            <mc:AlternateContent xmlns:mc="http://schemas.openxmlformats.org/markup-compatibility/2006">
              <mc:Choice xmlns:v="urn:schemas-microsoft-com:vml" Requires="v">
                <p:oleObj spid="_x0000_s4238" name="Document" r:id="rId4" imgW="8258040" imgH="2539270" progId="Word.Document.8">
                  <p:embed/>
                </p:oleObj>
              </mc:Choice>
              <mc:Fallback>
                <p:oleObj name="Document" r:id="rId4" imgW="8258040" imgH="2539270" progId="Word.Document.8">
                  <p:embed/>
                  <p:pic>
                    <p:nvPicPr>
                      <p:cNvPr id="0" name=""/>
                      <p:cNvPicPr>
                        <a:picLocks noChangeAspect="1" noChangeArrowheads="1"/>
                      </p:cNvPicPr>
                      <p:nvPr/>
                    </p:nvPicPr>
                    <p:blipFill>
                      <a:blip r:embed="rId5"/>
                      <a:srcRect/>
                      <a:stretch>
                        <a:fillRect/>
                      </a:stretch>
                    </p:blipFill>
                    <p:spPr bwMode="auto">
                      <a:xfrm>
                        <a:off x="2044700" y="2714625"/>
                        <a:ext cx="8289807" cy="2543175"/>
                      </a:xfrm>
                      <a:prstGeom prst="rect">
                        <a:avLst/>
                      </a:prstGeom>
                      <a:noFill/>
                    </p:spPr>
                  </p:pic>
                </p:oleObj>
              </mc:Fallback>
            </mc:AlternateContent>
          </a:graphicData>
        </a:graphic>
      </p:graphicFrame>
      <p:sp>
        <p:nvSpPr>
          <p:cNvPr id="3076" name="Rectangle 4"/>
          <p:cNvSpPr>
            <a:spLocks noChangeArrowheads="1"/>
          </p:cNvSpPr>
          <p:nvPr/>
        </p:nvSpPr>
        <p:spPr bwMode="auto">
          <a:xfrm>
            <a:off x="2057400" y="2133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extLst>
      <p:ext uri="{BB962C8B-B14F-4D97-AF65-F5344CB8AC3E}">
        <p14:creationId xmlns:p14="http://schemas.microsoft.com/office/powerpoint/2010/main" val="317852684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41556776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380428703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October 1</a:t>
            </a:r>
            <a:r>
              <a:rPr lang="en-US" baseline="30000" dirty="0"/>
              <a:t>st</a:t>
            </a:r>
            <a:r>
              <a:rPr lang="en-US" dirty="0"/>
              <a:t> Teleconference Agenda</a:t>
            </a:r>
          </a:p>
        </p:txBody>
      </p:sp>
      <p:sp>
        <p:nvSpPr>
          <p:cNvPr id="3" name="Content Placeholder 2"/>
          <p:cNvSpPr>
            <a:spLocks noGrp="1"/>
          </p:cNvSpPr>
          <p:nvPr>
            <p:ph idx="1"/>
          </p:nvPr>
        </p:nvSpPr>
        <p:spPr>
          <a:xfrm>
            <a:off x="923355" y="160019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a:t>
            </a:r>
            <a:endParaRPr lang="en-US" sz="1800" dirty="0"/>
          </a:p>
          <a:p>
            <a:pPr>
              <a:buFont typeface="Arial" panose="020B0604020202020204" pitchFamily="34" charset="0"/>
              <a:buChar char="•"/>
            </a:pPr>
            <a:r>
              <a:rPr lang="en-US" sz="1800" dirty="0"/>
              <a:t>Comment Resolution and Motions</a:t>
            </a:r>
          </a:p>
          <a:p>
            <a:pPr lvl="1">
              <a:buFont typeface="Arial" panose="020B0604020202020204" pitchFamily="34" charset="0"/>
              <a:buChar char="•"/>
            </a:pPr>
            <a:r>
              <a:rPr lang="en-US" dirty="0"/>
              <a:t>Cascading Discussion</a:t>
            </a:r>
            <a:endParaRPr lang="en-US" sz="1200" dirty="0">
              <a:hlinkClick r:id="rId3"/>
            </a:endParaRPr>
          </a:p>
          <a:p>
            <a:pPr lvl="1">
              <a:buFont typeface="Arial" panose="020B0604020202020204" pitchFamily="34" charset="0"/>
              <a:buChar char="•"/>
            </a:pPr>
            <a:r>
              <a:rPr lang="en-US" sz="1200" strike="sngStrike" dirty="0">
                <a:hlinkClick r:id="rId3"/>
              </a:rPr>
              <a:t>https://mentor.ieee.org/802.11/dcn/20/11-20-1523-00-00ax-11ax-sa2-draft-7-0-comment-resolutions.docx</a:t>
            </a:r>
            <a:r>
              <a:rPr lang="en-US" sz="1200" strike="sngStrike" dirty="0"/>
              <a:t> - </a:t>
            </a:r>
            <a:r>
              <a:rPr lang="en-US" sz="1200" strike="sngStrike" dirty="0" err="1"/>
              <a:t>Menzo</a:t>
            </a:r>
            <a:r>
              <a:rPr lang="en-US" sz="1200" strike="sngStrike" dirty="0"/>
              <a:t> </a:t>
            </a:r>
            <a:r>
              <a:rPr lang="en-US" sz="1200" strike="sngStrike" dirty="0" err="1"/>
              <a:t>Wentink</a:t>
            </a:r>
            <a:endParaRPr lang="en-US" sz="1200" strike="sngStrike" dirty="0"/>
          </a:p>
          <a:p>
            <a:pPr lvl="1">
              <a:buFont typeface="Arial" panose="020B0604020202020204" pitchFamily="34" charset="0"/>
              <a:buChar char="•"/>
            </a:pPr>
            <a:r>
              <a:rPr lang="en-US" sz="1200" strike="sngStrike" dirty="0">
                <a:hlinkClick r:id="rId4"/>
              </a:rPr>
              <a:t>https://mentor.ieee.org/802.11/dcn/20/11-20-1528-00-00ax-sig-b-cr-on-d7-0.doc</a:t>
            </a:r>
            <a:r>
              <a:rPr lang="en-US" sz="1200" strike="sngStrike" dirty="0"/>
              <a:t> - Ross Jian Yu</a:t>
            </a:r>
          </a:p>
          <a:p>
            <a:pPr lvl="1">
              <a:buFont typeface="Arial" panose="020B0604020202020204" pitchFamily="34" charset="0"/>
              <a:buChar char="•"/>
            </a:pPr>
            <a:r>
              <a:rPr lang="en-US" sz="1200" dirty="0">
                <a:hlinkClick r:id="rId5"/>
              </a:rPr>
              <a:t>https://mentor.ieee.org/802.11/dcn/20/11-20-1530-02-00ax-sa2-clause-10-comment-resolution.docx</a:t>
            </a:r>
            <a:r>
              <a:rPr lang="en-US" sz="1200" dirty="0"/>
              <a:t> - Osama </a:t>
            </a:r>
            <a:r>
              <a:rPr lang="en-US" sz="1200" dirty="0" err="1"/>
              <a:t>Aboul-Magd</a:t>
            </a:r>
            <a:endParaRPr lang="en-US" sz="1200" dirty="0"/>
          </a:p>
          <a:p>
            <a:pPr lvl="1">
              <a:buFont typeface="Arial" panose="020B0604020202020204" pitchFamily="34" charset="0"/>
              <a:buChar char="•"/>
            </a:pPr>
            <a:r>
              <a:rPr lang="en-US" sz="1200" dirty="0">
                <a:hlinkClick r:id="rId6"/>
              </a:rPr>
              <a:t>https://mentor.ieee.org/802.11/dcn/20/11-20-1559-02-00ax-capability-indication-for-he-sm-power-save.docx</a:t>
            </a:r>
            <a:r>
              <a:rPr lang="en-US" sz="1200" dirty="0"/>
              <a:t> - Po-Kai Huang</a:t>
            </a:r>
          </a:p>
          <a:p>
            <a:pPr lvl="1">
              <a:buFont typeface="Arial" panose="020B0604020202020204" pitchFamily="34" charset="0"/>
              <a:buChar char="•"/>
            </a:pPr>
            <a:r>
              <a:rPr lang="en-US" sz="1200" dirty="0">
                <a:hlinkClick r:id="rId7"/>
              </a:rPr>
              <a:t>https://mentor.ieee.org/802.11/dcn/20/11-20-1541-00-00ax-mac-cr-miscellaneous-cids-for-sa2.docx</a:t>
            </a:r>
            <a:r>
              <a:rPr lang="en-US" sz="1200" dirty="0"/>
              <a:t> - Alfred </a:t>
            </a:r>
            <a:r>
              <a:rPr lang="en-US" sz="1200" dirty="0" err="1"/>
              <a:t>Asterjadhi</a:t>
            </a:r>
            <a:endParaRPr lang="en-US" sz="1200" dirty="0"/>
          </a:p>
          <a:p>
            <a:pPr lvl="1">
              <a:buFont typeface="Arial" panose="020B0604020202020204" pitchFamily="34" charset="0"/>
              <a:buChar char="•"/>
            </a:pPr>
            <a:r>
              <a:rPr lang="en-US" sz="1200" dirty="0">
                <a:hlinkClick r:id="rId8"/>
              </a:rPr>
              <a:t>https://mentor.ieee.org/802.11/dcn/20/11-20-1531-01-00ax-cr-for-miscellaneous-cids-in-sa2.docx</a:t>
            </a:r>
            <a:r>
              <a:rPr lang="en-US" sz="1200" dirty="0"/>
              <a:t> - Po-Kai Huang</a:t>
            </a:r>
          </a:p>
          <a:p>
            <a:pPr>
              <a:buFont typeface="Arial" panose="020B0604020202020204" pitchFamily="34" charset="0"/>
              <a:buChar char="•"/>
            </a:pPr>
            <a:r>
              <a:rPr lang="en-US" sz="1800" dirty="0" err="1"/>
              <a:t>AoB</a:t>
            </a:r>
            <a:endParaRPr lang="en-US" sz="1800" dirty="0"/>
          </a:p>
          <a:p>
            <a:pPr lvl="0">
              <a:buFont typeface="Arial" panose="020B0604020202020204" pitchFamily="34" charset="0"/>
              <a:buChar char="•"/>
            </a:pPr>
            <a:r>
              <a:rPr lang="en-US" sz="18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a:xfrm>
            <a:off x="5486400" y="6476207"/>
            <a:ext cx="4246027" cy="180975"/>
          </a:xfrm>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42388144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Candidate CIDs</a:t>
            </a:r>
          </a:p>
        </p:txBody>
      </p:sp>
      <p:sp>
        <p:nvSpPr>
          <p:cNvPr id="6" name="Date Placeholder 5"/>
          <p:cNvSpPr>
            <a:spLocks noGrp="1"/>
          </p:cNvSpPr>
          <p:nvPr>
            <p:ph type="dt" idx="10"/>
          </p:nvPr>
        </p:nvSpPr>
        <p:spPr/>
        <p:txBody>
          <a:bodyPr/>
          <a:lstStyle/>
          <a:p>
            <a:r>
              <a:rPr lang="en-CA"/>
              <a:t>October 2020</a:t>
            </a:r>
            <a:endParaRPr lang="en-GB" dirty="0"/>
          </a:p>
        </p:txBody>
      </p:sp>
      <p:sp>
        <p:nvSpPr>
          <p:cNvPr id="5" name="Footer Placeholder 4"/>
          <p:cNvSpPr>
            <a:spLocks noGrp="1"/>
          </p:cNvSpPr>
          <p:nvPr>
            <p:ph type="ftr" idx="11"/>
          </p:nvPr>
        </p:nvSpPr>
        <p:spPr/>
        <p:txBody>
          <a:bodyPr/>
          <a:lstStyle/>
          <a:p>
            <a:r>
              <a:rPr lang="en-GB"/>
              <a:t>Osama Aboul-Magd, Huawei Technologies</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graphicFrame>
        <p:nvGraphicFramePr>
          <p:cNvPr id="8" name="Table 7">
            <a:extLst>
              <a:ext uri="{FF2B5EF4-FFF2-40B4-BE49-F238E27FC236}">
                <a16:creationId xmlns:a16="http://schemas.microsoft.com/office/drawing/2014/main" xmlns="" id="{6898A291-CBD7-6747-8A9B-44FC16EF1815}"/>
              </a:ext>
            </a:extLst>
          </p:cNvPr>
          <p:cNvGraphicFramePr>
            <a:graphicFrameLocks noGrp="1"/>
          </p:cNvGraphicFramePr>
          <p:nvPr>
            <p:extLst>
              <p:ext uri="{D42A27DB-BD31-4B8C-83A1-F6EECF244321}">
                <p14:modId xmlns:p14="http://schemas.microsoft.com/office/powerpoint/2010/main" val="2577188825"/>
              </p:ext>
            </p:extLst>
          </p:nvPr>
        </p:nvGraphicFramePr>
        <p:xfrm>
          <a:off x="1676400" y="2316480"/>
          <a:ext cx="9093202" cy="1986280"/>
        </p:xfrm>
        <a:graphic>
          <a:graphicData uri="http://schemas.openxmlformats.org/drawingml/2006/table">
            <a:tbl>
              <a:tblPr firstRow="1" bandRow="1">
                <a:tableStyleId>{5C22544A-7EE6-4342-B048-85BDC9FD1C3A}</a:tableStyleId>
              </a:tblPr>
              <a:tblGrid>
                <a:gridCol w="1818641">
                  <a:extLst>
                    <a:ext uri="{9D8B030D-6E8A-4147-A177-3AD203B41FA5}">
                      <a16:colId xmlns:a16="http://schemas.microsoft.com/office/drawing/2014/main" xmlns="" val="438070484"/>
                    </a:ext>
                  </a:extLst>
                </a:gridCol>
                <a:gridCol w="7274561">
                  <a:extLst>
                    <a:ext uri="{9D8B030D-6E8A-4147-A177-3AD203B41FA5}">
                      <a16:colId xmlns:a16="http://schemas.microsoft.com/office/drawing/2014/main" xmlns="" val="4072741462"/>
                    </a:ext>
                  </a:extLst>
                </a:gridCol>
              </a:tblGrid>
              <a:tr h="50292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xmlns="" val="1612619808"/>
                  </a:ext>
                </a:extLst>
              </a:tr>
              <a:tr h="370840">
                <a:tc>
                  <a:txBody>
                    <a:bodyPr/>
                    <a:lstStyle/>
                    <a:p>
                      <a:r>
                        <a:rPr lang="en-US" strike="noStrike" dirty="0"/>
                        <a:t>11-20/1530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strike="noStrike" kern="1200" dirty="0">
                          <a:solidFill>
                            <a:schemeClr val="dk1"/>
                          </a:solidFill>
                          <a:effectLst/>
                          <a:latin typeface="+mn-lt"/>
                          <a:ea typeface="+mn-ea"/>
                          <a:cs typeface="+mn-cs"/>
                        </a:rPr>
                        <a:t>25043, </a:t>
                      </a:r>
                      <a:r>
                        <a:rPr lang="en-GB" sz="1800" strike="noStrike" kern="1200" dirty="0">
                          <a:solidFill>
                            <a:schemeClr val="dk1"/>
                          </a:solidFill>
                          <a:effectLst/>
                          <a:highlight>
                            <a:srgbClr val="FFFF00"/>
                          </a:highlight>
                          <a:latin typeface="+mn-lt"/>
                          <a:ea typeface="+mn-ea"/>
                          <a:cs typeface="+mn-cs"/>
                        </a:rPr>
                        <a:t>25044</a:t>
                      </a:r>
                      <a:r>
                        <a:rPr lang="en-GB" sz="1800" strike="noStrike" kern="1200" dirty="0">
                          <a:solidFill>
                            <a:schemeClr val="dk1"/>
                          </a:solidFill>
                          <a:effectLst/>
                          <a:latin typeface="+mn-lt"/>
                          <a:ea typeface="+mn-ea"/>
                          <a:cs typeface="+mn-cs"/>
                        </a:rPr>
                        <a:t>, 25064, 25118 </a:t>
                      </a:r>
                      <a:endParaRPr lang="en-US" strike="noStrike" dirty="0"/>
                    </a:p>
                  </a:txBody>
                  <a:tcPr/>
                </a:tc>
                <a:extLst>
                  <a:ext uri="{0D108BD9-81ED-4DB2-BD59-A6C34878D82A}">
                    <a16:rowId xmlns:a16="http://schemas.microsoft.com/office/drawing/2014/main" xmlns="" val="1507950612"/>
                  </a:ext>
                </a:extLst>
              </a:tr>
              <a:tr h="370840">
                <a:tc>
                  <a:txBody>
                    <a:bodyPr/>
                    <a:lstStyle/>
                    <a:p>
                      <a:r>
                        <a:rPr lang="en-US" strike="noStrike" dirty="0"/>
                        <a:t>11-20/1531</a:t>
                      </a:r>
                    </a:p>
                  </a:txBody>
                  <a:tcPr/>
                </a:tc>
                <a:tc>
                  <a:txBody>
                    <a:bodyPr/>
                    <a:lstStyle/>
                    <a:p>
                      <a:r>
                        <a:rPr lang="en-GB" sz="1800" kern="1200" dirty="0">
                          <a:solidFill>
                            <a:schemeClr val="dk1"/>
                          </a:solidFill>
                          <a:effectLst/>
                          <a:latin typeface="+mn-lt"/>
                          <a:ea typeface="+mn-ea"/>
                          <a:cs typeface="+mn-cs"/>
                        </a:rPr>
                        <a:t>25045, 25048, 25065, 25070, 25093</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xmlns="" val="657884173"/>
                  </a:ext>
                </a:extLst>
              </a:tr>
              <a:tr h="370840">
                <a:tc>
                  <a:txBody>
                    <a:bodyPr/>
                    <a:lstStyle/>
                    <a:p>
                      <a:endParaRPr lang="en-US" strike="noStrike"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trike="noStrike" dirty="0"/>
                        <a:t>25005 </a:t>
                      </a:r>
                      <a:r>
                        <a:rPr lang="en-US" strike="noStrike" dirty="0">
                          <a:sym typeface="Wingdings" pitchFamily="2" charset="2"/>
                        </a:rPr>
                        <a:t> Cascading</a:t>
                      </a:r>
                      <a:endParaRPr lang="en-US" strike="noStrike" dirty="0"/>
                    </a:p>
                  </a:txBody>
                  <a:tcPr/>
                </a:tc>
                <a:extLst>
                  <a:ext uri="{0D108BD9-81ED-4DB2-BD59-A6C34878D82A}">
                    <a16:rowId xmlns:a16="http://schemas.microsoft.com/office/drawing/2014/main" xmlns="" val="644024948"/>
                  </a:ext>
                </a:extLst>
              </a:tr>
              <a:tr h="370840">
                <a:tc>
                  <a:txBody>
                    <a:bodyPr/>
                    <a:lstStyle/>
                    <a:p>
                      <a:endParaRPr lang="en-US" strike="sngStrike"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trike="sngStrike" dirty="0"/>
                    </a:p>
                  </a:txBody>
                  <a:tcPr/>
                </a:tc>
                <a:extLst>
                  <a:ext uri="{0D108BD9-81ED-4DB2-BD59-A6C34878D82A}">
                    <a16:rowId xmlns:a16="http://schemas.microsoft.com/office/drawing/2014/main" xmlns="" val="3989363071"/>
                  </a:ext>
                </a:extLst>
              </a:tr>
            </a:tbl>
          </a:graphicData>
        </a:graphic>
      </p:graphicFrame>
    </p:spTree>
    <p:extLst>
      <p:ext uri="{BB962C8B-B14F-4D97-AF65-F5344CB8AC3E}">
        <p14:creationId xmlns:p14="http://schemas.microsoft.com/office/powerpoint/2010/main" val="72503087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BFE516B-12AF-3C49-B955-78DE5EEC3D14}"/>
              </a:ext>
            </a:extLst>
          </p:cNvPr>
          <p:cNvSpPr>
            <a:spLocks noGrp="1"/>
          </p:cNvSpPr>
          <p:nvPr>
            <p:ph type="title"/>
          </p:nvPr>
        </p:nvSpPr>
        <p:spPr/>
        <p:txBody>
          <a:bodyPr/>
          <a:lstStyle/>
          <a:p>
            <a:r>
              <a:rPr lang="en-US" dirty="0"/>
              <a:t>Cascading Discussion</a:t>
            </a:r>
          </a:p>
        </p:txBody>
      </p:sp>
      <p:sp>
        <p:nvSpPr>
          <p:cNvPr id="3" name="Content Placeholder 2">
            <a:extLst>
              <a:ext uri="{FF2B5EF4-FFF2-40B4-BE49-F238E27FC236}">
                <a16:creationId xmlns:a16="http://schemas.microsoft.com/office/drawing/2014/main" xmlns="" id="{6C158B8E-76FB-A343-9F1B-B200A5D3E6A3}"/>
              </a:ext>
            </a:extLst>
          </p:cNvPr>
          <p:cNvSpPr>
            <a:spLocks noGrp="1"/>
          </p:cNvSpPr>
          <p:nvPr>
            <p:ph idx="1"/>
          </p:nvPr>
        </p:nvSpPr>
        <p:spPr>
          <a:xfrm>
            <a:off x="965200" y="1818667"/>
            <a:ext cx="10361084" cy="2666999"/>
          </a:xfrm>
        </p:spPr>
        <p:txBody>
          <a:bodyPr/>
          <a:lstStyle/>
          <a:p>
            <a:r>
              <a:rPr lang="en-US" sz="1400" b="0" dirty="0"/>
              <a:t>change the first sentence in 26.5.3 MU cascading sequence to </a:t>
            </a:r>
            <a:r>
              <a:rPr lang="en-US" altLang="ja-JP" sz="1400" b="0" dirty="0"/>
              <a:t>“</a:t>
            </a:r>
            <a:r>
              <a:rPr lang="en-US" sz="1400" b="0" dirty="0">
                <a:highlight>
                  <a:srgbClr val="00FF00"/>
                </a:highlight>
              </a:rPr>
              <a:t>An MU cascading sequence is a frame exchange sequence between an AP and one or more non-AP STAs in which the AP, within a single PPDU, acknowledges one or more frames from a STA, and triggers the STA for a further UL transmission.",</a:t>
            </a:r>
          </a:p>
          <a:p>
            <a:r>
              <a:rPr lang="en-US" sz="1400" b="0" dirty="0"/>
              <a:t>-      add a sentence, </a:t>
            </a:r>
            <a:r>
              <a:rPr lang="en-US" altLang="ja-JP" sz="1400" b="0" dirty="0"/>
              <a:t>“</a:t>
            </a:r>
            <a:r>
              <a:rPr lang="en-US" sz="1400" b="0" dirty="0"/>
              <a:t>The MU cascading sequence may include one or more QoS Data frames with ack policy HTPE Ack and/or Management frame soliciting acknowledgement together with a triggering frame.</a:t>
            </a:r>
            <a:r>
              <a:rPr lang="en-US" altLang="ja-JP" sz="1400" b="0" dirty="0"/>
              <a:t>”</a:t>
            </a:r>
            <a:r>
              <a:rPr lang="en-US" sz="1400" b="0" dirty="0"/>
              <a:t>, at the beginning of the paragraph that starts with </a:t>
            </a:r>
            <a:r>
              <a:rPr lang="en-US" altLang="ja-JP" sz="1400" b="0" dirty="0"/>
              <a:t>“</a:t>
            </a:r>
            <a:r>
              <a:rPr lang="en-US" sz="1400" b="0" dirty="0"/>
              <a:t>The MU cascading sequence may have a different set of transmitters in HE TB PPDUs </a:t>
            </a:r>
            <a:r>
              <a:rPr lang="en-US" altLang="ja-JP" sz="1400" b="0" dirty="0"/>
              <a:t>…”</a:t>
            </a:r>
            <a:r>
              <a:rPr lang="en-US" sz="1400" b="0" dirty="0"/>
              <a:t> in 26.5.3, and</a:t>
            </a:r>
          </a:p>
          <a:p>
            <a:r>
              <a:rPr lang="en-US" sz="1400" b="0" dirty="0"/>
              <a:t>-      </a:t>
            </a:r>
            <a:r>
              <a:rPr lang="en-US" sz="1400" b="0" dirty="0">
                <a:highlight>
                  <a:srgbClr val="00FF00"/>
                </a:highlight>
              </a:rPr>
              <a:t>delete </a:t>
            </a:r>
            <a:r>
              <a:rPr lang="en-US" altLang="ja-JP" sz="1400" b="0" dirty="0">
                <a:highlight>
                  <a:srgbClr val="00FF00"/>
                </a:highlight>
              </a:rPr>
              <a:t>“</a:t>
            </a:r>
            <a:r>
              <a:rPr lang="en-US" sz="1400" b="0" dirty="0">
                <a:highlight>
                  <a:srgbClr val="00FF00"/>
                </a:highlight>
              </a:rPr>
              <a:t>The A-MPDU may contain other MPDUs, subject to the rules in 26.6 (A-MPDU operation in an HE PPDU).</a:t>
            </a:r>
            <a:r>
              <a:rPr lang="en-US" altLang="ja-JP" sz="1400" b="0" dirty="0">
                <a:highlight>
                  <a:srgbClr val="00FF00"/>
                </a:highlight>
              </a:rPr>
              <a:t>”</a:t>
            </a:r>
            <a:r>
              <a:rPr lang="en-US" sz="1400" b="0" dirty="0">
                <a:highlight>
                  <a:srgbClr val="00FF00"/>
                </a:highlight>
              </a:rPr>
              <a:t> in 26.5.3.  </a:t>
            </a:r>
            <a:r>
              <a:rPr lang="en-US" sz="1400" b="0" dirty="0" err="1">
                <a:highlight>
                  <a:srgbClr val="00FF00"/>
                </a:highlight>
              </a:rPr>
              <a:t>ß</a:t>
            </a:r>
            <a:r>
              <a:rPr lang="en-US" sz="1400" b="0" dirty="0">
                <a:highlight>
                  <a:srgbClr val="00FF00"/>
                </a:highlight>
              </a:rPr>
              <a:t> I am open with this.</a:t>
            </a:r>
          </a:p>
          <a:p>
            <a:r>
              <a:rPr lang="en-US" sz="1400" b="0" dirty="0"/>
              <a:t> </a:t>
            </a:r>
          </a:p>
          <a:p>
            <a:r>
              <a:rPr lang="en-US" sz="1400" b="0" dirty="0"/>
              <a:t>change the first sentence in 26.5.3 MU cascading sequence to </a:t>
            </a:r>
            <a:r>
              <a:rPr lang="en-US" altLang="ja-JP" sz="1400" b="0" dirty="0"/>
              <a:t>“</a:t>
            </a:r>
            <a:r>
              <a:rPr lang="en-US" sz="1400" b="0" dirty="0">
                <a:highlight>
                  <a:srgbClr val="00FF00"/>
                </a:highlight>
              </a:rPr>
              <a:t>An MU cascading sequence is a frame exchange sequence between an AP and one or more non-AP STAs in which the AP, within a single PPDU, acknowledges one or more frames from a STA, and triggers the STA for a further UL transmission.",</a:t>
            </a:r>
          </a:p>
          <a:p>
            <a:r>
              <a:rPr lang="en-US" sz="1400" b="0" dirty="0"/>
              <a:t>-      add </a:t>
            </a:r>
            <a:r>
              <a:rPr lang="en-US" altLang="ja-JP" sz="1400" b="0" dirty="0"/>
              <a:t>“</a:t>
            </a:r>
            <a:r>
              <a:rPr lang="en-US" sz="1400" b="0" dirty="0"/>
              <a:t>NOTE</a:t>
            </a:r>
            <a:r>
              <a:rPr lang="en-US" altLang="ja-JP" sz="1400" b="0" dirty="0"/>
              <a:t>—</a:t>
            </a:r>
            <a:r>
              <a:rPr lang="en-US" sz="1400" b="0" dirty="0"/>
              <a:t>An A-MPDU sent by an AP in an MU cascading sequence typically includes, in addition to the acknowledgement and triggering frames, one or more QoS Data frames with ack policy HETP Ack and/or a Management frame soliciting acknowledgement, subject to the rules in 26.6.</a:t>
            </a:r>
            <a:r>
              <a:rPr lang="en-US" altLang="ja-JP" sz="1400" b="0" dirty="0"/>
              <a:t>” </a:t>
            </a:r>
            <a:r>
              <a:rPr lang="en-US" sz="1400" b="0" dirty="0"/>
              <a:t>(probably between the last 3</a:t>
            </a:r>
            <a:r>
              <a:rPr lang="en-US" sz="1400" b="0" baseline="30000" dirty="0"/>
              <a:t>rd</a:t>
            </a:r>
            <a:r>
              <a:rPr lang="en-US" sz="1400" b="0" dirty="0"/>
              <a:t> and 2</a:t>
            </a:r>
            <a:r>
              <a:rPr lang="en-US" sz="1400" b="0" baseline="30000" dirty="0"/>
              <a:t>nd</a:t>
            </a:r>
            <a:r>
              <a:rPr lang="en-US" sz="1400" b="0" dirty="0"/>
              <a:t>paragraph) in 26.5.3, and</a:t>
            </a:r>
          </a:p>
          <a:p>
            <a:r>
              <a:rPr lang="en-US" sz="1400" b="0" dirty="0"/>
              <a:t>-     </a:t>
            </a:r>
            <a:r>
              <a:rPr lang="en-US" sz="1400" b="0" dirty="0">
                <a:highlight>
                  <a:srgbClr val="00FF00"/>
                </a:highlight>
              </a:rPr>
              <a:t> delete </a:t>
            </a:r>
            <a:r>
              <a:rPr lang="en-US" altLang="ja-JP" sz="1400" b="0" dirty="0">
                <a:highlight>
                  <a:srgbClr val="00FF00"/>
                </a:highlight>
              </a:rPr>
              <a:t>“</a:t>
            </a:r>
            <a:r>
              <a:rPr lang="en-US" sz="1400" b="0" dirty="0">
                <a:highlight>
                  <a:srgbClr val="00FF00"/>
                </a:highlight>
              </a:rPr>
              <a:t>The A-MPDU may contain other MPDUs, subject to the rules in 26.6 (A-MPDU operation in an HE PPDU).</a:t>
            </a:r>
            <a:r>
              <a:rPr lang="en-US" altLang="ja-JP" sz="1400" b="0" dirty="0">
                <a:highlight>
                  <a:srgbClr val="00FF00"/>
                </a:highlight>
              </a:rPr>
              <a:t>”</a:t>
            </a:r>
            <a:r>
              <a:rPr lang="en-US" sz="1400" b="0" dirty="0">
                <a:highlight>
                  <a:srgbClr val="00FF00"/>
                </a:highlight>
              </a:rPr>
              <a:t> in 26.5.3.</a:t>
            </a:r>
          </a:p>
          <a:p>
            <a:endParaRPr lang="en-US" sz="1400" b="0" dirty="0">
              <a:highlight>
                <a:srgbClr val="00FF00"/>
              </a:highlight>
            </a:endParaRPr>
          </a:p>
          <a:p>
            <a:endParaRPr lang="en-US" sz="1400" dirty="0"/>
          </a:p>
        </p:txBody>
      </p:sp>
      <p:sp>
        <p:nvSpPr>
          <p:cNvPr id="4" name="Slide Number Placeholder 3">
            <a:extLst>
              <a:ext uri="{FF2B5EF4-FFF2-40B4-BE49-F238E27FC236}">
                <a16:creationId xmlns:a16="http://schemas.microsoft.com/office/drawing/2014/main" xmlns="" id="{34E680D0-2DE4-6D47-A35A-D220150E2D8E}"/>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xmlns="" id="{DFA3B5BF-8B09-A54B-9311-8FC9B62BEF3C}"/>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xmlns="" id="{6DCC4269-1621-5C4F-90D8-02D0486E932B}"/>
              </a:ext>
            </a:extLst>
          </p:cNvPr>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373733565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BFE516B-12AF-3C49-B955-78DE5EEC3D14}"/>
              </a:ext>
            </a:extLst>
          </p:cNvPr>
          <p:cNvSpPr>
            <a:spLocks noGrp="1"/>
          </p:cNvSpPr>
          <p:nvPr>
            <p:ph type="title"/>
          </p:nvPr>
        </p:nvSpPr>
        <p:spPr/>
        <p:txBody>
          <a:bodyPr/>
          <a:lstStyle/>
          <a:p>
            <a:r>
              <a:rPr lang="en-US" dirty="0"/>
              <a:t>Cascading SP</a:t>
            </a:r>
          </a:p>
        </p:txBody>
      </p:sp>
      <p:sp>
        <p:nvSpPr>
          <p:cNvPr id="3" name="Content Placeholder 2">
            <a:extLst>
              <a:ext uri="{FF2B5EF4-FFF2-40B4-BE49-F238E27FC236}">
                <a16:creationId xmlns:a16="http://schemas.microsoft.com/office/drawing/2014/main" xmlns="" id="{6C158B8E-76FB-A343-9F1B-B200A5D3E6A3}"/>
              </a:ext>
            </a:extLst>
          </p:cNvPr>
          <p:cNvSpPr>
            <a:spLocks noGrp="1"/>
          </p:cNvSpPr>
          <p:nvPr>
            <p:ph idx="1"/>
          </p:nvPr>
        </p:nvSpPr>
        <p:spPr>
          <a:xfrm>
            <a:off x="965200" y="1591629"/>
            <a:ext cx="10361084" cy="2666999"/>
          </a:xfrm>
        </p:spPr>
        <p:txBody>
          <a:bodyPr/>
          <a:lstStyle/>
          <a:p>
            <a:r>
              <a:rPr lang="en-US" sz="1400" b="0" dirty="0"/>
              <a:t>Which Option do you prefer</a:t>
            </a:r>
          </a:p>
          <a:p>
            <a:r>
              <a:rPr lang="en-US" sz="1400" b="0" dirty="0"/>
              <a:t>Option 1:	change the first sentence in 26.5.3 MU cascading sequence to </a:t>
            </a:r>
            <a:r>
              <a:rPr lang="en-US" altLang="ja-JP" sz="1400" b="0" dirty="0"/>
              <a:t>“</a:t>
            </a:r>
            <a:r>
              <a:rPr lang="en-US" sz="1400" b="0" dirty="0">
                <a:highlight>
                  <a:srgbClr val="00FF00"/>
                </a:highlight>
              </a:rPr>
              <a:t>An MU cascading sequence is a frame exchange sequence between an AP and one or more non-AP STAs in which the AP, within a single PPDU, acknowledges one or more frames from a STA, and triggers the STA for a further UL transmission.",</a:t>
            </a:r>
          </a:p>
          <a:p>
            <a:r>
              <a:rPr lang="en-US" sz="1400" b="0" dirty="0"/>
              <a:t>-      add a sentence, </a:t>
            </a:r>
            <a:r>
              <a:rPr lang="en-US" altLang="ja-JP" sz="1400" b="0" dirty="0"/>
              <a:t>“</a:t>
            </a:r>
            <a:r>
              <a:rPr lang="en-US" sz="1400" b="0" dirty="0"/>
              <a:t>The MU cascading sequence may include one or more QoS Data frames with ack policy HTPE Ack and/or Management frame soliciting acknowledgement together with a triggering frame.</a:t>
            </a:r>
            <a:r>
              <a:rPr lang="en-US" altLang="ja-JP" sz="1400" b="0" dirty="0"/>
              <a:t>”</a:t>
            </a:r>
            <a:r>
              <a:rPr lang="en-US" sz="1400" b="0" dirty="0"/>
              <a:t>, at the beginning of the paragraph that starts with </a:t>
            </a:r>
            <a:r>
              <a:rPr lang="en-US" altLang="ja-JP" sz="1400" b="0" dirty="0"/>
              <a:t>“</a:t>
            </a:r>
            <a:r>
              <a:rPr lang="en-US" sz="1400" b="0" dirty="0"/>
              <a:t>The MU cascading sequence may have a different set of transmitters in HE TB PPDUs </a:t>
            </a:r>
            <a:r>
              <a:rPr lang="en-US" altLang="ja-JP" sz="1400" b="0" dirty="0"/>
              <a:t>…”</a:t>
            </a:r>
            <a:r>
              <a:rPr lang="en-US" sz="1400" b="0" dirty="0"/>
              <a:t> in 26.5.3, and</a:t>
            </a:r>
          </a:p>
          <a:p>
            <a:r>
              <a:rPr lang="en-US" sz="1400" b="0" dirty="0"/>
              <a:t>-      </a:t>
            </a:r>
            <a:r>
              <a:rPr lang="en-US" sz="1400" b="0" dirty="0">
                <a:highlight>
                  <a:srgbClr val="00FF00"/>
                </a:highlight>
              </a:rPr>
              <a:t>delete </a:t>
            </a:r>
            <a:r>
              <a:rPr lang="en-US" altLang="ja-JP" sz="1400" b="0" dirty="0">
                <a:highlight>
                  <a:srgbClr val="00FF00"/>
                </a:highlight>
              </a:rPr>
              <a:t>“</a:t>
            </a:r>
            <a:r>
              <a:rPr lang="en-US" sz="1400" b="0" dirty="0">
                <a:highlight>
                  <a:srgbClr val="00FF00"/>
                </a:highlight>
              </a:rPr>
              <a:t>The A-MPDU may contain other MPDUs, subject to the rules in 26.6 (A-MPDU operation in an HE PPDU).</a:t>
            </a:r>
            <a:r>
              <a:rPr lang="en-US" altLang="ja-JP" sz="1400" b="0" dirty="0">
                <a:highlight>
                  <a:srgbClr val="00FF00"/>
                </a:highlight>
              </a:rPr>
              <a:t>”</a:t>
            </a:r>
            <a:r>
              <a:rPr lang="en-US" sz="1400" b="0" dirty="0">
                <a:highlight>
                  <a:srgbClr val="00FF00"/>
                </a:highlight>
              </a:rPr>
              <a:t> in 26.5.3.  </a:t>
            </a:r>
            <a:r>
              <a:rPr lang="en-US" sz="1400" b="0" dirty="0" err="1">
                <a:highlight>
                  <a:srgbClr val="00FF00"/>
                </a:highlight>
              </a:rPr>
              <a:t>ß</a:t>
            </a:r>
            <a:r>
              <a:rPr lang="en-US" sz="1400" b="0" dirty="0">
                <a:highlight>
                  <a:srgbClr val="00FF00"/>
                </a:highlight>
              </a:rPr>
              <a:t> I am open with this. </a:t>
            </a:r>
            <a:r>
              <a:rPr lang="en-US" sz="1400" b="0" dirty="0">
                <a:solidFill>
                  <a:srgbClr val="FF0000"/>
                </a:solidFill>
                <a:highlight>
                  <a:srgbClr val="00FF00"/>
                </a:highlight>
              </a:rPr>
              <a:t>- 1</a:t>
            </a:r>
          </a:p>
          <a:p>
            <a:r>
              <a:rPr lang="en-US" sz="1400" b="0" dirty="0"/>
              <a:t> </a:t>
            </a:r>
          </a:p>
          <a:p>
            <a:r>
              <a:rPr lang="en-US" sz="1400" b="0" dirty="0"/>
              <a:t>Option 2:	change the first sentence in 26.5.3 MU cascading sequence to </a:t>
            </a:r>
            <a:r>
              <a:rPr lang="en-US" altLang="ja-JP" sz="1400" b="0" dirty="0"/>
              <a:t>“</a:t>
            </a:r>
            <a:r>
              <a:rPr lang="en-US" sz="1400" b="0" dirty="0">
                <a:highlight>
                  <a:srgbClr val="00FF00"/>
                </a:highlight>
              </a:rPr>
              <a:t>An MU cascading sequence is a frame exchange sequence between an AP and one or more non-AP STAs in which the AP, within a single PPDU, acknowledges one or more frames from a STA, and triggers the STA for a further UL transmission.",</a:t>
            </a:r>
          </a:p>
          <a:p>
            <a:r>
              <a:rPr lang="en-US" sz="1400" b="0" dirty="0"/>
              <a:t>-      add </a:t>
            </a:r>
            <a:r>
              <a:rPr lang="en-US" altLang="ja-JP" sz="1400" b="0" dirty="0"/>
              <a:t>“</a:t>
            </a:r>
            <a:r>
              <a:rPr lang="en-US" sz="1400" b="0" dirty="0"/>
              <a:t>NOTE</a:t>
            </a:r>
            <a:r>
              <a:rPr lang="en-US" altLang="ja-JP" sz="1400" b="0" dirty="0"/>
              <a:t>—</a:t>
            </a:r>
            <a:r>
              <a:rPr lang="en-US" sz="1400" b="0" dirty="0"/>
              <a:t>An A-MPDU sent by an AP in an MU cascading sequence typically includes, in addition to the acknowledgement and triggering frames, one or more QoS Data frames with ack policy HETP Ack and/or a Management frame soliciting acknowledgement, subject to the rules in 26.6.</a:t>
            </a:r>
            <a:r>
              <a:rPr lang="en-US" altLang="ja-JP" sz="1400" b="0" dirty="0"/>
              <a:t>” </a:t>
            </a:r>
            <a:r>
              <a:rPr lang="en-US" sz="1400" b="0" dirty="0"/>
              <a:t>(probably between the last 3</a:t>
            </a:r>
            <a:r>
              <a:rPr lang="en-US" sz="1400" b="0" baseline="30000" dirty="0"/>
              <a:t>rd</a:t>
            </a:r>
            <a:r>
              <a:rPr lang="en-US" sz="1400" b="0" dirty="0"/>
              <a:t> and 2</a:t>
            </a:r>
            <a:r>
              <a:rPr lang="en-US" sz="1400" b="0" baseline="30000" dirty="0"/>
              <a:t>nd</a:t>
            </a:r>
            <a:r>
              <a:rPr lang="en-US" sz="1400" b="0" dirty="0"/>
              <a:t>paragraph) in 26.5.3, and -8</a:t>
            </a:r>
          </a:p>
          <a:p>
            <a:r>
              <a:rPr lang="en-US" sz="1400" b="0" dirty="0"/>
              <a:t>-     </a:t>
            </a:r>
            <a:r>
              <a:rPr lang="en-US" sz="1400" b="0" dirty="0">
                <a:highlight>
                  <a:srgbClr val="00FF00"/>
                </a:highlight>
              </a:rPr>
              <a:t> delete </a:t>
            </a:r>
            <a:r>
              <a:rPr lang="en-US" altLang="ja-JP" sz="1400" b="0" dirty="0">
                <a:highlight>
                  <a:srgbClr val="00FF00"/>
                </a:highlight>
              </a:rPr>
              <a:t>“</a:t>
            </a:r>
            <a:r>
              <a:rPr lang="en-US" sz="1400" b="0" dirty="0">
                <a:highlight>
                  <a:srgbClr val="00FF00"/>
                </a:highlight>
              </a:rPr>
              <a:t>The A-MPDU may contain other MPDUs, subject to the rules in 26.6 (A-MPDU operation in an HE PPDU).</a:t>
            </a:r>
            <a:r>
              <a:rPr lang="en-US" altLang="ja-JP" sz="1400" b="0" dirty="0">
                <a:highlight>
                  <a:srgbClr val="00FF00"/>
                </a:highlight>
              </a:rPr>
              <a:t>”</a:t>
            </a:r>
            <a:r>
              <a:rPr lang="en-US" sz="1400" b="0" dirty="0">
                <a:highlight>
                  <a:srgbClr val="00FF00"/>
                </a:highlight>
              </a:rPr>
              <a:t> in 26.5.3.</a:t>
            </a:r>
          </a:p>
          <a:p>
            <a:endParaRPr lang="en-US" sz="1400" b="0" dirty="0"/>
          </a:p>
          <a:p>
            <a:r>
              <a:rPr lang="en-US" sz="1400" b="0" dirty="0"/>
              <a:t>Option 3: No change - 3</a:t>
            </a:r>
          </a:p>
          <a:p>
            <a:endParaRPr lang="en-US" sz="1400" b="0" dirty="0">
              <a:highlight>
                <a:srgbClr val="00FF00"/>
              </a:highlight>
            </a:endParaRPr>
          </a:p>
          <a:p>
            <a:endParaRPr lang="en-US" sz="1400" dirty="0"/>
          </a:p>
        </p:txBody>
      </p:sp>
      <p:sp>
        <p:nvSpPr>
          <p:cNvPr id="4" name="Slide Number Placeholder 3">
            <a:extLst>
              <a:ext uri="{FF2B5EF4-FFF2-40B4-BE49-F238E27FC236}">
                <a16:creationId xmlns:a16="http://schemas.microsoft.com/office/drawing/2014/main" xmlns="" id="{34E680D0-2DE4-6D47-A35A-D220150E2D8E}"/>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xmlns="" id="{DFA3B5BF-8B09-A54B-9311-8FC9B62BEF3C}"/>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xmlns="" id="{6DCC4269-1621-5C4F-90D8-02D0486E932B}"/>
              </a:ext>
            </a:extLst>
          </p:cNvPr>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413417684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C779549-A1E6-F047-90AD-432BAE46BA76}"/>
              </a:ext>
            </a:extLst>
          </p:cNvPr>
          <p:cNvSpPr>
            <a:spLocks noGrp="1"/>
          </p:cNvSpPr>
          <p:nvPr>
            <p:ph type="title"/>
          </p:nvPr>
        </p:nvSpPr>
        <p:spPr/>
        <p:txBody>
          <a:bodyPr/>
          <a:lstStyle/>
          <a:p>
            <a:r>
              <a:rPr lang="en-US" dirty="0"/>
              <a:t>CR Motion # 1108</a:t>
            </a:r>
          </a:p>
        </p:txBody>
      </p:sp>
      <p:sp>
        <p:nvSpPr>
          <p:cNvPr id="3" name="Content Placeholder 2">
            <a:extLst>
              <a:ext uri="{FF2B5EF4-FFF2-40B4-BE49-F238E27FC236}">
                <a16:creationId xmlns:a16="http://schemas.microsoft.com/office/drawing/2014/main" xmlns="" id="{BE636CC0-E74D-364C-971A-BBFAC9A5AE16}"/>
              </a:ext>
            </a:extLst>
          </p:cNvPr>
          <p:cNvSpPr>
            <a:spLocks noGrp="1"/>
          </p:cNvSpPr>
          <p:nvPr>
            <p:ph idx="1"/>
          </p:nvPr>
        </p:nvSpPr>
        <p:spPr/>
        <p:txBody>
          <a:bodyPr/>
          <a:lstStyle/>
          <a:p>
            <a:r>
              <a:rPr lang="en-US" dirty="0"/>
              <a:t>Move to approve “Revised” as the resolution to CID 25005. </a:t>
            </a:r>
            <a:r>
              <a:rPr lang="en-US" dirty="0" err="1"/>
              <a:t>TGax</a:t>
            </a:r>
            <a:r>
              <a:rPr lang="en-US" dirty="0"/>
              <a:t> Editor please make the changes:</a:t>
            </a:r>
          </a:p>
          <a:p>
            <a:r>
              <a:rPr lang="en-US" sz="1600" b="0" dirty="0"/>
              <a:t>change the first sentence in 26.5.3 MU cascading sequence to </a:t>
            </a:r>
            <a:r>
              <a:rPr lang="en-US" altLang="ja-JP" sz="1600" b="0" dirty="0"/>
              <a:t>“</a:t>
            </a:r>
            <a:r>
              <a:rPr lang="en-US" sz="1600" b="0" dirty="0"/>
              <a:t>An MU cascading sequence is a frame exchange sequence between an AP and one or more non-AP STAs in which the AP, within a single PPDU, acknowledges one or more frames from a STA, and triggers the STA for a further UL transmission.",</a:t>
            </a:r>
          </a:p>
          <a:p>
            <a:r>
              <a:rPr lang="en-US" sz="1600" b="0" dirty="0"/>
              <a:t>-      add </a:t>
            </a:r>
            <a:r>
              <a:rPr lang="en-US" altLang="ja-JP" sz="1600" b="0" dirty="0"/>
              <a:t>“</a:t>
            </a:r>
            <a:r>
              <a:rPr lang="en-US" sz="1600" b="0" dirty="0"/>
              <a:t>NOTE</a:t>
            </a:r>
            <a:r>
              <a:rPr lang="en-US" altLang="ja-JP" sz="1600" b="0" dirty="0"/>
              <a:t>—</a:t>
            </a:r>
            <a:r>
              <a:rPr lang="en-US" sz="1600" b="0" dirty="0"/>
              <a:t>An A-MPDU sent by an AP in an MU cascading sequence typically includes, in addition to the acknowledgement and triggering frames, one or more QoS Data frames with ack policy HETP Ack and/or a Management frame soliciting acknowledgement, subject to the rules in 26.6.</a:t>
            </a:r>
            <a:r>
              <a:rPr lang="en-US" altLang="ja-JP" sz="1600" b="0" dirty="0"/>
              <a:t>” </a:t>
            </a:r>
            <a:r>
              <a:rPr lang="en-US" sz="1600" b="0" dirty="0"/>
              <a:t>between the last 3</a:t>
            </a:r>
            <a:r>
              <a:rPr lang="en-US" sz="1600" b="0" baseline="30000" dirty="0"/>
              <a:t>rd</a:t>
            </a:r>
            <a:r>
              <a:rPr lang="en-US" sz="1600" b="0" dirty="0"/>
              <a:t> and 2</a:t>
            </a:r>
            <a:r>
              <a:rPr lang="en-US" sz="1600" b="0" baseline="30000" dirty="0"/>
              <a:t>nd</a:t>
            </a:r>
            <a:r>
              <a:rPr lang="en-US" sz="1600" b="0" dirty="0"/>
              <a:t>paragraph in 26.5.3, and</a:t>
            </a:r>
          </a:p>
          <a:p>
            <a:r>
              <a:rPr lang="en-US" sz="1600" b="0" dirty="0"/>
              <a:t>-      delete </a:t>
            </a:r>
            <a:r>
              <a:rPr lang="en-US" altLang="ja-JP" sz="1600" b="0" dirty="0"/>
              <a:t>“</a:t>
            </a:r>
            <a:r>
              <a:rPr lang="en-US" sz="1600" b="0" dirty="0"/>
              <a:t>The A-MPDU may contain other MPDUs, subject to the rules in 26.6 (A-MPDU operation in an HE PPDU).</a:t>
            </a:r>
            <a:r>
              <a:rPr lang="en-US" altLang="ja-JP" sz="1600" b="0" dirty="0"/>
              <a:t>”</a:t>
            </a:r>
            <a:r>
              <a:rPr lang="en-US" sz="1600" b="0" dirty="0"/>
              <a:t> in 26.5.3.</a:t>
            </a:r>
            <a:endParaRPr lang="en-US" b="0" dirty="0">
              <a:highlight>
                <a:srgbClr val="00FF00"/>
              </a:highlight>
            </a:endParaRPr>
          </a:p>
          <a:p>
            <a:r>
              <a:rPr lang="en-US" dirty="0"/>
              <a:t>Move: 	Mark Rison	Second: </a:t>
            </a:r>
            <a:r>
              <a:rPr lang="en-US" dirty="0" err="1"/>
              <a:t>Tomo</a:t>
            </a:r>
            <a:r>
              <a:rPr lang="en-US" dirty="0"/>
              <a:t> Adachi</a:t>
            </a:r>
          </a:p>
          <a:p>
            <a:r>
              <a:rPr lang="en-US" dirty="0"/>
              <a:t>Y/N/A:10/1/1 Motion pass</a:t>
            </a:r>
          </a:p>
          <a:p>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xmlns="" id="{77E50AF5-7155-E840-83A5-BAEFD3EADD9C}"/>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xmlns="" id="{EA0C521B-BE8C-774A-A7FD-8CA888407B96}"/>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xmlns="" id="{73013052-9D4A-C04E-A09C-B9B28C70AB95}"/>
              </a:ext>
            </a:extLst>
          </p:cNvPr>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164321125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EA8C9C3-C699-9641-9FAF-1EC866BD4547}"/>
              </a:ext>
            </a:extLst>
          </p:cNvPr>
          <p:cNvSpPr>
            <a:spLocks noGrp="1"/>
          </p:cNvSpPr>
          <p:nvPr>
            <p:ph type="title"/>
          </p:nvPr>
        </p:nvSpPr>
        <p:spPr/>
        <p:txBody>
          <a:bodyPr/>
          <a:lstStyle/>
          <a:p>
            <a:r>
              <a:rPr lang="en-US" dirty="0"/>
              <a:t>CR Motion #1109</a:t>
            </a:r>
          </a:p>
        </p:txBody>
      </p:sp>
      <p:sp>
        <p:nvSpPr>
          <p:cNvPr id="3" name="Content Placeholder 2">
            <a:extLst>
              <a:ext uri="{FF2B5EF4-FFF2-40B4-BE49-F238E27FC236}">
                <a16:creationId xmlns:a16="http://schemas.microsoft.com/office/drawing/2014/main" xmlns="" id="{8D1C34AF-116E-074B-93F2-50448730C2D3}"/>
              </a:ext>
            </a:extLst>
          </p:cNvPr>
          <p:cNvSpPr>
            <a:spLocks noGrp="1"/>
          </p:cNvSpPr>
          <p:nvPr>
            <p:ph idx="1"/>
          </p:nvPr>
        </p:nvSpPr>
        <p:spPr/>
        <p:txBody>
          <a:bodyPr/>
          <a:lstStyle/>
          <a:p>
            <a:r>
              <a:rPr lang="en-US" dirty="0"/>
              <a:t>Move to approve resolutions to CIDs </a:t>
            </a:r>
            <a:r>
              <a:rPr lang="en-GB" dirty="0"/>
              <a:t>25043, 25044, 25118 in doc</a:t>
            </a:r>
            <a:r>
              <a:rPr lang="en-CA" dirty="0"/>
              <a:t> </a:t>
            </a:r>
            <a:r>
              <a:rPr lang="en-CA" dirty="0">
                <a:hlinkClick r:id="rId2"/>
              </a:rPr>
              <a:t>https://mentor.ieee.org/802.11/dcn/20/11-20-1530-02-00ax-sa2-clause-10-comment-resolution.docx</a:t>
            </a:r>
            <a:r>
              <a:rPr lang="en-CA" dirty="0"/>
              <a:t> </a:t>
            </a:r>
          </a:p>
          <a:p>
            <a:endParaRPr lang="en-CA" dirty="0"/>
          </a:p>
          <a:p>
            <a:r>
              <a:rPr lang="en-CA" dirty="0"/>
              <a:t>Move:  Alfred </a:t>
            </a:r>
            <a:r>
              <a:rPr lang="en-CA" dirty="0" err="1"/>
              <a:t>Asterjadhi</a:t>
            </a:r>
            <a:r>
              <a:rPr lang="en-CA" dirty="0"/>
              <a:t>			Second: </a:t>
            </a:r>
            <a:r>
              <a:rPr lang="en-CA" dirty="0" err="1"/>
              <a:t>Yasu</a:t>
            </a:r>
            <a:r>
              <a:rPr lang="en-CA" dirty="0"/>
              <a:t> Inoue</a:t>
            </a:r>
          </a:p>
          <a:p>
            <a:r>
              <a:rPr lang="en-CA" dirty="0"/>
              <a:t>Approved with unanimous </a:t>
            </a:r>
            <a:r>
              <a:rPr lang="en-CA" dirty="0" err="1"/>
              <a:t>sconsent</a:t>
            </a:r>
            <a:endParaRPr lang="en-US" dirty="0"/>
          </a:p>
        </p:txBody>
      </p:sp>
      <p:sp>
        <p:nvSpPr>
          <p:cNvPr id="4" name="Slide Number Placeholder 3">
            <a:extLst>
              <a:ext uri="{FF2B5EF4-FFF2-40B4-BE49-F238E27FC236}">
                <a16:creationId xmlns:a16="http://schemas.microsoft.com/office/drawing/2014/main" xmlns="" id="{396AB94E-5487-4949-9C12-138A9B34008A}"/>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xmlns="" id="{6F6AB0B6-7A26-484C-B9AA-1CAC72BCCE48}"/>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xmlns="" id="{4AEE1B56-DC0E-A04B-BD4E-F183DD9B205E}"/>
              </a:ext>
            </a:extLst>
          </p:cNvPr>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2966852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3FBC1A2-4659-1747-AF1C-F65960975C35}"/>
              </a:ext>
            </a:extLst>
          </p:cNvPr>
          <p:cNvSpPr>
            <a:spLocks noGrp="1"/>
          </p:cNvSpPr>
          <p:nvPr>
            <p:ph type="title"/>
          </p:nvPr>
        </p:nvSpPr>
        <p:spPr/>
        <p:txBody>
          <a:bodyPr/>
          <a:lstStyle/>
          <a:p>
            <a:r>
              <a:rPr lang="en-US" dirty="0"/>
              <a:t>CR Motion#1110</a:t>
            </a:r>
          </a:p>
        </p:txBody>
      </p:sp>
      <p:sp>
        <p:nvSpPr>
          <p:cNvPr id="3" name="Content Placeholder 2">
            <a:extLst>
              <a:ext uri="{FF2B5EF4-FFF2-40B4-BE49-F238E27FC236}">
                <a16:creationId xmlns:a16="http://schemas.microsoft.com/office/drawing/2014/main" xmlns="" id="{AB2635EE-BA64-924A-BCC8-44857B9E69FB}"/>
              </a:ext>
            </a:extLst>
          </p:cNvPr>
          <p:cNvSpPr>
            <a:spLocks noGrp="1"/>
          </p:cNvSpPr>
          <p:nvPr>
            <p:ph idx="1"/>
          </p:nvPr>
        </p:nvSpPr>
        <p:spPr/>
        <p:txBody>
          <a:bodyPr/>
          <a:lstStyle/>
          <a:p>
            <a:r>
              <a:rPr lang="en-US" dirty="0"/>
              <a:t>Move to approve resolutions to CIDs </a:t>
            </a:r>
            <a:r>
              <a:rPr lang="en-GB" dirty="0"/>
              <a:t>25045, 25048, 25065, 25070, 25093</a:t>
            </a:r>
            <a:r>
              <a:rPr lang="en-US" dirty="0"/>
              <a:t> in doc </a:t>
            </a:r>
          </a:p>
          <a:p>
            <a:r>
              <a:rPr lang="en-CA" dirty="0">
                <a:hlinkClick r:id="rId2"/>
              </a:rPr>
              <a:t>https://mentor.ieee.org/802.11/dcn/20/11-20-1531-04-00ax-cr-for-miscellaneous-cids-in-sa2.docx</a:t>
            </a:r>
            <a:r>
              <a:rPr lang="en-CA" dirty="0"/>
              <a:t> </a:t>
            </a:r>
          </a:p>
          <a:p>
            <a:endParaRPr lang="en-CA" dirty="0"/>
          </a:p>
          <a:p>
            <a:r>
              <a:rPr lang="en-CA" dirty="0"/>
              <a:t>Move:		Po-Kai Huang	Second: </a:t>
            </a:r>
            <a:r>
              <a:rPr lang="en-CA" dirty="0" err="1"/>
              <a:t>Liwen</a:t>
            </a:r>
            <a:r>
              <a:rPr lang="en-CA" dirty="0"/>
              <a:t> Chu</a:t>
            </a:r>
          </a:p>
          <a:p>
            <a:r>
              <a:rPr lang="en-CA" dirty="0"/>
              <a:t>Approved with unanimous consent.</a:t>
            </a:r>
          </a:p>
        </p:txBody>
      </p:sp>
      <p:sp>
        <p:nvSpPr>
          <p:cNvPr id="4" name="Slide Number Placeholder 3">
            <a:extLst>
              <a:ext uri="{FF2B5EF4-FFF2-40B4-BE49-F238E27FC236}">
                <a16:creationId xmlns:a16="http://schemas.microsoft.com/office/drawing/2014/main" xmlns="" id="{2C23D6F5-D4E7-0146-B2D1-4650B867A787}"/>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xmlns="" id="{B6476139-0A62-F441-85CE-B228996A4776}"/>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xmlns="" id="{69F33AA2-2756-3440-9D54-72B9C9A16C82}"/>
              </a:ext>
            </a:extLst>
          </p:cNvPr>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223402722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October 6</a:t>
            </a:r>
            <a:r>
              <a:rPr lang="en-US" baseline="30000" dirty="0"/>
              <a:t>th</a:t>
            </a:r>
            <a:r>
              <a:rPr lang="en-US" dirty="0"/>
              <a:t> Teleconference Agenda</a:t>
            </a:r>
          </a:p>
        </p:txBody>
      </p:sp>
      <p:sp>
        <p:nvSpPr>
          <p:cNvPr id="3" name="Content Placeholder 2"/>
          <p:cNvSpPr>
            <a:spLocks noGrp="1"/>
          </p:cNvSpPr>
          <p:nvPr>
            <p:ph idx="1"/>
          </p:nvPr>
        </p:nvSpPr>
        <p:spPr>
          <a:xfrm>
            <a:off x="923355" y="160019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a:t>
            </a:r>
            <a:endParaRPr lang="en-US" sz="1800" dirty="0"/>
          </a:p>
          <a:p>
            <a:pPr>
              <a:buFont typeface="Arial" panose="020B0604020202020204" pitchFamily="34" charset="0"/>
              <a:buChar char="•"/>
            </a:pPr>
            <a:r>
              <a:rPr lang="en-US" sz="1800" dirty="0"/>
              <a:t>Comment Resolution and Motions</a:t>
            </a:r>
            <a:endParaRPr lang="en-US" sz="1200" dirty="0">
              <a:hlinkClick r:id="rId3"/>
            </a:endParaRPr>
          </a:p>
          <a:p>
            <a:pPr lvl="1">
              <a:buFont typeface="Arial" panose="020B0604020202020204" pitchFamily="34" charset="0"/>
              <a:buChar char="•"/>
            </a:pPr>
            <a:r>
              <a:rPr lang="en-US" sz="1400" dirty="0">
                <a:hlinkClick r:id="rId3"/>
              </a:rPr>
              <a:t>https://mentor.ieee.org/802.11/dcn/20/11-20-1523-01-00ax-11ax-sa2-draft-7-0-comment-resolutions.docx</a:t>
            </a:r>
            <a:r>
              <a:rPr lang="en-US" sz="1400" dirty="0"/>
              <a:t> - </a:t>
            </a:r>
            <a:r>
              <a:rPr lang="en-US" sz="1400" dirty="0" err="1"/>
              <a:t>Menzo</a:t>
            </a:r>
            <a:r>
              <a:rPr lang="en-US" sz="1400" dirty="0"/>
              <a:t> </a:t>
            </a:r>
            <a:r>
              <a:rPr lang="en-US" sz="1400" dirty="0" err="1"/>
              <a:t>Wentink</a:t>
            </a:r>
            <a:endParaRPr lang="en-US" sz="1400" dirty="0"/>
          </a:p>
          <a:p>
            <a:pPr lvl="1">
              <a:buFont typeface="Arial" panose="020B0604020202020204" pitchFamily="34" charset="0"/>
              <a:buChar char="•"/>
            </a:pPr>
            <a:r>
              <a:rPr lang="en-US" sz="1400" strike="sngStrike" dirty="0">
                <a:hlinkClick r:id="rId4"/>
              </a:rPr>
              <a:t>https://mentor.ieee.org/802.11/dcn/20/11-20-1528-00-00ax-sig-b-cr-on-d7-0.doc</a:t>
            </a:r>
            <a:r>
              <a:rPr lang="en-US" sz="1400" strike="sngStrike" dirty="0"/>
              <a:t> - Ross Jian Yu</a:t>
            </a:r>
          </a:p>
          <a:p>
            <a:pPr lvl="1">
              <a:buFont typeface="Arial" panose="020B0604020202020204" pitchFamily="34" charset="0"/>
              <a:buChar char="•"/>
            </a:pPr>
            <a:r>
              <a:rPr lang="en-US" sz="1400" dirty="0">
                <a:hlinkClick r:id="rId5"/>
              </a:rPr>
              <a:t>https://mentor.ieee.org/802.11/dcn/20/11-20-1530-02-00ax-sa2-clause-10-comment-resolution.docx</a:t>
            </a:r>
            <a:r>
              <a:rPr lang="en-US" sz="1400" dirty="0"/>
              <a:t> - Osama </a:t>
            </a:r>
            <a:r>
              <a:rPr lang="en-US" sz="1400" dirty="0" err="1"/>
              <a:t>Aboul-Magd</a:t>
            </a:r>
            <a:endParaRPr lang="en-US" sz="1400" dirty="0"/>
          </a:p>
          <a:p>
            <a:pPr lvl="1">
              <a:buFont typeface="Arial" panose="020B0604020202020204" pitchFamily="34" charset="0"/>
              <a:buChar char="•"/>
            </a:pPr>
            <a:r>
              <a:rPr lang="en-US" sz="1400" dirty="0">
                <a:hlinkClick r:id="rId6"/>
              </a:rPr>
              <a:t>https://mentor.ieee.org/802.11/dcn/20/11-20-1541-00-00ax-mac-cr-miscellaneous-cids-for-sa2.docx</a:t>
            </a:r>
            <a:r>
              <a:rPr lang="en-US" sz="1400" dirty="0"/>
              <a:t> - Alfred </a:t>
            </a:r>
            <a:r>
              <a:rPr lang="en-US" sz="1400" dirty="0" err="1"/>
              <a:t>Asterjadhi</a:t>
            </a:r>
            <a:endParaRPr lang="en-US" sz="1400" dirty="0"/>
          </a:p>
          <a:p>
            <a:pPr lvl="1">
              <a:buFont typeface="Arial" panose="020B0604020202020204" pitchFamily="34" charset="0"/>
              <a:buChar char="•"/>
            </a:pPr>
            <a:r>
              <a:rPr lang="en-US" sz="1400" dirty="0">
                <a:hlinkClick r:id="rId7"/>
              </a:rPr>
              <a:t>https://mentor.ieee.org/802.11/dcn/20/11-20-1571-00-00ax-sa2-comment-resolution-25076-25077.docx</a:t>
            </a:r>
            <a:r>
              <a:rPr lang="en-US" sz="1400" dirty="0"/>
              <a:t> - </a:t>
            </a:r>
            <a:r>
              <a:rPr lang="en-US" sz="1400" dirty="0" err="1"/>
              <a:t>Liwen</a:t>
            </a:r>
            <a:r>
              <a:rPr lang="en-US" sz="1400" dirty="0"/>
              <a:t> Chu</a:t>
            </a:r>
          </a:p>
          <a:p>
            <a:pPr>
              <a:buFont typeface="Arial" panose="020B0604020202020204" pitchFamily="34" charset="0"/>
              <a:buChar char="•"/>
            </a:pPr>
            <a:r>
              <a:rPr lang="en-US" sz="1800" dirty="0" err="1"/>
              <a:t>AoB</a:t>
            </a:r>
            <a:endParaRPr lang="en-US" sz="1800" dirty="0"/>
          </a:p>
          <a:p>
            <a:pPr lvl="0">
              <a:buFont typeface="Arial" panose="020B0604020202020204" pitchFamily="34" charset="0"/>
              <a:buChar char="•"/>
            </a:pPr>
            <a:r>
              <a:rPr lang="en-US" sz="18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p:cNvSpPr>
            <a:spLocks noGrp="1"/>
          </p:cNvSpPr>
          <p:nvPr>
            <p:ph type="ftr" idx="14"/>
          </p:nvPr>
        </p:nvSpPr>
        <p:spPr>
          <a:xfrm>
            <a:off x="5486400" y="6476207"/>
            <a:ext cx="4246027" cy="180975"/>
          </a:xfrm>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11102834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solidFill>
                  <a:srgbClr val="0000FF"/>
                </a:solidFill>
                <a:latin typeface="Arial Black" panose="020B0A04020102020204" pitchFamily="34" charset="0"/>
              </a:rPr>
              <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IEEE 802.11 TGax:</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High Efficiency WLAN</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Task Group</a:t>
            </a:r>
            <a:endParaRPr lang="en-GB" dirty="0"/>
          </a:p>
        </p:txBody>
      </p:sp>
      <p:sp>
        <p:nvSpPr>
          <p:cNvPr id="4098" name="Rectangle 2"/>
          <p:cNvSpPr>
            <a:spLocks noGrp="1" noChangeArrowheads="1"/>
          </p:cNvSpPr>
          <p:nvPr>
            <p:ph idx="1"/>
          </p:nvPr>
        </p:nvSpPr>
        <p:spPr>
          <a:xfrm>
            <a:off x="2209801" y="2590800"/>
            <a:ext cx="7770813" cy="2971800"/>
          </a:xfrm>
          <a:ln/>
        </p:spPr>
        <p:txBody>
          <a:bodyPr/>
          <a:lstStyle/>
          <a:p>
            <a:pPr algn="ctr">
              <a:lnSpc>
                <a:spcPct val="90000"/>
              </a:lnSpc>
              <a:buFontTx/>
              <a:buNone/>
            </a:pPr>
            <a:r>
              <a:rPr lang="en-GB" sz="2000" dirty="0"/>
              <a:t> </a:t>
            </a:r>
            <a:r>
              <a:rPr lang="en-US" sz="3600" dirty="0" err="1">
                <a:latin typeface="Arial" panose="020B0604020202020204" pitchFamily="34" charset="0"/>
              </a:rPr>
              <a:t>TGax</a:t>
            </a:r>
            <a:r>
              <a:rPr lang="en-US" sz="3600" dirty="0">
                <a:latin typeface="Arial" panose="020B0604020202020204" pitchFamily="34" charset="0"/>
              </a:rPr>
              <a:t> CRC Teleconference Agendas: October – November - December 2020</a:t>
            </a:r>
          </a:p>
          <a:p>
            <a:pPr algn="ctr">
              <a:lnSpc>
                <a:spcPct val="90000"/>
              </a:lnSpc>
              <a:buFontTx/>
              <a:buNone/>
            </a:pPr>
            <a:endParaRPr lang="en-US" altLang="en-US" sz="2000" dirty="0">
              <a:latin typeface="Arial" panose="020B0604020202020204" pitchFamily="34" charset="0"/>
            </a:endParaRPr>
          </a:p>
          <a:p>
            <a:pPr algn="ctr">
              <a:lnSpc>
                <a:spcPct val="90000"/>
              </a:lnSpc>
              <a:buFontTx/>
              <a:buNone/>
            </a:pPr>
            <a:r>
              <a:rPr lang="en-US" altLang="en-US" sz="2000" dirty="0">
                <a:latin typeface="Arial" panose="020B0604020202020204" pitchFamily="34" charset="0"/>
              </a:rPr>
              <a:t>Chair: Osama Aboul-Magd (Huawei Technologies)</a:t>
            </a:r>
          </a:p>
          <a:p>
            <a:pPr algn="ctr">
              <a:lnSpc>
                <a:spcPct val="90000"/>
              </a:lnSpc>
              <a:buFontTx/>
              <a:buNone/>
            </a:pPr>
            <a:r>
              <a:rPr lang="en-US" altLang="en-US" sz="2000" dirty="0">
                <a:latin typeface="Arial" panose="020B0604020202020204" pitchFamily="34" charset="0"/>
              </a:rPr>
              <a:t>Vice Chair: Alfred Asterjadhi (Qualcomm)</a:t>
            </a:r>
          </a:p>
          <a:p>
            <a:pPr algn="ctr">
              <a:lnSpc>
                <a:spcPct val="90000"/>
              </a:lnSpc>
              <a:buFontTx/>
              <a:buNone/>
            </a:pPr>
            <a:r>
              <a:rPr lang="en-US" altLang="en-US" sz="2000" dirty="0">
                <a:latin typeface="Arial" panose="020B0604020202020204" pitchFamily="34" charset="0"/>
              </a:rPr>
              <a:t>Vice Chair: Ron </a:t>
            </a:r>
            <a:r>
              <a:rPr lang="en-US" altLang="en-US" sz="2000" dirty="0" err="1">
                <a:latin typeface="Arial" panose="020B0604020202020204" pitchFamily="34" charset="0"/>
              </a:rPr>
              <a:t>Porat</a:t>
            </a:r>
            <a:r>
              <a:rPr lang="en-US" altLang="en-US" sz="2000" dirty="0">
                <a:latin typeface="Arial" panose="020B0604020202020204" pitchFamily="34" charset="0"/>
              </a:rPr>
              <a:t> (Broadcom)</a:t>
            </a:r>
            <a:endParaRPr lang="en-US" altLang="en-US" sz="1800" dirty="0">
              <a:latin typeface="Arial" panose="020B0604020202020204" pitchFamily="34" charset="0"/>
            </a:endParaRPr>
          </a:p>
          <a:p>
            <a:pPr algn="ctr">
              <a:lnSpc>
                <a:spcPct val="90000"/>
              </a:lnSpc>
              <a:buFontTx/>
              <a:buNone/>
            </a:pPr>
            <a:r>
              <a:rPr lang="en-US" altLang="en-US" sz="2000" dirty="0">
                <a:latin typeface="Arial" panose="020B0604020202020204" pitchFamily="34" charset="0"/>
              </a:rPr>
              <a:t>Secretary: Yasuhiko Inoue (NTT)</a:t>
            </a:r>
          </a:p>
          <a:p>
            <a:pPr algn="ctr">
              <a:lnSpc>
                <a:spcPct val="90000"/>
              </a:lnSpc>
              <a:buFontTx/>
              <a:buNone/>
            </a:pPr>
            <a:r>
              <a:rPr lang="en-US" altLang="en-US" sz="2000" dirty="0">
                <a:latin typeface="Arial" panose="020B0604020202020204" pitchFamily="34" charset="0"/>
              </a:rPr>
              <a:t>Technical Editor: Robert Stacey (Intel)</a:t>
            </a:r>
            <a:endParaRPr lang="en-CA" altLang="en-US" sz="2000" dirty="0"/>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20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4" name="Date Placeholder 3"/>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391187745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Candidate CIDs</a:t>
            </a:r>
          </a:p>
        </p:txBody>
      </p:sp>
      <p:sp>
        <p:nvSpPr>
          <p:cNvPr id="6" name="Date Placeholder 5"/>
          <p:cNvSpPr>
            <a:spLocks noGrp="1"/>
          </p:cNvSpPr>
          <p:nvPr>
            <p:ph type="dt" idx="10"/>
          </p:nvPr>
        </p:nvSpPr>
        <p:spPr/>
        <p:txBody>
          <a:bodyPr/>
          <a:lstStyle/>
          <a:p>
            <a:r>
              <a:rPr lang="en-CA"/>
              <a:t>October 2020</a:t>
            </a:r>
            <a:endParaRPr lang="en-GB" dirty="0"/>
          </a:p>
        </p:txBody>
      </p:sp>
      <p:sp>
        <p:nvSpPr>
          <p:cNvPr id="5" name="Footer Placeholder 4"/>
          <p:cNvSpPr>
            <a:spLocks noGrp="1"/>
          </p:cNvSpPr>
          <p:nvPr>
            <p:ph type="ftr" idx="11"/>
          </p:nvPr>
        </p:nvSpPr>
        <p:spPr/>
        <p:txBody>
          <a:bodyPr/>
          <a:lstStyle/>
          <a:p>
            <a:r>
              <a:rPr lang="en-GB"/>
              <a:t>Osama Aboul-Magd, Huawei Technologies</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graphicFrame>
        <p:nvGraphicFramePr>
          <p:cNvPr id="8" name="Table 7">
            <a:extLst>
              <a:ext uri="{FF2B5EF4-FFF2-40B4-BE49-F238E27FC236}">
                <a16:creationId xmlns:a16="http://schemas.microsoft.com/office/drawing/2014/main" xmlns="" id="{6898A291-CBD7-6747-8A9B-44FC16EF1815}"/>
              </a:ext>
            </a:extLst>
          </p:cNvPr>
          <p:cNvGraphicFramePr>
            <a:graphicFrameLocks noGrp="1"/>
          </p:cNvGraphicFramePr>
          <p:nvPr>
            <p:extLst>
              <p:ext uri="{D42A27DB-BD31-4B8C-83A1-F6EECF244321}">
                <p14:modId xmlns:p14="http://schemas.microsoft.com/office/powerpoint/2010/main" val="2948124052"/>
              </p:ext>
            </p:extLst>
          </p:nvPr>
        </p:nvGraphicFramePr>
        <p:xfrm>
          <a:off x="1676400" y="2316480"/>
          <a:ext cx="9093202" cy="1884680"/>
        </p:xfrm>
        <a:graphic>
          <a:graphicData uri="http://schemas.openxmlformats.org/drawingml/2006/table">
            <a:tbl>
              <a:tblPr firstRow="1" bandRow="1">
                <a:tableStyleId>{5C22544A-7EE6-4342-B048-85BDC9FD1C3A}</a:tableStyleId>
              </a:tblPr>
              <a:tblGrid>
                <a:gridCol w="1818641">
                  <a:extLst>
                    <a:ext uri="{9D8B030D-6E8A-4147-A177-3AD203B41FA5}">
                      <a16:colId xmlns:a16="http://schemas.microsoft.com/office/drawing/2014/main" xmlns="" val="438070484"/>
                    </a:ext>
                  </a:extLst>
                </a:gridCol>
                <a:gridCol w="7274561">
                  <a:extLst>
                    <a:ext uri="{9D8B030D-6E8A-4147-A177-3AD203B41FA5}">
                      <a16:colId xmlns:a16="http://schemas.microsoft.com/office/drawing/2014/main" xmlns="" val="4072741462"/>
                    </a:ext>
                  </a:extLst>
                </a:gridCol>
              </a:tblGrid>
              <a:tr h="50292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xmlns="" val="1612619808"/>
                  </a:ext>
                </a:extLst>
              </a:tr>
              <a:tr h="370840">
                <a:tc>
                  <a:txBody>
                    <a:bodyPr/>
                    <a:lstStyle/>
                    <a:p>
                      <a:r>
                        <a:rPr lang="en-US" strike="noStrike" dirty="0"/>
                        <a:t>11-20/1530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strike="noStrike" kern="1200" dirty="0">
                          <a:solidFill>
                            <a:schemeClr val="dk1"/>
                          </a:solidFill>
                          <a:effectLst/>
                          <a:highlight>
                            <a:srgbClr val="00FF00"/>
                          </a:highlight>
                          <a:latin typeface="+mn-lt"/>
                          <a:ea typeface="+mn-ea"/>
                          <a:cs typeface="+mn-cs"/>
                        </a:rPr>
                        <a:t>25044 </a:t>
                      </a:r>
                      <a:r>
                        <a:rPr lang="en-GB" sz="1800" strike="noStrike" kern="1200" dirty="0">
                          <a:solidFill>
                            <a:schemeClr val="dk1"/>
                          </a:solidFill>
                          <a:effectLst/>
                          <a:latin typeface="+mn-lt"/>
                          <a:ea typeface="+mn-ea"/>
                          <a:cs typeface="+mn-cs"/>
                        </a:rPr>
                        <a:t>resolved in doc 11-20/1523r2</a:t>
                      </a:r>
                      <a:endParaRPr lang="en-US" strike="noStrike" dirty="0"/>
                    </a:p>
                  </a:txBody>
                  <a:tcPr/>
                </a:tc>
                <a:extLst>
                  <a:ext uri="{0D108BD9-81ED-4DB2-BD59-A6C34878D82A}">
                    <a16:rowId xmlns:a16="http://schemas.microsoft.com/office/drawing/2014/main" xmlns="" val="1507950612"/>
                  </a:ext>
                </a:extLst>
              </a:tr>
              <a:tr h="370840">
                <a:tc>
                  <a:txBody>
                    <a:bodyPr/>
                    <a:lstStyle/>
                    <a:p>
                      <a:r>
                        <a:rPr lang="en-US" strike="noStrike" dirty="0"/>
                        <a:t>11-20/1541</a:t>
                      </a:r>
                    </a:p>
                  </a:txBody>
                  <a:tcPr/>
                </a:tc>
                <a:tc>
                  <a:txBody>
                    <a:bodyPr/>
                    <a:lstStyle/>
                    <a:p>
                      <a:pPr lvl="0"/>
                      <a:r>
                        <a:rPr lang="en-GB" sz="1800" kern="1200" dirty="0">
                          <a:solidFill>
                            <a:schemeClr val="dk1"/>
                          </a:solidFill>
                          <a:effectLst/>
                          <a:latin typeface="+mn-lt"/>
                          <a:ea typeface="+mn-ea"/>
                          <a:cs typeface="+mn-cs"/>
                        </a:rPr>
                        <a:t>25015, 25018, 25035, 25046, 25049, 25063, 25066, 25094, 25121, 25126,</a:t>
                      </a:r>
                      <a:endParaRPr lang="en-CA" sz="1800" kern="1200" dirty="0">
                        <a:solidFill>
                          <a:schemeClr val="dk1"/>
                        </a:solidFill>
                        <a:effectLst/>
                        <a:latin typeface="+mn-lt"/>
                        <a:ea typeface="+mn-ea"/>
                        <a:cs typeface="+mn-cs"/>
                      </a:endParaRPr>
                    </a:p>
                    <a:p>
                      <a:r>
                        <a:rPr lang="en-GB" sz="1800" kern="1200" dirty="0">
                          <a:solidFill>
                            <a:schemeClr val="dk1"/>
                          </a:solidFill>
                          <a:effectLst/>
                          <a:latin typeface="+mn-lt"/>
                          <a:ea typeface="+mn-ea"/>
                          <a:cs typeface="+mn-cs"/>
                        </a:rPr>
                        <a:t>25127, 25128, </a:t>
                      </a:r>
                      <a:r>
                        <a:rPr lang="en-GB" sz="1800" kern="1200" dirty="0">
                          <a:solidFill>
                            <a:schemeClr val="dk1"/>
                          </a:solidFill>
                          <a:effectLst/>
                          <a:highlight>
                            <a:srgbClr val="FFFF00"/>
                          </a:highlight>
                          <a:latin typeface="+mn-lt"/>
                          <a:ea typeface="+mn-ea"/>
                          <a:cs typeface="+mn-cs"/>
                        </a:rPr>
                        <a:t>25129</a:t>
                      </a:r>
                      <a:r>
                        <a:rPr lang="en-GB" sz="1800" kern="1200" dirty="0">
                          <a:solidFill>
                            <a:schemeClr val="dk1"/>
                          </a:solidFill>
                          <a:effectLst/>
                          <a:latin typeface="+mn-lt"/>
                          <a:ea typeface="+mn-ea"/>
                          <a:cs typeface="+mn-cs"/>
                        </a:rPr>
                        <a:t>, 25130, 25131, 25088</a:t>
                      </a:r>
                      <a:r>
                        <a:rPr lang="en-CA" dirty="0">
                          <a:effectLst/>
                        </a:rPr>
                        <a:t> </a:t>
                      </a:r>
                      <a:endParaRPr lang="en-US" strike="noStrike" dirty="0"/>
                    </a:p>
                  </a:txBody>
                  <a:tcPr/>
                </a:tc>
                <a:extLst>
                  <a:ext uri="{0D108BD9-81ED-4DB2-BD59-A6C34878D82A}">
                    <a16:rowId xmlns:a16="http://schemas.microsoft.com/office/drawing/2014/main" xmlns="" val="644024948"/>
                  </a:ext>
                </a:extLst>
              </a:tr>
              <a:tr h="370840">
                <a:tc>
                  <a:txBody>
                    <a:bodyPr/>
                    <a:lstStyle/>
                    <a:p>
                      <a:endParaRPr lang="en-US" strike="sngStrike"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trike="sngStrike" dirty="0"/>
                    </a:p>
                  </a:txBody>
                  <a:tcPr/>
                </a:tc>
                <a:extLst>
                  <a:ext uri="{0D108BD9-81ED-4DB2-BD59-A6C34878D82A}">
                    <a16:rowId xmlns:a16="http://schemas.microsoft.com/office/drawing/2014/main" xmlns="" val="3989363071"/>
                  </a:ext>
                </a:extLst>
              </a:tr>
            </a:tbl>
          </a:graphicData>
        </a:graphic>
      </p:graphicFrame>
    </p:spTree>
    <p:extLst>
      <p:ext uri="{BB962C8B-B14F-4D97-AF65-F5344CB8AC3E}">
        <p14:creationId xmlns:p14="http://schemas.microsoft.com/office/powerpoint/2010/main" val="260447513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32944D6-CFD4-2441-8A31-2641F5705F0F}"/>
              </a:ext>
            </a:extLst>
          </p:cNvPr>
          <p:cNvSpPr>
            <a:spLocks noGrp="1"/>
          </p:cNvSpPr>
          <p:nvPr>
            <p:ph type="title"/>
          </p:nvPr>
        </p:nvSpPr>
        <p:spPr/>
        <p:txBody>
          <a:bodyPr/>
          <a:lstStyle/>
          <a:p>
            <a:r>
              <a:rPr lang="en-US" dirty="0"/>
              <a:t>CR Motion #1111</a:t>
            </a:r>
          </a:p>
        </p:txBody>
      </p:sp>
      <p:sp>
        <p:nvSpPr>
          <p:cNvPr id="6" name="Content Placeholder 5">
            <a:extLst>
              <a:ext uri="{FF2B5EF4-FFF2-40B4-BE49-F238E27FC236}">
                <a16:creationId xmlns:a16="http://schemas.microsoft.com/office/drawing/2014/main" xmlns="" id="{ACA84CAC-8B08-8446-8173-12AFE0BE1578}"/>
              </a:ext>
            </a:extLst>
          </p:cNvPr>
          <p:cNvSpPr>
            <a:spLocks noGrp="1"/>
          </p:cNvSpPr>
          <p:nvPr>
            <p:ph idx="1"/>
          </p:nvPr>
        </p:nvSpPr>
        <p:spPr/>
        <p:txBody>
          <a:bodyPr/>
          <a:lstStyle/>
          <a:p>
            <a:r>
              <a:rPr lang="en-US" dirty="0"/>
              <a:t>Move to approve resolutions to CIDs 25038 and 25044 and the text change related to CID a in doc </a:t>
            </a:r>
            <a:r>
              <a:rPr lang="en-US" dirty="0">
                <a:hlinkClick r:id="rId2"/>
              </a:rPr>
              <a:t>https://mentor.ieee.org/802.11/dcn/20/11-20-1523-02-00ax-11ax-sa2-draft-7-0-comment-resolutions.docx</a:t>
            </a:r>
            <a:r>
              <a:rPr lang="en-US" dirty="0"/>
              <a:t> </a:t>
            </a:r>
          </a:p>
          <a:p>
            <a:endParaRPr lang="en-US" dirty="0"/>
          </a:p>
          <a:p>
            <a:r>
              <a:rPr lang="en-US" dirty="0"/>
              <a:t>Move: </a:t>
            </a:r>
            <a:r>
              <a:rPr lang="en-US" dirty="0" err="1"/>
              <a:t>Menzo</a:t>
            </a:r>
            <a:r>
              <a:rPr lang="en-US" dirty="0"/>
              <a:t> </a:t>
            </a:r>
            <a:r>
              <a:rPr lang="en-US" dirty="0" err="1"/>
              <a:t>Wentink</a:t>
            </a:r>
            <a:r>
              <a:rPr lang="en-US" dirty="0"/>
              <a:t>		Second: Yasuhiko Inoue</a:t>
            </a:r>
          </a:p>
          <a:p>
            <a:r>
              <a:rPr lang="en-US" dirty="0"/>
              <a:t>Approved with unanimous consent.</a:t>
            </a:r>
          </a:p>
        </p:txBody>
      </p:sp>
      <p:sp>
        <p:nvSpPr>
          <p:cNvPr id="5" name="Slide Number Placeholder 4">
            <a:extLst>
              <a:ext uri="{FF2B5EF4-FFF2-40B4-BE49-F238E27FC236}">
                <a16:creationId xmlns:a16="http://schemas.microsoft.com/office/drawing/2014/main" xmlns="" id="{8BABCAB9-F3B1-634F-A60D-969AA759FB76}"/>
              </a:ext>
            </a:extLst>
          </p:cNvPr>
          <p:cNvSpPr>
            <a:spLocks noGrp="1"/>
          </p:cNvSpPr>
          <p:nvPr>
            <p:ph type="sldNum" idx="12"/>
          </p:nvPr>
        </p:nvSpPr>
        <p:spPr/>
        <p:txBody>
          <a:bodyPr/>
          <a:lstStyle/>
          <a:p>
            <a:r>
              <a:rPr lang="en-GB"/>
              <a:t>Slide </a:t>
            </a:r>
            <a:fld id="{06B781AF-4CCF-49B0-A572-DE54FBE5D942}" type="slidenum">
              <a:rPr lang="en-GB" smtClean="0"/>
              <a:pPr/>
              <a:t>21</a:t>
            </a:fld>
            <a:endParaRPr lang="en-GB"/>
          </a:p>
        </p:txBody>
      </p:sp>
      <p:sp>
        <p:nvSpPr>
          <p:cNvPr id="4" name="Footer Placeholder 3">
            <a:extLst>
              <a:ext uri="{FF2B5EF4-FFF2-40B4-BE49-F238E27FC236}">
                <a16:creationId xmlns:a16="http://schemas.microsoft.com/office/drawing/2014/main" xmlns="" id="{DF9F831E-2ACD-1140-B020-919C29DCA0FC}"/>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xmlns="" id="{5B0A0570-02A3-5248-95E5-9C9D96675E2D}"/>
              </a:ext>
            </a:extLst>
          </p:cNvPr>
          <p:cNvSpPr>
            <a:spLocks noGrp="1"/>
          </p:cNvSpPr>
          <p:nvPr>
            <p:ph type="dt" idx="15"/>
          </p:nvPr>
        </p:nvSpPr>
        <p:spPr/>
        <p:txBody>
          <a:bodyPr/>
          <a:lstStyle/>
          <a:p>
            <a:r>
              <a:rPr lang="en-CA"/>
              <a:t>October 2020</a:t>
            </a:r>
            <a:endParaRPr lang="en-GB"/>
          </a:p>
        </p:txBody>
      </p:sp>
    </p:spTree>
    <p:extLst>
      <p:ext uri="{BB962C8B-B14F-4D97-AF65-F5344CB8AC3E}">
        <p14:creationId xmlns:p14="http://schemas.microsoft.com/office/powerpoint/2010/main" val="252132669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October 8</a:t>
            </a:r>
            <a:r>
              <a:rPr lang="en-US" baseline="30000" dirty="0"/>
              <a:t>th</a:t>
            </a:r>
            <a:r>
              <a:rPr lang="en-US" dirty="0"/>
              <a:t> Teleconference Agenda</a:t>
            </a:r>
          </a:p>
        </p:txBody>
      </p:sp>
      <p:sp>
        <p:nvSpPr>
          <p:cNvPr id="3" name="Content Placeholder 2"/>
          <p:cNvSpPr>
            <a:spLocks noGrp="1"/>
          </p:cNvSpPr>
          <p:nvPr>
            <p:ph idx="1"/>
          </p:nvPr>
        </p:nvSpPr>
        <p:spPr>
          <a:xfrm>
            <a:off x="923355" y="160019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a:t>
            </a:r>
            <a:endParaRPr lang="en-US" sz="1800" dirty="0"/>
          </a:p>
          <a:p>
            <a:pPr>
              <a:buFont typeface="Arial" panose="020B0604020202020204" pitchFamily="34" charset="0"/>
              <a:buChar char="•"/>
            </a:pPr>
            <a:r>
              <a:rPr lang="en-US" sz="1800" dirty="0"/>
              <a:t>Comment Resolution and Motions</a:t>
            </a:r>
            <a:endParaRPr lang="en-US" sz="1200" dirty="0">
              <a:hlinkClick r:id="rId3"/>
            </a:endParaRPr>
          </a:p>
          <a:p>
            <a:pPr lvl="1">
              <a:buFont typeface="Arial" panose="020B0604020202020204" pitchFamily="34" charset="0"/>
              <a:buChar char="•"/>
            </a:pPr>
            <a:r>
              <a:rPr lang="en-US" sz="1400" strike="sngStrike" dirty="0">
                <a:hlinkClick r:id="rId4"/>
              </a:rPr>
              <a:t>https://mentor.ieee.org/802.11/dcn/20/11-20-1528-00-00ax-sig-b-cr-on-d7-0.doc</a:t>
            </a:r>
            <a:r>
              <a:rPr lang="en-US" sz="1400" strike="sngStrike" dirty="0"/>
              <a:t> - Ross Jian Yu</a:t>
            </a:r>
          </a:p>
          <a:p>
            <a:pPr lvl="1">
              <a:buFont typeface="Arial" panose="020B0604020202020204" pitchFamily="34" charset="0"/>
              <a:buChar char="•"/>
            </a:pPr>
            <a:r>
              <a:rPr lang="en-US" sz="1400" dirty="0">
                <a:hlinkClick r:id="rId5"/>
              </a:rPr>
              <a:t>\https://mentor.ieee.org/802.11/dcn/20/11-20-1541-00-00ax-mac-cr-miscellaneous-cids-for-sa2.docx</a:t>
            </a:r>
            <a:r>
              <a:rPr lang="en-US" sz="1400" dirty="0"/>
              <a:t> - Alfred </a:t>
            </a:r>
            <a:r>
              <a:rPr lang="en-US" sz="1400" dirty="0" err="1"/>
              <a:t>Asterjadhi</a:t>
            </a:r>
            <a:r>
              <a:rPr lang="en-US" sz="1400" dirty="0"/>
              <a:t> - update</a:t>
            </a:r>
          </a:p>
          <a:p>
            <a:pPr lvl="1">
              <a:buFont typeface="Arial" panose="020B0604020202020204" pitchFamily="34" charset="0"/>
              <a:buChar char="•"/>
            </a:pPr>
            <a:r>
              <a:rPr lang="en-US" sz="1400" dirty="0">
                <a:hlinkClick r:id="rId6"/>
              </a:rPr>
              <a:t>https://mentor.ieee.org/802.11/dcn/20/11-20-1571-00-00ax-sa2-comment-resolution-25076-25077.docx</a:t>
            </a:r>
            <a:r>
              <a:rPr lang="en-US" sz="1400" dirty="0"/>
              <a:t> - </a:t>
            </a:r>
            <a:r>
              <a:rPr lang="en-US" sz="1400" dirty="0" err="1"/>
              <a:t>Liwen</a:t>
            </a:r>
            <a:r>
              <a:rPr lang="en-US" sz="1400" dirty="0"/>
              <a:t> Chu - update</a:t>
            </a:r>
          </a:p>
          <a:p>
            <a:pPr lvl="1">
              <a:buFont typeface="Arial" panose="020B0604020202020204" pitchFamily="34" charset="0"/>
              <a:buChar char="•"/>
            </a:pPr>
            <a:r>
              <a:rPr lang="en-US" sz="1400" dirty="0">
                <a:hlinkClick r:id="rId7"/>
              </a:rPr>
              <a:t>https://mentor.ieee.org/802.11/dcn/20/11-20-1585-00-00ax-mac-misc-cr-for-sa2.docx</a:t>
            </a:r>
            <a:r>
              <a:rPr lang="en-US" sz="1400" dirty="0"/>
              <a:t> - Laurent </a:t>
            </a:r>
            <a:r>
              <a:rPr lang="en-US" sz="1400" dirty="0" err="1"/>
              <a:t>Cariou</a:t>
            </a:r>
            <a:endParaRPr lang="en-US" sz="1400" dirty="0"/>
          </a:p>
          <a:p>
            <a:pPr lvl="1">
              <a:buFont typeface="Arial" panose="020B0604020202020204" pitchFamily="34" charset="0"/>
              <a:buChar char="•"/>
            </a:pPr>
            <a:r>
              <a:rPr lang="en-US" sz="1400" dirty="0">
                <a:hlinkClick r:id="rId8"/>
              </a:rPr>
              <a:t>https://mentor.ieee.org/802.11/dcn/20/11-20-1589-01-00ax-sa2-misc-phy-cids.docx</a:t>
            </a:r>
            <a:r>
              <a:rPr lang="en-US" sz="1400" dirty="0"/>
              <a:t> - </a:t>
            </a:r>
            <a:r>
              <a:rPr lang="en-US" sz="1400" dirty="0" err="1"/>
              <a:t>Youhan</a:t>
            </a:r>
            <a:r>
              <a:rPr lang="en-US" sz="1400" dirty="0"/>
              <a:t> Kim</a:t>
            </a:r>
          </a:p>
          <a:p>
            <a:pPr lvl="1">
              <a:buFont typeface="Arial" panose="020B0604020202020204" pitchFamily="34" charset="0"/>
              <a:buChar char="•"/>
            </a:pPr>
            <a:r>
              <a:rPr lang="en-US" sz="1400" dirty="0">
                <a:hlinkClick r:id="rId9"/>
              </a:rPr>
              <a:t>https://mentor.ieee.org/802.11/dcn/20/11-20-1543-01-00ax-cr-d7-0-he-phy-txvector-rxvector-parameters.docx</a:t>
            </a:r>
            <a:r>
              <a:rPr lang="en-US" sz="1400" dirty="0"/>
              <a:t> - Bo Sun</a:t>
            </a:r>
          </a:p>
          <a:p>
            <a:pPr>
              <a:buFont typeface="Arial" panose="020B0604020202020204" pitchFamily="34" charset="0"/>
              <a:buChar char="•"/>
            </a:pPr>
            <a:r>
              <a:rPr lang="en-US" sz="1800" dirty="0" err="1"/>
              <a:t>AoB</a:t>
            </a:r>
            <a:endParaRPr lang="en-US" sz="1800" dirty="0"/>
          </a:p>
          <a:p>
            <a:pPr lvl="0">
              <a:buFont typeface="Arial" panose="020B0604020202020204" pitchFamily="34" charset="0"/>
              <a:buChar char="•"/>
            </a:pPr>
            <a:r>
              <a:rPr lang="en-US" sz="18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p:cNvSpPr>
            <a:spLocks noGrp="1"/>
          </p:cNvSpPr>
          <p:nvPr>
            <p:ph type="ftr" idx="14"/>
          </p:nvPr>
        </p:nvSpPr>
        <p:spPr>
          <a:xfrm>
            <a:off x="5486400" y="6476207"/>
            <a:ext cx="4246027" cy="180975"/>
          </a:xfrm>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408239153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18EA5C5-92EA-9E40-BD92-9344F2082445}"/>
              </a:ext>
            </a:extLst>
          </p:cNvPr>
          <p:cNvSpPr>
            <a:spLocks noGrp="1"/>
          </p:cNvSpPr>
          <p:nvPr>
            <p:ph type="title"/>
          </p:nvPr>
        </p:nvSpPr>
        <p:spPr/>
        <p:txBody>
          <a:bodyPr/>
          <a:lstStyle/>
          <a:p>
            <a:r>
              <a:rPr lang="en-US" dirty="0"/>
              <a:t>CR Motion #1112</a:t>
            </a:r>
          </a:p>
        </p:txBody>
      </p:sp>
      <p:sp>
        <p:nvSpPr>
          <p:cNvPr id="3" name="Content Placeholder 2">
            <a:extLst>
              <a:ext uri="{FF2B5EF4-FFF2-40B4-BE49-F238E27FC236}">
                <a16:creationId xmlns:a16="http://schemas.microsoft.com/office/drawing/2014/main" xmlns="" id="{BFA2CD5D-AE61-B047-AE3F-6C867EDFE843}"/>
              </a:ext>
            </a:extLst>
          </p:cNvPr>
          <p:cNvSpPr>
            <a:spLocks noGrp="1"/>
          </p:cNvSpPr>
          <p:nvPr>
            <p:ph idx="1"/>
          </p:nvPr>
        </p:nvSpPr>
        <p:spPr/>
        <p:txBody>
          <a:bodyPr/>
          <a:lstStyle/>
          <a:p>
            <a:pPr lvl="0"/>
            <a:r>
              <a:rPr lang="en-US" dirty="0"/>
              <a:t>Move to approve resolutions to CIDs </a:t>
            </a:r>
            <a:r>
              <a:rPr lang="en-GB" kern="1200" dirty="0">
                <a:solidFill>
                  <a:schemeClr val="dk1"/>
                </a:solidFill>
              </a:rPr>
              <a:t>25015, 25018, 25035, 25046, 25049, 25063, 25066, 25094, 25121, 25127, 25128,, 25130, 25131, 25088</a:t>
            </a:r>
            <a:r>
              <a:rPr lang="en-CA" dirty="0"/>
              <a:t> in doc </a:t>
            </a:r>
            <a:r>
              <a:rPr lang="en-CA" dirty="0">
                <a:hlinkClick r:id="rId2"/>
              </a:rPr>
              <a:t>https://mentor.ieee.org/802.11/dcn/20/11-20-1541-02-00ax-mac-cr-miscellaneous-cids-for-sa2.docx</a:t>
            </a:r>
            <a:r>
              <a:rPr lang="en-CA" dirty="0"/>
              <a:t> </a:t>
            </a:r>
          </a:p>
          <a:p>
            <a:pPr lvl="0"/>
            <a:endParaRPr lang="en-CA" dirty="0"/>
          </a:p>
          <a:p>
            <a:pPr lvl="0"/>
            <a:r>
              <a:rPr lang="en-CA" dirty="0"/>
              <a:t>Move: Alfred </a:t>
            </a:r>
            <a:r>
              <a:rPr lang="en-CA" dirty="0" err="1"/>
              <a:t>Asterjadhi</a:t>
            </a:r>
            <a:r>
              <a:rPr lang="en-CA" dirty="0"/>
              <a:t>		Second: </a:t>
            </a:r>
            <a:r>
              <a:rPr lang="en-CA" dirty="0" err="1"/>
              <a:t>Menzo</a:t>
            </a:r>
            <a:r>
              <a:rPr lang="en-CA" dirty="0"/>
              <a:t> </a:t>
            </a:r>
            <a:r>
              <a:rPr lang="en-CA" dirty="0" err="1"/>
              <a:t>Wentink</a:t>
            </a:r>
            <a:endParaRPr lang="en-CA" dirty="0"/>
          </a:p>
          <a:p>
            <a:pPr lvl="0"/>
            <a:r>
              <a:rPr lang="en-CA" dirty="0"/>
              <a:t>Approved with unanimous consent</a:t>
            </a:r>
            <a:endParaRPr lang="en-US" dirty="0"/>
          </a:p>
        </p:txBody>
      </p:sp>
      <p:sp>
        <p:nvSpPr>
          <p:cNvPr id="4" name="Slide Number Placeholder 3">
            <a:extLst>
              <a:ext uri="{FF2B5EF4-FFF2-40B4-BE49-F238E27FC236}">
                <a16:creationId xmlns:a16="http://schemas.microsoft.com/office/drawing/2014/main" xmlns="" id="{2CA43FA0-638B-604D-8FEC-300608F3E7FB}"/>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xmlns="" id="{1AE732BE-7A72-C346-8D53-C9FDD7638DE9}"/>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xmlns="" id="{827C812E-9866-0149-BA40-2BD164E54DB2}"/>
              </a:ext>
            </a:extLst>
          </p:cNvPr>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237515690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85479CC-7107-9D48-BD5A-D9ECDA54B482}"/>
              </a:ext>
            </a:extLst>
          </p:cNvPr>
          <p:cNvSpPr>
            <a:spLocks noGrp="1"/>
          </p:cNvSpPr>
          <p:nvPr>
            <p:ph type="title"/>
          </p:nvPr>
        </p:nvSpPr>
        <p:spPr/>
        <p:txBody>
          <a:bodyPr/>
          <a:lstStyle/>
          <a:p>
            <a:r>
              <a:rPr lang="en-US" dirty="0"/>
              <a:t>CR Motion #1113</a:t>
            </a:r>
          </a:p>
        </p:txBody>
      </p:sp>
      <p:sp>
        <p:nvSpPr>
          <p:cNvPr id="3" name="Content Placeholder 2">
            <a:extLst>
              <a:ext uri="{FF2B5EF4-FFF2-40B4-BE49-F238E27FC236}">
                <a16:creationId xmlns:a16="http://schemas.microsoft.com/office/drawing/2014/main" xmlns="" id="{A8F86B9D-CA95-B84C-BA98-B5DEEB0E79A3}"/>
              </a:ext>
            </a:extLst>
          </p:cNvPr>
          <p:cNvSpPr>
            <a:spLocks noGrp="1"/>
          </p:cNvSpPr>
          <p:nvPr>
            <p:ph idx="1"/>
          </p:nvPr>
        </p:nvSpPr>
        <p:spPr/>
        <p:txBody>
          <a:bodyPr/>
          <a:lstStyle/>
          <a:p>
            <a:r>
              <a:rPr lang="en-US" dirty="0"/>
              <a:t>Move to approve resolutions to CIDs </a:t>
            </a:r>
            <a:r>
              <a:rPr lang="en-GB" dirty="0"/>
              <a:t>25030, 25031, 25032, 25080, 25124, and 25125</a:t>
            </a:r>
            <a:r>
              <a:rPr lang="en-CA" dirty="0"/>
              <a:t> in doc </a:t>
            </a:r>
            <a:r>
              <a:rPr lang="en-CA" dirty="0">
                <a:hlinkClick r:id="rId2"/>
              </a:rPr>
              <a:t>https://mentor.ieee.org/802.11/dcn/20/11-20-1585-02-00ax-mac-misc-cr-for-sa2.docx</a:t>
            </a:r>
            <a:r>
              <a:rPr lang="en-CA" dirty="0"/>
              <a:t> </a:t>
            </a:r>
          </a:p>
          <a:p>
            <a:endParaRPr lang="en-CA" dirty="0"/>
          </a:p>
          <a:p>
            <a:r>
              <a:rPr lang="en-CA" dirty="0"/>
              <a:t>Move: Laurent </a:t>
            </a:r>
            <a:r>
              <a:rPr lang="en-CA" dirty="0" err="1"/>
              <a:t>Cariou</a:t>
            </a:r>
            <a:r>
              <a:rPr lang="en-CA" dirty="0"/>
              <a:t>		Second: Mark Rison</a:t>
            </a:r>
          </a:p>
          <a:p>
            <a:r>
              <a:rPr lang="en-CA" dirty="0"/>
              <a:t>Approved with unanimous consent.</a:t>
            </a:r>
            <a:endParaRPr lang="en-US" dirty="0"/>
          </a:p>
        </p:txBody>
      </p:sp>
      <p:sp>
        <p:nvSpPr>
          <p:cNvPr id="4" name="Slide Number Placeholder 3">
            <a:extLst>
              <a:ext uri="{FF2B5EF4-FFF2-40B4-BE49-F238E27FC236}">
                <a16:creationId xmlns:a16="http://schemas.microsoft.com/office/drawing/2014/main" xmlns="" id="{E29C0ADF-FA09-8247-90F6-740906BC0E9D}"/>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xmlns="" id="{E3E0EE93-A416-9844-96FF-750A7C44D1CB}"/>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xmlns="" id="{8A09249D-47EC-6C47-84F2-B9BBF376ABC7}"/>
              </a:ext>
            </a:extLst>
          </p:cNvPr>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200732209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AFE4AB1-64B2-BB41-93A6-15CF55DF12AF}"/>
              </a:ext>
            </a:extLst>
          </p:cNvPr>
          <p:cNvSpPr>
            <a:spLocks noGrp="1"/>
          </p:cNvSpPr>
          <p:nvPr>
            <p:ph type="title"/>
          </p:nvPr>
        </p:nvSpPr>
        <p:spPr/>
        <p:txBody>
          <a:bodyPr/>
          <a:lstStyle/>
          <a:p>
            <a:r>
              <a:rPr lang="en-US" dirty="0"/>
              <a:t>SP (11-20/1589r1)</a:t>
            </a:r>
          </a:p>
        </p:txBody>
      </p:sp>
      <p:sp>
        <p:nvSpPr>
          <p:cNvPr id="3" name="Content Placeholder 2">
            <a:extLst>
              <a:ext uri="{FF2B5EF4-FFF2-40B4-BE49-F238E27FC236}">
                <a16:creationId xmlns:a16="http://schemas.microsoft.com/office/drawing/2014/main" xmlns="" id="{CB82D0BB-0E16-6C48-A987-FC627371300B}"/>
              </a:ext>
            </a:extLst>
          </p:cNvPr>
          <p:cNvSpPr>
            <a:spLocks noGrp="1"/>
          </p:cNvSpPr>
          <p:nvPr>
            <p:ph idx="1"/>
          </p:nvPr>
        </p:nvSpPr>
        <p:spPr/>
        <p:txBody>
          <a:bodyPr/>
          <a:lstStyle/>
          <a:p>
            <a:r>
              <a:rPr lang="en-US" dirty="0"/>
              <a:t>Which option do you prefer as the resolution to CID 25104?</a:t>
            </a:r>
          </a:p>
          <a:p>
            <a:endParaRPr lang="en-US" dirty="0"/>
          </a:p>
          <a:p>
            <a:pPr marL="457200" indent="-457200">
              <a:buAutoNum type="arabicPeriod"/>
            </a:pPr>
            <a:r>
              <a:rPr lang="en-US" dirty="0"/>
              <a:t>Rejected - 5</a:t>
            </a:r>
          </a:p>
          <a:p>
            <a:pPr marL="457200" indent="-457200">
              <a:buAutoNum type="arabicPeriod"/>
            </a:pPr>
            <a:r>
              <a:rPr lang="en-US" dirty="0"/>
              <a:t>Accepted - 6</a:t>
            </a:r>
          </a:p>
        </p:txBody>
      </p:sp>
      <p:sp>
        <p:nvSpPr>
          <p:cNvPr id="4" name="Slide Number Placeholder 3">
            <a:extLst>
              <a:ext uri="{FF2B5EF4-FFF2-40B4-BE49-F238E27FC236}">
                <a16:creationId xmlns:a16="http://schemas.microsoft.com/office/drawing/2014/main" xmlns="" id="{B4687CE8-DB5A-8B41-8A7F-38E608D66458}"/>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xmlns="" id="{F20FE11B-DAAA-C348-8EA2-2996E1E9B4B3}"/>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xmlns="" id="{41BDFFA7-83D9-9942-81F2-2B4EF443ACDD}"/>
              </a:ext>
            </a:extLst>
          </p:cNvPr>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305301219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393CDCE-9D62-7C46-932E-6EA350CF0AA6}"/>
              </a:ext>
            </a:extLst>
          </p:cNvPr>
          <p:cNvSpPr>
            <a:spLocks noGrp="1"/>
          </p:cNvSpPr>
          <p:nvPr>
            <p:ph type="title"/>
          </p:nvPr>
        </p:nvSpPr>
        <p:spPr/>
        <p:txBody>
          <a:bodyPr/>
          <a:lstStyle/>
          <a:p>
            <a:r>
              <a:rPr lang="en-US" dirty="0"/>
              <a:t>CR Motion #1114</a:t>
            </a:r>
          </a:p>
        </p:txBody>
      </p:sp>
      <p:sp>
        <p:nvSpPr>
          <p:cNvPr id="3" name="Content Placeholder 2">
            <a:extLst>
              <a:ext uri="{FF2B5EF4-FFF2-40B4-BE49-F238E27FC236}">
                <a16:creationId xmlns:a16="http://schemas.microsoft.com/office/drawing/2014/main" xmlns="" id="{DFF17136-2567-2348-A5C2-FD47B538C41C}"/>
              </a:ext>
            </a:extLst>
          </p:cNvPr>
          <p:cNvSpPr>
            <a:spLocks noGrp="1"/>
          </p:cNvSpPr>
          <p:nvPr>
            <p:ph idx="1"/>
          </p:nvPr>
        </p:nvSpPr>
        <p:spPr/>
        <p:txBody>
          <a:bodyPr/>
          <a:lstStyle/>
          <a:p>
            <a:r>
              <a:rPr lang="en-US" dirty="0"/>
              <a:t>Move to approve resolutions to CIDs </a:t>
            </a:r>
            <a:r>
              <a:rPr lang="en-GB" dirty="0"/>
              <a:t>25104, 25117, 25073, 25105 in doc </a:t>
            </a:r>
            <a:r>
              <a:rPr lang="en-GB" dirty="0">
                <a:hlinkClick r:id="rId2"/>
              </a:rPr>
              <a:t>https://mentor.ieee.org/802.11/dcn/20/11-20-1589-02-00ax-sa2-misc-phy-cids.docx</a:t>
            </a:r>
            <a:r>
              <a:rPr lang="en-GB" dirty="0"/>
              <a:t>  </a:t>
            </a:r>
          </a:p>
          <a:p>
            <a:endParaRPr lang="en-GB" dirty="0"/>
          </a:p>
          <a:p>
            <a:r>
              <a:rPr lang="en-GB" dirty="0"/>
              <a:t>Move: </a:t>
            </a:r>
            <a:r>
              <a:rPr lang="en-GB" dirty="0" err="1"/>
              <a:t>Youhan</a:t>
            </a:r>
            <a:r>
              <a:rPr lang="en-GB" dirty="0"/>
              <a:t> Kim		Second: </a:t>
            </a:r>
            <a:r>
              <a:rPr lang="en-GB" dirty="0" err="1"/>
              <a:t>Menzo</a:t>
            </a:r>
            <a:r>
              <a:rPr lang="en-GB" dirty="0"/>
              <a:t> </a:t>
            </a:r>
            <a:r>
              <a:rPr lang="en-GB" dirty="0" err="1"/>
              <a:t>Wentink</a:t>
            </a:r>
            <a:endParaRPr lang="en-GB" dirty="0"/>
          </a:p>
          <a:p>
            <a:r>
              <a:rPr lang="en-GB" dirty="0"/>
              <a:t>Approved with unanimous consent.</a:t>
            </a:r>
            <a:endParaRPr lang="en-CA" dirty="0"/>
          </a:p>
          <a:p>
            <a:endParaRPr lang="en-US" dirty="0"/>
          </a:p>
        </p:txBody>
      </p:sp>
      <p:sp>
        <p:nvSpPr>
          <p:cNvPr id="4" name="Slide Number Placeholder 3">
            <a:extLst>
              <a:ext uri="{FF2B5EF4-FFF2-40B4-BE49-F238E27FC236}">
                <a16:creationId xmlns:a16="http://schemas.microsoft.com/office/drawing/2014/main" xmlns="" id="{95CF0991-C993-5249-8A82-35E0D5CBC0D6}"/>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a:extLst>
              <a:ext uri="{FF2B5EF4-FFF2-40B4-BE49-F238E27FC236}">
                <a16:creationId xmlns:a16="http://schemas.microsoft.com/office/drawing/2014/main" xmlns="" id="{5ABD320E-4404-8C4F-9794-D8D34FA0A79B}"/>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xmlns="" id="{468BE0D1-2AE9-5647-A600-53C5BBC0BB97}"/>
              </a:ext>
            </a:extLst>
          </p:cNvPr>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44168450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9E96F9A-5A79-964E-B082-2EACDE0AB01D}"/>
              </a:ext>
            </a:extLst>
          </p:cNvPr>
          <p:cNvSpPr>
            <a:spLocks noGrp="1"/>
          </p:cNvSpPr>
          <p:nvPr>
            <p:ph type="title"/>
          </p:nvPr>
        </p:nvSpPr>
        <p:spPr/>
        <p:txBody>
          <a:bodyPr/>
          <a:lstStyle/>
          <a:p>
            <a:r>
              <a:rPr lang="en-US" dirty="0"/>
              <a:t>CR Motion #1115</a:t>
            </a:r>
          </a:p>
        </p:txBody>
      </p:sp>
      <p:sp>
        <p:nvSpPr>
          <p:cNvPr id="3" name="Content Placeholder 2">
            <a:extLst>
              <a:ext uri="{FF2B5EF4-FFF2-40B4-BE49-F238E27FC236}">
                <a16:creationId xmlns:a16="http://schemas.microsoft.com/office/drawing/2014/main" xmlns="" id="{3F636753-1142-DA4E-87C2-FAFB2183ACFE}"/>
              </a:ext>
            </a:extLst>
          </p:cNvPr>
          <p:cNvSpPr>
            <a:spLocks noGrp="1"/>
          </p:cNvSpPr>
          <p:nvPr>
            <p:ph idx="1"/>
          </p:nvPr>
        </p:nvSpPr>
        <p:spPr/>
        <p:txBody>
          <a:bodyPr/>
          <a:lstStyle/>
          <a:p>
            <a:r>
              <a:rPr lang="en-US" dirty="0"/>
              <a:t>Move to approve resolutions to CIDs </a:t>
            </a:r>
            <a:r>
              <a:rPr lang="en-GB" dirty="0"/>
              <a:t>25051, 25052, 25059 in doc </a:t>
            </a:r>
            <a:r>
              <a:rPr lang="en-GB" dirty="0">
                <a:hlinkClick r:id="rId2"/>
              </a:rPr>
              <a:t>https://mentor.ieee.org/802.11/dcn/20/11-20-1543-02-00ax-cr-d7-0-he-phy-txvector-rxvector-parameters.docx</a:t>
            </a:r>
            <a:r>
              <a:rPr lang="en-GB" dirty="0"/>
              <a:t> </a:t>
            </a:r>
          </a:p>
          <a:p>
            <a:endParaRPr lang="en-GB" dirty="0"/>
          </a:p>
          <a:p>
            <a:r>
              <a:rPr lang="en-GB" dirty="0"/>
              <a:t>Move: Bo Sun	Second: </a:t>
            </a:r>
            <a:r>
              <a:rPr lang="en-GB" dirty="0" err="1"/>
              <a:t>Youhan</a:t>
            </a:r>
            <a:r>
              <a:rPr lang="en-GB" dirty="0"/>
              <a:t> Kim</a:t>
            </a:r>
          </a:p>
          <a:p>
            <a:r>
              <a:rPr lang="en-GB" dirty="0"/>
              <a:t>Approved with unanimous consent.</a:t>
            </a:r>
            <a:endParaRPr lang="en-US" dirty="0"/>
          </a:p>
        </p:txBody>
      </p:sp>
      <p:sp>
        <p:nvSpPr>
          <p:cNvPr id="4" name="Slide Number Placeholder 3">
            <a:extLst>
              <a:ext uri="{FF2B5EF4-FFF2-40B4-BE49-F238E27FC236}">
                <a16:creationId xmlns:a16="http://schemas.microsoft.com/office/drawing/2014/main" xmlns="" id="{2EF81956-26C5-C84B-981A-484500A679E2}"/>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xmlns="" id="{326F5270-A55E-C148-A140-A1483DC82FBC}"/>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xmlns="" id="{45EB75BE-75AC-7945-AC5E-62EF04A3D7A1}"/>
              </a:ext>
            </a:extLst>
          </p:cNvPr>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345242432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October 13</a:t>
            </a:r>
            <a:r>
              <a:rPr lang="en-US" baseline="30000" dirty="0"/>
              <a:t>th</a:t>
            </a:r>
            <a:r>
              <a:rPr lang="en-US" dirty="0"/>
              <a:t> Teleconference Agenda</a:t>
            </a:r>
          </a:p>
        </p:txBody>
      </p:sp>
      <p:sp>
        <p:nvSpPr>
          <p:cNvPr id="3" name="Content Placeholder 2"/>
          <p:cNvSpPr>
            <a:spLocks noGrp="1"/>
          </p:cNvSpPr>
          <p:nvPr>
            <p:ph idx="1"/>
          </p:nvPr>
        </p:nvSpPr>
        <p:spPr>
          <a:xfrm>
            <a:off x="923355" y="160019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a:t>
            </a:r>
            <a:endParaRPr lang="en-US" sz="1800" dirty="0"/>
          </a:p>
          <a:p>
            <a:pPr>
              <a:buFont typeface="Arial" panose="020B0604020202020204" pitchFamily="34" charset="0"/>
              <a:buChar char="•"/>
            </a:pPr>
            <a:r>
              <a:rPr lang="en-US" sz="1600" dirty="0">
                <a:hlinkClick r:id="rId3"/>
              </a:rPr>
              <a:t>https://mentor.ieee.org/802.11/dcn/20/11-20-1591-01-00ax-sa2-misc-mac-crs-assigned-to-abhi.docx</a:t>
            </a:r>
            <a:r>
              <a:rPr lang="en-US" sz="1600" dirty="0"/>
              <a:t> - Abhishek Patil</a:t>
            </a:r>
          </a:p>
          <a:p>
            <a:pPr>
              <a:buFont typeface="Arial" panose="020B0604020202020204" pitchFamily="34" charset="0"/>
              <a:buChar char="•"/>
            </a:pPr>
            <a:r>
              <a:rPr lang="en-US" sz="1800" dirty="0"/>
              <a:t>Comment Resolution and Motions</a:t>
            </a:r>
            <a:endParaRPr lang="en-US" sz="1200" dirty="0">
              <a:hlinkClick r:id="rId4"/>
            </a:endParaRPr>
          </a:p>
          <a:p>
            <a:pPr lvl="1">
              <a:buFont typeface="Arial" panose="020B0604020202020204" pitchFamily="34" charset="0"/>
              <a:buChar char="•"/>
            </a:pPr>
            <a:r>
              <a:rPr lang="en-US" sz="1400" dirty="0">
                <a:hlinkClick r:id="rId5"/>
              </a:rPr>
              <a:t>https://mentor.ieee.org/802.11/dcn/20/11-20-1541-00-00ax-mac-cr-miscellaneous-cids-for-sa2.docx</a:t>
            </a:r>
            <a:r>
              <a:rPr lang="en-US" sz="1400" dirty="0"/>
              <a:t> - Alfred </a:t>
            </a:r>
            <a:r>
              <a:rPr lang="en-US" sz="1400" dirty="0" err="1"/>
              <a:t>Asterjadhi</a:t>
            </a:r>
            <a:r>
              <a:rPr lang="en-US" sz="1400" dirty="0"/>
              <a:t> - update</a:t>
            </a:r>
          </a:p>
          <a:p>
            <a:pPr lvl="1">
              <a:buFont typeface="Arial" panose="020B0604020202020204" pitchFamily="34" charset="0"/>
              <a:buChar char="•"/>
            </a:pPr>
            <a:r>
              <a:rPr lang="en-US" sz="1400" dirty="0">
                <a:hlinkClick r:id="rId6"/>
              </a:rPr>
              <a:t>https://mentor.ieee.org/802.11/dcn/20/11-20-1571-00-00ax-sa2-comment-resolution-25076-25077.docx</a:t>
            </a:r>
            <a:r>
              <a:rPr lang="en-US" sz="1400" dirty="0"/>
              <a:t> - </a:t>
            </a:r>
            <a:r>
              <a:rPr lang="en-US" sz="1400" dirty="0" err="1"/>
              <a:t>Liwen</a:t>
            </a:r>
            <a:r>
              <a:rPr lang="en-US" sz="1400" dirty="0"/>
              <a:t> Chu - update</a:t>
            </a:r>
          </a:p>
          <a:p>
            <a:pPr lvl="1">
              <a:buFont typeface="Arial" panose="020B0604020202020204" pitchFamily="34" charset="0"/>
              <a:buChar char="•"/>
            </a:pPr>
            <a:r>
              <a:rPr lang="en-US" sz="1400" dirty="0">
                <a:hlinkClick r:id="rId7"/>
              </a:rPr>
              <a:t>https://mentor.ieee.org/802.11/dcn/20/11-20-1589-01-00ax-sa2-misc-phy-cids.docx</a:t>
            </a:r>
            <a:r>
              <a:rPr lang="en-US" sz="1400" dirty="0"/>
              <a:t> - </a:t>
            </a:r>
            <a:r>
              <a:rPr lang="en-US" sz="1400" dirty="0" err="1"/>
              <a:t>Youhan</a:t>
            </a:r>
            <a:r>
              <a:rPr lang="en-US" sz="1400" dirty="0"/>
              <a:t> Kim - CID 25101</a:t>
            </a:r>
          </a:p>
          <a:p>
            <a:pPr lvl="1">
              <a:buFont typeface="Arial" panose="020B0604020202020204" pitchFamily="34" charset="0"/>
              <a:buChar char="•"/>
            </a:pPr>
            <a:r>
              <a:rPr lang="en-US" sz="1400" dirty="0">
                <a:hlinkClick r:id="rId8"/>
              </a:rPr>
              <a:t>https://mentor.ieee.org/802.11/dcn/20/11-20-1543-01-00ax-cr-d7-0-he-phy-txvector-rxvector-parameters.docx</a:t>
            </a:r>
            <a:r>
              <a:rPr lang="en-US" sz="1400" dirty="0"/>
              <a:t> - Bo Sun - update</a:t>
            </a:r>
          </a:p>
          <a:p>
            <a:pPr>
              <a:buFont typeface="Arial" panose="020B0604020202020204" pitchFamily="34" charset="0"/>
              <a:buChar char="•"/>
            </a:pPr>
            <a:r>
              <a:rPr lang="en-US" sz="1600" dirty="0">
                <a:hlinkClick r:id="rId9"/>
              </a:rPr>
              <a:t>https://mentor.ieee.org/802.11/dcn/20/11-20-1598-00-00ax-d7-0-editorial-cr.docx</a:t>
            </a:r>
            <a:r>
              <a:rPr lang="en-US" sz="1600" dirty="0"/>
              <a:t> - Robert Stacey</a:t>
            </a:r>
          </a:p>
          <a:p>
            <a:pPr>
              <a:buFont typeface="Arial" panose="020B0604020202020204" pitchFamily="34" charset="0"/>
              <a:buChar char="•"/>
            </a:pPr>
            <a:r>
              <a:rPr lang="en-US" sz="1600" dirty="0">
                <a:hlinkClick r:id="rId10"/>
              </a:rPr>
              <a:t>https://mentor.ieee.org/802.11/dcn/20/11-20-1532-00-00ax-comment-resolution-on-cids-25053-and-25054.docx</a:t>
            </a:r>
            <a:r>
              <a:rPr lang="en-US" sz="1600" dirty="0"/>
              <a:t> -Edward Au</a:t>
            </a:r>
          </a:p>
          <a:p>
            <a:pPr>
              <a:buFont typeface="Arial" panose="020B0604020202020204" pitchFamily="34" charset="0"/>
              <a:buChar char="•"/>
            </a:pPr>
            <a:r>
              <a:rPr lang="en-US" sz="1600" dirty="0">
                <a:hlinkClick r:id="rId11"/>
              </a:rPr>
              <a:t>https://mentor.ieee.org/802.11/dcn/20/11-20-1528-00-00ax-sig-b-cr-on-d7-0.doc</a:t>
            </a:r>
            <a:r>
              <a:rPr lang="en-US" sz="1600" dirty="0"/>
              <a:t> - Ross Jian Yu</a:t>
            </a:r>
          </a:p>
          <a:p>
            <a:pPr>
              <a:buFont typeface="Arial" panose="020B0604020202020204" pitchFamily="34" charset="0"/>
              <a:buChar char="•"/>
            </a:pPr>
            <a:r>
              <a:rPr lang="en-US" sz="1800" dirty="0" err="1"/>
              <a:t>AoB</a:t>
            </a:r>
            <a:endParaRPr lang="en-US" sz="1800" dirty="0"/>
          </a:p>
          <a:p>
            <a:pPr lvl="0">
              <a:buFont typeface="Arial" panose="020B0604020202020204" pitchFamily="34" charset="0"/>
              <a:buChar char="•"/>
            </a:pPr>
            <a:r>
              <a:rPr lang="en-US" sz="18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p:cNvSpPr>
            <a:spLocks noGrp="1"/>
          </p:cNvSpPr>
          <p:nvPr>
            <p:ph type="ftr" idx="14"/>
          </p:nvPr>
        </p:nvSpPr>
        <p:spPr>
          <a:xfrm>
            <a:off x="5486400" y="6476207"/>
            <a:ext cx="4246027" cy="180975"/>
          </a:xfrm>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145129789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October 15</a:t>
            </a:r>
            <a:r>
              <a:rPr lang="en-US" baseline="30000" dirty="0"/>
              <a:t>th</a:t>
            </a:r>
            <a:r>
              <a:rPr lang="en-US" dirty="0"/>
              <a:t> Teleconference Agenda</a:t>
            </a:r>
          </a:p>
        </p:txBody>
      </p:sp>
      <p:sp>
        <p:nvSpPr>
          <p:cNvPr id="3" name="Content Placeholder 2"/>
          <p:cNvSpPr>
            <a:spLocks noGrp="1"/>
          </p:cNvSpPr>
          <p:nvPr>
            <p:ph idx="1"/>
          </p:nvPr>
        </p:nvSpPr>
        <p:spPr>
          <a:xfrm>
            <a:off x="923355" y="160019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4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05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05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a:t>
            </a:r>
            <a:endParaRPr lang="en-US" sz="1600" dirty="0"/>
          </a:p>
          <a:p>
            <a:pPr>
              <a:buFont typeface="Arial" panose="020B0604020202020204" pitchFamily="34" charset="0"/>
              <a:buChar char="•"/>
            </a:pPr>
            <a:r>
              <a:rPr lang="en-US" sz="1600" dirty="0"/>
              <a:t>Comment Resolution and Motions</a:t>
            </a:r>
            <a:endParaRPr lang="en-US" sz="1100" dirty="0">
              <a:hlinkClick r:id="rId3"/>
            </a:endParaRPr>
          </a:p>
          <a:p>
            <a:pPr lvl="1">
              <a:buFont typeface="Arial" panose="020B0604020202020204" pitchFamily="34" charset="0"/>
              <a:buChar char="•"/>
            </a:pPr>
            <a:r>
              <a:rPr lang="en-US" sz="1200" dirty="0">
                <a:hlinkClick r:id="rId4"/>
              </a:rPr>
              <a:t>https://mentor.ieee.org/802.11/dcn/20/11-20-1541-00-00ax-mac-cr-miscellaneous-cids-for-sa2.docx</a:t>
            </a:r>
            <a:r>
              <a:rPr lang="en-US" sz="1200" dirty="0"/>
              <a:t> - Alfred </a:t>
            </a:r>
            <a:r>
              <a:rPr lang="en-US" sz="1200" dirty="0" err="1"/>
              <a:t>Asterjadhi</a:t>
            </a:r>
            <a:r>
              <a:rPr lang="en-US" sz="1200" dirty="0"/>
              <a:t> - update</a:t>
            </a:r>
          </a:p>
          <a:p>
            <a:pPr lvl="1">
              <a:buFont typeface="Arial" panose="020B0604020202020204" pitchFamily="34" charset="0"/>
              <a:buChar char="•"/>
            </a:pPr>
            <a:r>
              <a:rPr lang="en-US" sz="1200" dirty="0">
                <a:hlinkClick r:id="rId5"/>
              </a:rPr>
              <a:t>https://mentor.ieee.org/802.11/dcn/20/11-20-1571-00-00ax-sa2-comment-resolution-25076-25077.docx</a:t>
            </a:r>
            <a:r>
              <a:rPr lang="en-US" sz="1200" dirty="0"/>
              <a:t> - </a:t>
            </a:r>
            <a:r>
              <a:rPr lang="en-US" sz="1200" dirty="0" err="1"/>
              <a:t>Liwen</a:t>
            </a:r>
            <a:r>
              <a:rPr lang="en-US" sz="1200" dirty="0"/>
              <a:t> Chu - update</a:t>
            </a:r>
          </a:p>
          <a:p>
            <a:pPr lvl="1">
              <a:buFont typeface="Arial" panose="020B0604020202020204" pitchFamily="34" charset="0"/>
              <a:buChar char="•"/>
            </a:pPr>
            <a:r>
              <a:rPr lang="en-US" sz="1200" dirty="0">
                <a:hlinkClick r:id="rId6"/>
              </a:rPr>
              <a:t>https://mentor.ieee.org/802.11/dcn/20/11-20-1589-01-00ax-sa2-misc-phy-cids.docx</a:t>
            </a:r>
            <a:r>
              <a:rPr lang="en-US" sz="1200" dirty="0"/>
              <a:t> - </a:t>
            </a:r>
            <a:r>
              <a:rPr lang="en-US" sz="1200" dirty="0" err="1"/>
              <a:t>Youhan</a:t>
            </a:r>
            <a:r>
              <a:rPr lang="en-US" sz="1200" dirty="0"/>
              <a:t> Kim - CID 25101</a:t>
            </a:r>
          </a:p>
          <a:p>
            <a:pPr lvl="1">
              <a:buFont typeface="Arial" panose="020B0604020202020204" pitchFamily="34" charset="0"/>
              <a:buChar char="•"/>
            </a:pPr>
            <a:r>
              <a:rPr lang="en-US" sz="1200" dirty="0">
                <a:hlinkClick r:id="rId7"/>
              </a:rPr>
              <a:t>https://mentor.ieee.org/802.11/dcn/20/11-20-1543-03-00ax-cr-d7-0-he-phy-txvector-rxvector-parameters.docx</a:t>
            </a:r>
            <a:r>
              <a:rPr lang="en-US" sz="1200" dirty="0"/>
              <a:t> - Bo Sun - update</a:t>
            </a:r>
          </a:p>
          <a:p>
            <a:pPr lvl="1">
              <a:buFont typeface="Arial" panose="020B0604020202020204" pitchFamily="34" charset="0"/>
              <a:buChar char="•"/>
            </a:pPr>
            <a:r>
              <a:rPr lang="en-US" sz="1200" dirty="0">
                <a:hlinkClick r:id="rId8"/>
              </a:rPr>
              <a:t>https://mentor.ieee.org/802.11/dcn/20/11-20-1591-03-00ax-sa2-misc-mac-crs-assigned-to-abhi.docx</a:t>
            </a:r>
            <a:r>
              <a:rPr lang="en-US" sz="1200" dirty="0"/>
              <a:t> - Abhishek Patil</a:t>
            </a:r>
          </a:p>
          <a:p>
            <a:pPr lvl="1">
              <a:buFont typeface="Arial" panose="020B0604020202020204" pitchFamily="34" charset="0"/>
              <a:buChar char="•"/>
            </a:pPr>
            <a:r>
              <a:rPr lang="en-US" sz="1200" dirty="0"/>
              <a:t>Revisit CID 25064 and CR Motion # 1009.</a:t>
            </a:r>
          </a:p>
          <a:p>
            <a:pPr>
              <a:buFont typeface="Arial" panose="020B0604020202020204" pitchFamily="34" charset="0"/>
              <a:buChar char="•"/>
            </a:pPr>
            <a:r>
              <a:rPr lang="en-US" sz="1400" dirty="0">
                <a:hlinkClick r:id="rId9"/>
              </a:rPr>
              <a:t>https://mentor.ieee.org/802.11/dcn/20/11-20-1532-00-00ax-comment-resolution-on-cids-25053-and-25054.docx</a:t>
            </a:r>
            <a:r>
              <a:rPr lang="en-US" sz="1400" dirty="0"/>
              <a:t> -Edward Au</a:t>
            </a:r>
          </a:p>
          <a:p>
            <a:pPr>
              <a:buFont typeface="Arial" panose="020B0604020202020204" pitchFamily="34" charset="0"/>
              <a:buChar char="•"/>
            </a:pPr>
            <a:r>
              <a:rPr lang="en-US" sz="1400" dirty="0">
                <a:hlinkClick r:id="rId10"/>
              </a:rPr>
              <a:t>https://mentor.ieee.org/802.11/dcn/20/11-20-1528-00-00ax-sig-b-cr-on-d7-0.doc</a:t>
            </a:r>
            <a:r>
              <a:rPr lang="en-US" sz="1400" dirty="0"/>
              <a:t> - Ross Jian Yu</a:t>
            </a:r>
          </a:p>
          <a:p>
            <a:pPr>
              <a:buFont typeface="Arial" panose="020B0604020202020204" pitchFamily="34" charset="0"/>
              <a:buChar char="•"/>
            </a:pPr>
            <a:r>
              <a:rPr lang="en-US" sz="1400" dirty="0">
                <a:hlinkClick r:id="rId11"/>
              </a:rPr>
              <a:t>https://mentor.ieee.org/802.11/dcn/20/11-20-1598-00-00ax-d7-0-editorial-cr.docx</a:t>
            </a:r>
            <a:r>
              <a:rPr lang="en-US" sz="1400" dirty="0"/>
              <a:t> - Robert Stacey</a:t>
            </a:r>
          </a:p>
          <a:p>
            <a:pPr>
              <a:buFont typeface="Arial" panose="020B0604020202020204" pitchFamily="34" charset="0"/>
              <a:buChar char="•"/>
            </a:pPr>
            <a:r>
              <a:rPr lang="en-US" sz="1400" dirty="0">
                <a:hlinkClick r:id="rId12"/>
              </a:rPr>
              <a:t>https://mentor.ieee.org/802.11/dcn/20/11-20-1658-00-00ax-comment-resolutions-for-tomi.docx</a:t>
            </a:r>
            <a:r>
              <a:rPr lang="en-US" sz="1400" dirty="0"/>
              <a:t> - Jarkko </a:t>
            </a:r>
            <a:r>
              <a:rPr lang="en-US" sz="1400" dirty="0" err="1"/>
              <a:t>Kneckt</a:t>
            </a:r>
            <a:endParaRPr lang="en-US" sz="1400" dirty="0"/>
          </a:p>
          <a:p>
            <a:pPr>
              <a:buFont typeface="Arial" panose="020B0604020202020204" pitchFamily="34" charset="0"/>
              <a:buChar char="•"/>
            </a:pPr>
            <a:r>
              <a:rPr lang="en-US" sz="1400" dirty="0">
                <a:hlinkClick r:id="rId13"/>
              </a:rPr>
              <a:t>https://mentor.ieee.org/802.11/dcn/20/11-20-1664-00-00ax-phy-cids-on-dcm-for-d7-0.docx</a:t>
            </a:r>
            <a:r>
              <a:rPr lang="en-US" sz="1400" dirty="0"/>
              <a:t> - </a:t>
            </a:r>
            <a:r>
              <a:rPr lang="en-US" sz="1400" dirty="0" err="1"/>
              <a:t>Jianhan</a:t>
            </a:r>
            <a:r>
              <a:rPr lang="en-US" sz="1400" dirty="0"/>
              <a:t> Liu</a:t>
            </a:r>
          </a:p>
          <a:p>
            <a:pPr>
              <a:buFont typeface="Arial" panose="020B0604020202020204" pitchFamily="34" charset="0"/>
              <a:buChar char="•"/>
            </a:pPr>
            <a:r>
              <a:rPr lang="en-US" sz="1600" dirty="0" err="1"/>
              <a:t>AoB</a:t>
            </a:r>
            <a:endParaRPr lang="en-US" sz="1600" dirty="0"/>
          </a:p>
          <a:p>
            <a:pPr lvl="0">
              <a:buFont typeface="Arial" panose="020B0604020202020204" pitchFamily="34" charset="0"/>
              <a:buChar char="•"/>
            </a:pPr>
            <a:r>
              <a:rPr lang="en-US" sz="16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p:cNvSpPr>
            <a:spLocks noGrp="1"/>
          </p:cNvSpPr>
          <p:nvPr>
            <p:ph type="ftr" idx="14"/>
          </p:nvPr>
        </p:nvSpPr>
        <p:spPr>
          <a:xfrm>
            <a:off x="5486400" y="6476207"/>
            <a:ext cx="4246027" cy="180975"/>
          </a:xfrm>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16585480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1143001" y="2286000"/>
            <a:ext cx="9906000" cy="838200"/>
          </a:xfrm>
        </p:spPr>
        <p:txBody>
          <a:bodyPr/>
          <a:lstStyle/>
          <a:p>
            <a:r>
              <a:rPr lang="en-US" altLang="en-US" sz="2800" dirty="0"/>
              <a:t>Please announce your affiliation when you first address the group during a meeting slot</a:t>
            </a:r>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159547057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0C51A65-7EAE-5A4E-86E1-0AE50047F8E6}"/>
              </a:ext>
            </a:extLst>
          </p:cNvPr>
          <p:cNvSpPr>
            <a:spLocks noGrp="1"/>
          </p:cNvSpPr>
          <p:nvPr>
            <p:ph type="title"/>
          </p:nvPr>
        </p:nvSpPr>
        <p:spPr/>
        <p:txBody>
          <a:bodyPr/>
          <a:lstStyle/>
          <a:p>
            <a:r>
              <a:rPr lang="en-US" dirty="0"/>
              <a:t>CR Motion #1116</a:t>
            </a:r>
          </a:p>
        </p:txBody>
      </p:sp>
      <p:sp>
        <p:nvSpPr>
          <p:cNvPr id="3" name="Content Placeholder 2">
            <a:extLst>
              <a:ext uri="{FF2B5EF4-FFF2-40B4-BE49-F238E27FC236}">
                <a16:creationId xmlns:a16="http://schemas.microsoft.com/office/drawing/2014/main" xmlns="" id="{52ABF2DC-5D1C-AE4E-89A6-B3DDC9055046}"/>
              </a:ext>
            </a:extLst>
          </p:cNvPr>
          <p:cNvSpPr>
            <a:spLocks noGrp="1"/>
          </p:cNvSpPr>
          <p:nvPr>
            <p:ph idx="1"/>
          </p:nvPr>
        </p:nvSpPr>
        <p:spPr/>
        <p:txBody>
          <a:bodyPr/>
          <a:lstStyle/>
          <a:p>
            <a:r>
              <a:rPr lang="en-US" dirty="0"/>
              <a:t>Move to approve resolution to CID 25132 in doc </a:t>
            </a:r>
            <a:r>
              <a:rPr lang="en-US" dirty="0">
                <a:hlinkClick r:id="rId2"/>
              </a:rPr>
              <a:t>https://mentor.ieee.org/802.11/dcn/20/11-20-1543-03-00ax-cr-d7-0-he-phy-txvector-rxvector-parameters.docx</a:t>
            </a:r>
            <a:r>
              <a:rPr lang="en-US" dirty="0"/>
              <a:t> </a:t>
            </a:r>
          </a:p>
          <a:p>
            <a:endParaRPr lang="en-US" dirty="0"/>
          </a:p>
          <a:p>
            <a:r>
              <a:rPr lang="en-US" dirty="0"/>
              <a:t>Move:	Bo Sun		Second: </a:t>
            </a:r>
            <a:r>
              <a:rPr lang="en-US" dirty="0" err="1"/>
              <a:t>Youhan</a:t>
            </a:r>
            <a:r>
              <a:rPr lang="en-US" dirty="0"/>
              <a:t> Kim</a:t>
            </a:r>
          </a:p>
          <a:p>
            <a:r>
              <a:rPr lang="en-US" dirty="0"/>
              <a:t>Approved with unanimous consent</a:t>
            </a:r>
          </a:p>
        </p:txBody>
      </p:sp>
      <p:sp>
        <p:nvSpPr>
          <p:cNvPr id="4" name="Slide Number Placeholder 3">
            <a:extLst>
              <a:ext uri="{FF2B5EF4-FFF2-40B4-BE49-F238E27FC236}">
                <a16:creationId xmlns:a16="http://schemas.microsoft.com/office/drawing/2014/main" xmlns="" id="{B50AE0FA-C26A-FB4C-828E-9FCE27EC993E}"/>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xmlns="" id="{9261F220-1316-4145-AF1B-58251EAB5C03}"/>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xmlns="" id="{47716305-EE60-704E-941A-426F95AD6DC4}"/>
              </a:ext>
            </a:extLst>
          </p:cNvPr>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311518577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655C60B-330C-A94A-A19D-C574B75F1C78}"/>
              </a:ext>
            </a:extLst>
          </p:cNvPr>
          <p:cNvSpPr>
            <a:spLocks noGrp="1"/>
          </p:cNvSpPr>
          <p:nvPr>
            <p:ph type="title"/>
          </p:nvPr>
        </p:nvSpPr>
        <p:spPr/>
        <p:txBody>
          <a:bodyPr/>
          <a:lstStyle/>
          <a:p>
            <a:r>
              <a:rPr lang="en-US" dirty="0"/>
              <a:t>CR Motion #1117</a:t>
            </a:r>
          </a:p>
        </p:txBody>
      </p:sp>
      <p:sp>
        <p:nvSpPr>
          <p:cNvPr id="3" name="Content Placeholder 2">
            <a:extLst>
              <a:ext uri="{FF2B5EF4-FFF2-40B4-BE49-F238E27FC236}">
                <a16:creationId xmlns:a16="http://schemas.microsoft.com/office/drawing/2014/main" xmlns="" id="{F96D227F-74B0-7A49-84F7-6FF3C1107611}"/>
              </a:ext>
            </a:extLst>
          </p:cNvPr>
          <p:cNvSpPr>
            <a:spLocks noGrp="1"/>
          </p:cNvSpPr>
          <p:nvPr>
            <p:ph idx="1"/>
          </p:nvPr>
        </p:nvSpPr>
        <p:spPr/>
        <p:txBody>
          <a:bodyPr/>
          <a:lstStyle/>
          <a:p>
            <a:r>
              <a:rPr lang="en-CA" dirty="0"/>
              <a:t>Move to approve resolutions to CIDs </a:t>
            </a:r>
            <a:r>
              <a:rPr lang="en-US" dirty="0"/>
              <a:t>25012, 25017, 25034, 25079, 25084, 25099</a:t>
            </a:r>
            <a:r>
              <a:rPr lang="en-CA" dirty="0"/>
              <a:t> in doc </a:t>
            </a:r>
            <a:r>
              <a:rPr lang="en-CA" dirty="0">
                <a:hlinkClick r:id="rId2"/>
              </a:rPr>
              <a:t>https://mentor.ieee.org/802.11/dcn/20/11-20-1591-03-00ax-sa2-misc-mac-crs-assigned-to-abhi.docx</a:t>
            </a:r>
            <a:r>
              <a:rPr lang="en-CA" dirty="0"/>
              <a:t> </a:t>
            </a:r>
          </a:p>
          <a:p>
            <a:endParaRPr lang="en-CA" dirty="0"/>
          </a:p>
          <a:p>
            <a:endParaRPr lang="en-CA" dirty="0"/>
          </a:p>
          <a:p>
            <a:r>
              <a:rPr lang="en-CA" dirty="0"/>
              <a:t>Move:		Abhishek Patil		Second: Alfred </a:t>
            </a:r>
            <a:r>
              <a:rPr lang="en-CA" dirty="0" err="1"/>
              <a:t>Asterjadhi</a:t>
            </a:r>
            <a:endParaRPr lang="en-CA" dirty="0"/>
          </a:p>
          <a:p>
            <a:r>
              <a:rPr lang="en-CA" dirty="0"/>
              <a:t>Approved with unanimous consent</a:t>
            </a:r>
            <a:endParaRPr lang="en-US" dirty="0"/>
          </a:p>
        </p:txBody>
      </p:sp>
      <p:sp>
        <p:nvSpPr>
          <p:cNvPr id="4" name="Slide Number Placeholder 3">
            <a:extLst>
              <a:ext uri="{FF2B5EF4-FFF2-40B4-BE49-F238E27FC236}">
                <a16:creationId xmlns:a16="http://schemas.microsoft.com/office/drawing/2014/main" xmlns="" id="{3ABD8E96-3A8F-274A-AD5D-643C466D2AE3}"/>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xmlns="" id="{851A1FE6-1E66-C140-B480-3483A3CC8EA9}"/>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xmlns="" id="{B283FF70-ACBE-4C41-A37D-1ABFB3B31423}"/>
              </a:ext>
            </a:extLst>
          </p:cNvPr>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231740632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B702DCE-DCD0-D04B-8DDC-7055B5B73800}"/>
              </a:ext>
            </a:extLst>
          </p:cNvPr>
          <p:cNvSpPr>
            <a:spLocks noGrp="1"/>
          </p:cNvSpPr>
          <p:nvPr>
            <p:ph type="title"/>
          </p:nvPr>
        </p:nvSpPr>
        <p:spPr/>
        <p:txBody>
          <a:bodyPr/>
          <a:lstStyle/>
          <a:p>
            <a:r>
              <a:rPr lang="en-US" dirty="0"/>
              <a:t>CR Motion #1118</a:t>
            </a:r>
          </a:p>
        </p:txBody>
      </p:sp>
      <p:sp>
        <p:nvSpPr>
          <p:cNvPr id="3" name="Content Placeholder 2">
            <a:extLst>
              <a:ext uri="{FF2B5EF4-FFF2-40B4-BE49-F238E27FC236}">
                <a16:creationId xmlns:a16="http://schemas.microsoft.com/office/drawing/2014/main" xmlns="" id="{B05E4C36-B69A-0F43-B993-C46BFA6F3CBD}"/>
              </a:ext>
            </a:extLst>
          </p:cNvPr>
          <p:cNvSpPr>
            <a:spLocks noGrp="1"/>
          </p:cNvSpPr>
          <p:nvPr>
            <p:ph idx="1"/>
          </p:nvPr>
        </p:nvSpPr>
        <p:spPr/>
        <p:txBody>
          <a:bodyPr/>
          <a:lstStyle/>
          <a:p>
            <a:r>
              <a:rPr lang="en-US" dirty="0"/>
              <a:t>Move to approve resolution to CID 25064 in doc </a:t>
            </a:r>
            <a:r>
              <a:rPr lang="en-CA" dirty="0">
                <a:hlinkClick r:id="rId2"/>
              </a:rPr>
              <a:t>https://mentor.ieee.org/802.11/dcn/20/11-20-1530-02-00ax-sa2-clause-10-comment-resolution.docx</a:t>
            </a:r>
            <a:endParaRPr lang="en-CA" dirty="0"/>
          </a:p>
          <a:p>
            <a:endParaRPr lang="en-CA" dirty="0"/>
          </a:p>
          <a:p>
            <a:r>
              <a:rPr lang="en-CA" dirty="0"/>
              <a:t>Move:		Ross Jian Yu		Second:</a:t>
            </a:r>
            <a:r>
              <a:rPr lang="en-US" dirty="0"/>
              <a:t>  Yasuhiko Inoue</a:t>
            </a:r>
          </a:p>
          <a:p>
            <a:r>
              <a:rPr lang="en-US" dirty="0"/>
              <a:t>Approved with unanimous consent </a:t>
            </a:r>
          </a:p>
        </p:txBody>
      </p:sp>
      <p:sp>
        <p:nvSpPr>
          <p:cNvPr id="4" name="Slide Number Placeholder 3">
            <a:extLst>
              <a:ext uri="{FF2B5EF4-FFF2-40B4-BE49-F238E27FC236}">
                <a16:creationId xmlns:a16="http://schemas.microsoft.com/office/drawing/2014/main" xmlns="" id="{55900A74-4FEC-764D-8A93-A0A90A034CCB}"/>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a:extLst>
              <a:ext uri="{FF2B5EF4-FFF2-40B4-BE49-F238E27FC236}">
                <a16:creationId xmlns:a16="http://schemas.microsoft.com/office/drawing/2014/main" xmlns="" id="{B08BCDB0-4C14-5640-BBEB-F5C41076561A}"/>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xmlns="" id="{08A98817-0CA0-4F42-93DC-003975F58D18}"/>
              </a:ext>
            </a:extLst>
          </p:cNvPr>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38639789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79AFCA1-CB6B-4442-9B65-6B5D9E3F259A}"/>
              </a:ext>
            </a:extLst>
          </p:cNvPr>
          <p:cNvSpPr>
            <a:spLocks noGrp="1"/>
          </p:cNvSpPr>
          <p:nvPr>
            <p:ph type="title"/>
          </p:nvPr>
        </p:nvSpPr>
        <p:spPr/>
        <p:txBody>
          <a:bodyPr/>
          <a:lstStyle/>
          <a:p>
            <a:r>
              <a:rPr lang="en-US" dirty="0"/>
              <a:t>CR Motion #1119</a:t>
            </a:r>
          </a:p>
        </p:txBody>
      </p:sp>
      <p:sp>
        <p:nvSpPr>
          <p:cNvPr id="3" name="Content Placeholder 2">
            <a:extLst>
              <a:ext uri="{FF2B5EF4-FFF2-40B4-BE49-F238E27FC236}">
                <a16:creationId xmlns:a16="http://schemas.microsoft.com/office/drawing/2014/main" xmlns="" id="{8A3C445B-E9FE-1D4F-A407-94FB869E36D0}"/>
              </a:ext>
            </a:extLst>
          </p:cNvPr>
          <p:cNvSpPr>
            <a:spLocks noGrp="1"/>
          </p:cNvSpPr>
          <p:nvPr>
            <p:ph idx="1"/>
          </p:nvPr>
        </p:nvSpPr>
        <p:spPr/>
        <p:txBody>
          <a:bodyPr/>
          <a:lstStyle/>
          <a:p>
            <a:r>
              <a:rPr lang="en-US" dirty="0"/>
              <a:t>Move to approve resolutions to CIDs </a:t>
            </a:r>
            <a:r>
              <a:rPr lang="en-GB" dirty="0"/>
              <a:t>25009, 25056, 25074, 25119 in doc </a:t>
            </a:r>
            <a:r>
              <a:rPr lang="en-GB" dirty="0">
                <a:hlinkClick r:id="rId2"/>
              </a:rPr>
              <a:t>https://mentor.ieee.org/802.11/dcn/20/11-20-1528-02-00ax-sig-b-cr-on-d7-0.doc</a:t>
            </a:r>
            <a:r>
              <a:rPr lang="en-GB" dirty="0"/>
              <a:t> </a:t>
            </a:r>
          </a:p>
          <a:p>
            <a:endParaRPr lang="en-GB" dirty="0"/>
          </a:p>
          <a:p>
            <a:r>
              <a:rPr lang="en-GB" dirty="0"/>
              <a:t>Move: Ross Jian Yu		Second: </a:t>
            </a:r>
            <a:r>
              <a:rPr lang="en-GB" dirty="0" err="1"/>
              <a:t>Youhan</a:t>
            </a:r>
            <a:r>
              <a:rPr lang="en-GB" dirty="0"/>
              <a:t> Kim</a:t>
            </a:r>
          </a:p>
          <a:p>
            <a:r>
              <a:rPr lang="en-GB" dirty="0"/>
              <a:t>Approved with unanimous consent</a:t>
            </a:r>
            <a:endParaRPr lang="en-US" dirty="0"/>
          </a:p>
        </p:txBody>
      </p:sp>
      <p:sp>
        <p:nvSpPr>
          <p:cNvPr id="4" name="Slide Number Placeholder 3">
            <a:extLst>
              <a:ext uri="{FF2B5EF4-FFF2-40B4-BE49-F238E27FC236}">
                <a16:creationId xmlns:a16="http://schemas.microsoft.com/office/drawing/2014/main" xmlns="" id="{1F01DDA5-B240-F04C-966E-E192201EAB74}"/>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xmlns="" id="{4A497BCB-DB6C-F141-ACC8-FD272FDC31C6}"/>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xmlns="" id="{2A2606E5-DE96-AC43-924F-CEBFD1FD0BB9}"/>
              </a:ext>
            </a:extLst>
          </p:cNvPr>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315665154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October 16</a:t>
            </a:r>
            <a:r>
              <a:rPr lang="en-US" baseline="30000"/>
              <a:t>th</a:t>
            </a:r>
            <a:r>
              <a:rPr lang="en-US"/>
              <a:t> </a:t>
            </a:r>
            <a:r>
              <a:rPr lang="en-US" dirty="0"/>
              <a:t>Teleconference Agenda</a:t>
            </a:r>
          </a:p>
        </p:txBody>
      </p:sp>
      <p:sp>
        <p:nvSpPr>
          <p:cNvPr id="3" name="Content Placeholder 2"/>
          <p:cNvSpPr>
            <a:spLocks noGrp="1"/>
          </p:cNvSpPr>
          <p:nvPr>
            <p:ph idx="1"/>
          </p:nvPr>
        </p:nvSpPr>
        <p:spPr>
          <a:xfrm>
            <a:off x="923355" y="160019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a:t>
            </a:r>
            <a:endParaRPr lang="en-US" sz="1800" dirty="0"/>
          </a:p>
          <a:p>
            <a:pPr>
              <a:buFont typeface="Arial" panose="020B0604020202020204" pitchFamily="34" charset="0"/>
              <a:buChar char="•"/>
            </a:pPr>
            <a:r>
              <a:rPr lang="en-US" sz="1800" strike="sngStrike" dirty="0"/>
              <a:t>Comment Resolution and Motions</a:t>
            </a:r>
            <a:endParaRPr lang="en-US" sz="1200" strike="sngStrike" dirty="0">
              <a:hlinkClick r:id="rId3"/>
            </a:endParaRPr>
          </a:p>
          <a:p>
            <a:pPr lvl="1">
              <a:buFont typeface="Arial" panose="020B0604020202020204" pitchFamily="34" charset="0"/>
              <a:buChar char="•"/>
            </a:pPr>
            <a:r>
              <a:rPr lang="en-US" sz="1400" strike="sngStrike" dirty="0">
                <a:hlinkClick r:id="rId4"/>
              </a:rPr>
              <a:t>https://mentor.ieee.org/802.11/dcn/20/11-20-1541-00-00ax-mac-cr-miscellaneous-cids-for-sa2.docx</a:t>
            </a:r>
            <a:r>
              <a:rPr lang="en-US" sz="1400" strike="sngStrike" dirty="0"/>
              <a:t> - Alfred </a:t>
            </a:r>
            <a:r>
              <a:rPr lang="en-US" sz="1400" strike="sngStrike" dirty="0" err="1"/>
              <a:t>Asterjadhi</a:t>
            </a:r>
            <a:r>
              <a:rPr lang="en-US" sz="1400" strike="sngStrike" dirty="0"/>
              <a:t> - update</a:t>
            </a:r>
          </a:p>
          <a:p>
            <a:pPr lvl="1">
              <a:buFont typeface="Arial" panose="020B0604020202020204" pitchFamily="34" charset="0"/>
              <a:buChar char="•"/>
            </a:pPr>
            <a:r>
              <a:rPr lang="en-US" sz="1400" strike="sngStrike" dirty="0">
                <a:hlinkClick r:id="rId5"/>
              </a:rPr>
              <a:t>https://mentor.ieee.org/802.11/dcn/20/11-20-1571-00-00ax-sa2-comment-resolution-25076-25077.docx</a:t>
            </a:r>
            <a:r>
              <a:rPr lang="en-US" sz="1400" strike="sngStrike" dirty="0"/>
              <a:t> - </a:t>
            </a:r>
            <a:r>
              <a:rPr lang="en-US" sz="1400" strike="sngStrike" dirty="0" err="1"/>
              <a:t>Liwen</a:t>
            </a:r>
            <a:r>
              <a:rPr lang="en-US" sz="1400" strike="sngStrike" dirty="0"/>
              <a:t> Chu - update</a:t>
            </a:r>
          </a:p>
          <a:p>
            <a:pPr lvl="1">
              <a:buFont typeface="Arial" panose="020B0604020202020204" pitchFamily="34" charset="0"/>
              <a:buChar char="•"/>
            </a:pPr>
            <a:r>
              <a:rPr lang="en-US" sz="1400" strike="sngStrike" dirty="0">
                <a:hlinkClick r:id="rId6"/>
              </a:rPr>
              <a:t>https://mentor.ieee.org/802.11/dcn/20/11-20-1589-01-00ax-sa2-misc-phy-cids.docx</a:t>
            </a:r>
            <a:r>
              <a:rPr lang="en-US" sz="1400" strike="sngStrike" dirty="0"/>
              <a:t> - </a:t>
            </a:r>
            <a:r>
              <a:rPr lang="en-US" sz="1400" strike="sngStrike" dirty="0" err="1"/>
              <a:t>Youhan</a:t>
            </a:r>
            <a:r>
              <a:rPr lang="en-US" sz="1400" strike="sngStrike" dirty="0"/>
              <a:t> Kim - CID 25101</a:t>
            </a:r>
          </a:p>
          <a:p>
            <a:pPr lvl="1">
              <a:buFont typeface="Arial" panose="020B0604020202020204" pitchFamily="34" charset="0"/>
              <a:buChar char="•"/>
            </a:pPr>
            <a:r>
              <a:rPr lang="en-US" sz="1400" strike="sngStrike" dirty="0">
                <a:hlinkClick r:id="rId7"/>
              </a:rPr>
              <a:t>https://mentor.ieee.org/802.11/dcn/20/11-20-1658-00-00ax-comment-resolutions-for-tomi.docx</a:t>
            </a:r>
            <a:r>
              <a:rPr lang="en-US" sz="1400" strike="sngStrike" dirty="0"/>
              <a:t> - Jarkko </a:t>
            </a:r>
            <a:r>
              <a:rPr lang="en-US" sz="1400" strike="sngStrike" dirty="0" err="1"/>
              <a:t>Kneckt</a:t>
            </a:r>
            <a:endParaRPr lang="en-US" sz="1400" strike="sngStrike" dirty="0"/>
          </a:p>
          <a:p>
            <a:pPr>
              <a:buFont typeface="Arial" panose="020B0604020202020204" pitchFamily="34" charset="0"/>
              <a:buChar char="•"/>
            </a:pPr>
            <a:r>
              <a:rPr lang="en-US" sz="1600" strike="sngStrike" dirty="0">
                <a:hlinkClick r:id="rId8"/>
              </a:rPr>
              <a:t>https://mentor.ieee.org/802.11/dcn/20/11-20-1532-00-00ax-comment-resolution-on-cids-25053-and-25054.docx</a:t>
            </a:r>
            <a:r>
              <a:rPr lang="en-US" sz="1600" strike="sngStrike" dirty="0"/>
              <a:t> -Edward Au</a:t>
            </a:r>
          </a:p>
          <a:p>
            <a:pPr>
              <a:buFont typeface="Arial" panose="020B0604020202020204" pitchFamily="34" charset="0"/>
              <a:buChar char="•"/>
            </a:pPr>
            <a:r>
              <a:rPr lang="en-US" sz="1600" dirty="0">
                <a:hlinkClick r:id="rId9"/>
              </a:rPr>
              <a:t>https://mentor.ieee.org/802.11/dcn/20/11-20-1598-00-00ax-d7-0-editorial-cr.docx</a:t>
            </a:r>
            <a:r>
              <a:rPr lang="en-US" sz="1600" dirty="0"/>
              <a:t> - Robert Stacey</a:t>
            </a:r>
          </a:p>
          <a:p>
            <a:pPr>
              <a:buFont typeface="Arial" panose="020B0604020202020204" pitchFamily="34" charset="0"/>
              <a:buChar char="•"/>
            </a:pPr>
            <a:r>
              <a:rPr lang="en-US" sz="1800" dirty="0" err="1"/>
              <a:t>AoB</a:t>
            </a:r>
            <a:endParaRPr lang="en-US" sz="1800" dirty="0"/>
          </a:p>
          <a:p>
            <a:pPr lvl="0">
              <a:buFont typeface="Arial" panose="020B0604020202020204" pitchFamily="34" charset="0"/>
              <a:buChar char="•"/>
            </a:pPr>
            <a:r>
              <a:rPr lang="en-US" sz="18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p:cNvSpPr>
            <a:spLocks noGrp="1"/>
          </p:cNvSpPr>
          <p:nvPr>
            <p:ph type="ftr" idx="14"/>
          </p:nvPr>
        </p:nvSpPr>
        <p:spPr>
          <a:xfrm>
            <a:off x="5486400" y="6476207"/>
            <a:ext cx="4246027" cy="180975"/>
          </a:xfrm>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138740973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AC74296-6B0D-2D40-99E6-4BB19FFE2192}"/>
              </a:ext>
            </a:extLst>
          </p:cNvPr>
          <p:cNvSpPr>
            <a:spLocks noGrp="1"/>
          </p:cNvSpPr>
          <p:nvPr>
            <p:ph type="title"/>
          </p:nvPr>
        </p:nvSpPr>
        <p:spPr/>
        <p:txBody>
          <a:bodyPr/>
          <a:lstStyle/>
          <a:p>
            <a:r>
              <a:rPr lang="en-US" dirty="0"/>
              <a:t>CR Motion #1120</a:t>
            </a:r>
          </a:p>
        </p:txBody>
      </p:sp>
      <p:sp>
        <p:nvSpPr>
          <p:cNvPr id="3" name="Content Placeholder 2">
            <a:extLst>
              <a:ext uri="{FF2B5EF4-FFF2-40B4-BE49-F238E27FC236}">
                <a16:creationId xmlns:a16="http://schemas.microsoft.com/office/drawing/2014/main" xmlns="" id="{A7A89F98-ED3A-2E49-A868-81E41140416A}"/>
              </a:ext>
            </a:extLst>
          </p:cNvPr>
          <p:cNvSpPr>
            <a:spLocks noGrp="1"/>
          </p:cNvSpPr>
          <p:nvPr>
            <p:ph idx="1"/>
          </p:nvPr>
        </p:nvSpPr>
        <p:spPr/>
        <p:txBody>
          <a:bodyPr/>
          <a:lstStyle/>
          <a:p>
            <a:r>
              <a:rPr lang="en-US" dirty="0"/>
              <a:t>Move to approve resolutions to CIDs </a:t>
            </a:r>
            <a:r>
              <a:rPr lang="en-GB" dirty="0"/>
              <a:t>25004, 25011, 25014, 25019, 25033, 25023, 25025, 25028, 25041, 25098, 25103, 25062, 25082, 25061 in doc </a:t>
            </a:r>
            <a:r>
              <a:rPr lang="en-GB" dirty="0">
                <a:hlinkClick r:id="rId2"/>
              </a:rPr>
              <a:t>https://mentor.ieee.org/802.11/dcn/20/11-20-1598-02-00ax-d7-0-editorial-cr.docx</a:t>
            </a:r>
            <a:r>
              <a:rPr lang="en-GB" dirty="0"/>
              <a:t> </a:t>
            </a:r>
            <a:r>
              <a:rPr lang="en-CA" dirty="0"/>
              <a:t> </a:t>
            </a:r>
          </a:p>
          <a:p>
            <a:endParaRPr lang="en-CA" dirty="0"/>
          </a:p>
          <a:p>
            <a:r>
              <a:rPr lang="en-CA" dirty="0"/>
              <a:t>Move: Robert Stacey		Second: Mark Rison</a:t>
            </a:r>
          </a:p>
          <a:p>
            <a:r>
              <a:rPr lang="en-CA" dirty="0"/>
              <a:t>Approved with unanimous consent.</a:t>
            </a:r>
            <a:endParaRPr lang="en-US" dirty="0"/>
          </a:p>
        </p:txBody>
      </p:sp>
      <p:sp>
        <p:nvSpPr>
          <p:cNvPr id="4" name="Slide Number Placeholder 3">
            <a:extLst>
              <a:ext uri="{FF2B5EF4-FFF2-40B4-BE49-F238E27FC236}">
                <a16:creationId xmlns:a16="http://schemas.microsoft.com/office/drawing/2014/main" xmlns="" id="{3AF95FBF-06BC-6F4A-B9DD-ABC0784BA5B3}"/>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xmlns="" id="{657C655B-0E9C-1D43-84F9-1DA4B56E0029}"/>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xmlns="" id="{E8F72C69-616E-9849-AAD6-2DB7A9314A50}"/>
              </a:ext>
            </a:extLst>
          </p:cNvPr>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106728090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October </a:t>
            </a:r>
            <a:r>
              <a:rPr lang="en-US" dirty="0" smtClean="0"/>
              <a:t>20</a:t>
            </a:r>
            <a:r>
              <a:rPr lang="en-US" baseline="30000" dirty="0" smtClean="0"/>
              <a:t>th</a:t>
            </a:r>
            <a:r>
              <a:rPr lang="en-US" dirty="0" smtClean="0"/>
              <a:t> </a:t>
            </a:r>
            <a:r>
              <a:rPr lang="en-US" dirty="0"/>
              <a:t>Teleconference Agenda</a:t>
            </a:r>
          </a:p>
        </p:txBody>
      </p:sp>
      <p:sp>
        <p:nvSpPr>
          <p:cNvPr id="3" name="Content Placeholder 2"/>
          <p:cNvSpPr>
            <a:spLocks noGrp="1"/>
          </p:cNvSpPr>
          <p:nvPr>
            <p:ph idx="1"/>
          </p:nvPr>
        </p:nvSpPr>
        <p:spPr>
          <a:xfrm>
            <a:off x="923355" y="160019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4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05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05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a:t>
            </a:r>
            <a:endParaRPr lang="en-US" sz="1600" dirty="0"/>
          </a:p>
          <a:p>
            <a:pPr>
              <a:buFont typeface="Arial" panose="020B0604020202020204" pitchFamily="34" charset="0"/>
              <a:buChar char="•"/>
            </a:pPr>
            <a:r>
              <a:rPr lang="en-US" sz="1600" dirty="0"/>
              <a:t>Comment Resolution and Motions</a:t>
            </a:r>
            <a:endParaRPr lang="en-US" sz="1100" dirty="0">
              <a:hlinkClick r:id="rId3"/>
            </a:endParaRPr>
          </a:p>
          <a:p>
            <a:pPr lvl="1">
              <a:buFont typeface="Arial" panose="020B0604020202020204" pitchFamily="34" charset="0"/>
              <a:buChar char="•"/>
            </a:pPr>
            <a:r>
              <a:rPr lang="en-US" sz="1400" dirty="0">
                <a:hlinkClick r:id="rId4"/>
              </a:rPr>
              <a:t>https://mentor.ieee.org/802.11/dcn/20/11-20-1541-00-00ax-mac-cr-miscellaneous-cids-for-sa2.docx</a:t>
            </a:r>
            <a:r>
              <a:rPr lang="en-US" sz="1400" dirty="0"/>
              <a:t> - Alfred </a:t>
            </a:r>
            <a:r>
              <a:rPr lang="en-US" sz="1400" dirty="0" err="1"/>
              <a:t>Asterjadhi</a:t>
            </a:r>
            <a:r>
              <a:rPr lang="en-US" sz="1400" dirty="0"/>
              <a:t> - update</a:t>
            </a:r>
          </a:p>
          <a:p>
            <a:pPr lvl="1">
              <a:buFont typeface="Arial" panose="020B0604020202020204" pitchFamily="34" charset="0"/>
              <a:buChar char="•"/>
            </a:pPr>
            <a:r>
              <a:rPr lang="en-US" sz="1400" dirty="0">
                <a:hlinkClick r:id="rId5"/>
              </a:rPr>
              <a:t>https://mentor.ieee.org/802.11/dcn/20/11-20-1571-00-00ax-sa2-comment-resolution-25076-25077.docx</a:t>
            </a:r>
            <a:r>
              <a:rPr lang="en-US" sz="1400" dirty="0"/>
              <a:t> - </a:t>
            </a:r>
            <a:r>
              <a:rPr lang="en-US" sz="1400" dirty="0" err="1"/>
              <a:t>Liwen</a:t>
            </a:r>
            <a:r>
              <a:rPr lang="en-US" sz="1400" dirty="0"/>
              <a:t> Chu - update</a:t>
            </a:r>
          </a:p>
          <a:p>
            <a:pPr lvl="1">
              <a:buFont typeface="Arial" panose="020B0604020202020204" pitchFamily="34" charset="0"/>
              <a:buChar char="•"/>
            </a:pPr>
            <a:r>
              <a:rPr lang="en-US" sz="1400" dirty="0">
                <a:hlinkClick r:id="rId6"/>
              </a:rPr>
              <a:t>https://mentor.ieee.org/802.11/dcn/20/11-20-1589-01-00ax-sa2-misc-phy-cids.docx</a:t>
            </a:r>
            <a:r>
              <a:rPr lang="en-US" sz="1400" dirty="0"/>
              <a:t> - </a:t>
            </a:r>
            <a:r>
              <a:rPr lang="en-US" sz="1400" dirty="0" err="1"/>
              <a:t>Youhan</a:t>
            </a:r>
            <a:r>
              <a:rPr lang="en-US" sz="1400" dirty="0"/>
              <a:t> Kim - CID 25101</a:t>
            </a:r>
          </a:p>
          <a:p>
            <a:pPr lvl="1">
              <a:buFont typeface="Arial" panose="020B0604020202020204" pitchFamily="34" charset="0"/>
              <a:buChar char="•"/>
            </a:pPr>
            <a:r>
              <a:rPr lang="en-US" sz="1050" dirty="0" smtClean="0">
                <a:hlinkClick r:id="rId7"/>
              </a:rPr>
              <a:t>https://mentor.ieee.org/802.11/dcn/20/11-20-1598-00-00ax-d7-0-editorial-cr.docx</a:t>
            </a:r>
            <a:r>
              <a:rPr lang="en-US" sz="1050" dirty="0" smtClean="0"/>
              <a:t> - Robert Stacey - CID 25010</a:t>
            </a:r>
          </a:p>
          <a:p>
            <a:pPr lvl="1">
              <a:buFont typeface="Arial" panose="020B0604020202020204" pitchFamily="34" charset="0"/>
              <a:buChar char="•"/>
            </a:pPr>
            <a:r>
              <a:rPr lang="en-US" sz="1050" dirty="0">
                <a:hlinkClick r:id="rId8"/>
              </a:rPr>
              <a:t>https://mentor.ieee.org/802.11/dcn/20/11-20-1658-00-00ax-comment-resolutions-for-tomi.docx</a:t>
            </a:r>
            <a:r>
              <a:rPr lang="en-US" sz="1050" dirty="0"/>
              <a:t> - </a:t>
            </a:r>
            <a:r>
              <a:rPr lang="en-US" sz="1050" dirty="0" err="1"/>
              <a:t>Jarkko</a:t>
            </a:r>
            <a:r>
              <a:rPr lang="en-US" sz="1050" dirty="0"/>
              <a:t> </a:t>
            </a:r>
            <a:r>
              <a:rPr lang="en-US" sz="1050" dirty="0" err="1"/>
              <a:t>Kneckt</a:t>
            </a:r>
            <a:endParaRPr lang="en-US" sz="1050" dirty="0" smtClean="0"/>
          </a:p>
          <a:p>
            <a:pPr>
              <a:buFont typeface="Arial" panose="020B0604020202020204" pitchFamily="34" charset="0"/>
              <a:buChar char="•"/>
            </a:pPr>
            <a:r>
              <a:rPr lang="en-US" sz="1600" dirty="0" smtClean="0">
                <a:hlinkClick r:id="rId9"/>
              </a:rPr>
              <a:t>https</a:t>
            </a:r>
            <a:r>
              <a:rPr lang="en-US" sz="1600" dirty="0">
                <a:hlinkClick r:id="rId9"/>
              </a:rPr>
              <a:t>://mentor.ieee.org/802.11/dcn/20/11-20-1532-00-00ax-comment-resolution-on-cids-25053-and-25054.docx</a:t>
            </a:r>
            <a:r>
              <a:rPr lang="en-US" sz="1600" dirty="0"/>
              <a:t> -Edward Au</a:t>
            </a:r>
          </a:p>
          <a:p>
            <a:pPr>
              <a:buFont typeface="Arial" panose="020B0604020202020204" pitchFamily="34" charset="0"/>
              <a:buChar char="•"/>
            </a:pPr>
            <a:r>
              <a:rPr lang="en-US" sz="1600" dirty="0" smtClean="0">
                <a:hlinkClick r:id="rId10"/>
              </a:rPr>
              <a:t>https</a:t>
            </a:r>
            <a:r>
              <a:rPr lang="en-US" sz="1600" dirty="0">
                <a:hlinkClick r:id="rId10"/>
              </a:rPr>
              <a:t>://mentor.ieee.org/802.11/dcn/20/11-20-1664-00-00ax-phy-cids-on-dcm-for-d7-0.docx</a:t>
            </a:r>
            <a:r>
              <a:rPr lang="en-US" sz="1600" dirty="0"/>
              <a:t> - </a:t>
            </a:r>
            <a:r>
              <a:rPr lang="en-US" sz="1600" dirty="0" err="1"/>
              <a:t>Jianhan</a:t>
            </a:r>
            <a:r>
              <a:rPr lang="en-US" sz="1600" dirty="0"/>
              <a:t> </a:t>
            </a:r>
            <a:r>
              <a:rPr lang="en-US" sz="1600" dirty="0" smtClean="0"/>
              <a:t>Liu</a:t>
            </a:r>
          </a:p>
          <a:p>
            <a:pPr>
              <a:buFont typeface="Arial" panose="020B0604020202020204" pitchFamily="34" charset="0"/>
              <a:buChar char="•"/>
            </a:pPr>
            <a:r>
              <a:rPr lang="en-US" sz="1600" dirty="0" smtClean="0"/>
              <a:t>11-20/1646 </a:t>
            </a:r>
            <a:r>
              <a:rPr lang="en-US" sz="1600" b="0" dirty="0"/>
              <a:t>MAC CR on Fragmentation for Draft </a:t>
            </a:r>
            <a:r>
              <a:rPr lang="en-US" sz="1600" b="0" dirty="0" smtClean="0"/>
              <a:t>7.0 Min </a:t>
            </a:r>
            <a:r>
              <a:rPr lang="en-US" sz="1600" b="0" dirty="0" err="1" smtClean="0"/>
              <a:t>Gan</a:t>
            </a:r>
            <a:endParaRPr lang="en-US" sz="1600" dirty="0" smtClean="0"/>
          </a:p>
          <a:p>
            <a:pPr>
              <a:buFont typeface="Arial" panose="020B0604020202020204" pitchFamily="34" charset="0"/>
              <a:buChar char="•"/>
            </a:pPr>
            <a:r>
              <a:rPr lang="en-US" sz="1600" dirty="0" smtClean="0"/>
              <a:t>11-20/1647 </a:t>
            </a:r>
            <a:r>
              <a:rPr lang="en-US" sz="1600" b="0" dirty="0"/>
              <a:t>Mac CR on MU Cascading for Draft </a:t>
            </a:r>
            <a:r>
              <a:rPr lang="en-US" sz="1600" b="0" dirty="0" smtClean="0"/>
              <a:t>7.0 – Ming </a:t>
            </a:r>
            <a:r>
              <a:rPr lang="en-US" sz="1600" b="0" dirty="0" err="1" smtClean="0"/>
              <a:t>Gan</a:t>
            </a:r>
            <a:endParaRPr lang="en-US" sz="1600" dirty="0"/>
          </a:p>
          <a:p>
            <a:pPr>
              <a:buFont typeface="Arial" panose="020B0604020202020204" pitchFamily="34" charset="0"/>
              <a:buChar char="•"/>
            </a:pPr>
            <a:r>
              <a:rPr lang="en-US" sz="1600" dirty="0" err="1"/>
              <a:t>AoB</a:t>
            </a:r>
            <a:endParaRPr lang="en-US" sz="1600" dirty="0"/>
          </a:p>
          <a:p>
            <a:pPr lvl="0">
              <a:buFont typeface="Arial" panose="020B0604020202020204" pitchFamily="34" charset="0"/>
              <a:buChar char="•"/>
            </a:pPr>
            <a:r>
              <a:rPr lang="en-US" sz="16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p:cNvSpPr>
            <a:spLocks noGrp="1"/>
          </p:cNvSpPr>
          <p:nvPr>
            <p:ph type="ftr" idx="14"/>
          </p:nvPr>
        </p:nvSpPr>
        <p:spPr>
          <a:xfrm>
            <a:off x="5486400" y="6476207"/>
            <a:ext cx="4246027" cy="180975"/>
          </a:xfrm>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13594409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few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18981713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85801"/>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838200" y="1373188"/>
            <a:ext cx="104394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32272051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457201"/>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838200" y="1601788"/>
            <a:ext cx="102108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337630681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29217" y="1219201"/>
            <a:ext cx="10460567" cy="4113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January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54871982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929217" y="1447801"/>
            <a:ext cx="1004358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24672435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3853909822"/>
      </p:ext>
    </p:extLst>
  </p:cSld>
  <p:clrMapOvr>
    <a:masterClrMapping/>
  </p:clrMapOvr>
</p:sld>
</file>

<file path=ppt/theme/theme1.xml><?xml version="1.0" encoding="utf-8"?>
<a:theme xmlns:a="http://schemas.openxmlformats.org/drawingml/2006/main" name="Office Theme">
  <a:themeElements>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1801</TotalTime>
  <Words>2536</Words>
  <Application>Microsoft Office PowerPoint</Application>
  <PresentationFormat>Widescreen</PresentationFormat>
  <Paragraphs>445</Paragraphs>
  <Slides>36</Slides>
  <Notes>12</Notes>
  <HiddenSlides>0</HiddenSlides>
  <MMClips>0</MMClips>
  <ScaleCrop>false</ScaleCrop>
  <HeadingPairs>
    <vt:vector size="8" baseType="variant">
      <vt:variant>
        <vt:lpstr>Fonts Used</vt:lpstr>
      </vt:variant>
      <vt:variant>
        <vt:i4>9</vt:i4>
      </vt:variant>
      <vt:variant>
        <vt:lpstr>Theme</vt:lpstr>
      </vt:variant>
      <vt:variant>
        <vt:i4>1</vt:i4>
      </vt:variant>
      <vt:variant>
        <vt:lpstr>Embedded OLE Servers</vt:lpstr>
      </vt:variant>
      <vt:variant>
        <vt:i4>1</vt:i4>
      </vt:variant>
      <vt:variant>
        <vt:lpstr>Slide Titles</vt:lpstr>
      </vt:variant>
      <vt:variant>
        <vt:i4>36</vt:i4>
      </vt:variant>
    </vt:vector>
  </HeadingPairs>
  <TitlesOfParts>
    <vt:vector size="47" baseType="lpstr">
      <vt:lpstr>Arial Unicode MS</vt:lpstr>
      <vt:lpstr>Monotype Sorts</vt:lpstr>
      <vt:lpstr>MS Gothic</vt:lpstr>
      <vt:lpstr>宋体</vt:lpstr>
      <vt:lpstr>Arial</vt:lpstr>
      <vt:lpstr>Arial Black</vt:lpstr>
      <vt:lpstr>Calibri</vt:lpstr>
      <vt:lpstr>Times New Roman</vt:lpstr>
      <vt:lpstr>Wingdings</vt:lpstr>
      <vt:lpstr>Office Theme</vt:lpstr>
      <vt:lpstr>Document</vt:lpstr>
      <vt:lpstr>TGax CRC Teleconference Agendas: October – November - December 2020</vt:lpstr>
      <vt:lpstr>  IEEE 802.11 TGax: High Efficiency WLAN Task Group</vt:lpstr>
      <vt:lpstr>Meeting Protocol</vt:lpstr>
      <vt:lpstr>Patent Policy</vt:lpstr>
      <vt:lpstr>Participants have a duty to inform the IEEE</vt:lpstr>
      <vt:lpstr>Ways to inform IEEE</vt:lpstr>
      <vt:lpstr>Other guidelines for IEEE WG meetings</vt:lpstr>
      <vt:lpstr>Patent-related information</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October 1st Teleconference Agenda</vt:lpstr>
      <vt:lpstr>Candidate CIDs</vt:lpstr>
      <vt:lpstr>Cascading Discussion</vt:lpstr>
      <vt:lpstr>Cascading SP</vt:lpstr>
      <vt:lpstr>CR Motion # 1108</vt:lpstr>
      <vt:lpstr>CR Motion #1109</vt:lpstr>
      <vt:lpstr>CR Motion#1110</vt:lpstr>
      <vt:lpstr>October 6th Teleconference Agenda</vt:lpstr>
      <vt:lpstr>Candidate CIDs</vt:lpstr>
      <vt:lpstr>CR Motion #1111</vt:lpstr>
      <vt:lpstr>October 8th Teleconference Agenda</vt:lpstr>
      <vt:lpstr>CR Motion #1112</vt:lpstr>
      <vt:lpstr>CR Motion #1113</vt:lpstr>
      <vt:lpstr>SP (11-20/1589r1)</vt:lpstr>
      <vt:lpstr>CR Motion #1114</vt:lpstr>
      <vt:lpstr>CR Motion #1115</vt:lpstr>
      <vt:lpstr>October 13th Teleconference Agenda</vt:lpstr>
      <vt:lpstr>October 15th Teleconference Agenda</vt:lpstr>
      <vt:lpstr>CR Motion #1116</vt:lpstr>
      <vt:lpstr>CR Motion #1117</vt:lpstr>
      <vt:lpstr>CR Motion #1118</vt:lpstr>
      <vt:lpstr>CR Motion #1119</vt:lpstr>
      <vt:lpstr>October 16th Teleconference Agenda</vt:lpstr>
      <vt:lpstr>CR Motion #1120</vt:lpstr>
      <vt:lpstr>October 20th Teleconference Agenda</vt:lpstr>
    </vt:vector>
  </TitlesOfParts>
  <Company>Huawei Technologies Co.,Ltd.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TGax September 2019 Meeting Agenda</dc:title>
  <dc:creator>Osama AboulMagd</dc:creator>
  <cp:lastModifiedBy>Osama AboulMagd</cp:lastModifiedBy>
  <cp:revision>147</cp:revision>
  <cp:lastPrinted>1601-01-01T00:00:00Z</cp:lastPrinted>
  <dcterms:created xsi:type="dcterms:W3CDTF">2019-08-14T12:42:27Z</dcterms:created>
  <dcterms:modified xsi:type="dcterms:W3CDTF">2020-10-17T19:13:23Z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1580298817</vt:lpwstr>
  </property>
</Properties>
</file>