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5" r:id="rId2"/>
    <p:sldId id="266" r:id="rId3"/>
    <p:sldId id="267" r:id="rId4"/>
    <p:sldId id="270" r:id="rId5"/>
    <p:sldId id="271" r:id="rId6"/>
    <p:sldId id="272" r:id="rId7"/>
    <p:sldId id="273" r:id="rId8"/>
    <p:sldId id="274" r:id="rId9"/>
    <p:sldId id="296" r:id="rId10"/>
    <p:sldId id="297" r:id="rId11"/>
    <p:sldId id="298" r:id="rId12"/>
    <p:sldId id="533" r:id="rId13"/>
    <p:sldId id="475" r:id="rId14"/>
    <p:sldId id="527" r:id="rId15"/>
    <p:sldId id="535" r:id="rId16"/>
    <p:sldId id="534" r:id="rId17"/>
    <p:sldId id="536" r:id="rId18"/>
    <p:sldId id="537"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3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581670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October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October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October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October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802.11-20/1552r1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1531-01-00ax-cr-for-miscellaneous-cids-in-sa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1-00-00ax-mac-cr-miscellaneous-cids-for-sa2.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1559-02-00ax-capability-indication-for-he-sm-power-save.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1531-04-00ax-cr-for-miscellaneous-cids-in-sa2.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October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October – November - December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191"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a:t>
            </a:r>
            <a:r>
              <a:rPr lang="en-US" baseline="30000" dirty="0"/>
              <a:t>st</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p>
          <a:p>
            <a:pPr lvl="1">
              <a:buFont typeface="Arial" panose="020B0604020202020204" pitchFamily="34" charset="0"/>
              <a:buChar char="•"/>
            </a:pPr>
            <a:r>
              <a:rPr lang="en-US" dirty="0"/>
              <a:t>Cascading Discussion</a:t>
            </a:r>
            <a:endParaRPr lang="en-US" sz="1200" dirty="0">
              <a:hlinkClick r:id="rId3"/>
            </a:endParaRPr>
          </a:p>
          <a:p>
            <a:pPr lvl="1">
              <a:buFont typeface="Arial" panose="020B0604020202020204" pitchFamily="34" charset="0"/>
              <a:buChar char="•"/>
            </a:pPr>
            <a:r>
              <a:rPr lang="en-US" sz="1200" strike="sngStrike" dirty="0">
                <a:hlinkClick r:id="rId3"/>
              </a:rPr>
              <a:t>https://mentor.ieee.org/802.11/dcn/20/11-20-1523-00-00ax-11ax-sa2-draft-7-0-comment-resolutions.docx</a:t>
            </a:r>
            <a:r>
              <a:rPr lang="en-US" sz="1200" strike="sngStrike" dirty="0"/>
              <a:t> - </a:t>
            </a:r>
            <a:r>
              <a:rPr lang="en-US" sz="1200" strike="sngStrike" dirty="0" err="1"/>
              <a:t>Menzo</a:t>
            </a:r>
            <a:r>
              <a:rPr lang="en-US" sz="1200" strike="sngStrike" dirty="0"/>
              <a:t> </a:t>
            </a:r>
            <a:r>
              <a:rPr lang="en-US" sz="1200" strike="sngStrike" dirty="0" err="1"/>
              <a:t>Wentink</a:t>
            </a:r>
            <a:endParaRPr lang="en-US" sz="1200" strike="sngStrike" dirty="0"/>
          </a:p>
          <a:p>
            <a:pPr lvl="1">
              <a:buFont typeface="Arial" panose="020B0604020202020204" pitchFamily="34" charset="0"/>
              <a:buChar char="•"/>
            </a:pPr>
            <a:r>
              <a:rPr lang="en-US" sz="1200" strike="sngStrike" dirty="0">
                <a:hlinkClick r:id="rId4"/>
              </a:rPr>
              <a:t>https://mentor.ieee.org/802.11/dcn/20/11-20-1528-00-00ax-sig-b-cr-on-d7-0.doc</a:t>
            </a:r>
            <a:r>
              <a:rPr lang="en-US" sz="1200" strike="sngStrike" dirty="0"/>
              <a:t> - Ross Jian Yu</a:t>
            </a:r>
          </a:p>
          <a:p>
            <a:pPr lvl="1">
              <a:buFont typeface="Arial" panose="020B0604020202020204" pitchFamily="34" charset="0"/>
              <a:buChar char="•"/>
            </a:pPr>
            <a:r>
              <a:rPr lang="en-US" sz="1200" dirty="0">
                <a:hlinkClick r:id="rId5"/>
              </a:rPr>
              <a:t>https://mentor.ieee.org/802.11/dcn/20/11-20-1530-02-00ax-sa2-clause-10-comment-resolution.docx</a:t>
            </a:r>
            <a:r>
              <a:rPr lang="en-US" sz="1200" dirty="0"/>
              <a:t> - Osama </a:t>
            </a:r>
            <a:r>
              <a:rPr lang="en-US" sz="1200" dirty="0" err="1"/>
              <a:t>Aboul-Magd</a:t>
            </a:r>
            <a:endParaRPr lang="en-US" sz="1200" dirty="0"/>
          </a:p>
          <a:p>
            <a:pPr lvl="1">
              <a:buFont typeface="Arial" panose="020B0604020202020204" pitchFamily="34" charset="0"/>
              <a:buChar char="•"/>
            </a:pPr>
            <a:r>
              <a:rPr lang="en-US" sz="1200" dirty="0">
                <a:hlinkClick r:id="rId6"/>
              </a:rPr>
              <a:t>https://mentor.ieee.org/802.11/dcn/20/11-20-1559-02-00ax-capability-indication-for-he-sm-power-save.docx</a:t>
            </a:r>
            <a:r>
              <a:rPr lang="en-US" sz="1200" dirty="0"/>
              <a:t> - Po-Kai Huang</a:t>
            </a:r>
          </a:p>
          <a:p>
            <a:pPr lvl="1">
              <a:buFont typeface="Arial" panose="020B0604020202020204" pitchFamily="34" charset="0"/>
              <a:buChar char="•"/>
            </a:pPr>
            <a:r>
              <a:rPr lang="en-US" sz="1200" dirty="0">
                <a:hlinkClick r:id="rId7"/>
              </a:rPr>
              <a:t>https://mentor.ieee.org/802.11/dcn/20/11-20-1541-00-00ax-mac-cr-miscellaneous-cids-for-sa2.docx</a:t>
            </a:r>
            <a:r>
              <a:rPr lang="en-US" sz="1200" dirty="0"/>
              <a:t> - Alfred </a:t>
            </a:r>
            <a:r>
              <a:rPr lang="en-US" sz="1200" dirty="0" err="1"/>
              <a:t>Asterjadhi</a:t>
            </a:r>
            <a:endParaRPr lang="en-US" sz="1200" dirty="0"/>
          </a:p>
          <a:p>
            <a:pPr lvl="1">
              <a:buFont typeface="Arial" panose="020B0604020202020204" pitchFamily="34" charset="0"/>
              <a:buChar char="•"/>
            </a:pPr>
            <a:r>
              <a:rPr lang="en-US" sz="1200" dirty="0">
                <a:hlinkClick r:id="rId8"/>
              </a:rPr>
              <a:t>https://mentor.ieee.org/802.11/dcn/20/11-20-1531-01-00ax-cr-for-miscellaneous-cids-in-sa2.docx</a:t>
            </a:r>
            <a:r>
              <a:rPr lang="en-US" sz="1200" dirty="0"/>
              <a:t> - Po-Kai Huang</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3881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77188825"/>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25043, </a:t>
                      </a:r>
                      <a:r>
                        <a:rPr lang="en-GB" sz="1800" strike="noStrike" kern="1200" dirty="0">
                          <a:solidFill>
                            <a:schemeClr val="dk1"/>
                          </a:solidFill>
                          <a:effectLst/>
                          <a:highlight>
                            <a:srgbClr val="FFFF00"/>
                          </a:highlight>
                          <a:latin typeface="+mn-lt"/>
                          <a:ea typeface="+mn-ea"/>
                          <a:cs typeface="+mn-cs"/>
                        </a:rPr>
                        <a:t>25044</a:t>
                      </a:r>
                      <a:r>
                        <a:rPr lang="en-GB" sz="1800" strike="noStrike" kern="1200" dirty="0">
                          <a:solidFill>
                            <a:schemeClr val="dk1"/>
                          </a:solidFill>
                          <a:effectLst/>
                          <a:latin typeface="+mn-lt"/>
                          <a:ea typeface="+mn-ea"/>
                          <a:cs typeface="+mn-cs"/>
                        </a:rPr>
                        <a:t>, 25064, 25118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11-20/1531</a:t>
                      </a:r>
                    </a:p>
                  </a:txBody>
                  <a:tcPr/>
                </a:tc>
                <a:tc>
                  <a:txBody>
                    <a:bodyPr/>
                    <a:lstStyle/>
                    <a:p>
                      <a:r>
                        <a:rPr lang="en-GB" sz="1800" kern="1200" dirty="0">
                          <a:solidFill>
                            <a:schemeClr val="dk1"/>
                          </a:solidFill>
                          <a:effectLst/>
                          <a:latin typeface="+mn-lt"/>
                          <a:ea typeface="+mn-ea"/>
                          <a:cs typeface="+mn-cs"/>
                        </a:rPr>
                        <a:t>25045, 25048, 25065, 25070, 25093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657884173"/>
                  </a:ext>
                </a:extLst>
              </a:tr>
              <a:tr h="370840">
                <a:tc>
                  <a:txBody>
                    <a:bodyPr/>
                    <a:lstStyle/>
                    <a:p>
                      <a:endParaRPr lang="en-US"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25005 </a:t>
                      </a:r>
                      <a:r>
                        <a:rPr lang="en-US" strike="noStrike" dirty="0">
                          <a:sym typeface="Wingdings" pitchFamily="2" charset="2"/>
                        </a:rPr>
                        <a:t> Cascading</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Discussion</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818667"/>
            <a:ext cx="10361084" cy="2666999"/>
          </a:xfrm>
        </p:spPr>
        <p:txBody>
          <a:bodyPr/>
          <a:lstStyle/>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a:t>
            </a:r>
          </a:p>
          <a:p>
            <a:r>
              <a:rPr lang="en-US" sz="1400" b="0" dirty="0"/>
              <a:t> </a:t>
            </a:r>
          </a:p>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737335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SP</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591629"/>
            <a:ext cx="10361084" cy="2666999"/>
          </a:xfrm>
        </p:spPr>
        <p:txBody>
          <a:bodyPr/>
          <a:lstStyle/>
          <a:p>
            <a:r>
              <a:rPr lang="en-US" sz="1400" b="0" dirty="0"/>
              <a:t>Which Option do you prefer</a:t>
            </a:r>
          </a:p>
          <a:p>
            <a:r>
              <a:rPr lang="en-US" sz="1400" b="0" dirty="0"/>
              <a:t>Option 1: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 </a:t>
            </a:r>
            <a:r>
              <a:rPr lang="en-US" sz="1400" b="0" dirty="0">
                <a:solidFill>
                  <a:srgbClr val="FF0000"/>
                </a:solidFill>
                <a:highlight>
                  <a:srgbClr val="00FF00"/>
                </a:highlight>
              </a:rPr>
              <a:t>- 1</a:t>
            </a:r>
          </a:p>
          <a:p>
            <a:r>
              <a:rPr lang="en-US" sz="1400" b="0" dirty="0"/>
              <a:t> </a:t>
            </a:r>
          </a:p>
          <a:p>
            <a:r>
              <a:rPr lang="en-US" sz="1400" b="0" dirty="0"/>
              <a:t>Option 2: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 -8</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p>
          <a:p>
            <a:r>
              <a:rPr lang="en-US" sz="1400" b="0" dirty="0"/>
              <a:t>Option 3: No change - 3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34176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9549-A1E6-F047-90AD-432BAE46BA76}"/>
              </a:ext>
            </a:extLst>
          </p:cNvPr>
          <p:cNvSpPr>
            <a:spLocks noGrp="1"/>
          </p:cNvSpPr>
          <p:nvPr>
            <p:ph type="title"/>
          </p:nvPr>
        </p:nvSpPr>
        <p:spPr/>
        <p:txBody>
          <a:bodyPr/>
          <a:lstStyle/>
          <a:p>
            <a:r>
              <a:rPr lang="en-US" dirty="0"/>
              <a:t>CR Motion # 1108</a:t>
            </a:r>
          </a:p>
        </p:txBody>
      </p:sp>
      <p:sp>
        <p:nvSpPr>
          <p:cNvPr id="3" name="Content Placeholder 2">
            <a:extLst>
              <a:ext uri="{FF2B5EF4-FFF2-40B4-BE49-F238E27FC236}">
                <a16:creationId xmlns:a16="http://schemas.microsoft.com/office/drawing/2014/main" id="{BE636CC0-E74D-364C-971A-BBFAC9A5AE16}"/>
              </a:ext>
            </a:extLst>
          </p:cNvPr>
          <p:cNvSpPr>
            <a:spLocks noGrp="1"/>
          </p:cNvSpPr>
          <p:nvPr>
            <p:ph idx="1"/>
          </p:nvPr>
        </p:nvSpPr>
        <p:spPr/>
        <p:txBody>
          <a:bodyPr/>
          <a:lstStyle/>
          <a:p>
            <a:r>
              <a:rPr lang="en-US" dirty="0"/>
              <a:t>Move to approve “Revised” as the resolution to CID 25005. </a:t>
            </a:r>
            <a:r>
              <a:rPr lang="en-US" dirty="0" err="1"/>
              <a:t>TGax</a:t>
            </a:r>
            <a:r>
              <a:rPr lang="en-US" dirty="0"/>
              <a:t> Editor please make the changes:</a:t>
            </a:r>
          </a:p>
          <a:p>
            <a:r>
              <a:rPr lang="en-US" sz="1600" b="0" dirty="0"/>
              <a:t>change the first sentence in 26.5.3 MU cascading sequence to </a:t>
            </a:r>
            <a:r>
              <a:rPr lang="en-US" altLang="ja-JP" sz="1600" b="0" dirty="0"/>
              <a:t>“</a:t>
            </a:r>
            <a:r>
              <a:rPr lang="en-US" sz="1600" b="0" dirty="0"/>
              <a:t>An MU cascading sequence is a frame exchange sequence between an AP and one or more non-AP STAs in which the AP, within a single PPDU, acknowledges one or more frames from a STA, and triggers the STA for a further UL transmission.",</a:t>
            </a:r>
          </a:p>
          <a:p>
            <a:r>
              <a:rPr lang="en-US" sz="1600" b="0" dirty="0"/>
              <a:t>-      add </a:t>
            </a:r>
            <a:r>
              <a:rPr lang="en-US" altLang="ja-JP" sz="1600" b="0" dirty="0"/>
              <a:t>“</a:t>
            </a:r>
            <a:r>
              <a:rPr lang="en-US" sz="1600" b="0" dirty="0"/>
              <a:t>NOTE</a:t>
            </a:r>
            <a:r>
              <a:rPr lang="en-US" altLang="ja-JP" sz="1600" b="0" dirty="0"/>
              <a:t>—</a:t>
            </a:r>
            <a:r>
              <a:rPr lang="en-US" sz="16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600" b="0" dirty="0"/>
              <a:t>” </a:t>
            </a:r>
            <a:r>
              <a:rPr lang="en-US" sz="1600" b="0" dirty="0"/>
              <a:t>between the last 3</a:t>
            </a:r>
            <a:r>
              <a:rPr lang="en-US" sz="1600" b="0" baseline="30000" dirty="0"/>
              <a:t>rd</a:t>
            </a:r>
            <a:r>
              <a:rPr lang="en-US" sz="1600" b="0" dirty="0"/>
              <a:t> and 2</a:t>
            </a:r>
            <a:r>
              <a:rPr lang="en-US" sz="1600" b="0" baseline="30000" dirty="0"/>
              <a:t>nd</a:t>
            </a:r>
            <a:r>
              <a:rPr lang="en-US" sz="1600" b="0" dirty="0"/>
              <a:t>paragraph in 26.5.3, and</a:t>
            </a:r>
          </a:p>
          <a:p>
            <a:r>
              <a:rPr lang="en-US" sz="1600" b="0" dirty="0"/>
              <a:t>-      delete </a:t>
            </a:r>
            <a:r>
              <a:rPr lang="en-US" altLang="ja-JP" sz="1600" b="0" dirty="0"/>
              <a:t>“</a:t>
            </a:r>
            <a:r>
              <a:rPr lang="en-US" sz="1600" b="0" dirty="0"/>
              <a:t>The A-MPDU may contain other MPDUs, subject to the rules in 26.6 (A-MPDU operation in an HE PPDU).</a:t>
            </a:r>
            <a:r>
              <a:rPr lang="en-US" altLang="ja-JP" sz="1600" b="0" dirty="0"/>
              <a:t>”</a:t>
            </a:r>
            <a:r>
              <a:rPr lang="en-US" sz="1600" b="0" dirty="0"/>
              <a:t> in 26.5.3.</a:t>
            </a:r>
            <a:endParaRPr lang="en-US" b="0" dirty="0">
              <a:highlight>
                <a:srgbClr val="00FF00"/>
              </a:highlight>
            </a:endParaRPr>
          </a:p>
          <a:p>
            <a:r>
              <a:rPr lang="en-US" dirty="0"/>
              <a:t>Move: 	Mark Rison	Second: </a:t>
            </a:r>
            <a:r>
              <a:rPr lang="en-US" dirty="0" err="1"/>
              <a:t>Tomo</a:t>
            </a:r>
            <a:r>
              <a:rPr lang="en-US" dirty="0"/>
              <a:t> Adachi</a:t>
            </a:r>
          </a:p>
          <a:p>
            <a:r>
              <a:rPr lang="en-US" dirty="0"/>
              <a:t>Y/N/A:10/1/1 Motion pass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7E50AF5-7155-E840-83A5-BAEFD3EADD9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A0C521B-BE8C-774A-A7FD-8CA888407B9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3013052-9D4A-C04E-A09C-B9B28C70AB95}"/>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43211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8C9C3-C699-9641-9FAF-1EC866BD4547}"/>
              </a:ext>
            </a:extLst>
          </p:cNvPr>
          <p:cNvSpPr>
            <a:spLocks noGrp="1"/>
          </p:cNvSpPr>
          <p:nvPr>
            <p:ph type="title"/>
          </p:nvPr>
        </p:nvSpPr>
        <p:spPr/>
        <p:txBody>
          <a:bodyPr/>
          <a:lstStyle/>
          <a:p>
            <a:r>
              <a:rPr lang="en-US" dirty="0"/>
              <a:t>CR Motion #1109</a:t>
            </a:r>
          </a:p>
        </p:txBody>
      </p:sp>
      <p:sp>
        <p:nvSpPr>
          <p:cNvPr id="3" name="Content Placeholder 2">
            <a:extLst>
              <a:ext uri="{FF2B5EF4-FFF2-40B4-BE49-F238E27FC236}">
                <a16:creationId xmlns:a16="http://schemas.microsoft.com/office/drawing/2014/main" id="{8D1C34AF-116E-074B-93F2-50448730C2D3}"/>
              </a:ext>
            </a:extLst>
          </p:cNvPr>
          <p:cNvSpPr>
            <a:spLocks noGrp="1"/>
          </p:cNvSpPr>
          <p:nvPr>
            <p:ph idx="1"/>
          </p:nvPr>
        </p:nvSpPr>
        <p:spPr/>
        <p:txBody>
          <a:bodyPr/>
          <a:lstStyle/>
          <a:p>
            <a:r>
              <a:rPr lang="en-US" dirty="0"/>
              <a:t>Move to approve resolutions to CIDs </a:t>
            </a:r>
            <a:r>
              <a:rPr lang="en-GB" dirty="0"/>
              <a:t>25043, 25044, 25118 in doc</a:t>
            </a:r>
            <a:r>
              <a:rPr lang="en-CA" dirty="0"/>
              <a:t> </a:t>
            </a:r>
            <a:r>
              <a:rPr lang="en-CA" dirty="0">
                <a:hlinkClick r:id="rId2"/>
              </a:rPr>
              <a:t>https://mentor.ieee.org/802.11/dcn/20/11-20-1530-02-00ax-sa2-clause-10-comment-resolution.docx</a:t>
            </a:r>
            <a:r>
              <a:rPr lang="en-CA" dirty="0"/>
              <a:t> </a:t>
            </a:r>
          </a:p>
          <a:p>
            <a:endParaRPr lang="en-CA" dirty="0"/>
          </a:p>
          <a:p>
            <a:r>
              <a:rPr lang="en-CA" dirty="0"/>
              <a:t>Move:  Alfred </a:t>
            </a:r>
            <a:r>
              <a:rPr lang="en-CA" dirty="0" err="1"/>
              <a:t>Asterjadhi</a:t>
            </a:r>
            <a:r>
              <a:rPr lang="en-CA" dirty="0"/>
              <a:t>			Second: </a:t>
            </a:r>
            <a:r>
              <a:rPr lang="en-CA" dirty="0" err="1"/>
              <a:t>Yasu</a:t>
            </a:r>
            <a:r>
              <a:rPr lang="en-CA" dirty="0"/>
              <a:t> Inoue</a:t>
            </a:r>
          </a:p>
          <a:p>
            <a:r>
              <a:rPr lang="en-CA" dirty="0"/>
              <a:t>Approved with unanimous </a:t>
            </a:r>
            <a:r>
              <a:rPr lang="en-CA" dirty="0" err="1"/>
              <a:t>sconsent</a:t>
            </a:r>
            <a:endParaRPr lang="en-US" dirty="0"/>
          </a:p>
        </p:txBody>
      </p:sp>
      <p:sp>
        <p:nvSpPr>
          <p:cNvPr id="4" name="Slide Number Placeholder 3">
            <a:extLst>
              <a:ext uri="{FF2B5EF4-FFF2-40B4-BE49-F238E27FC236}">
                <a16:creationId xmlns:a16="http://schemas.microsoft.com/office/drawing/2014/main" id="{396AB94E-5487-4949-9C12-138A9B34008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6F6AB0B6-7A26-484C-B9AA-1CAC72BCCE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AEE1B56-DC0E-A04B-BD4E-F183DD9B205E}"/>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9668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BC1A2-4659-1747-AF1C-F65960975C35}"/>
              </a:ext>
            </a:extLst>
          </p:cNvPr>
          <p:cNvSpPr>
            <a:spLocks noGrp="1"/>
          </p:cNvSpPr>
          <p:nvPr>
            <p:ph type="title"/>
          </p:nvPr>
        </p:nvSpPr>
        <p:spPr/>
        <p:txBody>
          <a:bodyPr/>
          <a:lstStyle/>
          <a:p>
            <a:r>
              <a:rPr lang="en-US" dirty="0"/>
              <a:t>CR Motion#1110</a:t>
            </a:r>
          </a:p>
        </p:txBody>
      </p:sp>
      <p:sp>
        <p:nvSpPr>
          <p:cNvPr id="3" name="Content Placeholder 2">
            <a:extLst>
              <a:ext uri="{FF2B5EF4-FFF2-40B4-BE49-F238E27FC236}">
                <a16:creationId xmlns:a16="http://schemas.microsoft.com/office/drawing/2014/main" id="{AB2635EE-BA64-924A-BCC8-44857B9E69FB}"/>
              </a:ext>
            </a:extLst>
          </p:cNvPr>
          <p:cNvSpPr>
            <a:spLocks noGrp="1"/>
          </p:cNvSpPr>
          <p:nvPr>
            <p:ph idx="1"/>
          </p:nvPr>
        </p:nvSpPr>
        <p:spPr/>
        <p:txBody>
          <a:bodyPr/>
          <a:lstStyle/>
          <a:p>
            <a:r>
              <a:rPr lang="en-US" dirty="0"/>
              <a:t>Move to approve resolutions to CIDs </a:t>
            </a:r>
            <a:r>
              <a:rPr lang="en-GB" dirty="0"/>
              <a:t>25045, 25048, 25065, 25070, 25093</a:t>
            </a:r>
            <a:r>
              <a:rPr lang="en-US" dirty="0"/>
              <a:t> in doc </a:t>
            </a:r>
          </a:p>
          <a:p>
            <a:r>
              <a:rPr lang="en-CA" dirty="0">
                <a:hlinkClick r:id="rId2"/>
              </a:rPr>
              <a:t>https://mentor.ieee.org/802.11/dcn/20/11-20-1531-04-00ax-cr-for-miscellaneous-cids-in-sa2.docx</a:t>
            </a:r>
            <a:r>
              <a:rPr lang="en-CA" dirty="0"/>
              <a:t> </a:t>
            </a:r>
          </a:p>
          <a:p>
            <a:endParaRPr lang="en-CA" dirty="0"/>
          </a:p>
          <a:p>
            <a:r>
              <a:rPr lang="en-CA" dirty="0"/>
              <a:t>Move:		Po-Kai Huang	Second: </a:t>
            </a:r>
            <a:r>
              <a:rPr lang="en-CA" dirty="0" err="1"/>
              <a:t>Liwen</a:t>
            </a:r>
            <a:r>
              <a:rPr lang="en-CA" dirty="0"/>
              <a:t> Chu</a:t>
            </a:r>
          </a:p>
          <a:p>
            <a:r>
              <a:rPr lang="en-CA" dirty="0"/>
              <a:t>Approved with unanimous consent.</a:t>
            </a:r>
          </a:p>
        </p:txBody>
      </p:sp>
      <p:sp>
        <p:nvSpPr>
          <p:cNvPr id="4" name="Slide Number Placeholder 3">
            <a:extLst>
              <a:ext uri="{FF2B5EF4-FFF2-40B4-BE49-F238E27FC236}">
                <a16:creationId xmlns:a16="http://schemas.microsoft.com/office/drawing/2014/main" id="{2C23D6F5-D4E7-0146-B2D1-4650B867A78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6476139-0A62-F441-85CE-B228996A47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9F33AA2-2756-3440-9D54-72B9C9A16C8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234027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sz="2000" dirty="0"/>
              <a:t> </a:t>
            </a:r>
            <a:r>
              <a:rPr lang="en-US" sz="3600" dirty="0" err="1">
                <a:latin typeface="Arial" panose="020B0604020202020204" pitchFamily="34" charset="0"/>
              </a:rPr>
              <a:t>TGax</a:t>
            </a:r>
            <a:r>
              <a:rPr lang="en-US" sz="3600" dirty="0">
                <a:latin typeface="Arial" panose="020B0604020202020204" pitchFamily="34" charset="0"/>
              </a:rPr>
              <a:t> CRC Teleconference Agendas: October – November - December 2020</a:t>
            </a:r>
          </a:p>
          <a:p>
            <a:pPr algn="ctr">
              <a:lnSpc>
                <a:spcPct val="90000"/>
              </a:lnSpc>
              <a:buFontTx/>
              <a:buNone/>
            </a:pPr>
            <a:endParaRPr lang="en-US" altLang="en-US" sz="20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Chair: Osama Aboul-Magd (Huawei Technologies)</a:t>
            </a:r>
          </a:p>
          <a:p>
            <a:pPr algn="ctr">
              <a:lnSpc>
                <a:spcPct val="90000"/>
              </a:lnSpc>
              <a:buFontTx/>
              <a:buNone/>
            </a:pPr>
            <a:r>
              <a:rPr lang="en-US" altLang="en-US" sz="2000" dirty="0">
                <a:latin typeface="Arial" panose="020B0604020202020204" pitchFamily="34" charset="0"/>
              </a:rPr>
              <a:t>Vice Chair: Alfred Asterjadhi (Qualcomm)</a:t>
            </a:r>
          </a:p>
          <a:p>
            <a:pPr algn="ctr">
              <a:lnSpc>
                <a:spcPct val="90000"/>
              </a:lnSpc>
              <a:buFontTx/>
              <a:buNone/>
            </a:pPr>
            <a:r>
              <a:rPr lang="en-US" altLang="en-US" sz="2000" dirty="0">
                <a:latin typeface="Arial" panose="020B0604020202020204" pitchFamily="34" charset="0"/>
              </a:rPr>
              <a:t>Vice Chair: Ron </a:t>
            </a:r>
            <a:r>
              <a:rPr lang="en-US" altLang="en-US" sz="2000" dirty="0" err="1">
                <a:latin typeface="Arial" panose="020B0604020202020204" pitchFamily="34" charset="0"/>
              </a:rPr>
              <a:t>Porat</a:t>
            </a:r>
            <a:r>
              <a:rPr lang="en-US" altLang="en-US" sz="2000" dirty="0">
                <a:latin typeface="Arial" panose="020B0604020202020204" pitchFamily="34" charset="0"/>
              </a:rPr>
              <a:t> (Broadcom)</a:t>
            </a:r>
            <a:endParaRPr lang="en-US" altLang="en-US" sz="18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Secretary: Yasuhiko Inoue (NTT)</a:t>
            </a:r>
          </a:p>
          <a:p>
            <a:pPr algn="ctr">
              <a:lnSpc>
                <a:spcPct val="90000"/>
              </a:lnSpc>
              <a:buFontTx/>
              <a:buNone/>
            </a:pPr>
            <a:r>
              <a:rPr lang="en-US" altLang="en-US" sz="2000" dirty="0">
                <a:latin typeface="Arial" panose="020B0604020202020204" pitchFamily="34" charset="0"/>
              </a:rPr>
              <a:t>Technical Editor: Robert Stacey (Intel)</a:t>
            </a:r>
            <a:endParaRPr lang="en-CA" altLang="en-US"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1200</TotalTime>
  <Words>2432</Words>
  <Application>Microsoft Macintosh PowerPoint</Application>
  <PresentationFormat>Widescreen</PresentationFormat>
  <Paragraphs>210</Paragraphs>
  <Slides>18</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6" baseType="lpstr">
      <vt:lpstr>Arial</vt:lpstr>
      <vt:lpstr>Arial Black</vt:lpstr>
      <vt:lpstr>Calibri</vt:lpstr>
      <vt:lpstr>Monotype Sorts</vt:lpstr>
      <vt:lpstr>Times New Roman</vt:lpstr>
      <vt:lpstr>Wingdings</vt:lpstr>
      <vt:lpstr>Office Theme</vt:lpstr>
      <vt:lpstr>Document</vt:lpstr>
      <vt:lpstr>TGax CRC Teleconference Agendas: October – November - December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October 1st Teleconference Agenda</vt:lpstr>
      <vt:lpstr>Candidate CIDs</vt:lpstr>
      <vt:lpstr>Cascading Discussion</vt:lpstr>
      <vt:lpstr>Cascading SP</vt:lpstr>
      <vt:lpstr>CR Motion # 1108</vt:lpstr>
      <vt:lpstr>CR Motion #1109</vt:lpstr>
      <vt:lpstr>CR Motion#1110</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103</cp:revision>
  <cp:lastPrinted>1601-01-01T00:00:00Z</cp:lastPrinted>
  <dcterms:created xsi:type="dcterms:W3CDTF">2019-08-14T12:42:27Z</dcterms:created>
  <dcterms:modified xsi:type="dcterms:W3CDTF">2020-10-02T00:52:37Z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