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896" r:id="rId5"/>
    <p:sldId id="1573" r:id="rId6"/>
    <p:sldId id="1574" r:id="rId7"/>
    <p:sldId id="1577" r:id="rId8"/>
    <p:sldId id="1583" r:id="rId9"/>
    <p:sldId id="1589" r:id="rId10"/>
    <p:sldId id="1586" r:id="rId11"/>
    <p:sldId id="1588" r:id="rId12"/>
    <p:sldId id="1572" r:id="rId13"/>
    <p:sldId id="1571" r:id="rId14"/>
    <p:sldId id="1575"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61E1A8-3484-4AC1-8063-62CBB6F0D0FD}" v="35" dt="2020-09-29T02:22:56.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Chen" userId="7b3df222-37f2-4ef5-b6ff-21f127db4b9a" providerId="ADAL" clId="{93020A2C-578C-48F2-9720-6BAAD009299C}"/>
    <pc:docChg chg="modSld">
      <pc:chgData name="Alice Chen" userId="7b3df222-37f2-4ef5-b6ff-21f127db4b9a" providerId="ADAL" clId="{93020A2C-578C-48F2-9720-6BAAD009299C}" dt="2020-09-09T22:58:06.304" v="7" actId="20577"/>
      <pc:docMkLst>
        <pc:docMk/>
      </pc:docMkLst>
      <pc:sldChg chg="modSp">
        <pc:chgData name="Alice Chen" userId="7b3df222-37f2-4ef5-b6ff-21f127db4b9a" providerId="ADAL" clId="{93020A2C-578C-48F2-9720-6BAAD009299C}" dt="2020-09-09T22:58:06.304" v="7" actId="20577"/>
        <pc:sldMkLst>
          <pc:docMk/>
          <pc:sldMk cId="4171019117" sldId="1585"/>
        </pc:sldMkLst>
        <pc:spChg chg="mod">
          <ac:chgData name="Alice Chen" userId="7b3df222-37f2-4ef5-b6ff-21f127db4b9a" providerId="ADAL" clId="{93020A2C-578C-48F2-9720-6BAAD009299C}" dt="2020-09-09T22:58:06.304" v="7" actId="20577"/>
          <ac:spMkLst>
            <pc:docMk/>
            <pc:sldMk cId="4171019117" sldId="1585"/>
            <ac:spMk id="3" creationId="{B924CD43-3496-4184-A0DE-DDD7E7D700B4}"/>
          </ac:spMkLst>
        </pc:spChg>
      </pc:sldChg>
    </pc:docChg>
  </pc:docChgLst>
  <pc:docChgLst>
    <pc:chgData name="Alice Chen" userId="7b3df222-37f2-4ef5-b6ff-21f127db4b9a" providerId="ADAL" clId="{BB61E1A8-3484-4AC1-8063-62CBB6F0D0FD}"/>
    <pc:docChg chg="undo custSel addSld delSld modSld modMainMaster">
      <pc:chgData name="Alice Chen" userId="7b3df222-37f2-4ef5-b6ff-21f127db4b9a" providerId="ADAL" clId="{BB61E1A8-3484-4AC1-8063-62CBB6F0D0FD}" dt="2020-09-29T02:25:43.074" v="1560" actId="20577"/>
      <pc:docMkLst>
        <pc:docMk/>
      </pc:docMkLst>
      <pc:sldChg chg="modSp">
        <pc:chgData name="Alice Chen" userId="7b3df222-37f2-4ef5-b6ff-21f127db4b9a" providerId="ADAL" clId="{BB61E1A8-3484-4AC1-8063-62CBB6F0D0FD}" dt="2020-09-29T02:25:38.220" v="1557" actId="20577"/>
        <pc:sldMkLst>
          <pc:docMk/>
          <pc:sldMk cId="0" sldId="896"/>
        </pc:sldMkLst>
        <pc:spChg chg="mod">
          <ac:chgData name="Alice Chen" userId="7b3df222-37f2-4ef5-b6ff-21f127db4b9a" providerId="ADAL" clId="{BB61E1A8-3484-4AC1-8063-62CBB6F0D0FD}" dt="2020-09-29T02:25:38.220" v="1557" actId="20577"/>
          <ac:spMkLst>
            <pc:docMk/>
            <pc:sldMk cId="0" sldId="896"/>
            <ac:spMk id="15365" creationId="{5EB80220-6DDA-46D8-A532-4F8294B75F35}"/>
          </ac:spMkLst>
        </pc:spChg>
        <pc:graphicFrameChg chg="modGraphic">
          <ac:chgData name="Alice Chen" userId="7b3df222-37f2-4ef5-b6ff-21f127db4b9a" providerId="ADAL" clId="{BB61E1A8-3484-4AC1-8063-62CBB6F0D0FD}" dt="2020-09-29T02:24:10.946" v="1554" actId="20577"/>
          <ac:graphicFrameMkLst>
            <pc:docMk/>
            <pc:sldMk cId="0" sldId="896"/>
            <ac:graphicFrameMk id="10" creationId="{25F5C18A-0A86-46B8-B635-CCCF8DFDF22F}"/>
          </ac:graphicFrameMkLst>
        </pc:graphicFrameChg>
      </pc:sldChg>
      <pc:sldChg chg="modSp">
        <pc:chgData name="Alice Chen" userId="7b3df222-37f2-4ef5-b6ff-21f127db4b9a" providerId="ADAL" clId="{BB61E1A8-3484-4AC1-8063-62CBB6F0D0FD}" dt="2020-09-29T02:25:43.074" v="1560" actId="20577"/>
        <pc:sldMkLst>
          <pc:docMk/>
          <pc:sldMk cId="2994607776" sldId="1573"/>
        </pc:sldMkLst>
        <pc:spChg chg="mod">
          <ac:chgData name="Alice Chen" userId="7b3df222-37f2-4ef5-b6ff-21f127db4b9a" providerId="ADAL" clId="{BB61E1A8-3484-4AC1-8063-62CBB6F0D0FD}" dt="2020-09-29T02:25:43.074" v="1560" actId="20577"/>
          <ac:spMkLst>
            <pc:docMk/>
            <pc:sldMk cId="2994607776" sldId="1573"/>
            <ac:spMk id="3" creationId="{2552B99E-2C45-42D3-B26C-CE7E402F7CE6}"/>
          </ac:spMkLst>
        </pc:spChg>
      </pc:sldChg>
      <pc:sldChg chg="modSp">
        <pc:chgData name="Alice Chen" userId="7b3df222-37f2-4ef5-b6ff-21f127db4b9a" providerId="ADAL" clId="{BB61E1A8-3484-4AC1-8063-62CBB6F0D0FD}" dt="2020-09-18T07:06:14.034" v="1445" actId="20577"/>
        <pc:sldMkLst>
          <pc:docMk/>
          <pc:sldMk cId="1519967638" sldId="1574"/>
        </pc:sldMkLst>
        <pc:spChg chg="mod">
          <ac:chgData name="Alice Chen" userId="7b3df222-37f2-4ef5-b6ff-21f127db4b9a" providerId="ADAL" clId="{BB61E1A8-3484-4AC1-8063-62CBB6F0D0FD}" dt="2020-09-18T07:06:14.034" v="1445" actId="20577"/>
          <ac:spMkLst>
            <pc:docMk/>
            <pc:sldMk cId="1519967638" sldId="1574"/>
            <ac:spMk id="3" creationId="{84EF519A-E065-4FB2-8997-5D5A58DBCECF}"/>
          </ac:spMkLst>
        </pc:spChg>
        <pc:graphicFrameChg chg="mod modGraphic">
          <ac:chgData name="Alice Chen" userId="7b3df222-37f2-4ef5-b6ff-21f127db4b9a" providerId="ADAL" clId="{BB61E1A8-3484-4AC1-8063-62CBB6F0D0FD}" dt="2020-09-18T06:53:14.525" v="1209" actId="207"/>
          <ac:graphicFrameMkLst>
            <pc:docMk/>
            <pc:sldMk cId="1519967638" sldId="1574"/>
            <ac:graphicFrameMk id="7" creationId="{6324C4A0-1B8B-469B-93B4-96C7E2D22FA5}"/>
          </ac:graphicFrameMkLst>
        </pc:graphicFrameChg>
      </pc:sldChg>
      <pc:sldChg chg="modSp">
        <pc:chgData name="Alice Chen" userId="7b3df222-37f2-4ef5-b6ff-21f127db4b9a" providerId="ADAL" clId="{BB61E1A8-3484-4AC1-8063-62CBB6F0D0FD}" dt="2020-09-18T07:05:11.713" v="1441" actId="20577"/>
        <pc:sldMkLst>
          <pc:docMk/>
          <pc:sldMk cId="806847908" sldId="1577"/>
        </pc:sldMkLst>
        <pc:spChg chg="mod">
          <ac:chgData name="Alice Chen" userId="7b3df222-37f2-4ef5-b6ff-21f127db4b9a" providerId="ADAL" clId="{BB61E1A8-3484-4AC1-8063-62CBB6F0D0FD}" dt="2020-09-18T07:05:11.713" v="1441" actId="20577"/>
          <ac:spMkLst>
            <pc:docMk/>
            <pc:sldMk cId="806847908" sldId="1577"/>
            <ac:spMk id="3" creationId="{C93B5A8B-D3F5-4A68-801E-EF2984A6369A}"/>
          </ac:spMkLst>
        </pc:spChg>
      </pc:sldChg>
      <pc:sldChg chg="modSp">
        <pc:chgData name="Alice Chen" userId="7b3df222-37f2-4ef5-b6ff-21f127db4b9a" providerId="ADAL" clId="{BB61E1A8-3484-4AC1-8063-62CBB6F0D0FD}" dt="2020-09-18T07:05:20.001" v="1443" actId="20577"/>
        <pc:sldMkLst>
          <pc:docMk/>
          <pc:sldMk cId="2963118929" sldId="1583"/>
        </pc:sldMkLst>
        <pc:spChg chg="mod">
          <ac:chgData name="Alice Chen" userId="7b3df222-37f2-4ef5-b6ff-21f127db4b9a" providerId="ADAL" clId="{BB61E1A8-3484-4AC1-8063-62CBB6F0D0FD}" dt="2020-09-18T07:05:20.001" v="1443" actId="20577"/>
          <ac:spMkLst>
            <pc:docMk/>
            <pc:sldMk cId="2963118929" sldId="1583"/>
            <ac:spMk id="3" creationId="{C93B5A8B-D3F5-4A68-801E-EF2984A6369A}"/>
          </ac:spMkLst>
        </pc:spChg>
      </pc:sldChg>
      <pc:sldChg chg="del">
        <pc:chgData name="Alice Chen" userId="7b3df222-37f2-4ef5-b6ff-21f127db4b9a" providerId="ADAL" clId="{BB61E1A8-3484-4AC1-8063-62CBB6F0D0FD}" dt="2020-09-17T02:07:03.091" v="613" actId="2696"/>
        <pc:sldMkLst>
          <pc:docMk/>
          <pc:sldMk cId="4171019117" sldId="1585"/>
        </pc:sldMkLst>
      </pc:sldChg>
      <pc:sldChg chg="modSp">
        <pc:chgData name="Alice Chen" userId="7b3df222-37f2-4ef5-b6ff-21f127db4b9a" providerId="ADAL" clId="{BB61E1A8-3484-4AC1-8063-62CBB6F0D0FD}" dt="2020-09-17T01:42:18.734" v="423" actId="6549"/>
        <pc:sldMkLst>
          <pc:docMk/>
          <pc:sldMk cId="2839751974" sldId="1586"/>
        </pc:sldMkLst>
        <pc:spChg chg="mod">
          <ac:chgData name="Alice Chen" userId="7b3df222-37f2-4ef5-b6ff-21f127db4b9a" providerId="ADAL" clId="{BB61E1A8-3484-4AC1-8063-62CBB6F0D0FD}" dt="2020-09-17T01:42:18.734" v="423" actId="6549"/>
          <ac:spMkLst>
            <pc:docMk/>
            <pc:sldMk cId="2839751974" sldId="1586"/>
            <ac:spMk id="3" creationId="{30A20296-0401-4CC4-9E8F-C6B05527CDCE}"/>
          </ac:spMkLst>
        </pc:spChg>
      </pc:sldChg>
      <pc:sldChg chg="modSp">
        <pc:chgData name="Alice Chen" userId="7b3df222-37f2-4ef5-b6ff-21f127db4b9a" providerId="ADAL" clId="{BB61E1A8-3484-4AC1-8063-62CBB6F0D0FD}" dt="2020-09-17T01:42:08.128" v="422" actId="6549"/>
        <pc:sldMkLst>
          <pc:docMk/>
          <pc:sldMk cId="4244326179" sldId="1588"/>
        </pc:sldMkLst>
        <pc:spChg chg="mod">
          <ac:chgData name="Alice Chen" userId="7b3df222-37f2-4ef5-b6ff-21f127db4b9a" providerId="ADAL" clId="{BB61E1A8-3484-4AC1-8063-62CBB6F0D0FD}" dt="2020-09-17T01:42:08.128" v="422" actId="6549"/>
          <ac:spMkLst>
            <pc:docMk/>
            <pc:sldMk cId="4244326179" sldId="1588"/>
            <ac:spMk id="3" creationId="{30A20296-0401-4CC4-9E8F-C6B05527CDCE}"/>
          </ac:spMkLst>
        </pc:spChg>
      </pc:sldChg>
      <pc:sldChg chg="addSp delSp modSp add">
        <pc:chgData name="Alice Chen" userId="7b3df222-37f2-4ef5-b6ff-21f127db4b9a" providerId="ADAL" clId="{BB61E1A8-3484-4AC1-8063-62CBB6F0D0FD}" dt="2020-09-18T07:03:49.589" v="1438" actId="20577"/>
        <pc:sldMkLst>
          <pc:docMk/>
          <pc:sldMk cId="1584942623" sldId="1589"/>
        </pc:sldMkLst>
        <pc:spChg chg="mod">
          <ac:chgData name="Alice Chen" userId="7b3df222-37f2-4ef5-b6ff-21f127db4b9a" providerId="ADAL" clId="{BB61E1A8-3484-4AC1-8063-62CBB6F0D0FD}" dt="2020-09-18T07:03:49.589" v="1438" actId="20577"/>
          <ac:spMkLst>
            <pc:docMk/>
            <pc:sldMk cId="1584942623" sldId="1589"/>
            <ac:spMk id="3" creationId="{84EF519A-E065-4FB2-8997-5D5A58DBCECF}"/>
          </ac:spMkLst>
        </pc:spChg>
        <pc:graphicFrameChg chg="del">
          <ac:chgData name="Alice Chen" userId="7b3df222-37f2-4ef5-b6ff-21f127db4b9a" providerId="ADAL" clId="{BB61E1A8-3484-4AC1-8063-62CBB6F0D0FD}" dt="2020-09-17T02:23:30.459" v="889" actId="478"/>
          <ac:graphicFrameMkLst>
            <pc:docMk/>
            <pc:sldMk cId="1584942623" sldId="1589"/>
            <ac:graphicFrameMk id="7" creationId="{6324C4A0-1B8B-469B-93B4-96C7E2D22FA5}"/>
          </ac:graphicFrameMkLst>
        </pc:graphicFrameChg>
        <pc:graphicFrameChg chg="add mod ord modGraphic">
          <ac:chgData name="Alice Chen" userId="7b3df222-37f2-4ef5-b6ff-21f127db4b9a" providerId="ADAL" clId="{BB61E1A8-3484-4AC1-8063-62CBB6F0D0FD}" dt="2020-09-18T07:01:54.423" v="1290" actId="207"/>
          <ac:graphicFrameMkLst>
            <pc:docMk/>
            <pc:sldMk cId="1584942623" sldId="1589"/>
            <ac:graphicFrameMk id="8" creationId="{B7541EE5-8E9A-4F31-8308-CE3028B1D0CD}"/>
          </ac:graphicFrameMkLst>
        </pc:graphicFrameChg>
      </pc:sldChg>
      <pc:sldMasterChg chg="modSp">
        <pc:chgData name="Alice Chen" userId="7b3df222-37f2-4ef5-b6ff-21f127db4b9a" providerId="ADAL" clId="{BB61E1A8-3484-4AC1-8063-62CBB6F0D0FD}" dt="2020-09-29T02:21:13.931" v="1449" actId="20577"/>
        <pc:sldMasterMkLst>
          <pc:docMk/>
          <pc:sldMasterMk cId="0" sldId="2147483648"/>
        </pc:sldMasterMkLst>
        <pc:spChg chg="mod">
          <ac:chgData name="Alice Chen" userId="7b3df222-37f2-4ef5-b6ff-21f127db4b9a" providerId="ADAL" clId="{BB61E1A8-3484-4AC1-8063-62CBB6F0D0FD}" dt="2020-09-29T02:21:13.931" v="1449" actId="20577"/>
          <ac:spMkLst>
            <pc:docMk/>
            <pc:sldMasterMk cId="0" sldId="2147483648"/>
            <ac:spMk id="1031" creationId="{F47EBAF5-52AC-49CF-A3FD-31E596F2D8C6}"/>
          </ac:spMkLst>
        </pc:spChg>
      </pc:sldMasterChg>
    </pc:docChg>
  </pc:docChgLst>
  <pc:docChgLst>
    <pc:chgData name="Alice Chen" userId="7b3df222-37f2-4ef5-b6ff-21f127db4b9a" providerId="ADAL" clId="{BC559FFA-6823-4C0B-B9D8-98EF0EBD06D2}"/>
    <pc:docChg chg="custSel addSld delSld modSld">
      <pc:chgData name="Alice Chen" userId="7b3df222-37f2-4ef5-b6ff-21f127db4b9a" providerId="ADAL" clId="{BC559FFA-6823-4C0B-B9D8-98EF0EBD06D2}" dt="2020-09-16T21:38:38.069" v="588" actId="20577"/>
      <pc:docMkLst>
        <pc:docMk/>
      </pc:docMkLst>
      <pc:sldChg chg="modSp">
        <pc:chgData name="Alice Chen" userId="7b3df222-37f2-4ef5-b6ff-21f127db4b9a" providerId="ADAL" clId="{BC559FFA-6823-4C0B-B9D8-98EF0EBD06D2}" dt="2020-09-11T20:20:49.256" v="506" actId="20577"/>
        <pc:sldMkLst>
          <pc:docMk/>
          <pc:sldMk cId="806847908" sldId="1577"/>
        </pc:sldMkLst>
        <pc:spChg chg="mod">
          <ac:chgData name="Alice Chen" userId="7b3df222-37f2-4ef5-b6ff-21f127db4b9a" providerId="ADAL" clId="{BC559FFA-6823-4C0B-B9D8-98EF0EBD06D2}" dt="2020-09-11T20:20:49.256" v="506" actId="20577"/>
          <ac:spMkLst>
            <pc:docMk/>
            <pc:sldMk cId="806847908" sldId="1577"/>
            <ac:spMk id="3" creationId="{C93B5A8B-D3F5-4A68-801E-EF2984A6369A}"/>
          </ac:spMkLst>
        </pc:spChg>
      </pc:sldChg>
      <pc:sldChg chg="modSp">
        <pc:chgData name="Alice Chen" userId="7b3df222-37f2-4ef5-b6ff-21f127db4b9a" providerId="ADAL" clId="{BC559FFA-6823-4C0B-B9D8-98EF0EBD06D2}" dt="2020-09-16T21:33:21.618" v="555" actId="20577"/>
        <pc:sldMkLst>
          <pc:docMk/>
          <pc:sldMk cId="2839751974" sldId="1586"/>
        </pc:sldMkLst>
        <pc:spChg chg="mod">
          <ac:chgData name="Alice Chen" userId="7b3df222-37f2-4ef5-b6ff-21f127db4b9a" providerId="ADAL" clId="{BC559FFA-6823-4C0B-B9D8-98EF0EBD06D2}" dt="2020-09-11T08:09:32.422" v="184" actId="20577"/>
          <ac:spMkLst>
            <pc:docMk/>
            <pc:sldMk cId="2839751974" sldId="1586"/>
            <ac:spMk id="2" creationId="{A9EF6ADB-4EE2-4640-B9C8-724E27785B2E}"/>
          </ac:spMkLst>
        </pc:spChg>
        <pc:spChg chg="mod">
          <ac:chgData name="Alice Chen" userId="7b3df222-37f2-4ef5-b6ff-21f127db4b9a" providerId="ADAL" clId="{BC559FFA-6823-4C0B-B9D8-98EF0EBD06D2}" dt="2020-09-16T21:33:21.618" v="555" actId="20577"/>
          <ac:spMkLst>
            <pc:docMk/>
            <pc:sldMk cId="2839751974" sldId="1586"/>
            <ac:spMk id="3" creationId="{30A20296-0401-4CC4-9E8F-C6B05527CDCE}"/>
          </ac:spMkLst>
        </pc:spChg>
      </pc:sldChg>
      <pc:sldChg chg="add del">
        <pc:chgData name="Alice Chen" userId="7b3df222-37f2-4ef5-b6ff-21f127db4b9a" providerId="ADAL" clId="{BC559FFA-6823-4C0B-B9D8-98EF0EBD06D2}" dt="2020-09-11T20:23:42.216" v="507" actId="2696"/>
        <pc:sldMkLst>
          <pc:docMk/>
          <pc:sldMk cId="3548641253" sldId="1587"/>
        </pc:sldMkLst>
      </pc:sldChg>
      <pc:sldChg chg="modSp add">
        <pc:chgData name="Alice Chen" userId="7b3df222-37f2-4ef5-b6ff-21f127db4b9a" providerId="ADAL" clId="{BC559FFA-6823-4C0B-B9D8-98EF0EBD06D2}" dt="2020-09-16T21:38:38.069" v="588" actId="20577"/>
        <pc:sldMkLst>
          <pc:docMk/>
          <pc:sldMk cId="4244326179" sldId="1588"/>
        </pc:sldMkLst>
        <pc:spChg chg="mod">
          <ac:chgData name="Alice Chen" userId="7b3df222-37f2-4ef5-b6ff-21f127db4b9a" providerId="ADAL" clId="{BC559FFA-6823-4C0B-B9D8-98EF0EBD06D2}" dt="2020-09-11T08:09:44.558" v="186" actId="20577"/>
          <ac:spMkLst>
            <pc:docMk/>
            <pc:sldMk cId="4244326179" sldId="1588"/>
            <ac:spMk id="2" creationId="{A9EF6ADB-4EE2-4640-B9C8-724E27785B2E}"/>
          </ac:spMkLst>
        </pc:spChg>
        <pc:spChg chg="mod">
          <ac:chgData name="Alice Chen" userId="7b3df222-37f2-4ef5-b6ff-21f127db4b9a" providerId="ADAL" clId="{BC559FFA-6823-4C0B-B9D8-98EF0EBD06D2}" dt="2020-09-16T21:38:38.069" v="588" actId="20577"/>
          <ac:spMkLst>
            <pc:docMk/>
            <pc:sldMk cId="4244326179" sldId="1588"/>
            <ac:spMk id="3" creationId="{30A20296-0401-4CC4-9E8F-C6B05527CDC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5BBD4055-202F-46DB-9486-BD49C6FC6D52}" type="slidenum">
              <a:rPr lang="en-GB" altLang="en-US" smtClean="0"/>
              <a:pPr>
                <a:spcBef>
                  <a:spcPct val="0"/>
                </a:spcBef>
              </a:pPr>
              <a:t>1</a:t>
            </a:fld>
            <a:endParaRPr lang="en-GB" altLang="en-US" dirty="0"/>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September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September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Alice Chen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September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September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802.11-20/1546r0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U-SIG Design for TB PPDU</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2020-09-08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dirty="0"/>
              <a:t>Alice Chen (Qualcomm)</a:t>
            </a:r>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a:t>
            </a:fld>
            <a:endParaRPr lang="en-GB" altLang="en-US" dirty="0"/>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1763985525"/>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alicel@qti.qualcomm.com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svermani@qti.</a:t>
                      </a:r>
                      <a:r>
                        <a:rPr lang="en-US" sz="1100" err="1"/>
                        <a:t>qualcomm</a:t>
                      </a:r>
                      <a:r>
                        <a:rPr lang="en-US" sz="1100"/>
                        <a:t>.com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err="1"/>
                        <a:t>btian</a:t>
                      </a:r>
                      <a:r>
                        <a:rPr lang="en-US" sz="1100"/>
                        <a:t>@qti.qualcomm.com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youhank@</a:t>
                      </a:r>
                      <a:r>
                        <a:rPr lang="en-US" sz="1100" err="1"/>
                        <a:t>qti</a:t>
                      </a:r>
                      <a:r>
                        <a:rPr lang="en-US" sz="1100"/>
                        <a:t>.qualcomm.com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C109-B752-4CCD-9D15-A429AA9D6963}"/>
              </a:ext>
            </a:extLst>
          </p:cNvPr>
          <p:cNvSpPr>
            <a:spLocks noGrp="1"/>
          </p:cNvSpPr>
          <p:nvPr>
            <p:ph type="title"/>
          </p:nvPr>
        </p:nvSpPr>
        <p:spPr/>
        <p:txBody>
          <a:bodyPr/>
          <a:lstStyle/>
          <a:p>
            <a:r>
              <a:rPr lang="en-US" dirty="0"/>
              <a:t>Spatial Reuse Field in TB PPDU</a:t>
            </a:r>
          </a:p>
        </p:txBody>
      </p:sp>
      <p:sp>
        <p:nvSpPr>
          <p:cNvPr id="3" name="Content Placeholder 2">
            <a:extLst>
              <a:ext uri="{FF2B5EF4-FFF2-40B4-BE49-F238E27FC236}">
                <a16:creationId xmlns:a16="http://schemas.microsoft.com/office/drawing/2014/main" id="{5C3076A6-D025-4E5E-974F-60C4AF680ECB}"/>
              </a:ext>
            </a:extLst>
          </p:cNvPr>
          <p:cNvSpPr>
            <a:spLocks noGrp="1"/>
          </p:cNvSpPr>
          <p:nvPr>
            <p:ph idx="1"/>
          </p:nvPr>
        </p:nvSpPr>
        <p:spPr>
          <a:xfrm>
            <a:off x="684213" y="1989138"/>
            <a:ext cx="3580789" cy="4114800"/>
          </a:xfrm>
        </p:spPr>
        <p:txBody>
          <a:bodyPr/>
          <a:lstStyle/>
          <a:p>
            <a:r>
              <a:rPr lang="en-US" sz="2000" dirty="0"/>
              <a:t>Reuse the 4-bit table for the SR field in the 11be TB PPDU</a:t>
            </a:r>
          </a:p>
          <a:p>
            <a:endParaRPr lang="en-US" sz="2000" dirty="0"/>
          </a:p>
        </p:txBody>
      </p:sp>
      <p:sp>
        <p:nvSpPr>
          <p:cNvPr id="4" name="Date Placeholder 3">
            <a:extLst>
              <a:ext uri="{FF2B5EF4-FFF2-40B4-BE49-F238E27FC236}">
                <a16:creationId xmlns:a16="http://schemas.microsoft.com/office/drawing/2014/main" id="{8B8D882D-EFF8-43DB-8EB6-F026A0F6CD17}"/>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857CAB76-4ACA-4D4D-A174-3851C3AC4A31}"/>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6B3AB523-AC1F-4897-B595-893F7B29BD92}"/>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10</a:t>
            </a:fld>
            <a:endParaRPr lang="en-GB" altLang="en-US" dirty="0"/>
          </a:p>
        </p:txBody>
      </p:sp>
      <p:pic>
        <p:nvPicPr>
          <p:cNvPr id="7" name="Picture 6">
            <a:extLst>
              <a:ext uri="{FF2B5EF4-FFF2-40B4-BE49-F238E27FC236}">
                <a16:creationId xmlns:a16="http://schemas.microsoft.com/office/drawing/2014/main" id="{82BF187E-B040-424B-8EF3-3727E26E3729}"/>
              </a:ext>
            </a:extLst>
          </p:cNvPr>
          <p:cNvPicPr>
            <a:picLocks noChangeAspect="1"/>
          </p:cNvPicPr>
          <p:nvPr/>
        </p:nvPicPr>
        <p:blipFill>
          <a:blip r:embed="rId2"/>
          <a:stretch>
            <a:fillRect/>
          </a:stretch>
        </p:blipFill>
        <p:spPr>
          <a:xfrm>
            <a:off x="4265002" y="1563246"/>
            <a:ext cx="4302030" cy="4882783"/>
          </a:xfrm>
          <a:prstGeom prst="rect">
            <a:avLst/>
          </a:prstGeom>
        </p:spPr>
      </p:pic>
    </p:spTree>
    <p:extLst>
      <p:ext uri="{BB962C8B-B14F-4D97-AF65-F5344CB8AC3E}">
        <p14:creationId xmlns:p14="http://schemas.microsoft.com/office/powerpoint/2010/main" val="16736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08C44-9AF3-4F57-96C4-87C940F22643}"/>
              </a:ext>
            </a:extLst>
          </p:cNvPr>
          <p:cNvSpPr>
            <a:spLocks noGrp="1"/>
          </p:cNvSpPr>
          <p:nvPr>
            <p:ph type="title"/>
          </p:nvPr>
        </p:nvSpPr>
        <p:spPr/>
        <p:txBody>
          <a:bodyPr/>
          <a:lstStyle/>
          <a:p>
            <a:r>
              <a:rPr lang="en-US" dirty="0"/>
              <a:t>Recap: HE-SIG-A in HE TB PPDU</a:t>
            </a:r>
          </a:p>
        </p:txBody>
      </p:sp>
      <p:sp>
        <p:nvSpPr>
          <p:cNvPr id="4" name="Date Placeholder 3">
            <a:extLst>
              <a:ext uri="{FF2B5EF4-FFF2-40B4-BE49-F238E27FC236}">
                <a16:creationId xmlns:a16="http://schemas.microsoft.com/office/drawing/2014/main" id="{B1FAD15A-6A70-435F-9A0C-18A66F84A6EC}"/>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DDF568E9-B9F3-4C29-9CE9-264707F57C47}"/>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592F8087-7214-4B0C-A9B4-9CC5569E14A3}"/>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graphicFrame>
        <p:nvGraphicFramePr>
          <p:cNvPr id="7" name="Table 6">
            <a:extLst>
              <a:ext uri="{FF2B5EF4-FFF2-40B4-BE49-F238E27FC236}">
                <a16:creationId xmlns:a16="http://schemas.microsoft.com/office/drawing/2014/main" id="{B584F6C5-FEDE-4E5D-8616-E533A06F379C}"/>
              </a:ext>
            </a:extLst>
          </p:cNvPr>
          <p:cNvGraphicFramePr>
            <a:graphicFrameLocks noGrp="1"/>
          </p:cNvGraphicFramePr>
          <p:nvPr>
            <p:extLst>
              <p:ext uri="{D42A27DB-BD31-4B8C-83A1-F6EECF244321}">
                <p14:modId xmlns:p14="http://schemas.microsoft.com/office/powerpoint/2010/main" val="1824203814"/>
              </p:ext>
            </p:extLst>
          </p:nvPr>
        </p:nvGraphicFramePr>
        <p:xfrm>
          <a:off x="683568" y="2132856"/>
          <a:ext cx="7774895" cy="3962400"/>
        </p:xfrm>
        <a:graphic>
          <a:graphicData uri="http://schemas.openxmlformats.org/drawingml/2006/table">
            <a:tbl>
              <a:tblPr firstRow="1" bandRow="1">
                <a:tableStyleId>{5C22544A-7EE6-4342-B048-85BDC9FD1C3A}</a:tableStyleId>
              </a:tblPr>
              <a:tblGrid>
                <a:gridCol w="1333500">
                  <a:extLst>
                    <a:ext uri="{9D8B030D-6E8A-4147-A177-3AD203B41FA5}">
                      <a16:colId xmlns:a16="http://schemas.microsoft.com/office/drawing/2014/main" val="1341406822"/>
                    </a:ext>
                  </a:extLst>
                </a:gridCol>
                <a:gridCol w="723900">
                  <a:extLst>
                    <a:ext uri="{9D8B030D-6E8A-4147-A177-3AD203B41FA5}">
                      <a16:colId xmlns:a16="http://schemas.microsoft.com/office/drawing/2014/main" val="4157718816"/>
                    </a:ext>
                  </a:extLst>
                </a:gridCol>
                <a:gridCol w="1467847">
                  <a:extLst>
                    <a:ext uri="{9D8B030D-6E8A-4147-A177-3AD203B41FA5}">
                      <a16:colId xmlns:a16="http://schemas.microsoft.com/office/drawing/2014/main" val="2676378589"/>
                    </a:ext>
                  </a:extLst>
                </a:gridCol>
                <a:gridCol w="1224136">
                  <a:extLst>
                    <a:ext uri="{9D8B030D-6E8A-4147-A177-3AD203B41FA5}">
                      <a16:colId xmlns:a16="http://schemas.microsoft.com/office/drawing/2014/main" val="4082161347"/>
                    </a:ext>
                  </a:extLst>
                </a:gridCol>
                <a:gridCol w="792088">
                  <a:extLst>
                    <a:ext uri="{9D8B030D-6E8A-4147-A177-3AD203B41FA5}">
                      <a16:colId xmlns:a16="http://schemas.microsoft.com/office/drawing/2014/main" val="1685687098"/>
                    </a:ext>
                  </a:extLst>
                </a:gridCol>
                <a:gridCol w="2233424">
                  <a:extLst>
                    <a:ext uri="{9D8B030D-6E8A-4147-A177-3AD203B41FA5}">
                      <a16:colId xmlns:a16="http://schemas.microsoft.com/office/drawing/2014/main" val="4226647932"/>
                    </a:ext>
                  </a:extLst>
                </a:gridCol>
              </a:tblGrid>
              <a:tr h="370840">
                <a:tc>
                  <a:txBody>
                    <a:bodyPr/>
                    <a:lstStyle/>
                    <a:p>
                      <a:r>
                        <a:rPr lang="en-US" sz="1600" dirty="0"/>
                        <a:t>HE-SIG-A1</a:t>
                      </a:r>
                    </a:p>
                  </a:txBody>
                  <a:tcPr/>
                </a:tc>
                <a:tc>
                  <a:txBody>
                    <a:bodyPr/>
                    <a:lstStyle/>
                    <a:p>
                      <a:r>
                        <a:rPr lang="en-US" sz="1600" dirty="0" err="1"/>
                        <a:t>N_bit</a:t>
                      </a:r>
                      <a:endParaRPr lang="en-US" sz="1600" dirty="0"/>
                    </a:p>
                  </a:txBody>
                  <a:tcPr/>
                </a:tc>
                <a:tc>
                  <a:txBody>
                    <a:bodyPr/>
                    <a:lstStyle/>
                    <a:p>
                      <a:r>
                        <a:rPr lang="en-US" sz="1600" dirty="0"/>
                        <a:t>Field</a:t>
                      </a:r>
                    </a:p>
                  </a:txBody>
                  <a:tcPr/>
                </a:tc>
                <a:tc>
                  <a:txBody>
                    <a:bodyPr/>
                    <a:lstStyle/>
                    <a:p>
                      <a:r>
                        <a:rPr lang="en-US" sz="1600" dirty="0"/>
                        <a:t>HE-SIG-A2</a:t>
                      </a:r>
                    </a:p>
                  </a:txBody>
                  <a:tcPr/>
                </a:tc>
                <a:tc>
                  <a:txBody>
                    <a:bodyPr/>
                    <a:lstStyle/>
                    <a:p>
                      <a:r>
                        <a:rPr lang="en-US" sz="1600" dirty="0" err="1"/>
                        <a:t>N_bit</a:t>
                      </a:r>
                      <a:endParaRPr lang="en-US" sz="1600" dirty="0"/>
                    </a:p>
                  </a:txBody>
                  <a:tcPr/>
                </a:tc>
                <a:tc>
                  <a:txBody>
                    <a:bodyPr/>
                    <a:lstStyle/>
                    <a:p>
                      <a:r>
                        <a:rPr lang="en-US" sz="1600" dirty="0"/>
                        <a:t>Field</a:t>
                      </a:r>
                    </a:p>
                  </a:txBody>
                  <a:tcPr/>
                </a:tc>
                <a:extLst>
                  <a:ext uri="{0D108BD9-81ED-4DB2-BD59-A6C34878D82A}">
                    <a16:rowId xmlns:a16="http://schemas.microsoft.com/office/drawing/2014/main" val="1811298262"/>
                  </a:ext>
                </a:extLst>
              </a:tr>
              <a:tr h="370840">
                <a:tc>
                  <a:txBody>
                    <a:bodyPr/>
                    <a:lstStyle/>
                    <a:p>
                      <a:r>
                        <a:rPr lang="en-US" sz="1600" dirty="0">
                          <a:solidFill>
                            <a:schemeClr val="tx1"/>
                          </a:solidFill>
                        </a:rPr>
                        <a:t>B0</a:t>
                      </a:r>
                    </a:p>
                  </a:txBody>
                  <a:tcPr/>
                </a:tc>
                <a:tc>
                  <a:txBody>
                    <a:bodyPr/>
                    <a:lstStyle/>
                    <a:p>
                      <a:r>
                        <a:rPr lang="en-US" sz="1600" dirty="0">
                          <a:solidFill>
                            <a:schemeClr val="tx1"/>
                          </a:solidFill>
                        </a:rPr>
                        <a:t>1</a:t>
                      </a:r>
                    </a:p>
                  </a:txBody>
                  <a:tcPr/>
                </a:tc>
                <a:tc>
                  <a:txBody>
                    <a:bodyPr/>
                    <a:lstStyle/>
                    <a:p>
                      <a:r>
                        <a:rPr lang="en-US" sz="1600" dirty="0">
                          <a:solidFill>
                            <a:schemeClr val="tx1"/>
                          </a:solidFill>
                        </a:rPr>
                        <a:t>Format</a:t>
                      </a:r>
                    </a:p>
                  </a:txBody>
                  <a:tcPr/>
                </a:tc>
                <a:tc>
                  <a:txBody>
                    <a:bodyPr/>
                    <a:lstStyle/>
                    <a:p>
                      <a:r>
                        <a:rPr lang="en-US" sz="1600" dirty="0">
                          <a:solidFill>
                            <a:schemeClr val="tx1"/>
                          </a:solidFill>
                        </a:rPr>
                        <a:t>B0-B6</a:t>
                      </a:r>
                    </a:p>
                  </a:txBody>
                  <a:tcPr/>
                </a:tc>
                <a:tc>
                  <a:txBody>
                    <a:bodyPr/>
                    <a:lstStyle/>
                    <a:p>
                      <a:r>
                        <a:rPr lang="en-US" sz="1600" dirty="0">
                          <a:solidFill>
                            <a:schemeClr val="tx1"/>
                          </a:solidFill>
                        </a:rPr>
                        <a:t>7</a:t>
                      </a:r>
                    </a:p>
                  </a:txBody>
                  <a:tcPr/>
                </a:tc>
                <a:tc>
                  <a:txBody>
                    <a:bodyPr/>
                    <a:lstStyle/>
                    <a:p>
                      <a:r>
                        <a:rPr lang="en-US" sz="1600" dirty="0">
                          <a:solidFill>
                            <a:schemeClr val="tx1"/>
                          </a:solidFill>
                        </a:rPr>
                        <a:t>TXOP</a:t>
                      </a:r>
                    </a:p>
                  </a:txBody>
                  <a:tcPr/>
                </a:tc>
                <a:extLst>
                  <a:ext uri="{0D108BD9-81ED-4DB2-BD59-A6C34878D82A}">
                    <a16:rowId xmlns:a16="http://schemas.microsoft.com/office/drawing/2014/main" val="294213482"/>
                  </a:ext>
                </a:extLst>
              </a:tr>
              <a:tr h="370840">
                <a:tc>
                  <a:txBody>
                    <a:bodyPr/>
                    <a:lstStyle/>
                    <a:p>
                      <a:r>
                        <a:rPr lang="en-US" sz="1600" dirty="0">
                          <a:solidFill>
                            <a:schemeClr val="tx1"/>
                          </a:solidFill>
                        </a:rPr>
                        <a:t>B1-B6</a:t>
                      </a:r>
                    </a:p>
                  </a:txBody>
                  <a:tcPr/>
                </a:tc>
                <a:tc>
                  <a:txBody>
                    <a:bodyPr/>
                    <a:lstStyle/>
                    <a:p>
                      <a:r>
                        <a:rPr lang="en-US" sz="1600" dirty="0">
                          <a:solidFill>
                            <a:schemeClr val="tx1"/>
                          </a:solidFill>
                        </a:rPr>
                        <a:t>6</a:t>
                      </a:r>
                    </a:p>
                  </a:txBody>
                  <a:tcPr/>
                </a:tc>
                <a:tc>
                  <a:txBody>
                    <a:bodyPr/>
                    <a:lstStyle/>
                    <a:p>
                      <a:r>
                        <a:rPr lang="en-US" sz="1600" dirty="0">
                          <a:solidFill>
                            <a:schemeClr val="tx1"/>
                          </a:solidFill>
                        </a:rPr>
                        <a:t>BSS color</a:t>
                      </a:r>
                    </a:p>
                  </a:txBody>
                  <a:tcPr/>
                </a:tc>
                <a:tc>
                  <a:txBody>
                    <a:bodyPr/>
                    <a:lstStyle/>
                    <a:p>
                      <a:r>
                        <a:rPr lang="en-US" sz="1600" dirty="0">
                          <a:solidFill>
                            <a:schemeClr val="tx1"/>
                          </a:solidFill>
                        </a:rPr>
                        <a:t>B7-B15</a:t>
                      </a:r>
                    </a:p>
                  </a:txBody>
                  <a:tcPr/>
                </a:tc>
                <a:tc>
                  <a:txBody>
                    <a:bodyPr/>
                    <a:lstStyle/>
                    <a:p>
                      <a:r>
                        <a:rPr lang="en-US" sz="1600" dirty="0">
                          <a:solidFill>
                            <a:schemeClr val="tx1"/>
                          </a:solidFill>
                        </a:rPr>
                        <a:t>9</a:t>
                      </a:r>
                    </a:p>
                  </a:txBody>
                  <a:tcPr/>
                </a:tc>
                <a:tc>
                  <a:txBody>
                    <a:bodyPr/>
                    <a:lstStyle/>
                    <a:p>
                      <a:r>
                        <a:rPr lang="en-US" sz="1600" dirty="0">
                          <a:solidFill>
                            <a:schemeClr val="tx1"/>
                          </a:solidFill>
                        </a:rPr>
                        <a:t>Reserved to UL HE-SIG-A2 reserved subfield in the trigger frame</a:t>
                      </a:r>
                    </a:p>
                  </a:txBody>
                  <a:tcPr/>
                </a:tc>
                <a:extLst>
                  <a:ext uri="{0D108BD9-81ED-4DB2-BD59-A6C34878D82A}">
                    <a16:rowId xmlns:a16="http://schemas.microsoft.com/office/drawing/2014/main" val="2998780518"/>
                  </a:ext>
                </a:extLst>
              </a:tr>
              <a:tr h="370840">
                <a:tc>
                  <a:txBody>
                    <a:bodyPr/>
                    <a:lstStyle/>
                    <a:p>
                      <a:r>
                        <a:rPr lang="en-US" sz="1600" dirty="0">
                          <a:solidFill>
                            <a:schemeClr val="tx1"/>
                          </a:solidFill>
                        </a:rPr>
                        <a:t>B7-B10</a:t>
                      </a:r>
                    </a:p>
                  </a:txBody>
                  <a:tcPr/>
                </a:tc>
                <a:tc>
                  <a:txBody>
                    <a:bodyPr/>
                    <a:lstStyle/>
                    <a:p>
                      <a:r>
                        <a:rPr lang="en-US" sz="1600" dirty="0">
                          <a:solidFill>
                            <a:schemeClr val="tx1"/>
                          </a:solidFill>
                        </a:rPr>
                        <a:t>4</a:t>
                      </a:r>
                    </a:p>
                  </a:txBody>
                  <a:tcPr/>
                </a:tc>
                <a:tc>
                  <a:txBody>
                    <a:bodyPr/>
                    <a:lstStyle/>
                    <a:p>
                      <a:r>
                        <a:rPr lang="en-US" sz="1600" dirty="0">
                          <a:solidFill>
                            <a:schemeClr val="tx1"/>
                          </a:solidFill>
                        </a:rPr>
                        <a:t>Spatial reuse 1</a:t>
                      </a:r>
                    </a:p>
                  </a:txBody>
                  <a:tcPr/>
                </a:tc>
                <a:tc>
                  <a:txBody>
                    <a:bodyPr/>
                    <a:lstStyle/>
                    <a:p>
                      <a:r>
                        <a:rPr lang="en-US" sz="1600" dirty="0">
                          <a:solidFill>
                            <a:schemeClr val="tx1"/>
                          </a:solidFill>
                        </a:rPr>
                        <a:t>B16-B19</a:t>
                      </a:r>
                    </a:p>
                  </a:txBody>
                  <a:tcPr/>
                </a:tc>
                <a:tc>
                  <a:txBody>
                    <a:bodyPr/>
                    <a:lstStyle/>
                    <a:p>
                      <a:r>
                        <a:rPr lang="en-US" sz="1600" dirty="0">
                          <a:solidFill>
                            <a:schemeClr val="tx1"/>
                          </a:solidFill>
                        </a:rPr>
                        <a:t>4</a:t>
                      </a:r>
                    </a:p>
                  </a:txBody>
                  <a:tcPr/>
                </a:tc>
                <a:tc>
                  <a:txBody>
                    <a:bodyPr/>
                    <a:lstStyle/>
                    <a:p>
                      <a:r>
                        <a:rPr lang="en-US" sz="1600" dirty="0">
                          <a:solidFill>
                            <a:schemeClr val="tx1"/>
                          </a:solidFill>
                        </a:rPr>
                        <a:t>CRC</a:t>
                      </a:r>
                    </a:p>
                  </a:txBody>
                  <a:tcPr/>
                </a:tc>
                <a:extLst>
                  <a:ext uri="{0D108BD9-81ED-4DB2-BD59-A6C34878D82A}">
                    <a16:rowId xmlns:a16="http://schemas.microsoft.com/office/drawing/2014/main" val="1979735722"/>
                  </a:ext>
                </a:extLst>
              </a:tr>
              <a:tr h="370840">
                <a:tc>
                  <a:txBody>
                    <a:bodyPr/>
                    <a:lstStyle/>
                    <a:p>
                      <a:r>
                        <a:rPr lang="en-US" sz="1600" dirty="0">
                          <a:solidFill>
                            <a:schemeClr val="tx1"/>
                          </a:solidFill>
                        </a:rPr>
                        <a:t>B11-14</a:t>
                      </a:r>
                    </a:p>
                  </a:txBody>
                  <a:tcPr/>
                </a:tc>
                <a:tc>
                  <a:txBody>
                    <a:bodyPr/>
                    <a:lstStyle/>
                    <a:p>
                      <a:r>
                        <a:rPr lang="en-US" sz="1600" dirty="0">
                          <a:solidFill>
                            <a:schemeClr val="tx1"/>
                          </a:solidFill>
                        </a:rPr>
                        <a:t>4</a:t>
                      </a:r>
                    </a:p>
                  </a:txBody>
                  <a:tcPr/>
                </a:tc>
                <a:tc>
                  <a:txBody>
                    <a:bodyPr/>
                    <a:lstStyle/>
                    <a:p>
                      <a:r>
                        <a:rPr lang="en-US" sz="1600" dirty="0">
                          <a:solidFill>
                            <a:schemeClr val="tx1"/>
                          </a:solidFill>
                        </a:rPr>
                        <a:t>Spatial reuse 2</a:t>
                      </a:r>
                    </a:p>
                  </a:txBody>
                  <a:tcPr/>
                </a:tc>
                <a:tc>
                  <a:txBody>
                    <a:bodyPr/>
                    <a:lstStyle/>
                    <a:p>
                      <a:r>
                        <a:rPr lang="en-US" sz="1600" dirty="0">
                          <a:solidFill>
                            <a:schemeClr val="tx1"/>
                          </a:solidFill>
                        </a:rPr>
                        <a:t>B20-B25</a:t>
                      </a:r>
                    </a:p>
                  </a:txBody>
                  <a:tcPr/>
                </a:tc>
                <a:tc>
                  <a:txBody>
                    <a:bodyPr/>
                    <a:lstStyle/>
                    <a:p>
                      <a:r>
                        <a:rPr lang="en-US" sz="1600" dirty="0">
                          <a:solidFill>
                            <a:schemeClr val="tx1"/>
                          </a:solidFill>
                        </a:rPr>
                        <a:t>6</a:t>
                      </a:r>
                    </a:p>
                  </a:txBody>
                  <a:tcPr/>
                </a:tc>
                <a:tc>
                  <a:txBody>
                    <a:bodyPr/>
                    <a:lstStyle/>
                    <a:p>
                      <a:r>
                        <a:rPr lang="en-US" sz="1600" dirty="0">
                          <a:solidFill>
                            <a:schemeClr val="tx1"/>
                          </a:solidFill>
                        </a:rPr>
                        <a:t>Tail</a:t>
                      </a:r>
                    </a:p>
                  </a:txBody>
                  <a:tcPr/>
                </a:tc>
                <a:extLst>
                  <a:ext uri="{0D108BD9-81ED-4DB2-BD59-A6C34878D82A}">
                    <a16:rowId xmlns:a16="http://schemas.microsoft.com/office/drawing/2014/main" val="1249436176"/>
                  </a:ext>
                </a:extLst>
              </a:tr>
              <a:tr h="370840">
                <a:tc>
                  <a:txBody>
                    <a:bodyPr/>
                    <a:lstStyle/>
                    <a:p>
                      <a:r>
                        <a:rPr lang="en-US" sz="1600" dirty="0">
                          <a:solidFill>
                            <a:schemeClr val="tx1"/>
                          </a:solidFill>
                        </a:rPr>
                        <a:t>B15-B18</a:t>
                      </a:r>
                    </a:p>
                  </a:txBody>
                  <a:tcPr/>
                </a:tc>
                <a:tc>
                  <a:txBody>
                    <a:bodyPr/>
                    <a:lstStyle/>
                    <a:p>
                      <a:r>
                        <a:rPr lang="en-US" sz="1600" dirty="0">
                          <a:solidFill>
                            <a:schemeClr val="tx1"/>
                          </a:solidFill>
                        </a:rPr>
                        <a:t>4</a:t>
                      </a:r>
                    </a:p>
                  </a:txBody>
                  <a:tcPr/>
                </a:tc>
                <a:tc>
                  <a:txBody>
                    <a:bodyPr/>
                    <a:lstStyle/>
                    <a:p>
                      <a:r>
                        <a:rPr lang="en-US" sz="1600" dirty="0">
                          <a:solidFill>
                            <a:schemeClr val="tx1"/>
                          </a:solidFill>
                        </a:rPr>
                        <a:t>Spatial reuse 3</a:t>
                      </a: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extLst>
                  <a:ext uri="{0D108BD9-81ED-4DB2-BD59-A6C34878D82A}">
                    <a16:rowId xmlns:a16="http://schemas.microsoft.com/office/drawing/2014/main" val="3488916723"/>
                  </a:ext>
                </a:extLst>
              </a:tr>
              <a:tr h="370840">
                <a:tc>
                  <a:txBody>
                    <a:bodyPr/>
                    <a:lstStyle/>
                    <a:p>
                      <a:r>
                        <a:rPr lang="en-US" sz="1600" dirty="0">
                          <a:solidFill>
                            <a:schemeClr val="tx1"/>
                          </a:solidFill>
                        </a:rPr>
                        <a:t>B19-B22</a:t>
                      </a:r>
                    </a:p>
                  </a:txBody>
                  <a:tcPr/>
                </a:tc>
                <a:tc>
                  <a:txBody>
                    <a:bodyPr/>
                    <a:lstStyle/>
                    <a:p>
                      <a:r>
                        <a:rPr lang="en-US" sz="1600" dirty="0">
                          <a:solidFill>
                            <a:schemeClr val="tx1"/>
                          </a:solidFill>
                        </a:rPr>
                        <a:t>4</a:t>
                      </a:r>
                    </a:p>
                  </a:txBody>
                  <a:tcPr/>
                </a:tc>
                <a:tc>
                  <a:txBody>
                    <a:bodyPr/>
                    <a:lstStyle/>
                    <a:p>
                      <a:r>
                        <a:rPr lang="en-US" sz="1600" dirty="0">
                          <a:solidFill>
                            <a:schemeClr val="tx1"/>
                          </a:solidFill>
                        </a:rPr>
                        <a:t>Spatial reuse 4</a:t>
                      </a: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extLst>
                  <a:ext uri="{0D108BD9-81ED-4DB2-BD59-A6C34878D82A}">
                    <a16:rowId xmlns:a16="http://schemas.microsoft.com/office/drawing/2014/main" val="2106741043"/>
                  </a:ext>
                </a:extLst>
              </a:tr>
              <a:tr h="0">
                <a:tc>
                  <a:txBody>
                    <a:bodyPr/>
                    <a:lstStyle/>
                    <a:p>
                      <a:r>
                        <a:rPr lang="en-US" sz="1600" dirty="0">
                          <a:solidFill>
                            <a:schemeClr val="tx1"/>
                          </a:solidFill>
                        </a:rPr>
                        <a:t>B23</a:t>
                      </a:r>
                    </a:p>
                  </a:txBody>
                  <a:tcPr/>
                </a:tc>
                <a:tc>
                  <a:txBody>
                    <a:bodyPr/>
                    <a:lstStyle/>
                    <a:p>
                      <a:r>
                        <a:rPr lang="en-US" sz="1600" dirty="0">
                          <a:solidFill>
                            <a:schemeClr val="tx1"/>
                          </a:solidFill>
                        </a:rPr>
                        <a:t>1</a:t>
                      </a:r>
                    </a:p>
                  </a:txBody>
                  <a:tcPr/>
                </a:tc>
                <a:tc>
                  <a:txBody>
                    <a:bodyPr/>
                    <a:lstStyle/>
                    <a:p>
                      <a:r>
                        <a:rPr lang="en-US" sz="1600" dirty="0">
                          <a:solidFill>
                            <a:schemeClr val="tx1"/>
                          </a:solidFill>
                        </a:rPr>
                        <a:t>Reserved to 1</a:t>
                      </a: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extLst>
                  <a:ext uri="{0D108BD9-81ED-4DB2-BD59-A6C34878D82A}">
                    <a16:rowId xmlns:a16="http://schemas.microsoft.com/office/drawing/2014/main" val="2361108863"/>
                  </a:ext>
                </a:extLst>
              </a:tr>
              <a:tr h="291592">
                <a:tc>
                  <a:txBody>
                    <a:bodyPr/>
                    <a:lstStyle/>
                    <a:p>
                      <a:r>
                        <a:rPr lang="en-US" sz="1600" dirty="0">
                          <a:solidFill>
                            <a:schemeClr val="tx1"/>
                          </a:solidFill>
                        </a:rPr>
                        <a:t>B24-B25</a:t>
                      </a:r>
                    </a:p>
                  </a:txBody>
                  <a:tcPr/>
                </a:tc>
                <a:tc>
                  <a:txBody>
                    <a:bodyPr/>
                    <a:lstStyle/>
                    <a:p>
                      <a:r>
                        <a:rPr lang="en-US" sz="1600" dirty="0">
                          <a:solidFill>
                            <a:schemeClr val="tx1"/>
                          </a:solidFill>
                        </a:rPr>
                        <a:t>2</a:t>
                      </a:r>
                    </a:p>
                  </a:txBody>
                  <a:tcPr/>
                </a:tc>
                <a:tc>
                  <a:txBody>
                    <a:bodyPr/>
                    <a:lstStyle/>
                    <a:p>
                      <a:r>
                        <a:rPr lang="en-US" sz="1600" dirty="0">
                          <a:solidFill>
                            <a:schemeClr val="tx1"/>
                          </a:solidFill>
                        </a:rPr>
                        <a:t>Bandwidth</a:t>
                      </a: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extLst>
                  <a:ext uri="{0D108BD9-81ED-4DB2-BD59-A6C34878D82A}">
                    <a16:rowId xmlns:a16="http://schemas.microsoft.com/office/drawing/2014/main" val="3568201490"/>
                  </a:ext>
                </a:extLst>
              </a:tr>
            </a:tbl>
          </a:graphicData>
        </a:graphic>
      </p:graphicFrame>
    </p:spTree>
    <p:extLst>
      <p:ext uri="{BB962C8B-B14F-4D97-AF65-F5344CB8AC3E}">
        <p14:creationId xmlns:p14="http://schemas.microsoft.com/office/powerpoint/2010/main" val="53217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4C441-7A25-4029-B681-E0A17169E500}"/>
              </a:ext>
            </a:extLst>
          </p:cNvPr>
          <p:cNvSpPr>
            <a:spLocks noGrp="1"/>
          </p:cNvSpPr>
          <p:nvPr>
            <p:ph type="title"/>
          </p:nvPr>
        </p:nvSpPr>
        <p:spPr/>
        <p:txBody>
          <a:bodyPr/>
          <a:lstStyle/>
          <a:p>
            <a:r>
              <a:rPr lang="en-US" dirty="0"/>
              <a:t>Introduction: EHT TB PPDU</a:t>
            </a:r>
          </a:p>
        </p:txBody>
      </p:sp>
      <p:sp>
        <p:nvSpPr>
          <p:cNvPr id="3" name="Content Placeholder 2">
            <a:extLst>
              <a:ext uri="{FF2B5EF4-FFF2-40B4-BE49-F238E27FC236}">
                <a16:creationId xmlns:a16="http://schemas.microsoft.com/office/drawing/2014/main" id="{2552B99E-2C45-42D3-B26C-CE7E402F7CE6}"/>
              </a:ext>
            </a:extLst>
          </p:cNvPr>
          <p:cNvSpPr>
            <a:spLocks noGrp="1"/>
          </p:cNvSpPr>
          <p:nvPr>
            <p:ph idx="1"/>
          </p:nvPr>
        </p:nvSpPr>
        <p:spPr/>
        <p:txBody>
          <a:bodyPr/>
          <a:lstStyle/>
          <a:p>
            <a:endParaRPr lang="en-US" sz="2000" dirty="0"/>
          </a:p>
          <a:p>
            <a:endParaRPr lang="en-US" sz="2000" dirty="0"/>
          </a:p>
          <a:p>
            <a:r>
              <a:rPr lang="en-US" sz="2000" dirty="0"/>
              <a:t>In TB PPDU, there is a 2-symbol U-SIG, and no EHT-SIG</a:t>
            </a:r>
          </a:p>
          <a:p>
            <a:pPr lvl="1"/>
            <a:r>
              <a:rPr lang="en-US" sz="1600" dirty="0"/>
              <a:t>52 bits in U-SIG need to accommodate all the version independent fields and version dependent fields</a:t>
            </a:r>
          </a:p>
          <a:p>
            <a:pPr marL="0" indent="0">
              <a:buNone/>
            </a:pPr>
            <a:endParaRPr lang="en-US" sz="2000" dirty="0"/>
          </a:p>
          <a:p>
            <a:r>
              <a:rPr lang="en-US" sz="2000" dirty="0"/>
              <a:t>In this presentation, we discuss the U-SIG </a:t>
            </a:r>
            <a:r>
              <a:rPr lang="en-US" sz="2000"/>
              <a:t>design for </a:t>
            </a:r>
            <a:r>
              <a:rPr lang="en-US" sz="2000" dirty="0"/>
              <a:t>TB PPDU</a:t>
            </a:r>
          </a:p>
          <a:p>
            <a:endParaRPr lang="en-US" sz="2000" dirty="0"/>
          </a:p>
        </p:txBody>
      </p:sp>
      <p:sp>
        <p:nvSpPr>
          <p:cNvPr id="4" name="Date Placeholder 3">
            <a:extLst>
              <a:ext uri="{FF2B5EF4-FFF2-40B4-BE49-F238E27FC236}">
                <a16:creationId xmlns:a16="http://schemas.microsoft.com/office/drawing/2014/main" id="{DEC78483-8578-4DD2-B2F4-F5A1FB61E339}"/>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CF369CDF-0195-4A4D-8384-153047703114}"/>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E6859653-5027-47A7-8FA1-A16593E9B340}"/>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2</a:t>
            </a:fld>
            <a:endParaRPr lang="en-GB" altLang="en-US" dirty="0"/>
          </a:p>
        </p:txBody>
      </p:sp>
      <p:grpSp>
        <p:nvGrpSpPr>
          <p:cNvPr id="16" name="Group 15">
            <a:extLst>
              <a:ext uri="{FF2B5EF4-FFF2-40B4-BE49-F238E27FC236}">
                <a16:creationId xmlns:a16="http://schemas.microsoft.com/office/drawing/2014/main" id="{8DAC3AD6-4FC5-4FC5-9647-345A66535B67}"/>
              </a:ext>
            </a:extLst>
          </p:cNvPr>
          <p:cNvGrpSpPr/>
          <p:nvPr/>
        </p:nvGrpSpPr>
        <p:grpSpPr>
          <a:xfrm>
            <a:off x="780472" y="2060848"/>
            <a:ext cx="7492960" cy="374890"/>
            <a:chOff x="780472" y="4926318"/>
            <a:chExt cx="7492960" cy="374890"/>
          </a:xfrm>
        </p:grpSpPr>
        <p:sp>
          <p:nvSpPr>
            <p:cNvPr id="7" name="Rectangle 6">
              <a:extLst>
                <a:ext uri="{FF2B5EF4-FFF2-40B4-BE49-F238E27FC236}">
                  <a16:creationId xmlns:a16="http://schemas.microsoft.com/office/drawing/2014/main" id="{1733B0A7-BD03-45F7-B89C-2E085D92A25F}"/>
                </a:ext>
              </a:extLst>
            </p:cNvPr>
            <p:cNvSpPr/>
            <p:nvPr/>
          </p:nvSpPr>
          <p:spPr bwMode="auto">
            <a:xfrm>
              <a:off x="1691680" y="4949385"/>
              <a:ext cx="836909" cy="33614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00" dirty="0">
                  <a:solidFill>
                    <a:schemeClr val="tx1"/>
                  </a:solidFill>
                </a:rPr>
                <a:t>L-STF</a:t>
              </a:r>
            </a:p>
          </p:txBody>
        </p:sp>
        <p:sp>
          <p:nvSpPr>
            <p:cNvPr id="8" name="Rectangle 7">
              <a:extLst>
                <a:ext uri="{FF2B5EF4-FFF2-40B4-BE49-F238E27FC236}">
                  <a16:creationId xmlns:a16="http://schemas.microsoft.com/office/drawing/2014/main" id="{BE62A78A-6B61-48D2-9DF9-DF122C8B682F}"/>
                </a:ext>
              </a:extLst>
            </p:cNvPr>
            <p:cNvSpPr/>
            <p:nvPr/>
          </p:nvSpPr>
          <p:spPr bwMode="auto">
            <a:xfrm>
              <a:off x="2528589" y="4949383"/>
              <a:ext cx="836909" cy="336141"/>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00" dirty="0">
                  <a:solidFill>
                    <a:schemeClr val="tx1"/>
                  </a:solidFill>
                </a:rPr>
                <a:t>L-LTF</a:t>
              </a:r>
            </a:p>
          </p:txBody>
        </p:sp>
        <p:sp>
          <p:nvSpPr>
            <p:cNvPr id="9" name="Rectangle 8">
              <a:extLst>
                <a:ext uri="{FF2B5EF4-FFF2-40B4-BE49-F238E27FC236}">
                  <a16:creationId xmlns:a16="http://schemas.microsoft.com/office/drawing/2014/main" id="{6D977559-37CE-4D4F-A5D4-791C8CFE4E74}"/>
                </a:ext>
              </a:extLst>
            </p:cNvPr>
            <p:cNvSpPr/>
            <p:nvPr/>
          </p:nvSpPr>
          <p:spPr bwMode="auto">
            <a:xfrm>
              <a:off x="3365498" y="4944309"/>
              <a:ext cx="602247" cy="346775"/>
            </a:xfrm>
            <a:prstGeom prst="rect">
              <a:avLst/>
            </a:prstGeom>
            <a:solidFill>
              <a:srgbClr val="00B0F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00" dirty="0">
                  <a:solidFill>
                    <a:schemeClr val="tx1"/>
                  </a:solidFill>
                </a:rPr>
                <a:t>L-SIG</a:t>
              </a:r>
            </a:p>
          </p:txBody>
        </p:sp>
        <p:sp>
          <p:nvSpPr>
            <p:cNvPr id="10" name="Rectangle 9">
              <a:extLst>
                <a:ext uri="{FF2B5EF4-FFF2-40B4-BE49-F238E27FC236}">
                  <a16:creationId xmlns:a16="http://schemas.microsoft.com/office/drawing/2014/main" id="{A4158FAD-4ABF-4504-8537-AEF4D860D705}"/>
                </a:ext>
              </a:extLst>
            </p:cNvPr>
            <p:cNvSpPr/>
            <p:nvPr/>
          </p:nvSpPr>
          <p:spPr bwMode="auto">
            <a:xfrm>
              <a:off x="3967745" y="4944309"/>
              <a:ext cx="602247" cy="346775"/>
            </a:xfrm>
            <a:prstGeom prst="rect">
              <a:avLst/>
            </a:prstGeom>
            <a:solidFill>
              <a:srgbClr val="00B0F0"/>
            </a:solidFill>
            <a:ln>
              <a:prstDash val="soli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00" dirty="0">
                  <a:solidFill>
                    <a:schemeClr val="tx1"/>
                  </a:solidFill>
                </a:rPr>
                <a:t>RL SIG</a:t>
              </a:r>
            </a:p>
          </p:txBody>
        </p:sp>
        <p:sp>
          <p:nvSpPr>
            <p:cNvPr id="11" name="Rectangle 10">
              <a:extLst>
                <a:ext uri="{FF2B5EF4-FFF2-40B4-BE49-F238E27FC236}">
                  <a16:creationId xmlns:a16="http://schemas.microsoft.com/office/drawing/2014/main" id="{121E392C-4C0C-40D8-B778-C94B6F586141}"/>
                </a:ext>
              </a:extLst>
            </p:cNvPr>
            <p:cNvSpPr/>
            <p:nvPr/>
          </p:nvSpPr>
          <p:spPr bwMode="auto">
            <a:xfrm>
              <a:off x="4569992" y="4944309"/>
              <a:ext cx="1192713" cy="346775"/>
            </a:xfrm>
            <a:prstGeom prst="rect">
              <a:avLst/>
            </a:prstGeom>
            <a:solidFill>
              <a:srgbClr val="00B0F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00" dirty="0">
                  <a:solidFill>
                    <a:schemeClr val="tx1"/>
                  </a:solidFill>
                </a:rPr>
                <a:t>U-SIG</a:t>
              </a:r>
            </a:p>
          </p:txBody>
        </p:sp>
        <p:sp>
          <p:nvSpPr>
            <p:cNvPr id="12" name="TextBox 11">
              <a:extLst>
                <a:ext uri="{FF2B5EF4-FFF2-40B4-BE49-F238E27FC236}">
                  <a16:creationId xmlns:a16="http://schemas.microsoft.com/office/drawing/2014/main" id="{22EEBDAB-56E8-4433-8E17-328555D6177F}"/>
                </a:ext>
              </a:extLst>
            </p:cNvPr>
            <p:cNvSpPr txBox="1"/>
            <p:nvPr/>
          </p:nvSpPr>
          <p:spPr>
            <a:xfrm>
              <a:off x="780472" y="4931876"/>
              <a:ext cx="1127232" cy="369332"/>
            </a:xfrm>
            <a:prstGeom prst="rect">
              <a:avLst/>
            </a:prstGeom>
            <a:noFill/>
          </p:spPr>
          <p:txBody>
            <a:bodyPr wrap="none" rtlCol="0">
              <a:spAutoFit/>
            </a:bodyPr>
            <a:lstStyle/>
            <a:p>
              <a:r>
                <a:rPr lang="en-US" dirty="0"/>
                <a:t>TB PPDU</a:t>
              </a:r>
            </a:p>
          </p:txBody>
        </p:sp>
        <p:sp>
          <p:nvSpPr>
            <p:cNvPr id="13" name="Rectangle 12">
              <a:extLst>
                <a:ext uri="{FF2B5EF4-FFF2-40B4-BE49-F238E27FC236}">
                  <a16:creationId xmlns:a16="http://schemas.microsoft.com/office/drawing/2014/main" id="{3EC1EEDE-FE77-42B3-86DE-7CBBACF4599E}"/>
                </a:ext>
              </a:extLst>
            </p:cNvPr>
            <p:cNvSpPr/>
            <p:nvPr/>
          </p:nvSpPr>
          <p:spPr bwMode="auto">
            <a:xfrm>
              <a:off x="5762705" y="4931877"/>
              <a:ext cx="836909" cy="3536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EHT-STF</a:t>
              </a:r>
            </a:p>
          </p:txBody>
        </p:sp>
        <p:sp>
          <p:nvSpPr>
            <p:cNvPr id="14" name="Rectangle 13">
              <a:extLst>
                <a:ext uri="{FF2B5EF4-FFF2-40B4-BE49-F238E27FC236}">
                  <a16:creationId xmlns:a16="http://schemas.microsoft.com/office/drawing/2014/main" id="{2D077B1C-DCDE-46EC-A163-4D13CF16E690}"/>
                </a:ext>
              </a:extLst>
            </p:cNvPr>
            <p:cNvSpPr/>
            <p:nvPr/>
          </p:nvSpPr>
          <p:spPr bwMode="auto">
            <a:xfrm>
              <a:off x="6599614" y="4926318"/>
              <a:ext cx="834793" cy="3647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EHT-LTFs</a:t>
              </a:r>
            </a:p>
          </p:txBody>
        </p:sp>
        <p:sp>
          <p:nvSpPr>
            <p:cNvPr id="15" name="Rectangle 14">
              <a:extLst>
                <a:ext uri="{FF2B5EF4-FFF2-40B4-BE49-F238E27FC236}">
                  <a16:creationId xmlns:a16="http://schemas.microsoft.com/office/drawing/2014/main" id="{B4AA2437-5791-4D3B-80F4-CE87D522663D}"/>
                </a:ext>
              </a:extLst>
            </p:cNvPr>
            <p:cNvSpPr/>
            <p:nvPr/>
          </p:nvSpPr>
          <p:spPr bwMode="auto">
            <a:xfrm>
              <a:off x="7436523" y="4931876"/>
              <a:ext cx="836909" cy="3536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Data</a:t>
              </a:r>
            </a:p>
          </p:txBody>
        </p:sp>
      </p:grpSp>
    </p:spTree>
    <p:extLst>
      <p:ext uri="{BB962C8B-B14F-4D97-AF65-F5344CB8AC3E}">
        <p14:creationId xmlns:p14="http://schemas.microsoft.com/office/powerpoint/2010/main" val="299460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B0D7-C3ED-4131-A42B-EA0470AEF6EA}"/>
              </a:ext>
            </a:extLst>
          </p:cNvPr>
          <p:cNvSpPr>
            <a:spLocks noGrp="1"/>
          </p:cNvSpPr>
          <p:nvPr>
            <p:ph type="title"/>
          </p:nvPr>
        </p:nvSpPr>
        <p:spPr/>
        <p:txBody>
          <a:bodyPr/>
          <a:lstStyle/>
          <a:p>
            <a:r>
              <a:rPr lang="en-US" dirty="0"/>
              <a:t>U-SIG Design in TB PPDU</a:t>
            </a:r>
          </a:p>
        </p:txBody>
      </p:sp>
      <p:sp>
        <p:nvSpPr>
          <p:cNvPr id="3" name="Content Placeholder 2">
            <a:extLst>
              <a:ext uri="{FF2B5EF4-FFF2-40B4-BE49-F238E27FC236}">
                <a16:creationId xmlns:a16="http://schemas.microsoft.com/office/drawing/2014/main" id="{84EF519A-E065-4FB2-8997-5D5A58DBCECF}"/>
              </a:ext>
            </a:extLst>
          </p:cNvPr>
          <p:cNvSpPr>
            <a:spLocks noGrp="1"/>
          </p:cNvSpPr>
          <p:nvPr>
            <p:ph idx="1"/>
          </p:nvPr>
        </p:nvSpPr>
        <p:spPr>
          <a:xfrm>
            <a:off x="684213" y="1989138"/>
            <a:ext cx="3743771" cy="4114800"/>
          </a:xfrm>
        </p:spPr>
        <p:txBody>
          <a:bodyPr/>
          <a:lstStyle/>
          <a:p>
            <a:r>
              <a:rPr lang="en-US" sz="1600" dirty="0"/>
              <a:t>U-SIG of TB PPDU contains the same version independent fields as U-SIG of the EHT MU PPDU as well as PPDU Format &amp; EHT-SIG Compression field (+1 reserved bit)</a:t>
            </a:r>
          </a:p>
          <a:p>
            <a:r>
              <a:rPr lang="en-US" sz="1600" dirty="0"/>
              <a:t>We leave ~2 reserved bits</a:t>
            </a:r>
          </a:p>
          <a:p>
            <a:r>
              <a:rPr lang="en-US" sz="1600" dirty="0"/>
              <a:t>17 TBD bits many not be enough to satisfy all the potential needs in the following </a:t>
            </a:r>
          </a:p>
          <a:p>
            <a:pPr lvl="1"/>
            <a:r>
              <a:rPr lang="en-US" sz="1400" dirty="0"/>
              <a:t>11ax like SR fields (e.g. 16 bits for 160MHz)</a:t>
            </a:r>
          </a:p>
          <a:p>
            <a:pPr lvl="1"/>
            <a:r>
              <a:rPr lang="en-US" sz="1400"/>
              <a:t>Punctured </a:t>
            </a:r>
            <a:r>
              <a:rPr lang="en-US" sz="1400" dirty="0"/>
              <a:t>channel information</a:t>
            </a:r>
          </a:p>
          <a:p>
            <a:pPr lvl="1"/>
            <a:r>
              <a:rPr lang="en-US" sz="1400" dirty="0"/>
              <a:t>Additional bits needed for U-SIG version independent fields: like more bits for BSS color or TXOP</a:t>
            </a:r>
          </a:p>
          <a:p>
            <a:pPr lvl="1"/>
            <a:r>
              <a:rPr lang="en-US" sz="1400" dirty="0"/>
              <a:t>Reserved bits for R2 features</a:t>
            </a:r>
          </a:p>
          <a:p>
            <a:endParaRPr lang="en-US" sz="1600" dirty="0"/>
          </a:p>
        </p:txBody>
      </p:sp>
      <p:sp>
        <p:nvSpPr>
          <p:cNvPr id="4" name="Date Placeholder 3">
            <a:extLst>
              <a:ext uri="{FF2B5EF4-FFF2-40B4-BE49-F238E27FC236}">
                <a16:creationId xmlns:a16="http://schemas.microsoft.com/office/drawing/2014/main" id="{E13CDB67-3D47-4810-9B6D-99EDFBD2D687}"/>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EE3BFDFB-A477-46E7-AFCF-A01F053556FF}"/>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45542A06-5C0D-4B51-9BF2-C988C7BF61B5}"/>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3</a:t>
            </a:fld>
            <a:endParaRPr lang="en-GB" altLang="en-US" dirty="0"/>
          </a:p>
        </p:txBody>
      </p:sp>
      <p:graphicFrame>
        <p:nvGraphicFramePr>
          <p:cNvPr id="7" name="Table 6">
            <a:extLst>
              <a:ext uri="{FF2B5EF4-FFF2-40B4-BE49-F238E27FC236}">
                <a16:creationId xmlns:a16="http://schemas.microsoft.com/office/drawing/2014/main" id="{6324C4A0-1B8B-469B-93B4-96C7E2D22FA5}"/>
              </a:ext>
            </a:extLst>
          </p:cNvPr>
          <p:cNvGraphicFramePr>
            <a:graphicFrameLocks noGrp="1"/>
          </p:cNvGraphicFramePr>
          <p:nvPr>
            <p:extLst>
              <p:ext uri="{D42A27DB-BD31-4B8C-83A1-F6EECF244321}">
                <p14:modId xmlns:p14="http://schemas.microsoft.com/office/powerpoint/2010/main" val="1450738448"/>
              </p:ext>
            </p:extLst>
          </p:nvPr>
        </p:nvGraphicFramePr>
        <p:xfrm>
          <a:off x="4427984" y="1989138"/>
          <a:ext cx="4292601" cy="2876550"/>
        </p:xfrm>
        <a:graphic>
          <a:graphicData uri="http://schemas.openxmlformats.org/drawingml/2006/table">
            <a:tbl>
              <a:tblPr firstRow="1" firstCol="1" bandRow="1">
                <a:tableStyleId>{5C22544A-7EE6-4342-B048-85BDC9FD1C3A}</a:tableStyleId>
              </a:tblPr>
              <a:tblGrid>
                <a:gridCol w="792088">
                  <a:extLst>
                    <a:ext uri="{9D8B030D-6E8A-4147-A177-3AD203B41FA5}">
                      <a16:colId xmlns:a16="http://schemas.microsoft.com/office/drawing/2014/main" val="4172995795"/>
                    </a:ext>
                  </a:extLst>
                </a:gridCol>
                <a:gridCol w="936104">
                  <a:extLst>
                    <a:ext uri="{9D8B030D-6E8A-4147-A177-3AD203B41FA5}">
                      <a16:colId xmlns:a16="http://schemas.microsoft.com/office/drawing/2014/main" val="2746051826"/>
                    </a:ext>
                  </a:extLst>
                </a:gridCol>
                <a:gridCol w="2088232">
                  <a:extLst>
                    <a:ext uri="{9D8B030D-6E8A-4147-A177-3AD203B41FA5}">
                      <a16:colId xmlns:a16="http://schemas.microsoft.com/office/drawing/2014/main" val="2581415727"/>
                    </a:ext>
                  </a:extLst>
                </a:gridCol>
                <a:gridCol w="476177">
                  <a:extLst>
                    <a:ext uri="{9D8B030D-6E8A-4147-A177-3AD203B41FA5}">
                      <a16:colId xmlns:a16="http://schemas.microsoft.com/office/drawing/2014/main" val="3933095466"/>
                    </a:ext>
                  </a:extLst>
                </a:gridCol>
              </a:tblGrid>
              <a:tr h="190500">
                <a:tc>
                  <a:txBody>
                    <a:bodyPr/>
                    <a:lstStyle/>
                    <a:p>
                      <a:pPr algn="ctr" fontAlgn="ctr"/>
                      <a:r>
                        <a:rPr lang="en-US" sz="1200" b="1" i="0" u="none" strike="noStrike" dirty="0">
                          <a:solidFill>
                            <a:schemeClr val="bg1"/>
                          </a:solidFill>
                          <a:effectLst/>
                          <a:latin typeface="Times New Roman" panose="02020603050405020304" pitchFamily="18" charset="0"/>
                        </a:rPr>
                        <a:t>Field</a:t>
                      </a:r>
                    </a:p>
                  </a:txBody>
                  <a:tcPr marL="9525" marR="9525" marT="9525" marB="0" anchor="ctr"/>
                </a:tc>
                <a:tc>
                  <a:txBody>
                    <a:bodyPr/>
                    <a:lstStyle/>
                    <a:p>
                      <a:pPr algn="ctr" fontAlgn="ctr"/>
                      <a:r>
                        <a:rPr lang="en-US" sz="1200" b="1" i="0" u="none" strike="noStrike">
                          <a:solidFill>
                            <a:schemeClr val="bg1"/>
                          </a:solidFill>
                          <a:effectLst/>
                          <a:latin typeface="Times New Roman" panose="02020603050405020304" pitchFamily="18" charset="0"/>
                        </a:rPr>
                        <a:t>Category</a:t>
                      </a:r>
                    </a:p>
                  </a:txBody>
                  <a:tcPr marL="9525" marR="9525" marT="9525" marB="0" anchor="ctr"/>
                </a:tc>
                <a:tc>
                  <a:txBody>
                    <a:bodyPr/>
                    <a:lstStyle/>
                    <a:p>
                      <a:pPr algn="ctr" fontAlgn="ctr"/>
                      <a:r>
                        <a:rPr lang="en-US" sz="1200" b="1" i="0" u="none" strike="noStrike">
                          <a:solidFill>
                            <a:schemeClr val="bg1"/>
                          </a:solidFill>
                          <a:effectLst/>
                          <a:latin typeface="Times New Roman" panose="02020603050405020304" pitchFamily="18" charset="0"/>
                        </a:rPr>
                        <a:t>Subfield</a:t>
                      </a:r>
                    </a:p>
                  </a:txBody>
                  <a:tcPr marL="9525" marR="9525" marT="9525" marB="0" anchor="ctr"/>
                </a:tc>
                <a:tc>
                  <a:txBody>
                    <a:bodyPr/>
                    <a:lstStyle/>
                    <a:p>
                      <a:pPr algn="l"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346526529"/>
                  </a:ext>
                </a:extLst>
              </a:tr>
              <a:tr h="190500">
                <a:tc rowSpan="13">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dirty="0">
                          <a:solidFill>
                            <a:srgbClr val="000000"/>
                          </a:solidFill>
                          <a:effectLst/>
                          <a:latin typeface="Times New Roman" panose="02020603050405020304" pitchFamily="18" charset="0"/>
                        </a:rPr>
                        <a:t>Version Independent </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Version identifier</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3357184179"/>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PPDU BW</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671456215"/>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UL/DL</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3356344908"/>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BSS color</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3989848745"/>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TXOP</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2444482454"/>
                  </a:ext>
                </a:extLst>
              </a:tr>
              <a:tr h="96203">
                <a:tc vMerge="1">
                  <a:txBody>
                    <a:bodyPr/>
                    <a:lstStyle/>
                    <a:p>
                      <a:endParaRPr lang="en-US"/>
                    </a:p>
                  </a:txBody>
                  <a:tcPr/>
                </a:tc>
                <a:tc>
                  <a:txBody>
                    <a:bodyPr/>
                    <a:lstStyle/>
                    <a:p>
                      <a:pPr algn="l" fontAlgn="ctr"/>
                      <a:r>
                        <a:rPr lang="en-US" sz="1200" b="0"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Reserved</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748781461"/>
                  </a:ext>
                </a:extLst>
              </a:tr>
              <a:tr h="0">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1200" b="0" i="0" u="none" strike="noStrike" dirty="0">
                          <a:solidFill>
                            <a:srgbClr val="FF0000"/>
                          </a:solidFill>
                          <a:effectLst/>
                          <a:latin typeface="Times New Roman" panose="02020603050405020304" pitchFamily="18" charset="0"/>
                        </a:rPr>
                        <a:t>TBD1</a:t>
                      </a:r>
                    </a:p>
                  </a:txBody>
                  <a:tcPr marL="9525" marR="9525" marT="9525" marB="0" anchor="ctr"/>
                </a:tc>
                <a:tc>
                  <a:txBody>
                    <a:bodyPr/>
                    <a:lstStyle/>
                    <a:p>
                      <a:pPr algn="ctr"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827219267"/>
                  </a:ext>
                </a:extLst>
              </a:tr>
              <a:tr h="190500">
                <a:tc vMerge="1">
                  <a:txBody>
                    <a:bodyPr/>
                    <a:lstStyle/>
                    <a:p>
                      <a:endParaRPr lang="en-US"/>
                    </a:p>
                  </a:txBody>
                  <a:tcPr/>
                </a:tc>
                <a:tc rowSpan="3">
                  <a:txBody>
                    <a:bodyPr/>
                    <a:lstStyle/>
                    <a:p>
                      <a:pPr algn="ctr" fontAlgn="ctr"/>
                      <a:r>
                        <a:rPr lang="en-US" sz="1200" b="0" i="0" u="none" strike="noStrike">
                          <a:solidFill>
                            <a:srgbClr val="000000"/>
                          </a:solidFill>
                          <a:effectLst/>
                          <a:latin typeface="Times New Roman" panose="02020603050405020304" pitchFamily="18" charset="0"/>
                        </a:rPr>
                        <a:t>Version Dependent</a:t>
                      </a:r>
                    </a:p>
                  </a:txBody>
                  <a:tcPr marL="9525" marR="9525" marT="9525" marB="0" anchor="ctr"/>
                </a:tc>
                <a:tc>
                  <a:txBody>
                    <a:bodyPr/>
                    <a:lstStyle/>
                    <a:p>
                      <a:pPr algn="ctr" fontAlgn="ctr"/>
                      <a:r>
                        <a:rPr lang="en-US" sz="1200" b="0" i="0" u="none" strike="noStrike" dirty="0">
                          <a:solidFill>
                            <a:srgbClr val="000000"/>
                          </a:solidFill>
                          <a:effectLst/>
                          <a:latin typeface="Times New Roman" panose="02020603050405020304" pitchFamily="18" charset="0"/>
                        </a:rPr>
                        <a:t>PPDU format &amp; EHT-SIG Compression</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546520846"/>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Reserved </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3160255175"/>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FF0000"/>
                          </a:solidFill>
                          <a:effectLst/>
                          <a:latin typeface="Times New Roman" panose="02020603050405020304" pitchFamily="18" charset="0"/>
                        </a:rPr>
                        <a:t>TBD2</a:t>
                      </a:r>
                    </a:p>
                  </a:txBody>
                  <a:tcPr marL="9525" marR="9525" marT="9525" marB="0" anchor="ctr"/>
                </a:tc>
                <a:tc>
                  <a:txBody>
                    <a:bodyPr/>
                    <a:lstStyle/>
                    <a:p>
                      <a:pPr algn="ctr" fontAlgn="ctr"/>
                      <a:r>
                        <a:rPr lang="en-US" sz="1200" b="0" i="0" u="none" strike="noStrike" dirty="0">
                          <a:solidFill>
                            <a:srgbClr val="FF0000"/>
                          </a:solidFill>
                          <a:effectLst/>
                          <a:latin typeface="Times New Roman" panose="02020603050405020304" pitchFamily="18" charset="0"/>
                        </a:rPr>
                        <a:t>13</a:t>
                      </a:r>
                    </a:p>
                  </a:txBody>
                  <a:tcPr marL="9525" marR="9525" marT="9525" marB="0" anchor="ctr"/>
                </a:tc>
                <a:extLst>
                  <a:ext uri="{0D108BD9-81ED-4DB2-BD59-A6C34878D82A}">
                    <a16:rowId xmlns:a16="http://schemas.microsoft.com/office/drawing/2014/main" val="579126243"/>
                  </a:ext>
                </a:extLst>
              </a:tr>
              <a:tr h="190500">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CRC &amp; Tail</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CRC in U-SIG</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3467497940"/>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46259007"/>
                  </a:ext>
                </a:extLst>
              </a:tr>
              <a:tr h="190500">
                <a:tc vMerge="1">
                  <a:txBody>
                    <a:bodyPr/>
                    <a:lstStyle/>
                    <a:p>
                      <a:endParaRPr lang="en-US"/>
                    </a:p>
                  </a:txBody>
                  <a:tcPr/>
                </a:tc>
                <a:tc gridSpan="2">
                  <a:txBody>
                    <a:bodyPr/>
                    <a:lstStyle/>
                    <a:p>
                      <a:pPr algn="ctr" fontAlgn="ctr"/>
                      <a:r>
                        <a:rPr lang="en-US" sz="1200" b="0" i="0"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70238238"/>
                  </a:ext>
                </a:extLst>
              </a:tr>
            </a:tbl>
          </a:graphicData>
        </a:graphic>
      </p:graphicFrame>
    </p:spTree>
    <p:extLst>
      <p:ext uri="{BB962C8B-B14F-4D97-AF65-F5344CB8AC3E}">
        <p14:creationId xmlns:p14="http://schemas.microsoft.com/office/powerpoint/2010/main" val="151996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45F4-D718-44F0-9A53-7E5F0437197D}"/>
              </a:ext>
            </a:extLst>
          </p:cNvPr>
          <p:cNvSpPr>
            <a:spLocks noGrp="1"/>
          </p:cNvSpPr>
          <p:nvPr>
            <p:ph type="title"/>
          </p:nvPr>
        </p:nvSpPr>
        <p:spPr/>
        <p:txBody>
          <a:bodyPr/>
          <a:lstStyle/>
          <a:p>
            <a:r>
              <a:rPr lang="en-US" dirty="0"/>
              <a:t>Punctured Channel Indication</a:t>
            </a:r>
          </a:p>
        </p:txBody>
      </p:sp>
      <p:sp>
        <p:nvSpPr>
          <p:cNvPr id="3" name="Content Placeholder 2">
            <a:extLst>
              <a:ext uri="{FF2B5EF4-FFF2-40B4-BE49-F238E27FC236}">
                <a16:creationId xmlns:a16="http://schemas.microsoft.com/office/drawing/2014/main" id="{C93B5A8B-D3F5-4A68-801E-EF2984A6369A}"/>
              </a:ext>
            </a:extLst>
          </p:cNvPr>
          <p:cNvSpPr>
            <a:spLocks noGrp="1"/>
          </p:cNvSpPr>
          <p:nvPr>
            <p:ph idx="1"/>
          </p:nvPr>
        </p:nvSpPr>
        <p:spPr/>
        <p:txBody>
          <a:bodyPr/>
          <a:lstStyle/>
          <a:p>
            <a:r>
              <a:rPr lang="en-US" sz="2000" dirty="0"/>
              <a:t>The following IEEE motion may indicate that punctured channel indication is needed in EHT PPDU</a:t>
            </a:r>
          </a:p>
          <a:p>
            <a:pPr lvl="1"/>
            <a:r>
              <a:rPr lang="en-US" sz="1600" dirty="0"/>
              <a:t>“</a:t>
            </a:r>
            <a:r>
              <a:rPr lang="en-US" sz="1600" i="1" dirty="0"/>
              <a:t>802.11be signaling in U-SIG for BW/puncturing information in every non-punctured 20 MHz of an 80 MHz segment shall allow even an OBSS or unassociated device to decode the puncturing pattern of at least the specific 80 MHz that contains the 20 </a:t>
            </a:r>
            <a:r>
              <a:rPr lang="en-US" sz="1600" i="1" dirty="0" err="1"/>
              <a:t>MHz.</a:t>
            </a:r>
            <a:r>
              <a:rPr lang="en-US" sz="1600" dirty="0"/>
              <a:t>” ([Motion 113, [9] and [46]])</a:t>
            </a:r>
          </a:p>
          <a:p>
            <a:r>
              <a:rPr lang="en-US" sz="2000" dirty="0"/>
              <a:t>Do we really need punctured channel indication in TB PPDU?</a:t>
            </a:r>
          </a:p>
          <a:p>
            <a:pPr lvl="1"/>
            <a:r>
              <a:rPr lang="en-US" sz="1600" dirty="0"/>
              <a:t>AP doesn’t need this info</a:t>
            </a:r>
          </a:p>
          <a:p>
            <a:pPr lvl="1"/>
            <a:r>
              <a:rPr lang="en-US" sz="1600" dirty="0"/>
              <a:t>A version dependent field is less meaningful for bystanders</a:t>
            </a:r>
          </a:p>
          <a:p>
            <a:pPr lvl="1"/>
            <a:r>
              <a:rPr lang="en-US" sz="1600" dirty="0"/>
              <a:t>If an OBSS or unassociated device decodes the U-SIG of TB PPDU, it doesn’t need to know the puncturing pattern of the current 80MHz</a:t>
            </a:r>
          </a:p>
          <a:p>
            <a:pPr lvl="1"/>
            <a:r>
              <a:rPr lang="en-US" sz="1600" dirty="0"/>
              <a:t>The puncturing information comes from the content in trigger frame and may not accurately reflect the true puncturing information</a:t>
            </a:r>
          </a:p>
          <a:p>
            <a:r>
              <a:rPr lang="en-US" sz="2000" dirty="0"/>
              <a:t>We propose not to have punctured channel indication</a:t>
            </a:r>
          </a:p>
          <a:p>
            <a:endParaRPr lang="en-US" sz="2000" dirty="0"/>
          </a:p>
        </p:txBody>
      </p:sp>
      <p:sp>
        <p:nvSpPr>
          <p:cNvPr id="4" name="Date Placeholder 3">
            <a:extLst>
              <a:ext uri="{FF2B5EF4-FFF2-40B4-BE49-F238E27FC236}">
                <a16:creationId xmlns:a16="http://schemas.microsoft.com/office/drawing/2014/main" id="{5A1B3ACC-D93B-4935-A47C-170374488190}"/>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C045D256-453F-4931-A924-A59427ECA046}"/>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0E7EDBF3-A5F1-43E9-A325-59DE52D5BD5D}"/>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4</a:t>
            </a:fld>
            <a:endParaRPr lang="en-GB" altLang="en-US" dirty="0"/>
          </a:p>
        </p:txBody>
      </p:sp>
    </p:spTree>
    <p:extLst>
      <p:ext uri="{BB962C8B-B14F-4D97-AF65-F5344CB8AC3E}">
        <p14:creationId xmlns:p14="http://schemas.microsoft.com/office/powerpoint/2010/main" val="80684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45F4-D718-44F0-9A53-7E5F0437197D}"/>
              </a:ext>
            </a:extLst>
          </p:cNvPr>
          <p:cNvSpPr>
            <a:spLocks noGrp="1"/>
          </p:cNvSpPr>
          <p:nvPr>
            <p:ph type="title"/>
          </p:nvPr>
        </p:nvSpPr>
        <p:spPr/>
        <p:txBody>
          <a:bodyPr/>
          <a:lstStyle/>
          <a:p>
            <a:r>
              <a:rPr lang="en-US" dirty="0"/>
              <a:t>Spatial Reuse</a:t>
            </a:r>
          </a:p>
        </p:txBody>
      </p:sp>
      <p:sp>
        <p:nvSpPr>
          <p:cNvPr id="3" name="Content Placeholder 2">
            <a:extLst>
              <a:ext uri="{FF2B5EF4-FFF2-40B4-BE49-F238E27FC236}">
                <a16:creationId xmlns:a16="http://schemas.microsoft.com/office/drawing/2014/main" id="{C93B5A8B-D3F5-4A68-801E-EF2984A6369A}"/>
              </a:ext>
            </a:extLst>
          </p:cNvPr>
          <p:cNvSpPr>
            <a:spLocks noGrp="1"/>
          </p:cNvSpPr>
          <p:nvPr>
            <p:ph idx="1"/>
          </p:nvPr>
        </p:nvSpPr>
        <p:spPr/>
        <p:txBody>
          <a:bodyPr/>
          <a:lstStyle/>
          <a:p>
            <a:r>
              <a:rPr lang="en-US" sz="2000" dirty="0"/>
              <a:t>Discussion on number of spatial reuse (SR) fields</a:t>
            </a:r>
          </a:p>
          <a:p>
            <a:pPr lvl="1"/>
            <a:r>
              <a:rPr lang="en-US" sz="1600" dirty="0"/>
              <a:t>TB PPDU is the main use-case for spatial reuse</a:t>
            </a:r>
          </a:p>
          <a:p>
            <a:pPr lvl="1"/>
            <a:r>
              <a:rPr lang="en-US" sz="1600" dirty="0"/>
              <a:t>The SR field(s) in U-SIG should carry SR info of entire PPDU BW</a:t>
            </a:r>
          </a:p>
          <a:p>
            <a:pPr lvl="2"/>
            <a:r>
              <a:rPr lang="en-US" sz="1400" dirty="0"/>
              <a:t>Receiver only needs to decode U-SIG in the current 80MHz</a:t>
            </a:r>
          </a:p>
          <a:p>
            <a:pPr lvl="1"/>
            <a:r>
              <a:rPr lang="en-US" sz="1600" dirty="0"/>
              <a:t>In 11ax, HE-SIG-A of HE TB PPDU has 16 bits for 4 SR fields</a:t>
            </a:r>
          </a:p>
          <a:p>
            <a:pPr lvl="2"/>
            <a:r>
              <a:rPr lang="en-US" sz="1400" dirty="0"/>
              <a:t>16 bits for 11be is not realistic as it does not leave any room for other fields</a:t>
            </a:r>
          </a:p>
          <a:p>
            <a:pPr lvl="1"/>
            <a:r>
              <a:rPr lang="en-US" sz="1600" dirty="0"/>
              <a:t>If there is only one SR field (4 bits) for entire PPDU BW, the granularity may not be good enough</a:t>
            </a:r>
          </a:p>
          <a:p>
            <a:endParaRPr lang="en-US" sz="2000" dirty="0"/>
          </a:p>
          <a:p>
            <a:r>
              <a:rPr lang="en-US" sz="2000" dirty="0"/>
              <a:t>We propose to use two SR fields (4 bits each, total 8 bits), with granularity of half PPDU BW, but no smaller than 20MHz</a:t>
            </a:r>
          </a:p>
          <a:p>
            <a:pPr lvl="1"/>
            <a:r>
              <a:rPr lang="en-US" sz="1600" dirty="0"/>
              <a:t>A good compromise between SR field granularity and leaving enough bits to accommodate other functionalities</a:t>
            </a:r>
          </a:p>
          <a:p>
            <a:endParaRPr lang="en-US" sz="2000" dirty="0"/>
          </a:p>
        </p:txBody>
      </p:sp>
      <p:sp>
        <p:nvSpPr>
          <p:cNvPr id="4" name="Date Placeholder 3">
            <a:extLst>
              <a:ext uri="{FF2B5EF4-FFF2-40B4-BE49-F238E27FC236}">
                <a16:creationId xmlns:a16="http://schemas.microsoft.com/office/drawing/2014/main" id="{5A1B3ACC-D93B-4935-A47C-170374488190}"/>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C045D256-453F-4931-A924-A59427ECA046}"/>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0E7EDBF3-A5F1-43E9-A325-59DE52D5BD5D}"/>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5</a:t>
            </a:fld>
            <a:endParaRPr lang="en-GB" altLang="en-US" dirty="0"/>
          </a:p>
        </p:txBody>
      </p:sp>
    </p:spTree>
    <p:extLst>
      <p:ext uri="{BB962C8B-B14F-4D97-AF65-F5344CB8AC3E}">
        <p14:creationId xmlns:p14="http://schemas.microsoft.com/office/powerpoint/2010/main" val="296311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B0D7-C3ED-4131-A42B-EA0470AEF6EA}"/>
              </a:ext>
            </a:extLst>
          </p:cNvPr>
          <p:cNvSpPr>
            <a:spLocks noGrp="1"/>
          </p:cNvSpPr>
          <p:nvPr>
            <p:ph type="title"/>
          </p:nvPr>
        </p:nvSpPr>
        <p:spPr/>
        <p:txBody>
          <a:bodyPr/>
          <a:lstStyle/>
          <a:p>
            <a:r>
              <a:rPr lang="en-US" dirty="0"/>
              <a:t>U-SIG Design in TB PPDU</a:t>
            </a:r>
          </a:p>
        </p:txBody>
      </p:sp>
      <p:sp>
        <p:nvSpPr>
          <p:cNvPr id="3" name="Content Placeholder 2">
            <a:extLst>
              <a:ext uri="{FF2B5EF4-FFF2-40B4-BE49-F238E27FC236}">
                <a16:creationId xmlns:a16="http://schemas.microsoft.com/office/drawing/2014/main" id="{84EF519A-E065-4FB2-8997-5D5A58DBCECF}"/>
              </a:ext>
            </a:extLst>
          </p:cNvPr>
          <p:cNvSpPr>
            <a:spLocks noGrp="1"/>
          </p:cNvSpPr>
          <p:nvPr>
            <p:ph idx="1"/>
          </p:nvPr>
        </p:nvSpPr>
        <p:spPr>
          <a:xfrm>
            <a:off x="684213" y="1989138"/>
            <a:ext cx="3586461" cy="4114800"/>
          </a:xfrm>
        </p:spPr>
        <p:txBody>
          <a:bodyPr/>
          <a:lstStyle/>
          <a:p>
            <a:r>
              <a:rPr lang="en-US" sz="1800" dirty="0"/>
              <a:t>With our proposed two SR fields design, in addition to the 2 reserved bits we left after the version independent fields, there are other 9 reserved bits in R1</a:t>
            </a:r>
          </a:p>
          <a:p>
            <a:pPr lvl="1"/>
            <a:r>
              <a:rPr lang="en-US" sz="1400" dirty="0"/>
              <a:t>They may be used to accommodate more bits for BSS color or TXOP, or R2 features</a:t>
            </a:r>
          </a:p>
          <a:p>
            <a:endParaRPr lang="en-US" sz="1800" dirty="0"/>
          </a:p>
        </p:txBody>
      </p:sp>
      <p:sp>
        <p:nvSpPr>
          <p:cNvPr id="4" name="Date Placeholder 3">
            <a:extLst>
              <a:ext uri="{FF2B5EF4-FFF2-40B4-BE49-F238E27FC236}">
                <a16:creationId xmlns:a16="http://schemas.microsoft.com/office/drawing/2014/main" id="{E13CDB67-3D47-4810-9B6D-99EDFBD2D687}"/>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EE3BFDFB-A477-46E7-AFCF-A01F053556FF}"/>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45542A06-5C0D-4B51-9BF2-C988C7BF61B5}"/>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6</a:t>
            </a:fld>
            <a:endParaRPr lang="en-GB" altLang="en-US" dirty="0"/>
          </a:p>
        </p:txBody>
      </p:sp>
      <p:graphicFrame>
        <p:nvGraphicFramePr>
          <p:cNvPr id="8" name="Table 7">
            <a:extLst>
              <a:ext uri="{FF2B5EF4-FFF2-40B4-BE49-F238E27FC236}">
                <a16:creationId xmlns:a16="http://schemas.microsoft.com/office/drawing/2014/main" id="{B7541EE5-8E9A-4F31-8308-CE3028B1D0CD}"/>
              </a:ext>
            </a:extLst>
          </p:cNvPr>
          <p:cNvGraphicFramePr>
            <a:graphicFrameLocks noGrp="1"/>
          </p:cNvGraphicFramePr>
          <p:nvPr>
            <p:extLst>
              <p:ext uri="{D42A27DB-BD31-4B8C-83A1-F6EECF244321}">
                <p14:modId xmlns:p14="http://schemas.microsoft.com/office/powerpoint/2010/main" val="3205696764"/>
              </p:ext>
            </p:extLst>
          </p:nvPr>
        </p:nvGraphicFramePr>
        <p:xfrm>
          <a:off x="4427983" y="1988840"/>
          <a:ext cx="4292601" cy="3261360"/>
        </p:xfrm>
        <a:graphic>
          <a:graphicData uri="http://schemas.openxmlformats.org/drawingml/2006/table">
            <a:tbl>
              <a:tblPr firstRow="1" firstCol="1" bandRow="1">
                <a:tableStyleId>{5C22544A-7EE6-4342-B048-85BDC9FD1C3A}</a:tableStyleId>
              </a:tblPr>
              <a:tblGrid>
                <a:gridCol w="792089">
                  <a:extLst>
                    <a:ext uri="{9D8B030D-6E8A-4147-A177-3AD203B41FA5}">
                      <a16:colId xmlns:a16="http://schemas.microsoft.com/office/drawing/2014/main" val="276760632"/>
                    </a:ext>
                  </a:extLst>
                </a:gridCol>
                <a:gridCol w="936104">
                  <a:extLst>
                    <a:ext uri="{9D8B030D-6E8A-4147-A177-3AD203B41FA5}">
                      <a16:colId xmlns:a16="http://schemas.microsoft.com/office/drawing/2014/main" val="3529909291"/>
                    </a:ext>
                  </a:extLst>
                </a:gridCol>
                <a:gridCol w="2088232">
                  <a:extLst>
                    <a:ext uri="{9D8B030D-6E8A-4147-A177-3AD203B41FA5}">
                      <a16:colId xmlns:a16="http://schemas.microsoft.com/office/drawing/2014/main" val="197508127"/>
                    </a:ext>
                  </a:extLst>
                </a:gridCol>
                <a:gridCol w="476176">
                  <a:extLst>
                    <a:ext uri="{9D8B030D-6E8A-4147-A177-3AD203B41FA5}">
                      <a16:colId xmlns:a16="http://schemas.microsoft.com/office/drawing/2014/main" val="3773777917"/>
                    </a:ext>
                  </a:extLst>
                </a:gridCol>
              </a:tblGrid>
              <a:tr h="190500">
                <a:tc>
                  <a:txBody>
                    <a:bodyPr/>
                    <a:lstStyle/>
                    <a:p>
                      <a:pPr algn="ctr" fontAlgn="ctr"/>
                      <a:r>
                        <a:rPr lang="en-US" sz="1200" b="1" i="0" u="none" strike="noStrike" dirty="0">
                          <a:solidFill>
                            <a:schemeClr val="bg1"/>
                          </a:solidFill>
                          <a:effectLst/>
                          <a:latin typeface="Times New Roman" panose="02020603050405020304" pitchFamily="18" charset="0"/>
                        </a:rPr>
                        <a:t>Field</a:t>
                      </a:r>
                    </a:p>
                  </a:txBody>
                  <a:tcPr marL="9525" marR="9525" marT="9525" marB="0" anchor="ctr"/>
                </a:tc>
                <a:tc>
                  <a:txBody>
                    <a:bodyPr/>
                    <a:lstStyle/>
                    <a:p>
                      <a:pPr algn="ctr" fontAlgn="ctr"/>
                      <a:r>
                        <a:rPr lang="en-US" sz="1200" b="1" i="0" u="none" strike="noStrike">
                          <a:solidFill>
                            <a:schemeClr val="bg1"/>
                          </a:solidFill>
                          <a:effectLst/>
                          <a:latin typeface="Times New Roman" panose="02020603050405020304" pitchFamily="18" charset="0"/>
                        </a:rPr>
                        <a:t>Category</a:t>
                      </a:r>
                    </a:p>
                  </a:txBody>
                  <a:tcPr marL="9525" marR="9525" marT="9525" marB="0" anchor="ctr"/>
                </a:tc>
                <a:tc>
                  <a:txBody>
                    <a:bodyPr/>
                    <a:lstStyle/>
                    <a:p>
                      <a:pPr algn="ctr" fontAlgn="ctr"/>
                      <a:r>
                        <a:rPr lang="en-US" sz="1200" b="1" i="0" u="none" strike="noStrike">
                          <a:solidFill>
                            <a:schemeClr val="bg1"/>
                          </a:solidFill>
                          <a:effectLst/>
                          <a:latin typeface="Times New Roman" panose="02020603050405020304" pitchFamily="18" charset="0"/>
                        </a:rPr>
                        <a:t>Subfield</a:t>
                      </a:r>
                    </a:p>
                  </a:txBody>
                  <a:tcPr marL="9525" marR="9525" marT="9525" marB="0" anchor="ctr"/>
                </a:tc>
                <a:tc>
                  <a:txBody>
                    <a:bodyPr/>
                    <a:lstStyle/>
                    <a:p>
                      <a:pPr algn="ctr"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Version identifier</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PPDU BW</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UL/DL</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BSS color</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TXOP</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200" b="0"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Reserved</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1200" b="0" i="0" u="none" strike="noStrike" dirty="0">
                          <a:solidFill>
                            <a:srgbClr val="FF0000"/>
                          </a:solidFill>
                          <a:effectLst/>
                          <a:latin typeface="Times New Roman" panose="02020603050405020304" pitchFamily="18" charset="0"/>
                        </a:rPr>
                        <a:t>TBD1</a:t>
                      </a:r>
                    </a:p>
                  </a:txBody>
                  <a:tcPr marL="9525" marR="9525" marT="9525" marB="0" anchor="ctr"/>
                </a:tc>
                <a:tc>
                  <a:txBody>
                    <a:bodyPr/>
                    <a:lstStyle/>
                    <a:p>
                      <a:pPr algn="ctr"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200" b="0" i="0" u="none" strike="noStrike">
                          <a:solidFill>
                            <a:srgbClr val="000000"/>
                          </a:solidFill>
                          <a:effectLst/>
                          <a:latin typeface="Times New Roman" panose="02020603050405020304" pitchFamily="18" charset="0"/>
                        </a:rPr>
                        <a:t>Version Dependent</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PPDU format &amp; EHT-SIG Compression</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Reserved </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Spatial Reuse 1</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Spatial Reuse 2</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FF0000"/>
                          </a:solidFill>
                          <a:effectLst/>
                          <a:latin typeface="Times New Roman" panose="02020603050405020304" pitchFamily="18" charset="0"/>
                        </a:rPr>
                        <a:t>TBD2</a:t>
                      </a:r>
                    </a:p>
                  </a:txBody>
                  <a:tcPr marL="9525" marR="9525" marT="9525" marB="0" anchor="ctr"/>
                </a:tc>
                <a:tc>
                  <a:txBody>
                    <a:bodyPr/>
                    <a:lstStyle/>
                    <a:p>
                      <a:pPr algn="ctr" fontAlgn="ctr"/>
                      <a:r>
                        <a:rPr lang="en-US" sz="1200" b="0" i="0" u="none" strike="noStrike" dirty="0">
                          <a:solidFill>
                            <a:srgbClr val="FF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CRC &amp; Tail</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CRC in U-SIG</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200" b="0" i="0"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3548964409"/>
                  </a:ext>
                </a:extLst>
              </a:tr>
            </a:tbl>
          </a:graphicData>
        </a:graphic>
      </p:graphicFrame>
    </p:spTree>
    <p:extLst>
      <p:ext uri="{BB962C8B-B14F-4D97-AF65-F5344CB8AC3E}">
        <p14:creationId xmlns:p14="http://schemas.microsoft.com/office/powerpoint/2010/main" val="158494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F6ADB-4EE2-4640-B9C8-724E27785B2E}"/>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30A20296-0401-4CC4-9E8F-C6B05527CDCE}"/>
              </a:ext>
            </a:extLst>
          </p:cNvPr>
          <p:cNvSpPr>
            <a:spLocks noGrp="1"/>
          </p:cNvSpPr>
          <p:nvPr>
            <p:ph idx="1"/>
          </p:nvPr>
        </p:nvSpPr>
        <p:spPr/>
        <p:txBody>
          <a:bodyPr/>
          <a:lstStyle/>
          <a:p>
            <a:r>
              <a:rPr lang="en-US" sz="2000" dirty="0"/>
              <a:t>Do you support not to have punctured channel indication in the U-SIG of TB PPDU?</a:t>
            </a:r>
          </a:p>
          <a:p>
            <a:endParaRPr lang="en-US" sz="2000" dirty="0"/>
          </a:p>
          <a:p>
            <a:r>
              <a:rPr lang="en-US" sz="2000" dirty="0"/>
              <a:t>Y/N/A</a:t>
            </a:r>
          </a:p>
          <a:p>
            <a:endParaRPr lang="en-US" sz="2000" dirty="0"/>
          </a:p>
        </p:txBody>
      </p:sp>
      <p:sp>
        <p:nvSpPr>
          <p:cNvPr id="4" name="Date Placeholder 3">
            <a:extLst>
              <a:ext uri="{FF2B5EF4-FFF2-40B4-BE49-F238E27FC236}">
                <a16:creationId xmlns:a16="http://schemas.microsoft.com/office/drawing/2014/main" id="{447E6014-F41F-4523-B866-BBBA3B9B4746}"/>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97306D7D-80A7-4D6F-9EE0-B4DC5F834EF7}"/>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EC26EF99-FDCB-4505-B12F-E2CE230EE72F}"/>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7</a:t>
            </a:fld>
            <a:endParaRPr lang="en-GB" altLang="en-US" dirty="0"/>
          </a:p>
        </p:txBody>
      </p:sp>
    </p:spTree>
    <p:extLst>
      <p:ext uri="{BB962C8B-B14F-4D97-AF65-F5344CB8AC3E}">
        <p14:creationId xmlns:p14="http://schemas.microsoft.com/office/powerpoint/2010/main" val="283975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F6ADB-4EE2-4640-B9C8-724E27785B2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30A20296-0401-4CC4-9E8F-C6B05527CDCE}"/>
              </a:ext>
            </a:extLst>
          </p:cNvPr>
          <p:cNvSpPr>
            <a:spLocks noGrp="1"/>
          </p:cNvSpPr>
          <p:nvPr>
            <p:ph idx="1"/>
          </p:nvPr>
        </p:nvSpPr>
        <p:spPr/>
        <p:txBody>
          <a:bodyPr/>
          <a:lstStyle/>
          <a:p>
            <a:r>
              <a:rPr lang="en-US" sz="2000" dirty="0"/>
              <a:t>Do you support to have two SR fields (4 bits each, total 8 bits), with granularity of half PPDU BW, but no smaller than 20MHz, in the U-SIG of TB PPDU?</a:t>
            </a:r>
          </a:p>
          <a:p>
            <a:endParaRPr lang="en-US" sz="2000" dirty="0"/>
          </a:p>
          <a:p>
            <a:r>
              <a:rPr lang="en-US" sz="2000" dirty="0"/>
              <a:t>Y/N/A</a:t>
            </a:r>
          </a:p>
          <a:p>
            <a:endParaRPr lang="en-US" sz="2000" dirty="0"/>
          </a:p>
        </p:txBody>
      </p:sp>
      <p:sp>
        <p:nvSpPr>
          <p:cNvPr id="4" name="Date Placeholder 3">
            <a:extLst>
              <a:ext uri="{FF2B5EF4-FFF2-40B4-BE49-F238E27FC236}">
                <a16:creationId xmlns:a16="http://schemas.microsoft.com/office/drawing/2014/main" id="{447E6014-F41F-4523-B866-BBBA3B9B4746}"/>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97306D7D-80A7-4D6F-9EE0-B4DC5F834EF7}"/>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EC26EF99-FDCB-4505-B12F-E2CE230EE72F}"/>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8</a:t>
            </a:fld>
            <a:endParaRPr lang="en-GB" altLang="en-US" dirty="0"/>
          </a:p>
        </p:txBody>
      </p:sp>
    </p:spTree>
    <p:extLst>
      <p:ext uri="{BB962C8B-B14F-4D97-AF65-F5344CB8AC3E}">
        <p14:creationId xmlns:p14="http://schemas.microsoft.com/office/powerpoint/2010/main" val="424432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E3F1-51D5-4339-9DF0-B6954C96CA7A}"/>
              </a:ext>
            </a:extLst>
          </p:cNvPr>
          <p:cNvSpPr>
            <a:spLocks noGrp="1"/>
          </p:cNvSpPr>
          <p:nvPr>
            <p:ph type="title"/>
          </p:nvPr>
        </p:nvSpPr>
        <p:spPr/>
        <p:txBody>
          <a:bodyPr/>
          <a:lstStyle/>
          <a:p>
            <a:r>
              <a:rPr lang="en-US" dirty="0"/>
              <a:t>appendix</a:t>
            </a:r>
          </a:p>
        </p:txBody>
      </p:sp>
      <p:sp>
        <p:nvSpPr>
          <p:cNvPr id="3" name="Text Placeholder 2">
            <a:extLst>
              <a:ext uri="{FF2B5EF4-FFF2-40B4-BE49-F238E27FC236}">
                <a16:creationId xmlns:a16="http://schemas.microsoft.com/office/drawing/2014/main" id="{B79CA281-8F81-4259-957C-1831C216E0D0}"/>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BA624DD0-1C65-4D84-8473-7610C87BEF4C}"/>
              </a:ext>
            </a:extLst>
          </p:cNvPr>
          <p:cNvSpPr>
            <a:spLocks noGrp="1"/>
          </p:cNvSpPr>
          <p:nvPr>
            <p:ph type="dt" sz="half" idx="10"/>
          </p:nvPr>
        </p:nvSpPr>
        <p:spPr/>
        <p:txBody>
          <a:bodyPr/>
          <a:lstStyle/>
          <a:p>
            <a:pPr>
              <a:defRPr/>
            </a:pPr>
            <a:r>
              <a:rPr lang="en-US" altLang="en-US" dirty="0"/>
              <a:t>September 2020</a:t>
            </a:r>
            <a:endParaRPr lang="en-GB" altLang="en-US" dirty="0"/>
          </a:p>
        </p:txBody>
      </p:sp>
      <p:sp>
        <p:nvSpPr>
          <p:cNvPr id="5" name="Footer Placeholder 4">
            <a:extLst>
              <a:ext uri="{FF2B5EF4-FFF2-40B4-BE49-F238E27FC236}">
                <a16:creationId xmlns:a16="http://schemas.microsoft.com/office/drawing/2014/main" id="{31522752-23C4-4349-A53B-7651782F6A28}"/>
              </a:ext>
            </a:extLst>
          </p:cNvPr>
          <p:cNvSpPr>
            <a:spLocks noGrp="1"/>
          </p:cNvSpPr>
          <p:nvPr>
            <p:ph type="ftr" sz="quarter" idx="11"/>
          </p:nvPr>
        </p:nvSpPr>
        <p:spPr/>
        <p:txBody>
          <a:bodyPr/>
          <a:lstStyle/>
          <a:p>
            <a:pPr>
              <a:defRPr/>
            </a:pPr>
            <a:r>
              <a:rPr lang="en-GB" dirty="0"/>
              <a:t>Alice Chen (Qualcomm)</a:t>
            </a:r>
          </a:p>
        </p:txBody>
      </p:sp>
      <p:sp>
        <p:nvSpPr>
          <p:cNvPr id="6" name="Slide Number Placeholder 5">
            <a:extLst>
              <a:ext uri="{FF2B5EF4-FFF2-40B4-BE49-F238E27FC236}">
                <a16:creationId xmlns:a16="http://schemas.microsoft.com/office/drawing/2014/main" id="{140C8FF1-A6FC-403C-AE59-8A7C32218A39}"/>
              </a:ext>
            </a:extLst>
          </p:cNvPr>
          <p:cNvSpPr>
            <a:spLocks noGrp="1"/>
          </p:cNvSpPr>
          <p:nvPr>
            <p:ph type="sldNum" sz="quarter" idx="12"/>
          </p:nvPr>
        </p:nvSpPr>
        <p:spPr/>
        <p:txBody>
          <a:bodyPr/>
          <a:lstStyle/>
          <a:p>
            <a:pPr>
              <a:defRPr/>
            </a:pPr>
            <a:r>
              <a:rPr lang="en-GB" altLang="en-US" dirty="0"/>
              <a:t>Slide </a:t>
            </a:r>
            <a:fld id="{1A8E2A3D-E627-4495-87FA-07CADBD1A42B}" type="slidenum">
              <a:rPr lang="en-GB" altLang="en-US" smtClean="0"/>
              <a:pPr>
                <a:defRPr/>
              </a:pPr>
              <a:t>9</a:t>
            </a:fld>
            <a:endParaRPr lang="en-GB" altLang="en-US" dirty="0"/>
          </a:p>
        </p:txBody>
      </p:sp>
    </p:spTree>
    <p:extLst>
      <p:ext uri="{BB962C8B-B14F-4D97-AF65-F5344CB8AC3E}">
        <p14:creationId xmlns:p14="http://schemas.microsoft.com/office/powerpoint/2010/main" val="6804936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169931ED-F01D-4178-8068-7A73BD8BB3F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75520</TotalTime>
  <Words>956</Words>
  <Application>Microsoft Office PowerPoint</Application>
  <PresentationFormat>On-screen Show (4:3)</PresentationFormat>
  <Paragraphs>235</Paragraphs>
  <Slides>11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Times New Roman</vt:lpstr>
      <vt:lpstr>802-11-Submission</vt:lpstr>
      <vt:lpstr>U-SIG Design for TB PPDU</vt:lpstr>
      <vt:lpstr>Introduction: EHT TB PPDU</vt:lpstr>
      <vt:lpstr>U-SIG Design in TB PPDU</vt:lpstr>
      <vt:lpstr>Punctured Channel Indication</vt:lpstr>
      <vt:lpstr>Spatial Reuse</vt:lpstr>
      <vt:lpstr>U-SIG Design in TB PPDU</vt:lpstr>
      <vt:lpstr>SP 1</vt:lpstr>
      <vt:lpstr>SP 2</vt:lpstr>
      <vt:lpstr>appendix</vt:lpstr>
      <vt:lpstr>Spatial Reuse Field in TB PPDU</vt:lpstr>
      <vt:lpstr>Recap: HE-SIG-A in HE TB PPDU</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Alice Chen</cp:lastModifiedBy>
  <cp:revision>1316</cp:revision>
  <cp:lastPrinted>1998-02-10T13:28:06Z</cp:lastPrinted>
  <dcterms:created xsi:type="dcterms:W3CDTF">2004-12-02T14:01:45Z</dcterms:created>
  <dcterms:modified xsi:type="dcterms:W3CDTF">2020-09-29T02:25:46Z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1265209981</vt:i4>
  </property>
  <property fmtid="{D5CDD505-2E9C-101B-9397-08002B2CF9AE}" pid="5" name="_EmailSubject">
    <vt:lpwstr>Preamble slides (document 1238)</vt:lpwstr>
  </property>
  <property fmtid="{D5CDD505-2E9C-101B-9397-08002B2CF9AE}" pid="6" name="_AuthorEmail">
    <vt:lpwstr>svverman@qti.qualcomm.com</vt:lpwstr>
  </property>
  <property fmtid="{D5CDD505-2E9C-101B-9397-08002B2CF9AE}" pid="7" name="_AuthorEmailDisplayName">
    <vt:lpwstr>Sameer Vermani</vt:lpwstr>
  </property>
  <property fmtid="{D5CDD505-2E9C-101B-9397-08002B2CF9AE}" pid="8" name="_PreviousAdHocReviewCycleID">
    <vt:i4>-946869708</vt:i4>
  </property>
</Properties>
</file>