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31" r:id="rId2"/>
    <p:sldId id="1054" r:id="rId3"/>
    <p:sldId id="1064" r:id="rId4"/>
    <p:sldId id="1065" r:id="rId5"/>
    <p:sldId id="1055" r:id="rId6"/>
    <p:sldId id="1066" r:id="rId7"/>
    <p:sldId id="1062" r:id="rId8"/>
    <p:sldId id="1051" r:id="rId9"/>
    <p:sldId id="1067" r:id="rId10"/>
    <p:sldId id="1058" r:id="rId11"/>
    <p:sldId id="1057" r:id="rId12"/>
    <p:sldId id="1060" r:id="rId13"/>
    <p:sldId id="1061" r:id="rId14"/>
    <p:sldId id="1063" r:id="rId15"/>
    <p:sldId id="1059" r:id="rId16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16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5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00FF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792" autoAdjust="0"/>
    <p:restoredTop sz="93817" autoAdjust="0"/>
  </p:normalViewPr>
  <p:slideViewPr>
    <p:cSldViewPr>
      <p:cViewPr varScale="1">
        <p:scale>
          <a:sx n="116" d="100"/>
          <a:sy n="116" d="100"/>
        </p:scale>
        <p:origin x="1974" y="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1648" y="-1676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=""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=""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=""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=""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=""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=""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=""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=""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=""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=""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=""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=""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=""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=""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=""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=""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=""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=""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=""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=""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=""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=""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=""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Jan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(Huawei)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Aug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(Huawei)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Aug 2018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Huang(Huawei)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=""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Huang(Huawei)</a:t>
            </a:r>
            <a:endParaRPr lang="en-GB" dirty="0"/>
          </a:p>
        </p:txBody>
      </p:sp>
      <p:sp>
        <p:nvSpPr>
          <p:cNvPr id="9" name="Rectangle 6">
            <a:extLst>
              <a:ext uri="{FF2B5EF4-FFF2-40B4-BE49-F238E27FC236}">
                <a16:creationId xmlns=""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=""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=""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=""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=""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Huang(Huawei)</a:t>
            </a:r>
            <a:endParaRPr lang="en-GB" dirty="0"/>
          </a:p>
        </p:txBody>
      </p:sp>
      <p:sp>
        <p:nvSpPr>
          <p:cNvPr id="4" name="Rectangle 6">
            <a:extLst>
              <a:ext uri="{FF2B5EF4-FFF2-40B4-BE49-F238E27FC236}">
                <a16:creationId xmlns=""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=""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=""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=""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361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 smtClean="0"/>
              <a:t>Sep.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=""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10465" y="6475413"/>
            <a:ext cx="163346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(Huawei)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=""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=""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dirty="0" smtClean="0"/>
              <a:t>802.11-20/1534r6</a:t>
            </a:r>
            <a:endParaRPr lang="en-GB" altLang="en-US" sz="1800" b="1" dirty="0"/>
          </a:p>
        </p:txBody>
      </p:sp>
      <p:sp>
        <p:nvSpPr>
          <p:cNvPr id="1032" name="Line 8">
            <a:extLst>
              <a:ext uri="{FF2B5EF4-FFF2-40B4-BE49-F238E27FC236}">
                <a16:creationId xmlns=""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=""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=""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=""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=""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 smtClean="0"/>
              <a:t>Discussion on Multi-link Setup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=""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</a:t>
            </a:r>
            <a:r>
              <a:rPr lang="en-GB" altLang="en-US" sz="2000" b="0" dirty="0" smtClean="0"/>
              <a:t>2020-09-02</a:t>
            </a:r>
            <a:endParaRPr lang="en-GB" altLang="en-US" sz="2000" b="0" dirty="0"/>
          </a:p>
        </p:txBody>
      </p:sp>
      <p:sp>
        <p:nvSpPr>
          <p:cNvPr id="15368" name="Rectangle 6">
            <a:extLst>
              <a:ext uri="{FF2B5EF4-FFF2-40B4-BE49-F238E27FC236}">
                <a16:creationId xmlns=""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=""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5155666"/>
              </p:ext>
            </p:extLst>
          </p:nvPr>
        </p:nvGraphicFramePr>
        <p:xfrm>
          <a:off x="1152525" y="2998720"/>
          <a:ext cx="7391400" cy="241946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57429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Guogang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Huang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7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Huawei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huangguogang1@huawei.com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Ming </a:t>
                      </a:r>
                      <a:r>
                        <a:rPr lang="en-US" altLang="zh-CN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Gan</a:t>
                      </a:r>
                      <a:endParaRPr lang="en-US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Yuchen Guo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Yunbo</a:t>
                      </a: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Yiqing</a:t>
                      </a: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Mengyao</a:t>
                      </a: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Ma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/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</a:t>
            </a:r>
            <a:r>
              <a:rPr lang="en-GB" dirty="0"/>
              <a:t>Huang </a:t>
            </a:r>
            <a:r>
              <a:rPr lang="en-GB" dirty="0" smtClean="0"/>
              <a:t>(Huawei)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Link Recommendation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2" y="1989138"/>
            <a:ext cx="7920235" cy="4114800"/>
          </a:xfrm>
        </p:spPr>
        <p:txBody>
          <a:bodyPr/>
          <a:lstStyle/>
          <a:p>
            <a:r>
              <a:rPr lang="en-US" altLang="zh-CN" sz="2000" dirty="0" smtClean="0"/>
              <a:t>AP MLD can send </a:t>
            </a:r>
            <a:r>
              <a:rPr lang="en-US" altLang="zh-CN" sz="2000" dirty="0"/>
              <a:t>a </a:t>
            </a:r>
            <a:r>
              <a:rPr lang="en-US" altLang="zh-CN" sz="2000" dirty="0" smtClean="0"/>
              <a:t>Link Recommendation notification </a:t>
            </a:r>
            <a:r>
              <a:rPr lang="en-US" altLang="zh-CN" sz="2000" dirty="0"/>
              <a:t>to the </a:t>
            </a:r>
            <a:r>
              <a:rPr lang="en-US" altLang="zh-CN" sz="2000" dirty="0" smtClean="0"/>
              <a:t>non-AP </a:t>
            </a:r>
            <a:r>
              <a:rPr lang="en-US" altLang="zh-CN" sz="2000" dirty="0"/>
              <a:t>MLD through one link, which </a:t>
            </a:r>
            <a:r>
              <a:rPr lang="en-US" altLang="zh-CN" sz="2000" dirty="0" smtClean="0"/>
              <a:t>includes </a:t>
            </a:r>
            <a:r>
              <a:rPr lang="en-US" altLang="zh-CN" sz="2000" dirty="0"/>
              <a:t>the following info</a:t>
            </a:r>
          </a:p>
          <a:p>
            <a:pPr lvl="1"/>
            <a:r>
              <a:rPr lang="en-US" altLang="zh-CN" dirty="0" smtClean="0"/>
              <a:t>Recommended link ID</a:t>
            </a:r>
          </a:p>
          <a:p>
            <a:pPr lvl="1"/>
            <a:r>
              <a:rPr lang="en-US" altLang="zh-CN" dirty="0" smtClean="0">
                <a:solidFill>
                  <a:srgbClr val="0000FF"/>
                </a:solidFill>
              </a:rPr>
              <a:t>Change Sequence </a:t>
            </a:r>
            <a:r>
              <a:rPr lang="en-US" altLang="zh-CN" dirty="0" smtClean="0"/>
              <a:t>of the recommended link ID</a:t>
            </a:r>
          </a:p>
          <a:p>
            <a:pPr lvl="1"/>
            <a:r>
              <a:rPr lang="en-US" altLang="zh-CN" dirty="0" smtClean="0"/>
              <a:t>(optional) Reason code</a:t>
            </a:r>
          </a:p>
          <a:p>
            <a:pPr lvl="2"/>
            <a:r>
              <a:rPr lang="en-US" altLang="zh-CN" dirty="0" smtClean="0"/>
              <a:t>e.g. overload, low RSSI, traffic steering and so on</a:t>
            </a:r>
          </a:p>
          <a:p>
            <a:r>
              <a:rPr lang="en-US" altLang="zh-CN" sz="2000" dirty="0" smtClean="0"/>
              <a:t>When the Change Sequence value is different from the locally stored Change Sequence value of the recommended link, the non-AP MLD may send a Probe Request frame with the locally </a:t>
            </a:r>
            <a:r>
              <a:rPr lang="en-US" altLang="zh-CN" sz="2000" dirty="0"/>
              <a:t>stored </a:t>
            </a:r>
            <a:r>
              <a:rPr lang="en-US" altLang="zh-CN" sz="2000" dirty="0" smtClean="0"/>
              <a:t>Change Sequence in the recommended link</a:t>
            </a:r>
          </a:p>
          <a:p>
            <a:r>
              <a:rPr lang="en-US" altLang="zh-CN" sz="2000" dirty="0" smtClean="0"/>
              <a:t>Then AP MLD may reply a Probe Response frame with </a:t>
            </a:r>
            <a:r>
              <a:rPr lang="en-US" altLang="zh-CN" sz="2000" dirty="0"/>
              <a:t>the corresponding elements whose contents are changed</a:t>
            </a:r>
          </a:p>
          <a:p>
            <a:pPr lvl="1"/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67361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Conclusion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2" y="1752600"/>
            <a:ext cx="8136259" cy="4484712"/>
          </a:xfrm>
        </p:spPr>
        <p:txBody>
          <a:bodyPr/>
          <a:lstStyle/>
          <a:p>
            <a:r>
              <a:rPr lang="en-US" altLang="zh-CN" sz="2000" dirty="0"/>
              <a:t>We discussed how to signal the Multi-link setup and enable fast link transition. We prefer the links to be setup to be </a:t>
            </a:r>
            <a:r>
              <a:rPr lang="en-US" altLang="zh-CN" sz="2000" dirty="0" smtClean="0"/>
              <a:t>explicitly </a:t>
            </a:r>
            <a:r>
              <a:rPr lang="en-US" altLang="zh-CN" sz="2000" dirty="0"/>
              <a:t>indicated by inclusion </a:t>
            </a:r>
            <a:r>
              <a:rPr lang="en-US" altLang="zh-CN" sz="2000" dirty="0" smtClean="0"/>
              <a:t>the corresponding Per-STA Profile </a:t>
            </a:r>
            <a:r>
              <a:rPr lang="en-US" altLang="zh-CN" sz="2000" dirty="0" err="1" smtClean="0"/>
              <a:t>subelement</a:t>
            </a:r>
            <a:r>
              <a:rPr lang="en-US" altLang="zh-CN" sz="2000" dirty="0" smtClean="0"/>
              <a:t>.</a:t>
            </a:r>
          </a:p>
          <a:p>
            <a:r>
              <a:rPr lang="en-US" altLang="zh-CN" sz="2000" dirty="0" smtClean="0"/>
              <a:t>We also proposed that the non-AP includes information of </a:t>
            </a:r>
            <a:r>
              <a:rPr lang="en-US" altLang="zh-CN" sz="2000" dirty="0" smtClean="0">
                <a:solidFill>
                  <a:srgbClr val="0000FF"/>
                </a:solidFill>
              </a:rPr>
              <a:t>Radio ID </a:t>
            </a:r>
            <a:r>
              <a:rPr lang="en-US" altLang="zh-CN" sz="2000" dirty="0" smtClean="0"/>
              <a:t>in the Per-STA Profile </a:t>
            </a:r>
            <a:r>
              <a:rPr lang="en-US" altLang="zh-CN" sz="2000" dirty="0" err="1" smtClean="0"/>
              <a:t>subelement</a:t>
            </a:r>
            <a:r>
              <a:rPr lang="en-US" altLang="zh-CN" sz="2000" dirty="0" smtClean="0"/>
              <a:t> to help the indication of which links sharing a common STA</a:t>
            </a:r>
            <a:endParaRPr lang="en-US" altLang="zh-CN" sz="2000" dirty="0"/>
          </a:p>
          <a:p>
            <a:r>
              <a:rPr lang="en-US" altLang="zh-CN" sz="2000" dirty="0"/>
              <a:t>We also proposed that </a:t>
            </a:r>
            <a:r>
              <a:rPr lang="en-US" altLang="zh-CN" sz="2000" dirty="0" smtClean="0"/>
              <a:t>the non-AP/AP MLD indicates the </a:t>
            </a:r>
            <a:r>
              <a:rPr lang="en-US" altLang="zh-CN" sz="2000" dirty="0" smtClean="0">
                <a:solidFill>
                  <a:srgbClr val="0000FF"/>
                </a:solidFill>
              </a:rPr>
              <a:t>Power Management </a:t>
            </a:r>
            <a:r>
              <a:rPr lang="en-US" altLang="zh-CN" sz="2000" dirty="0" smtClean="0"/>
              <a:t>for the non-transmitting link in </a:t>
            </a:r>
            <a:r>
              <a:rPr lang="en-US" altLang="zh-CN" sz="2000" dirty="0"/>
              <a:t>the </a:t>
            </a:r>
            <a:r>
              <a:rPr lang="en-US" altLang="zh-CN" sz="2000" dirty="0" smtClean="0"/>
              <a:t>Per-STA Profile </a:t>
            </a:r>
            <a:r>
              <a:rPr lang="en-US" altLang="zh-CN" sz="2000" dirty="0" err="1" smtClean="0"/>
              <a:t>subelement</a:t>
            </a:r>
            <a:endParaRPr lang="en-US" altLang="zh-CN" sz="2000" dirty="0" smtClean="0"/>
          </a:p>
          <a:p>
            <a:r>
              <a:rPr lang="en-US" altLang="zh-CN" sz="2000" dirty="0" smtClean="0"/>
              <a:t>We also proposed that the AP MLD decides </a:t>
            </a:r>
            <a:r>
              <a:rPr lang="en-US" altLang="zh-CN" sz="2000" dirty="0"/>
              <a:t>whether or not to accept the setup </a:t>
            </a:r>
            <a:r>
              <a:rPr lang="en-US" altLang="zh-CN" sz="2000" dirty="0" smtClean="0"/>
              <a:t>of each non-transmitting link through </a:t>
            </a:r>
            <a:r>
              <a:rPr lang="en-US" altLang="zh-CN" sz="2000" dirty="0" smtClean="0">
                <a:solidFill>
                  <a:srgbClr val="0000FF"/>
                </a:solidFill>
              </a:rPr>
              <a:t>Status Code </a:t>
            </a:r>
            <a:r>
              <a:rPr lang="en-US" altLang="zh-CN" sz="2000" dirty="0" smtClean="0"/>
              <a:t>in the Per-STA Profile </a:t>
            </a:r>
            <a:r>
              <a:rPr lang="en-US" altLang="zh-CN" sz="2000" dirty="0" err="1" smtClean="0"/>
              <a:t>subelement</a:t>
            </a:r>
            <a:endParaRPr lang="en-US" altLang="zh-CN" sz="2000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5338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you support that </a:t>
            </a:r>
          </a:p>
          <a:p>
            <a:pPr lvl="1"/>
            <a:r>
              <a:rPr lang="en-US" altLang="ko-KR" dirty="0"/>
              <a:t>A</a:t>
            </a:r>
            <a:r>
              <a:rPr lang="en-US" altLang="ko-KR" dirty="0" smtClean="0"/>
              <a:t> </a:t>
            </a:r>
            <a:r>
              <a:rPr lang="en-US" altLang="ko-KR" dirty="0"/>
              <a:t>non-AP </a:t>
            </a:r>
            <a:r>
              <a:rPr lang="en-US" altLang="ko-KR" dirty="0" smtClean="0"/>
              <a:t>MLD with more than one affiliated STA </a:t>
            </a:r>
            <a:r>
              <a:rPr lang="en-US" altLang="ko-KR" dirty="0"/>
              <a:t>includes </a:t>
            </a:r>
            <a:r>
              <a:rPr lang="en-US" altLang="ko-KR" dirty="0" smtClean="0"/>
              <a:t>a </a:t>
            </a:r>
            <a:r>
              <a:rPr lang="en-US" altLang="ko-KR" dirty="0" smtClean="0">
                <a:solidFill>
                  <a:srgbClr val="0000FF"/>
                </a:solidFill>
              </a:rPr>
              <a:t>Radio ID </a:t>
            </a:r>
            <a:r>
              <a:rPr lang="en-US" altLang="ko-KR" dirty="0" smtClean="0"/>
              <a:t>field</a:t>
            </a:r>
            <a:r>
              <a:rPr lang="en-US" altLang="ko-KR" dirty="0" smtClean="0">
                <a:solidFill>
                  <a:srgbClr val="0000FF"/>
                </a:solidFill>
              </a:rPr>
              <a:t> </a:t>
            </a:r>
            <a:r>
              <a:rPr lang="en-US" altLang="ko-KR" dirty="0"/>
              <a:t>in </a:t>
            </a:r>
            <a:r>
              <a:rPr lang="en-US" altLang="ko-KR" dirty="0" smtClean="0"/>
              <a:t>the Per-STA </a:t>
            </a:r>
            <a:r>
              <a:rPr lang="en-US" altLang="ko-KR" dirty="0"/>
              <a:t>P</a:t>
            </a:r>
            <a:r>
              <a:rPr lang="en-US" altLang="ko-KR" dirty="0" smtClean="0"/>
              <a:t>rofile </a:t>
            </a:r>
            <a:r>
              <a:rPr lang="en-US" altLang="ko-KR" dirty="0" err="1"/>
              <a:t>subelement</a:t>
            </a:r>
            <a:r>
              <a:rPr lang="en-US" altLang="ko-KR" dirty="0"/>
              <a:t> of a multi-link element included in Association Request </a:t>
            </a:r>
            <a:r>
              <a:rPr lang="en-US" altLang="ko-KR" dirty="0" smtClean="0"/>
              <a:t>frame?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82478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you support that </a:t>
            </a:r>
          </a:p>
          <a:p>
            <a:pPr lvl="1"/>
            <a:r>
              <a:rPr lang="en-US" altLang="zh-CN" dirty="0" smtClean="0"/>
              <a:t>an AP MLD separately signals whether to accept each request link through a </a:t>
            </a:r>
            <a:r>
              <a:rPr lang="en-US" altLang="zh-CN" dirty="0" smtClean="0">
                <a:solidFill>
                  <a:srgbClr val="0000FF"/>
                </a:solidFill>
              </a:rPr>
              <a:t>Status Code </a:t>
            </a:r>
            <a:r>
              <a:rPr lang="en-US" altLang="zh-CN" dirty="0" smtClean="0"/>
              <a:t>field in the corresponding Per-STA profile? 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50637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 </a:t>
            </a:r>
            <a:r>
              <a:rPr lang="en-US" altLang="zh-CN" dirty="0" smtClean="0"/>
              <a:t>3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support </a:t>
            </a:r>
            <a:r>
              <a:rPr lang="en-US" altLang="zh-CN" dirty="0" smtClean="0"/>
              <a:t>to indicate the </a:t>
            </a:r>
            <a:r>
              <a:rPr lang="en-US" altLang="zh-CN" dirty="0">
                <a:solidFill>
                  <a:srgbClr val="0000FF"/>
                </a:solidFill>
              </a:rPr>
              <a:t>P</a:t>
            </a:r>
            <a:r>
              <a:rPr lang="en-US" altLang="zh-CN" dirty="0" smtClean="0">
                <a:solidFill>
                  <a:srgbClr val="0000FF"/>
                </a:solidFill>
              </a:rPr>
              <a:t>ower Management </a:t>
            </a:r>
            <a:r>
              <a:rPr lang="en-US" altLang="zh-CN" dirty="0" smtClean="0"/>
              <a:t>for each non-transmitting link after the multi-link setup as following?</a:t>
            </a:r>
          </a:p>
          <a:p>
            <a:pPr lvl="1"/>
            <a:r>
              <a:rPr lang="en-US" altLang="zh-CN" dirty="0" smtClean="0"/>
              <a:t>Active </a:t>
            </a:r>
            <a:r>
              <a:rPr lang="en-US" altLang="zh-CN" dirty="0"/>
              <a:t>mode</a:t>
            </a:r>
          </a:p>
          <a:p>
            <a:pPr lvl="1"/>
            <a:r>
              <a:rPr lang="en-US" altLang="zh-CN" dirty="0"/>
              <a:t>Power save mode and its power state is doze by default</a:t>
            </a:r>
          </a:p>
          <a:p>
            <a:pPr lvl="1"/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93116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600" dirty="0"/>
              <a:t>[1] </a:t>
            </a:r>
            <a:r>
              <a:rPr lang="en-US" altLang="zh-CN" sz="1600" dirty="0" smtClean="0"/>
              <a:t>11-20-1274-02-00be-mac-pdt-mlo-ml-ie-structure.docx</a:t>
            </a:r>
          </a:p>
          <a:p>
            <a:r>
              <a:rPr lang="en-US" altLang="zh-CN" sz="1600" dirty="0" smtClean="0"/>
              <a:t>[2] </a:t>
            </a:r>
            <a:r>
              <a:rPr lang="en-US" altLang="zh-CN" sz="1600" dirty="0"/>
              <a:t>11-20-1890-00-00be-reconsideration-on-sta-mac-address-of-non-AP-mld.ppt</a:t>
            </a:r>
          </a:p>
          <a:p>
            <a:r>
              <a:rPr lang="en-US" altLang="zh-CN" sz="1600" dirty="0" smtClean="0"/>
              <a:t>[3] 11-20-1554-01-00be-ml-reconfiguration.pptx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30680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The following consensus has been reached</a:t>
            </a:r>
          </a:p>
          <a:p>
            <a:pPr lvl="1"/>
            <a:r>
              <a:rPr lang="en-US" altLang="zh-CN" dirty="0"/>
              <a:t>Enable/disable is govern by TID-to-link </a:t>
            </a:r>
            <a:r>
              <a:rPr lang="en-US" altLang="zh-CN" dirty="0" smtClean="0"/>
              <a:t>mapping. </a:t>
            </a:r>
            <a:r>
              <a:rPr lang="en-US" altLang="zh-CN" dirty="0"/>
              <a:t>In other words, enable/disable is the result of TID-to-link mapping </a:t>
            </a:r>
            <a:endParaRPr lang="en-US" altLang="zh-CN" dirty="0" smtClean="0"/>
          </a:p>
          <a:p>
            <a:pPr lvl="2"/>
            <a:r>
              <a:rPr lang="en-GB" altLang="zh-CN" dirty="0" smtClean="0"/>
              <a:t>Note that frame </a:t>
            </a:r>
            <a:r>
              <a:rPr lang="en-GB" altLang="zh-CN" dirty="0"/>
              <a:t>exchange on a link is subject to the power state of the corresponding non-AP STA</a:t>
            </a:r>
            <a:r>
              <a:rPr lang="en-GB" altLang="zh-CN" dirty="0" smtClean="0"/>
              <a:t>.</a:t>
            </a:r>
            <a:endParaRPr lang="en-US" altLang="zh-CN" dirty="0" smtClean="0"/>
          </a:p>
          <a:p>
            <a:pPr lvl="1"/>
            <a:r>
              <a:rPr lang="en-GB" altLang="zh-CN" dirty="0"/>
              <a:t>[Motion 106, </a:t>
            </a:r>
            <a:r>
              <a:rPr lang="en-US" altLang="zh-CN" dirty="0"/>
              <a:t>[30]</a:t>
            </a:r>
            <a:r>
              <a:rPr lang="en-GB" altLang="zh-CN" dirty="0"/>
              <a:t> and </a:t>
            </a:r>
            <a:r>
              <a:rPr lang="en-US" altLang="zh-CN" dirty="0"/>
              <a:t>[235]</a:t>
            </a:r>
            <a:r>
              <a:rPr lang="en-GB" altLang="zh-CN" dirty="0" smtClean="0"/>
              <a:t>]</a:t>
            </a:r>
            <a:r>
              <a:rPr lang="en-US" altLang="zh-CN" dirty="0"/>
              <a:t> </a:t>
            </a:r>
            <a:r>
              <a:rPr lang="en-GB" altLang="zh-CN" dirty="0" smtClean="0"/>
              <a:t>An </a:t>
            </a:r>
            <a:r>
              <a:rPr lang="en-GB" altLang="zh-CN" dirty="0"/>
              <a:t>AP MLD can recommend a non-AP MLD to use one or more enabled links</a:t>
            </a:r>
            <a:r>
              <a:rPr lang="en-GB" altLang="zh-CN" dirty="0" smtClean="0"/>
              <a:t>.</a:t>
            </a:r>
          </a:p>
          <a:p>
            <a:pPr lvl="2"/>
            <a:r>
              <a:rPr lang="en-GB" altLang="zh-CN" dirty="0"/>
              <a:t>The AP’s indication could be carried in a broadcast or a unicast frame</a:t>
            </a:r>
            <a:r>
              <a:rPr lang="en-GB" altLang="zh-CN" dirty="0" smtClean="0"/>
              <a:t>.</a:t>
            </a:r>
            <a:endParaRPr lang="zh-CN" altLang="zh-CN" dirty="0"/>
          </a:p>
          <a:p>
            <a:pPr marL="457200" lvl="1" indent="0">
              <a:buNone/>
            </a:pPr>
            <a:endParaRPr lang="en-US" altLang="zh-CN" dirty="0"/>
          </a:p>
          <a:p>
            <a:r>
              <a:rPr lang="en-US" altLang="zh-CN" dirty="0"/>
              <a:t>In this contribution, we seek to clarify how to </a:t>
            </a:r>
            <a:r>
              <a:rPr lang="en-US" altLang="zh-CN" dirty="0" smtClean="0"/>
              <a:t>signal the multi-link setup and link recommendation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9020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Scenario Considered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800" dirty="0"/>
              <a:t>For the AP MLD, it has three links which respectively operates at 2.4 GHz, 5 GHz and 6 GHz </a:t>
            </a:r>
            <a:endParaRPr lang="zh-CN" altLang="en-US" sz="1800" dirty="0"/>
          </a:p>
          <a:p>
            <a:r>
              <a:rPr lang="en-US" altLang="zh-CN" sz="1800" dirty="0" smtClean="0"/>
              <a:t>For a multiple-radio non-AP MLD</a:t>
            </a:r>
            <a:r>
              <a:rPr lang="zh-CN" altLang="en-US" sz="1800" dirty="0" smtClean="0"/>
              <a:t>，</a:t>
            </a:r>
            <a:r>
              <a:rPr lang="en-US" altLang="zh-CN" sz="1800" dirty="0" smtClean="0"/>
              <a:t>assume that it has two radios, one is only for the 2.4 GHz band, the other one is for either 5 GHz band or 6 GHz band. </a:t>
            </a:r>
          </a:p>
          <a:p>
            <a:r>
              <a:rPr lang="en-US" altLang="zh-CN" sz="1800" dirty="0" smtClean="0"/>
              <a:t>When the non-AP MLD requests to setup three links, then link 2 and link 3 will share a common physical STA, as illustrated in the below figure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64514" y="4221087"/>
            <a:ext cx="3395718" cy="2139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3871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Proposal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965" y="1844824"/>
            <a:ext cx="8132270" cy="4118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1916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Radio ID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99202" y="1844823"/>
            <a:ext cx="8189998" cy="4630589"/>
          </a:xfrm>
        </p:spPr>
        <p:txBody>
          <a:bodyPr/>
          <a:lstStyle/>
          <a:p>
            <a:r>
              <a:rPr lang="en-US" altLang="zh-CN" sz="1800" dirty="0"/>
              <a:t>According to the following motion, </a:t>
            </a:r>
            <a:r>
              <a:rPr lang="en-US" altLang="zh-CN" sz="1800" dirty="0"/>
              <a:t>a Radio ID subfield may be </a:t>
            </a:r>
            <a:r>
              <a:rPr lang="en-US" altLang="zh-CN" sz="1800" dirty="0"/>
              <a:t>needed when </a:t>
            </a:r>
            <a:r>
              <a:rPr lang="en-US" altLang="zh-CN" sz="1800" dirty="0"/>
              <a:t>a non-AP MLD has multiple affiliated physical </a:t>
            </a:r>
            <a:r>
              <a:rPr lang="en-US" altLang="zh-CN" sz="1800" dirty="0"/>
              <a:t>STAs</a:t>
            </a:r>
          </a:p>
          <a:p>
            <a:pPr lvl="1"/>
            <a:r>
              <a:rPr lang="en-GB" altLang="zh-CN" sz="1600" dirty="0"/>
              <a:t>[Motion 106, </a:t>
            </a:r>
            <a:r>
              <a:rPr lang="en-US" altLang="zh-CN" sz="1600" dirty="0"/>
              <a:t>[30]</a:t>
            </a:r>
            <a:r>
              <a:rPr lang="en-GB" altLang="zh-CN" sz="1600" dirty="0"/>
              <a:t> and </a:t>
            </a:r>
            <a:r>
              <a:rPr lang="en-US" altLang="zh-CN" sz="1600" dirty="0"/>
              <a:t>[235]</a:t>
            </a:r>
            <a:r>
              <a:rPr lang="en-GB" altLang="zh-CN" sz="1600" dirty="0" smtClean="0"/>
              <a:t>]</a:t>
            </a:r>
            <a:r>
              <a:rPr lang="en-US" altLang="zh-CN" sz="1600" dirty="0" smtClean="0"/>
              <a:t> </a:t>
            </a:r>
            <a:r>
              <a:rPr lang="en-GB" altLang="zh-CN" sz="1600" dirty="0" smtClean="0"/>
              <a:t>An </a:t>
            </a:r>
            <a:r>
              <a:rPr lang="en-GB" altLang="zh-CN" sz="1600" dirty="0"/>
              <a:t>AP MLD can recommend a non-AP MLD to use one or more enabled links</a:t>
            </a:r>
            <a:r>
              <a:rPr lang="en-GB" altLang="zh-CN" sz="1600" dirty="0" smtClean="0"/>
              <a:t>.</a:t>
            </a:r>
          </a:p>
          <a:p>
            <a:pPr lvl="2"/>
            <a:r>
              <a:rPr lang="en-GB" altLang="zh-CN" sz="1400" dirty="0"/>
              <a:t>The AP’s indication could be carried in a broadcast or a unicast frame</a:t>
            </a:r>
            <a:r>
              <a:rPr lang="en-GB" altLang="zh-CN" sz="1400" dirty="0" smtClean="0"/>
              <a:t>.</a:t>
            </a:r>
            <a:endParaRPr lang="en-US" altLang="zh-CN" sz="1400" dirty="0"/>
          </a:p>
          <a:p>
            <a:r>
              <a:rPr lang="en-US" altLang="zh-CN" sz="1800" dirty="0"/>
              <a:t>If multiple Per-STA profiles have the same </a:t>
            </a:r>
            <a:r>
              <a:rPr lang="en-US" altLang="zh-CN" sz="1800" dirty="0">
                <a:solidFill>
                  <a:srgbClr val="0000FF"/>
                </a:solidFill>
              </a:rPr>
              <a:t>Radio ID</a:t>
            </a:r>
            <a:r>
              <a:rPr lang="en-US" altLang="zh-CN" sz="1800" dirty="0"/>
              <a:t>, that means these links share a common physical STA. </a:t>
            </a:r>
          </a:p>
          <a:p>
            <a:pPr lvl="1"/>
            <a:r>
              <a:rPr lang="en-US" altLang="zh-CN" sz="1400" dirty="0" smtClean="0"/>
              <a:t>The </a:t>
            </a:r>
            <a:r>
              <a:rPr lang="en-US" altLang="zh-CN" sz="1400" dirty="0" smtClean="0"/>
              <a:t>Radio ID </a:t>
            </a:r>
            <a:r>
              <a:rPr lang="en-US" altLang="zh-CN" sz="1400" dirty="0"/>
              <a:t>of STA transmitted (Re-)Association Request frame is 0 by </a:t>
            </a:r>
            <a:r>
              <a:rPr lang="en-US" altLang="zh-CN" sz="1400" dirty="0" smtClean="0"/>
              <a:t>default. </a:t>
            </a:r>
          </a:p>
          <a:p>
            <a:endParaRPr lang="en-US" altLang="zh-CN" sz="1800" dirty="0" smtClean="0"/>
          </a:p>
          <a:p>
            <a:r>
              <a:rPr lang="en-US" altLang="zh-CN" sz="1800" dirty="0" smtClean="0"/>
              <a:t>The </a:t>
            </a:r>
            <a:r>
              <a:rPr lang="en-US" altLang="zh-CN" sz="1800" dirty="0" smtClean="0"/>
              <a:t>Radio ID also can be used in the following operations</a:t>
            </a:r>
          </a:p>
          <a:p>
            <a:pPr lvl="1"/>
            <a:r>
              <a:rPr lang="en-US" altLang="zh-CN" sz="1800" dirty="0"/>
              <a:t>Giving more information to AP to </a:t>
            </a:r>
            <a:r>
              <a:rPr lang="en-GB" altLang="zh-CN" sz="1800" dirty="0" smtClean="0"/>
              <a:t>decide </a:t>
            </a:r>
            <a:r>
              <a:rPr lang="en-GB" altLang="zh-CN" sz="1800" dirty="0"/>
              <a:t>the TID-to-link mapping</a:t>
            </a:r>
            <a:r>
              <a:rPr lang="en-US" altLang="zh-CN" sz="1800" dirty="0" smtClean="0"/>
              <a:t> </a:t>
            </a:r>
            <a:r>
              <a:rPr lang="en-US" altLang="zh-CN" sz="1800" dirty="0"/>
              <a:t>at association time or later</a:t>
            </a:r>
          </a:p>
          <a:p>
            <a:pPr lvl="1"/>
            <a:r>
              <a:rPr lang="en-US" altLang="zh-CN" sz="1800" dirty="0"/>
              <a:t>There is a need to distinguish affiliated STAs especially if only one MAC address for a non-AP MLD is adopted by 11be group in the future </a:t>
            </a:r>
            <a:r>
              <a:rPr lang="en-US" altLang="zh-CN" sz="1800" dirty="0" smtClean="0"/>
              <a:t>[2]. </a:t>
            </a:r>
            <a:endParaRPr lang="en-US" altLang="zh-CN" sz="1800" dirty="0"/>
          </a:p>
          <a:p>
            <a:pPr lvl="1"/>
            <a:r>
              <a:rPr lang="en-GB" altLang="zh-CN" sz="1800" dirty="0" smtClean="0"/>
              <a:t>Change the STA-AP mapping at the association time or later [3]. </a:t>
            </a:r>
            <a:endParaRPr lang="en-US" altLang="zh-CN" sz="1800" dirty="0" smtClean="0"/>
          </a:p>
          <a:p>
            <a:pPr lvl="1"/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94817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Radio ID (Cont.)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3465" y="1658356"/>
            <a:ext cx="8206680" cy="1763498"/>
          </a:xfrm>
        </p:spPr>
        <p:txBody>
          <a:bodyPr/>
          <a:lstStyle/>
          <a:p>
            <a:r>
              <a:rPr lang="en-GB" altLang="zh-CN" sz="2000" dirty="0" smtClean="0"/>
              <a:t>Example. Change </a:t>
            </a:r>
            <a:r>
              <a:rPr lang="en-GB" altLang="zh-CN" sz="2000" dirty="0"/>
              <a:t>the STA-AP mapping at the association </a:t>
            </a:r>
            <a:r>
              <a:rPr lang="en-GB" altLang="zh-CN" sz="2000" dirty="0" smtClean="0"/>
              <a:t>time</a:t>
            </a:r>
          </a:p>
          <a:p>
            <a:pPr lvl="1"/>
            <a:r>
              <a:rPr lang="en-GB" altLang="zh-CN" sz="1600" dirty="0" smtClean="0"/>
              <a:t>Assuming that AP MLD has </a:t>
            </a:r>
            <a:r>
              <a:rPr lang="en-US" altLang="zh-CN" sz="1600" dirty="0" smtClean="0"/>
              <a:t>three</a:t>
            </a:r>
            <a:r>
              <a:rPr lang="en-GB" altLang="zh-CN" sz="1600" dirty="0" smtClean="0"/>
              <a:t> links, which respectively operates at 2.4 GHz (corresponding link 1), 5 GHz</a:t>
            </a:r>
            <a:r>
              <a:rPr lang="en-US" altLang="zh-CN" sz="1600" dirty="0" smtClean="0"/>
              <a:t> </a:t>
            </a:r>
            <a:r>
              <a:rPr lang="en-GB" altLang="zh-CN" sz="1600" dirty="0" smtClean="0"/>
              <a:t>(corresponding </a:t>
            </a:r>
            <a:r>
              <a:rPr lang="en-GB" altLang="zh-CN" sz="1600" dirty="0"/>
              <a:t>link </a:t>
            </a:r>
            <a:r>
              <a:rPr lang="en-GB" altLang="zh-CN" sz="1600" dirty="0" smtClean="0"/>
              <a:t>2) and 6 GHz </a:t>
            </a:r>
            <a:r>
              <a:rPr lang="en-GB" altLang="zh-CN" sz="1600" dirty="0"/>
              <a:t>(corresponding link </a:t>
            </a:r>
            <a:r>
              <a:rPr lang="en-GB" altLang="zh-CN" sz="1600" dirty="0" smtClean="0"/>
              <a:t>3)</a:t>
            </a:r>
          </a:p>
          <a:p>
            <a:pPr lvl="1"/>
            <a:r>
              <a:rPr lang="en-GB" altLang="zh-CN" sz="1600" dirty="0" smtClean="0"/>
              <a:t>Non-AP MLD has </a:t>
            </a:r>
            <a:r>
              <a:rPr lang="en-US" altLang="zh-CN" sz="1600" dirty="0" smtClean="0"/>
              <a:t>three </a:t>
            </a:r>
            <a:r>
              <a:rPr lang="en-GB" altLang="zh-CN" sz="1600" dirty="0" smtClean="0"/>
              <a:t>switchable radios which can operate at </a:t>
            </a:r>
            <a:r>
              <a:rPr lang="en-GB" altLang="zh-CN" sz="1600" dirty="0"/>
              <a:t>2.4 GHz, </a:t>
            </a:r>
            <a:r>
              <a:rPr lang="en-GB" altLang="zh-CN" sz="1600" dirty="0" smtClean="0"/>
              <a:t>5 GHz </a:t>
            </a:r>
            <a:r>
              <a:rPr lang="en-GB" altLang="zh-CN" sz="1600" dirty="0"/>
              <a:t>and 6 </a:t>
            </a:r>
            <a:r>
              <a:rPr lang="en-GB" altLang="zh-CN" sz="1600" dirty="0" smtClean="0"/>
              <a:t>GHz, but with different capabilities</a:t>
            </a:r>
            <a:endParaRPr lang="zh-CN" altLang="en-US" sz="16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  <p:cxnSp>
        <p:nvCxnSpPr>
          <p:cNvPr id="11" name="直接箭头连接符 10"/>
          <p:cNvCxnSpPr/>
          <p:nvPr/>
        </p:nvCxnSpPr>
        <p:spPr bwMode="auto">
          <a:xfrm>
            <a:off x="2055448" y="3858116"/>
            <a:ext cx="0" cy="230425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2" name="直接箭头连接符 11"/>
          <p:cNvCxnSpPr/>
          <p:nvPr/>
        </p:nvCxnSpPr>
        <p:spPr bwMode="auto">
          <a:xfrm>
            <a:off x="3855648" y="3887785"/>
            <a:ext cx="0" cy="230425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3" name="文本框 12"/>
          <p:cNvSpPr txBox="1"/>
          <p:nvPr/>
        </p:nvSpPr>
        <p:spPr>
          <a:xfrm>
            <a:off x="3761660" y="4007501"/>
            <a:ext cx="174870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smtClean="0"/>
              <a:t>Request to setup the following links: </a:t>
            </a:r>
          </a:p>
          <a:p>
            <a:pPr algn="ctr"/>
            <a:r>
              <a:rPr lang="en-US" altLang="zh-CN" dirty="0" smtClean="0"/>
              <a:t> &lt;Link 1, Radio 1&gt;,</a:t>
            </a:r>
          </a:p>
          <a:p>
            <a:pPr algn="ctr"/>
            <a:r>
              <a:rPr lang="en-US" altLang="zh-CN" dirty="0" smtClean="0"/>
              <a:t>&lt;Link 2, Radio 2&gt;, </a:t>
            </a:r>
          </a:p>
          <a:p>
            <a:pPr algn="ctr"/>
            <a:r>
              <a:rPr lang="en-US" altLang="zh-CN" dirty="0" smtClean="0"/>
              <a:t>&lt;Link 3, Radio 3&gt;</a:t>
            </a:r>
            <a:endParaRPr lang="zh-CN" altLang="en-US" dirty="0"/>
          </a:p>
        </p:txBody>
      </p:sp>
      <p:cxnSp>
        <p:nvCxnSpPr>
          <p:cNvPr id="15" name="直接箭头连接符 14"/>
          <p:cNvCxnSpPr/>
          <p:nvPr/>
        </p:nvCxnSpPr>
        <p:spPr bwMode="auto">
          <a:xfrm>
            <a:off x="2065264" y="4278886"/>
            <a:ext cx="1790384" cy="3713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7" name="直接箭头连接符 16"/>
          <p:cNvCxnSpPr/>
          <p:nvPr/>
        </p:nvCxnSpPr>
        <p:spPr bwMode="auto">
          <a:xfrm flipH="1">
            <a:off x="2055447" y="5433301"/>
            <a:ext cx="1803848" cy="36903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1" name="文本框 20"/>
          <p:cNvSpPr txBox="1"/>
          <p:nvPr/>
        </p:nvSpPr>
        <p:spPr>
          <a:xfrm>
            <a:off x="1520333" y="3519318"/>
            <a:ext cx="10702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Non-AP MLD</a:t>
            </a:r>
            <a:endParaRPr lang="zh-CN" altLang="en-US" dirty="0"/>
          </a:p>
        </p:txBody>
      </p:sp>
      <p:sp>
        <p:nvSpPr>
          <p:cNvPr id="22" name="文本框 21"/>
          <p:cNvSpPr txBox="1"/>
          <p:nvPr/>
        </p:nvSpPr>
        <p:spPr>
          <a:xfrm>
            <a:off x="3515754" y="3550858"/>
            <a:ext cx="7544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AP MLD</a:t>
            </a:r>
            <a:endParaRPr lang="zh-CN" altLang="en-US" dirty="0"/>
          </a:p>
        </p:txBody>
      </p:sp>
      <p:sp>
        <p:nvSpPr>
          <p:cNvPr id="30" name="矩形 29"/>
          <p:cNvSpPr/>
          <p:nvPr/>
        </p:nvSpPr>
        <p:spPr>
          <a:xfrm rot="716500">
            <a:off x="2133337" y="4179420"/>
            <a:ext cx="17604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dirty="0"/>
              <a:t>(Re)Association Request </a:t>
            </a:r>
          </a:p>
        </p:txBody>
      </p:sp>
      <p:sp>
        <p:nvSpPr>
          <p:cNvPr id="31" name="矩形 30"/>
          <p:cNvSpPr/>
          <p:nvPr/>
        </p:nvSpPr>
        <p:spPr>
          <a:xfrm rot="20902906">
            <a:off x="2030676" y="5341543"/>
            <a:ext cx="185339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dirty="0"/>
              <a:t>(Re)Association Response </a:t>
            </a:r>
          </a:p>
        </p:txBody>
      </p:sp>
      <p:sp>
        <p:nvSpPr>
          <p:cNvPr id="32" name="文本框 31"/>
          <p:cNvSpPr txBox="1"/>
          <p:nvPr/>
        </p:nvSpPr>
        <p:spPr>
          <a:xfrm>
            <a:off x="3761660" y="5106136"/>
            <a:ext cx="174870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smtClean="0"/>
              <a:t>Accept to setup the following links: </a:t>
            </a:r>
          </a:p>
          <a:p>
            <a:pPr algn="ctr"/>
            <a:r>
              <a:rPr lang="en-US" altLang="zh-CN" dirty="0" smtClean="0"/>
              <a:t> &lt;Link 1, Radio 1&gt;,</a:t>
            </a:r>
          </a:p>
          <a:p>
            <a:pPr algn="ctr"/>
            <a:r>
              <a:rPr lang="en-US" altLang="zh-CN" dirty="0" smtClean="0"/>
              <a:t>&lt;Link 2, Radio 3&gt;,</a:t>
            </a:r>
          </a:p>
          <a:p>
            <a:pPr algn="ctr"/>
            <a:r>
              <a:rPr lang="en-US" altLang="zh-CN" dirty="0" smtClean="0"/>
              <a:t>&lt;Link 3, </a:t>
            </a:r>
            <a:r>
              <a:rPr lang="en-US" altLang="zh-CN" dirty="0"/>
              <a:t>Radio </a:t>
            </a:r>
            <a:r>
              <a:rPr lang="en-US" altLang="zh-CN" dirty="0" smtClean="0"/>
              <a:t>2&gt;</a:t>
            </a:r>
            <a:endParaRPr lang="en-US" altLang="zh-CN" dirty="0"/>
          </a:p>
        </p:txBody>
      </p:sp>
      <p:sp>
        <p:nvSpPr>
          <p:cNvPr id="33" name="文本框 32"/>
          <p:cNvSpPr txBox="1"/>
          <p:nvPr/>
        </p:nvSpPr>
        <p:spPr>
          <a:xfrm>
            <a:off x="5795399" y="4394410"/>
            <a:ext cx="297598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solidFill>
                  <a:srgbClr val="FF0000"/>
                </a:solidFill>
              </a:rPr>
              <a:t>&lt;Link ID, Radio ID&gt; can makes the STA-AP mapping very clearly and allow AP MLD to decide an optimal STA-AP </a:t>
            </a:r>
            <a:r>
              <a:rPr lang="en-US" altLang="zh-CN" sz="1600" dirty="0">
                <a:solidFill>
                  <a:srgbClr val="FF0000"/>
                </a:solidFill>
              </a:rPr>
              <a:t>mapping</a:t>
            </a:r>
            <a:endParaRPr lang="zh-CN" alt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1993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</a:t>
            </a:r>
            <a:r>
              <a:rPr lang="en-US" altLang="zh-CN" dirty="0" smtClean="0"/>
              <a:t>ower Management </a:t>
            </a:r>
            <a:r>
              <a:rPr lang="en-US" altLang="zh-CN" dirty="0"/>
              <a:t>and </a:t>
            </a:r>
            <a:r>
              <a:rPr lang="en-US" altLang="zh-CN" dirty="0" smtClean="0"/>
              <a:t>Capability Information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2" y="1989138"/>
            <a:ext cx="7992244" cy="4320182"/>
          </a:xfrm>
        </p:spPr>
        <p:txBody>
          <a:bodyPr/>
          <a:lstStyle/>
          <a:p>
            <a:r>
              <a:rPr lang="en-US" altLang="zh-CN" sz="2000" dirty="0" smtClean="0"/>
              <a:t>The non-AP </a:t>
            </a:r>
            <a:r>
              <a:rPr lang="en-US" altLang="zh-CN" sz="2000" dirty="0"/>
              <a:t>MLD </a:t>
            </a:r>
            <a:r>
              <a:rPr lang="en-US" altLang="zh-CN" sz="2000" dirty="0" smtClean="0"/>
              <a:t>can explicitly indicate the power management of each non-transmitting link after the multi-link setup</a:t>
            </a:r>
          </a:p>
          <a:p>
            <a:pPr lvl="1"/>
            <a:r>
              <a:rPr lang="en-US" altLang="zh-CN" sz="1800" dirty="0" smtClean="0"/>
              <a:t>Active mode</a:t>
            </a:r>
          </a:p>
          <a:p>
            <a:pPr lvl="1"/>
            <a:r>
              <a:rPr lang="en-US" altLang="zh-CN" sz="1800" dirty="0" smtClean="0"/>
              <a:t>Power save mode and its power state is doze by default</a:t>
            </a:r>
          </a:p>
          <a:p>
            <a:r>
              <a:rPr lang="en-US" altLang="zh-CN" sz="2000" dirty="0"/>
              <a:t>This is </a:t>
            </a:r>
            <a:r>
              <a:rPr lang="en-US" altLang="zh-CN" sz="2000" dirty="0" smtClean="0"/>
              <a:t>helpful to reduce the latency of the delay-sensitive traffic when the non-AP MLD is roaming to a new AP MLD</a:t>
            </a:r>
            <a:endParaRPr lang="en-US" altLang="zh-CN" sz="2000" dirty="0"/>
          </a:p>
          <a:p>
            <a:endParaRPr lang="en-US" altLang="zh-CN" sz="2000" dirty="0" smtClean="0"/>
          </a:p>
          <a:p>
            <a:r>
              <a:rPr lang="en-US" altLang="zh-CN" sz="2000" dirty="0" smtClean="0"/>
              <a:t>There </a:t>
            </a:r>
            <a:r>
              <a:rPr lang="en-US" altLang="zh-CN" sz="2000" dirty="0"/>
              <a:t>are two options for the Capability </a:t>
            </a:r>
            <a:r>
              <a:rPr lang="en-US" altLang="zh-CN" sz="2000" dirty="0" smtClean="0"/>
              <a:t>Information</a:t>
            </a:r>
            <a:r>
              <a:rPr lang="zh-CN" altLang="en-US" sz="2000" dirty="0"/>
              <a:t> </a:t>
            </a:r>
            <a:r>
              <a:rPr lang="en-US" altLang="zh-CN" sz="2000" dirty="0" smtClean="0"/>
              <a:t>indication</a:t>
            </a:r>
            <a:r>
              <a:rPr lang="en-US" altLang="zh-CN" sz="2000" dirty="0" smtClean="0">
                <a:solidFill>
                  <a:srgbClr val="0000FF"/>
                </a:solidFill>
              </a:rPr>
              <a:t> </a:t>
            </a:r>
            <a:endParaRPr lang="en-US" altLang="zh-CN" sz="2000" dirty="0">
              <a:solidFill>
                <a:srgbClr val="0000FF"/>
              </a:solidFill>
            </a:endParaRPr>
          </a:p>
          <a:p>
            <a:pPr lvl="1"/>
            <a:r>
              <a:rPr lang="en-US" altLang="zh-CN" sz="1800" dirty="0"/>
              <a:t>Option </a:t>
            </a:r>
            <a:r>
              <a:rPr lang="en-US" altLang="zh-CN" sz="1800" dirty="0" smtClean="0"/>
              <a:t>1. </a:t>
            </a:r>
            <a:r>
              <a:rPr lang="en-US" altLang="zh-CN" sz="1800" dirty="0"/>
              <a:t>Capability Information is MLD-level</a:t>
            </a:r>
          </a:p>
          <a:p>
            <a:pPr lvl="1"/>
            <a:r>
              <a:rPr lang="en-US" altLang="zh-CN" sz="1800" dirty="0" smtClean="0"/>
              <a:t>Option 2. </a:t>
            </a:r>
            <a:r>
              <a:rPr lang="en-US" altLang="zh-CN" sz="1800" dirty="0"/>
              <a:t>Capability Information is link-level</a:t>
            </a:r>
          </a:p>
          <a:p>
            <a:pPr lvl="2"/>
            <a:r>
              <a:rPr lang="en-US" altLang="zh-CN" dirty="0"/>
              <a:t>But the values of some subfields in Capability Information field must keep consistent, e.g. ESS, IBSS, APSD subfields</a:t>
            </a:r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81013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Status Code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3900" y="1700808"/>
            <a:ext cx="7772400" cy="4176464"/>
          </a:xfrm>
        </p:spPr>
        <p:txBody>
          <a:bodyPr/>
          <a:lstStyle/>
          <a:p>
            <a:r>
              <a:rPr lang="en-US" altLang="zh-CN" dirty="0" smtClean="0"/>
              <a:t>In the </a:t>
            </a:r>
            <a:r>
              <a:rPr lang="en-US" altLang="zh-CN" dirty="0" smtClean="0"/>
              <a:t>current Spec.</a:t>
            </a:r>
            <a:r>
              <a:rPr lang="en-US" altLang="zh-CN" dirty="0" smtClean="0"/>
              <a:t>, </a:t>
            </a:r>
            <a:r>
              <a:rPr lang="en-US" altLang="zh-CN" dirty="0" smtClean="0"/>
              <a:t>the AP MLD maybe </a:t>
            </a:r>
            <a:r>
              <a:rPr lang="en-US" altLang="zh-CN" dirty="0" smtClean="0"/>
              <a:t>accept or </a:t>
            </a:r>
            <a:r>
              <a:rPr lang="en-US" altLang="zh-CN" dirty="0" smtClean="0"/>
              <a:t>reject </a:t>
            </a:r>
            <a:r>
              <a:rPr lang="en-US" altLang="zh-CN" dirty="0" smtClean="0"/>
              <a:t>some requested </a:t>
            </a:r>
            <a:r>
              <a:rPr lang="en-US" altLang="zh-CN" dirty="0" smtClean="0"/>
              <a:t>links with one of the following Status Code values: </a:t>
            </a:r>
            <a:endParaRPr lang="en-US" altLang="zh-CN" dirty="0" smtClean="0"/>
          </a:p>
          <a:p>
            <a:pPr lvl="1"/>
            <a:r>
              <a:rPr lang="en-US" altLang="zh-CN" sz="1800" dirty="0" smtClean="0"/>
              <a:t>0:   SUCCESS</a:t>
            </a:r>
            <a:endParaRPr lang="en-US" altLang="zh-CN" sz="1800" b="0" dirty="0" smtClean="0"/>
          </a:p>
          <a:p>
            <a:pPr lvl="1"/>
            <a:r>
              <a:rPr lang="en-US" altLang="zh-CN" sz="1800" b="0" dirty="0" smtClean="0"/>
              <a:t>1:   REFUSED_REASON_UNSPECIFIED</a:t>
            </a:r>
          </a:p>
          <a:p>
            <a:pPr lvl="1"/>
            <a:r>
              <a:rPr lang="en-US" altLang="zh-CN" sz="1800" b="0" dirty="0" smtClean="0"/>
              <a:t>10: REFUSED_CAPABILITIES_MISMATCH</a:t>
            </a:r>
          </a:p>
          <a:p>
            <a:pPr lvl="1"/>
            <a:r>
              <a:rPr lang="en-US" altLang="zh-CN" sz="1800" dirty="0"/>
              <a:t>18: REFUSED_BASIC_RATES_MISMATCH</a:t>
            </a:r>
          </a:p>
          <a:p>
            <a:pPr lvl="1"/>
            <a:r>
              <a:rPr lang="en-US" altLang="zh-CN" sz="1800" dirty="0"/>
              <a:t>30: REFUSED_TEMPORARILY</a:t>
            </a:r>
          </a:p>
          <a:p>
            <a:pPr lvl="1"/>
            <a:r>
              <a:rPr lang="en-US" altLang="zh-CN" sz="1800" b="0" dirty="0" smtClean="0"/>
              <a:t>92: REFUSED_EXTERNAL_REASON</a:t>
            </a:r>
          </a:p>
          <a:p>
            <a:pPr lvl="1"/>
            <a:r>
              <a:rPr lang="en-US" altLang="zh-CN" sz="1800" b="0" dirty="0" smtClean="0"/>
              <a:t>93: REFUSED_AP_OUT_OF_MEMORY</a:t>
            </a:r>
          </a:p>
          <a:p>
            <a:pPr lvl="1"/>
            <a:r>
              <a:rPr lang="en-US" altLang="zh-CN" sz="1800" b="0" dirty="0" smtClean="0"/>
              <a:t>94: REJECTED_EMERGENCY_SERVICES_NOT_SUPPORTED</a:t>
            </a:r>
          </a:p>
          <a:p>
            <a:pPr lvl="1"/>
            <a:r>
              <a:rPr lang="en-US" altLang="zh-CN" sz="1800" b="0" dirty="0" smtClean="0"/>
              <a:t>122: GLK_NOT_AUTHORIZED</a:t>
            </a:r>
            <a:endParaRPr lang="en-US" altLang="zh-CN" sz="1800" dirty="0"/>
          </a:p>
          <a:p>
            <a:pPr lvl="1"/>
            <a:endParaRPr lang="en-US" altLang="zh-CN" sz="4800" dirty="0" smtClean="0"/>
          </a:p>
          <a:p>
            <a:pPr lvl="1"/>
            <a:endParaRPr lang="en-US" altLang="zh-CN" sz="1600" dirty="0" smtClean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/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1751997" y="6007065"/>
            <a:ext cx="28200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>
                <a:solidFill>
                  <a:srgbClr val="C00000"/>
                </a:solidFill>
              </a:rPr>
              <a:t>Most of them can be link-level. </a:t>
            </a:r>
            <a:endParaRPr lang="zh-CN" altLang="en-US" sz="1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8765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Status </a:t>
            </a:r>
            <a:r>
              <a:rPr lang="en-US" altLang="zh-CN" dirty="0" smtClean="0"/>
              <a:t>Code (Cont.)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3" y="1752600"/>
            <a:ext cx="7772400" cy="4351338"/>
          </a:xfrm>
        </p:spPr>
        <p:txBody>
          <a:bodyPr/>
          <a:lstStyle/>
          <a:p>
            <a:r>
              <a:rPr lang="en-US" altLang="zh-CN" sz="2000" dirty="0"/>
              <a:t>Then the AP MLD needs to respectively indicate whether the requested link is set up successfully through a corresponding </a:t>
            </a:r>
            <a:r>
              <a:rPr lang="en-US" altLang="zh-CN" sz="2000" dirty="0">
                <a:solidFill>
                  <a:srgbClr val="0000FF"/>
                </a:solidFill>
              </a:rPr>
              <a:t>Status Code</a:t>
            </a:r>
            <a:r>
              <a:rPr lang="en-US" altLang="zh-CN" sz="2000" dirty="0"/>
              <a:t> subfield</a:t>
            </a:r>
          </a:p>
          <a:p>
            <a:pPr lvl="1"/>
            <a:r>
              <a:rPr lang="en-US" altLang="zh-CN" sz="1800" dirty="0"/>
              <a:t>If the transmitting link is rejected, then the association is considered failed</a:t>
            </a:r>
          </a:p>
          <a:p>
            <a:pPr lvl="1"/>
            <a:r>
              <a:rPr lang="en-US" altLang="zh-CN" sz="1800" dirty="0"/>
              <a:t>If the transmitting link is accepted and all of non-transmitting links are rejected, then the STA-level association is considered successful</a:t>
            </a:r>
          </a:p>
          <a:p>
            <a:pPr lvl="1"/>
            <a:r>
              <a:rPr lang="en-US" altLang="zh-CN" sz="1800" dirty="0"/>
              <a:t>If the transmitting link is accepted and at least one of non-transmitting links is accepted, then the MLD-level association is considered successful</a:t>
            </a:r>
            <a:endParaRPr lang="en-US" altLang="zh-CN" sz="18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4134" y="4417175"/>
            <a:ext cx="7442479" cy="2058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3500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119424</TotalTime>
  <Words>1246</Words>
  <Application>Microsoft Office PowerPoint</Application>
  <PresentationFormat>全屏显示(4:3)</PresentationFormat>
  <Paragraphs>146</Paragraphs>
  <Slides>15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17" baseType="lpstr">
      <vt:lpstr>Times New Roman</vt:lpstr>
      <vt:lpstr>802-11-Submission</vt:lpstr>
      <vt:lpstr>Discussion on Multi-link Setup</vt:lpstr>
      <vt:lpstr>Introduction</vt:lpstr>
      <vt:lpstr>Scenario Considered</vt:lpstr>
      <vt:lpstr>Proposal</vt:lpstr>
      <vt:lpstr>Radio ID</vt:lpstr>
      <vt:lpstr>Radio ID (Cont.)</vt:lpstr>
      <vt:lpstr>Power Management and Capability Information</vt:lpstr>
      <vt:lpstr>Status Code</vt:lpstr>
      <vt:lpstr>Status Code (Cont.)</vt:lpstr>
      <vt:lpstr>Link Recommendation</vt:lpstr>
      <vt:lpstr>Conclusion</vt:lpstr>
      <vt:lpstr>SP 1</vt:lpstr>
      <vt:lpstr>SP 2</vt:lpstr>
      <vt:lpstr>SP 3</vt:lpstr>
      <vt:lpstr>Reference</vt:lpstr>
    </vt:vector>
  </TitlesOfParts>
  <Company>Qualcomm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keywords>CTPClassification=CTP_NT</cp:keywords>
  <cp:lastModifiedBy>huangguogang</cp:lastModifiedBy>
  <cp:revision>2752</cp:revision>
  <cp:lastPrinted>1998-02-10T13:28:06Z</cp:lastPrinted>
  <dcterms:created xsi:type="dcterms:W3CDTF">2004-12-02T14:01:45Z</dcterms:created>
  <dcterms:modified xsi:type="dcterms:W3CDTF">2021-01-21T03:35:03Z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b682156d-393f-4a08-a6fc-7267db8e54b0</vt:lpwstr>
  </property>
  <property fmtid="{D5CDD505-2E9C-101B-9397-08002B2CF9AE}" pid="4" name="CTP_TimeStamp">
    <vt:lpwstr>2020-06-09 00:56:26Z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  <property fmtid="{D5CDD505-2E9C-101B-9397-08002B2CF9AE}" pid="9" name="_2015_ms_pID_725343">
    <vt:lpwstr>(3)2EOm4FRYBwDOgZIq3u1VvOL8C+SQBcsgo2ScOEmiDrC508JjYPHA3+j/dpuwfMmDz5iSWsz2
K6eYaEtV8F87L+WikQk6UPCH0cFdmSzJOzVzYPBsOkwl0YyyPNqsSP00GI3o0AbmuSna+jkx
XenBwNmePovnKfmNUAU32wCTybTsbI3L2dH1ht9jkspq1LmQakPk5Dk57QUB8P7mmOsK8zR9
Je0UFEdQLiisjM+svh</vt:lpwstr>
  </property>
  <property fmtid="{D5CDD505-2E9C-101B-9397-08002B2CF9AE}" pid="10" name="_2015_ms_pID_7253431">
    <vt:lpwstr>kgILxAD9t3HRL+mjNkIqGcywwDVx9aRNs/sotP+GQHyqKb7ozxjbDd
1sCasKSqaYpX706yywC+p+vO0eq7NEOHmD0wTsB3jP7iLLnEjANz7DP2KksOzIMMMEXmolTE
dF1XeL4Cio+eTCDRUgQrDl3Us9EPCLJ4pRHagymCkIsvDx2J4echS9KUZC8R5dmSLkz5TVuo
ASQKhGiZkC0G/NKfbdWT5llqkzO4ViaQbYKM</vt:lpwstr>
  </property>
  <property fmtid="{D5CDD505-2E9C-101B-9397-08002B2CF9AE}" pid="11" name="_2015_ms_pID_7253432">
    <vt:lpwstr>Sw==</vt:lpwstr>
  </property>
  <property fmtid="{D5CDD505-2E9C-101B-9397-08002B2CF9AE}" pid="12" name="_readonly">
    <vt:lpwstr/>
  </property>
  <property fmtid="{D5CDD505-2E9C-101B-9397-08002B2CF9AE}" pid="13" name="_change">
    <vt:lpwstr/>
  </property>
  <property fmtid="{D5CDD505-2E9C-101B-9397-08002B2CF9AE}" pid="14" name="_full-control">
    <vt:lpwstr/>
  </property>
  <property fmtid="{D5CDD505-2E9C-101B-9397-08002B2CF9AE}" pid="15" name="sflag">
    <vt:lpwstr>1611043794</vt:lpwstr>
  </property>
</Properties>
</file>