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31" r:id="rId2"/>
    <p:sldId id="1054" r:id="rId3"/>
    <p:sldId id="1050" r:id="rId4"/>
    <p:sldId id="1046" r:id="rId5"/>
    <p:sldId id="1049" r:id="rId6"/>
    <p:sldId id="1055" r:id="rId7"/>
    <p:sldId id="1062" r:id="rId8"/>
    <p:sldId id="1051" r:id="rId9"/>
    <p:sldId id="1058" r:id="rId10"/>
    <p:sldId id="1057" r:id="rId11"/>
    <p:sldId id="1061" r:id="rId12"/>
    <p:sldId id="1063" r:id="rId13"/>
    <p:sldId id="1060" r:id="rId14"/>
    <p:sldId id="1059" r:id="rId15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16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5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00FF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792" autoAdjust="0"/>
    <p:restoredTop sz="93817" autoAdjust="0"/>
  </p:normalViewPr>
  <p:slideViewPr>
    <p:cSldViewPr>
      <p:cViewPr varScale="1">
        <p:scale>
          <a:sx n="100" d="100"/>
          <a:sy n="100" d="100"/>
        </p:scale>
        <p:origin x="72" y="296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48" y="-1676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xmlns="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xmlns="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xmlns="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xmlns="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xmlns="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xmlns="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xmlns="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xmlns="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xmlns="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xmlns="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xmlns="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xmlns="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xmlns="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xmlns="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xmlns="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xmlns="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xmlns="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xmlns="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xmlns="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xmlns="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Jan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(Huawei)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(Huawei)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2018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Huang(Huawei)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Huang(Huawei)</a:t>
            </a:r>
            <a:endParaRPr lang="en-GB" dirty="0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Huang(Huawei)</a:t>
            </a:r>
            <a:endParaRPr lang="en-GB" dirty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361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 smtClean="0"/>
              <a:t>Sep.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0465" y="6475413"/>
            <a:ext cx="16334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(Huawei)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xmlns="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802.11-20/1534r2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xmlns="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xmlns="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xmlns="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xmlns="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xmlns="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 smtClean="0"/>
              <a:t>Discussion on Multi-link Setup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xmlns="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</a:t>
            </a:r>
            <a:r>
              <a:rPr lang="en-GB" altLang="en-US" sz="2000" b="0" dirty="0" smtClean="0"/>
              <a:t>2020-09-02</a:t>
            </a:r>
            <a:endParaRPr lang="en-GB" altLang="en-US" sz="20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xmlns="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xmlns="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5155666"/>
              </p:ext>
            </p:extLst>
          </p:nvPr>
        </p:nvGraphicFramePr>
        <p:xfrm>
          <a:off x="1152525" y="2998720"/>
          <a:ext cx="7391400" cy="241946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57429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Guogang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Huang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Huawei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huangguogang1@huawei.com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Ming </a:t>
                      </a:r>
                      <a:r>
                        <a:rPr lang="en-US" altLang="zh-CN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Gan</a:t>
                      </a: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Yuchen Guo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Yunbo</a:t>
                      </a: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Yiqing</a:t>
                      </a: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Mengyao</a:t>
                      </a: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/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</a:t>
            </a:r>
            <a:r>
              <a:rPr lang="en-GB" dirty="0"/>
              <a:t>Huang </a:t>
            </a:r>
            <a:r>
              <a:rPr lang="en-GB" dirty="0" smtClean="0"/>
              <a:t>(Huawei)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2" y="1752600"/>
            <a:ext cx="8136259" cy="4484712"/>
          </a:xfrm>
        </p:spPr>
        <p:txBody>
          <a:bodyPr/>
          <a:lstStyle/>
          <a:p>
            <a:r>
              <a:rPr lang="en-US" altLang="zh-CN" sz="2000" dirty="0"/>
              <a:t>We discussed how to signal the Multi-link setup and enable fast link transition. We prefer the links to be setup to be </a:t>
            </a:r>
            <a:r>
              <a:rPr lang="en-US" altLang="zh-CN" sz="2000" dirty="0" smtClean="0"/>
              <a:t>explicitly </a:t>
            </a:r>
            <a:r>
              <a:rPr lang="en-US" altLang="zh-CN" sz="2000" dirty="0"/>
              <a:t>indicated by inclusion </a:t>
            </a:r>
            <a:r>
              <a:rPr lang="en-US" altLang="zh-CN" sz="2000" dirty="0" smtClean="0"/>
              <a:t>the corresponding Per-STA Profile </a:t>
            </a:r>
            <a:r>
              <a:rPr lang="en-US" altLang="zh-CN" sz="2000" dirty="0" err="1" smtClean="0"/>
              <a:t>subelement</a:t>
            </a:r>
            <a:r>
              <a:rPr lang="en-US" altLang="zh-CN" sz="2000" dirty="0" smtClean="0"/>
              <a:t>.</a:t>
            </a:r>
          </a:p>
          <a:p>
            <a:r>
              <a:rPr lang="en-US" altLang="zh-CN" sz="2000" dirty="0" smtClean="0"/>
              <a:t>We also proposed that the non-AP includes information of </a:t>
            </a:r>
            <a:r>
              <a:rPr lang="en-US" altLang="zh-CN" sz="2000" dirty="0" smtClean="0">
                <a:solidFill>
                  <a:srgbClr val="0000FF"/>
                </a:solidFill>
              </a:rPr>
              <a:t>Radio ID </a:t>
            </a:r>
            <a:r>
              <a:rPr lang="en-US" altLang="zh-CN" sz="2000" dirty="0" smtClean="0"/>
              <a:t>in the Per-STA Profile </a:t>
            </a:r>
            <a:r>
              <a:rPr lang="en-US" altLang="zh-CN" sz="2000" dirty="0" err="1" smtClean="0"/>
              <a:t>subelement</a:t>
            </a:r>
            <a:r>
              <a:rPr lang="en-US" altLang="zh-CN" sz="2000" dirty="0" smtClean="0"/>
              <a:t> to help the indication of which links sharing a common STA</a:t>
            </a:r>
            <a:endParaRPr lang="en-US" altLang="zh-CN" sz="2000" dirty="0"/>
          </a:p>
          <a:p>
            <a:r>
              <a:rPr lang="en-US" altLang="zh-CN" sz="2000" dirty="0"/>
              <a:t>We also proposed that </a:t>
            </a:r>
            <a:r>
              <a:rPr lang="en-US" altLang="zh-CN" sz="2000" dirty="0" smtClean="0"/>
              <a:t>the non-AP/AP MLD indicates the </a:t>
            </a:r>
            <a:r>
              <a:rPr lang="en-US" altLang="zh-CN" sz="2000" dirty="0" smtClean="0">
                <a:solidFill>
                  <a:srgbClr val="0000FF"/>
                </a:solidFill>
              </a:rPr>
              <a:t>Power Management </a:t>
            </a:r>
            <a:r>
              <a:rPr lang="en-US" altLang="zh-CN" sz="2000" dirty="0" smtClean="0"/>
              <a:t>for the non-transmitting link in </a:t>
            </a:r>
            <a:r>
              <a:rPr lang="en-US" altLang="zh-CN" sz="2000" dirty="0"/>
              <a:t>the </a:t>
            </a:r>
            <a:r>
              <a:rPr lang="en-US" altLang="zh-CN" sz="2000" dirty="0" smtClean="0"/>
              <a:t>Per-STA Profile </a:t>
            </a:r>
            <a:r>
              <a:rPr lang="en-US" altLang="zh-CN" sz="2000" dirty="0" err="1" smtClean="0"/>
              <a:t>subelement</a:t>
            </a:r>
            <a:endParaRPr lang="en-US" altLang="zh-CN" sz="2000" dirty="0" smtClean="0"/>
          </a:p>
          <a:p>
            <a:r>
              <a:rPr lang="en-US" altLang="zh-CN" sz="2000" dirty="0" smtClean="0"/>
              <a:t>We also proposed that the AP MLD decides </a:t>
            </a:r>
            <a:r>
              <a:rPr lang="en-US" altLang="zh-CN" sz="2000" dirty="0"/>
              <a:t>whether or not to accept the setup </a:t>
            </a:r>
            <a:r>
              <a:rPr lang="en-US" altLang="zh-CN" sz="2000" dirty="0" smtClean="0"/>
              <a:t>of each non-transmitting link through </a:t>
            </a:r>
            <a:r>
              <a:rPr lang="en-US" altLang="zh-CN" sz="2000" dirty="0" smtClean="0">
                <a:solidFill>
                  <a:srgbClr val="0000FF"/>
                </a:solidFill>
              </a:rPr>
              <a:t>Status Code </a:t>
            </a:r>
            <a:r>
              <a:rPr lang="en-US" altLang="zh-CN" sz="2000" dirty="0" smtClean="0"/>
              <a:t>in the Per-STA Profile </a:t>
            </a:r>
            <a:r>
              <a:rPr lang="en-US" altLang="zh-CN" sz="2000" dirty="0" err="1" smtClean="0"/>
              <a:t>subelement</a:t>
            </a:r>
            <a:endParaRPr lang="en-US" altLang="zh-CN" sz="2000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5338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support that </a:t>
            </a:r>
          </a:p>
          <a:p>
            <a:pPr lvl="1"/>
            <a:r>
              <a:rPr lang="en-US" altLang="zh-CN" dirty="0" smtClean="0"/>
              <a:t>an AP MLD separately signals whether to accept each request link through a </a:t>
            </a:r>
            <a:r>
              <a:rPr lang="en-US" altLang="zh-CN" dirty="0" smtClean="0">
                <a:solidFill>
                  <a:srgbClr val="0000FF"/>
                </a:solidFill>
              </a:rPr>
              <a:t>Status Code field</a:t>
            </a:r>
            <a:r>
              <a:rPr lang="en-US" altLang="zh-CN" dirty="0" smtClean="0"/>
              <a:t> in the corresponding Per-STA profile? 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50637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 </a:t>
            </a:r>
            <a:r>
              <a:rPr lang="en-US" altLang="zh-CN" dirty="0" smtClean="0"/>
              <a:t>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support </a:t>
            </a:r>
            <a:r>
              <a:rPr lang="en-US" altLang="zh-CN" dirty="0" smtClean="0"/>
              <a:t>to indicate the </a:t>
            </a:r>
            <a:r>
              <a:rPr lang="en-US" altLang="zh-CN" dirty="0" smtClean="0">
                <a:solidFill>
                  <a:srgbClr val="0000FF"/>
                </a:solidFill>
              </a:rPr>
              <a:t>power management </a:t>
            </a:r>
            <a:r>
              <a:rPr lang="en-US" altLang="zh-CN" dirty="0" smtClean="0"/>
              <a:t>of each non-transmitting link after the multi-link setup as following?</a:t>
            </a:r>
          </a:p>
          <a:p>
            <a:pPr lvl="1"/>
            <a:r>
              <a:rPr lang="en-US" altLang="zh-CN" dirty="0" smtClean="0"/>
              <a:t>Active </a:t>
            </a:r>
            <a:r>
              <a:rPr lang="en-US" altLang="zh-CN" dirty="0"/>
              <a:t>mode</a:t>
            </a:r>
          </a:p>
          <a:p>
            <a:pPr lvl="1"/>
            <a:r>
              <a:rPr lang="en-US" altLang="zh-CN" dirty="0"/>
              <a:t>Power save mode and its power state is doze by default</a:t>
            </a:r>
          </a:p>
          <a:p>
            <a:pPr lvl="1"/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9311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3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support that </a:t>
            </a:r>
          </a:p>
          <a:p>
            <a:pPr lvl="1"/>
            <a:r>
              <a:rPr lang="en-US" altLang="ko-KR" dirty="0"/>
              <a:t>A</a:t>
            </a:r>
            <a:r>
              <a:rPr lang="en-US" altLang="ko-KR" dirty="0" smtClean="0"/>
              <a:t> </a:t>
            </a:r>
            <a:r>
              <a:rPr lang="en-US" altLang="ko-KR" dirty="0"/>
              <a:t>non-AP </a:t>
            </a:r>
            <a:r>
              <a:rPr lang="en-US" altLang="ko-KR" dirty="0" smtClean="0"/>
              <a:t>MLD with more than one affiliated STA </a:t>
            </a:r>
            <a:r>
              <a:rPr lang="en-US" altLang="ko-KR" dirty="0"/>
              <a:t>includes </a:t>
            </a:r>
            <a:r>
              <a:rPr lang="en-US" altLang="ko-KR" dirty="0" smtClean="0"/>
              <a:t>a </a:t>
            </a:r>
            <a:r>
              <a:rPr lang="en-US" altLang="ko-KR" dirty="0" smtClean="0">
                <a:solidFill>
                  <a:srgbClr val="0000FF"/>
                </a:solidFill>
              </a:rPr>
              <a:t>Radio ID </a:t>
            </a:r>
            <a:r>
              <a:rPr lang="en-US" altLang="ko-KR" dirty="0" smtClean="0"/>
              <a:t>field</a:t>
            </a:r>
            <a:r>
              <a:rPr lang="en-US" altLang="ko-KR" dirty="0" smtClean="0">
                <a:solidFill>
                  <a:srgbClr val="0000FF"/>
                </a:solidFill>
              </a:rPr>
              <a:t> </a:t>
            </a:r>
            <a:r>
              <a:rPr lang="en-US" altLang="ko-KR" dirty="0"/>
              <a:t>in </a:t>
            </a:r>
            <a:r>
              <a:rPr lang="en-US" altLang="ko-KR" dirty="0" smtClean="0"/>
              <a:t>the Per-STA </a:t>
            </a:r>
            <a:r>
              <a:rPr lang="en-US" altLang="ko-KR" dirty="0"/>
              <a:t>P</a:t>
            </a:r>
            <a:r>
              <a:rPr lang="en-US" altLang="ko-KR" dirty="0" smtClean="0"/>
              <a:t>rofile </a:t>
            </a:r>
            <a:r>
              <a:rPr lang="en-US" altLang="ko-KR" dirty="0" err="1"/>
              <a:t>subelement</a:t>
            </a:r>
            <a:r>
              <a:rPr lang="en-US" altLang="ko-KR" dirty="0"/>
              <a:t> of a multi-link element included in Association Request </a:t>
            </a:r>
            <a:r>
              <a:rPr lang="en-US" altLang="ko-KR" dirty="0" smtClean="0"/>
              <a:t>frame?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82478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600" dirty="0"/>
              <a:t>[1] </a:t>
            </a:r>
            <a:r>
              <a:rPr lang="en-US" altLang="zh-CN" sz="1600" dirty="0" smtClean="0"/>
              <a:t>11-20-1274-02-00be-mac-pdt-mlo-ml-ie-structure.docx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0680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The following consensus has been reached</a:t>
            </a:r>
          </a:p>
          <a:p>
            <a:pPr lvl="1"/>
            <a:r>
              <a:rPr lang="en-US" altLang="zh-CN" dirty="0"/>
              <a:t>Enable/disable is govern by TID-to-link </a:t>
            </a:r>
            <a:r>
              <a:rPr lang="en-US" altLang="zh-CN" dirty="0" smtClean="0"/>
              <a:t>mapping. </a:t>
            </a:r>
            <a:r>
              <a:rPr lang="en-US" altLang="zh-CN" dirty="0"/>
              <a:t>In other words, enable/disable is the result of TID-to-link mapping </a:t>
            </a:r>
            <a:endParaRPr lang="en-US" altLang="zh-CN" dirty="0" smtClean="0"/>
          </a:p>
          <a:p>
            <a:pPr lvl="2"/>
            <a:r>
              <a:rPr lang="en-GB" altLang="zh-CN" dirty="0" smtClean="0"/>
              <a:t>Note that frame </a:t>
            </a:r>
            <a:r>
              <a:rPr lang="en-GB" altLang="zh-CN" dirty="0"/>
              <a:t>exchange on a link is subject to the power state of the corresponding non-AP STA</a:t>
            </a:r>
            <a:r>
              <a:rPr lang="en-GB" altLang="zh-CN" dirty="0" smtClean="0"/>
              <a:t>.</a:t>
            </a:r>
            <a:endParaRPr lang="en-US" altLang="zh-CN" dirty="0" smtClean="0"/>
          </a:p>
          <a:p>
            <a:pPr lvl="1"/>
            <a:r>
              <a:rPr lang="en-GB" altLang="zh-CN" dirty="0"/>
              <a:t>An AP MLD can recommend a non-AP MLD to use one or more enabled links.</a:t>
            </a:r>
            <a:endParaRPr lang="zh-CN" altLang="zh-CN" dirty="0"/>
          </a:p>
          <a:p>
            <a:pPr marL="457200" lvl="1" indent="0">
              <a:buNone/>
            </a:pPr>
            <a:endParaRPr lang="en-US" altLang="zh-CN" dirty="0"/>
          </a:p>
          <a:p>
            <a:r>
              <a:rPr lang="en-US" altLang="zh-CN" dirty="0"/>
              <a:t>In this contribution, we seek to clarify how to </a:t>
            </a:r>
            <a:r>
              <a:rPr lang="en-US" altLang="zh-CN" dirty="0" smtClean="0"/>
              <a:t>signal the multi-link setup and link recommendation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9020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Recap Multi-link element (MLE)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628800"/>
            <a:ext cx="7772400" cy="4475138"/>
          </a:xfrm>
        </p:spPr>
        <p:txBody>
          <a:bodyPr/>
          <a:lstStyle/>
          <a:p>
            <a:r>
              <a:rPr lang="en-US" altLang="zh-CN" sz="2000" dirty="0" smtClean="0"/>
              <a:t>The format of MLE is shown as the following [1]</a:t>
            </a:r>
            <a:endParaRPr lang="zh-CN" altLang="en-US" sz="20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/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8999" y="2124075"/>
            <a:ext cx="7687614" cy="4118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209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Scenario considered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2" y="1989138"/>
            <a:ext cx="7920235" cy="1151830"/>
          </a:xfrm>
        </p:spPr>
        <p:txBody>
          <a:bodyPr/>
          <a:lstStyle/>
          <a:p>
            <a:r>
              <a:rPr lang="en-US" altLang="zh-CN" sz="2000" dirty="0" smtClean="0"/>
              <a:t>Scenario 1. Single-radio non-AP MLD, shown as the left Figure</a:t>
            </a:r>
          </a:p>
          <a:p>
            <a:r>
              <a:rPr lang="en-US" altLang="zh-CN" sz="2000" dirty="0"/>
              <a:t>Scenario </a:t>
            </a:r>
            <a:r>
              <a:rPr lang="en-US" altLang="zh-CN" sz="2000" dirty="0" smtClean="0"/>
              <a:t>2. Multi-radio non-AP MLD with fewer radios than AP MLD, shown as the right Figure.  </a:t>
            </a:r>
            <a:endParaRPr lang="zh-CN" altLang="en-US" sz="20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/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982631" y="5851837"/>
            <a:ext cx="23943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Figure  Single-radio non-AP MLD</a:t>
            </a:r>
            <a:endParaRPr lang="zh-CN" altLang="en-US" dirty="0"/>
          </a:p>
        </p:txBody>
      </p:sp>
      <p:sp>
        <p:nvSpPr>
          <p:cNvPr id="12" name="文本框 11"/>
          <p:cNvSpPr txBox="1"/>
          <p:nvPr/>
        </p:nvSpPr>
        <p:spPr>
          <a:xfrm>
            <a:off x="5364088" y="5809101"/>
            <a:ext cx="22788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Figure Multi--radio non-AP MLD</a:t>
            </a:r>
            <a:endParaRPr lang="zh-CN" altLang="en-US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301" y="3432803"/>
            <a:ext cx="4077214" cy="2384951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13635" y="3432803"/>
            <a:ext cx="3630290" cy="2287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7869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Related Signaling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799809"/>
            <a:ext cx="7992243" cy="1439862"/>
          </a:xfrm>
        </p:spPr>
        <p:txBody>
          <a:bodyPr/>
          <a:lstStyle/>
          <a:p>
            <a:r>
              <a:rPr lang="en-US" altLang="zh-CN" sz="2000" dirty="0" smtClean="0"/>
              <a:t>For each requested setup link, the corresponding Per-STA profile </a:t>
            </a:r>
            <a:r>
              <a:rPr lang="en-US" altLang="zh-CN" sz="2000" dirty="0" err="1" smtClean="0"/>
              <a:t>subelement</a:t>
            </a:r>
            <a:r>
              <a:rPr lang="en-US" altLang="zh-CN" sz="2000" dirty="0" smtClean="0"/>
              <a:t> shall be carried in the MLE in an (Re-)Association Request frame.</a:t>
            </a:r>
          </a:p>
          <a:p>
            <a:r>
              <a:rPr lang="en-US" altLang="zh-CN" sz="2000" dirty="0"/>
              <a:t>In the (Re-)Association Request frame, the information on STA-AP association relationship needs to be </a:t>
            </a:r>
            <a:r>
              <a:rPr lang="en-US" altLang="zh-CN" sz="2000" dirty="0" smtClean="0"/>
              <a:t>carried in the Per-STA profile</a:t>
            </a:r>
          </a:p>
          <a:p>
            <a:r>
              <a:rPr lang="en-US" altLang="zh-CN" sz="2000" dirty="0" smtClean="0"/>
              <a:t>So the proposed format of Per-STA Profile </a:t>
            </a:r>
            <a:r>
              <a:rPr lang="en-US" altLang="zh-CN" sz="2000" dirty="0" err="1" smtClean="0"/>
              <a:t>subelement</a:t>
            </a:r>
            <a:r>
              <a:rPr lang="en-US" altLang="zh-CN" sz="2000" dirty="0" smtClean="0"/>
              <a:t> carried in (Re-)Association Request frame is shown as follows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/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9145" y="4218213"/>
            <a:ext cx="8161914" cy="22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892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Radio ID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02482" y="1988840"/>
            <a:ext cx="8189998" cy="4392488"/>
          </a:xfrm>
        </p:spPr>
        <p:txBody>
          <a:bodyPr/>
          <a:lstStyle/>
          <a:p>
            <a:r>
              <a:rPr lang="en-US" altLang="zh-CN" dirty="0" smtClean="0"/>
              <a:t>When a non-AP MLD has multiple affiliated physical STAs, a </a:t>
            </a:r>
            <a:r>
              <a:rPr lang="en-US" altLang="zh-CN" dirty="0" smtClean="0">
                <a:solidFill>
                  <a:srgbClr val="0000FF"/>
                </a:solidFill>
              </a:rPr>
              <a:t>Radio ID </a:t>
            </a:r>
            <a:r>
              <a:rPr lang="en-US" altLang="zh-CN" dirty="0" smtClean="0"/>
              <a:t>subfield is carried</a:t>
            </a:r>
          </a:p>
          <a:p>
            <a:pPr lvl="1"/>
            <a:r>
              <a:rPr lang="en-US" altLang="zh-CN" dirty="0"/>
              <a:t>The </a:t>
            </a:r>
            <a:r>
              <a:rPr lang="en-US" altLang="zh-CN" dirty="0" smtClean="0"/>
              <a:t>Radio ID </a:t>
            </a:r>
            <a:r>
              <a:rPr lang="en-US" altLang="zh-CN" dirty="0"/>
              <a:t>of STA transmitted (Re-)Association Request frame is 0 by </a:t>
            </a:r>
            <a:r>
              <a:rPr lang="en-US" altLang="zh-CN" dirty="0" smtClean="0"/>
              <a:t>default. </a:t>
            </a:r>
          </a:p>
          <a:p>
            <a:r>
              <a:rPr lang="en-US" altLang="zh-CN" dirty="0"/>
              <a:t>If multiple </a:t>
            </a:r>
            <a:r>
              <a:rPr lang="en-US" altLang="zh-CN" dirty="0" smtClean="0"/>
              <a:t>Per-STA </a:t>
            </a:r>
            <a:r>
              <a:rPr lang="en-US" altLang="zh-CN" dirty="0"/>
              <a:t>profiles have the </a:t>
            </a:r>
            <a:r>
              <a:rPr lang="en-US" altLang="zh-CN" dirty="0" smtClean="0"/>
              <a:t>same value of </a:t>
            </a:r>
            <a:r>
              <a:rPr lang="en-US" altLang="zh-CN" dirty="0" smtClean="0">
                <a:solidFill>
                  <a:srgbClr val="0000FF"/>
                </a:solidFill>
              </a:rPr>
              <a:t>Radio </a:t>
            </a:r>
            <a:r>
              <a:rPr lang="en-US" altLang="zh-CN" dirty="0">
                <a:solidFill>
                  <a:srgbClr val="0000FF"/>
                </a:solidFill>
              </a:rPr>
              <a:t>ID</a:t>
            </a:r>
            <a:r>
              <a:rPr lang="en-US" altLang="zh-CN" dirty="0"/>
              <a:t>, that means these links share a common </a:t>
            </a:r>
            <a:r>
              <a:rPr lang="en-US" altLang="zh-CN" dirty="0" smtClean="0"/>
              <a:t>physical STA</a:t>
            </a:r>
            <a:r>
              <a:rPr lang="en-US" altLang="zh-CN" dirty="0"/>
              <a:t>. </a:t>
            </a:r>
            <a:endParaRPr lang="en-US" altLang="zh-CN" dirty="0" smtClean="0"/>
          </a:p>
          <a:p>
            <a:r>
              <a:rPr lang="en-US" altLang="zh-CN" dirty="0" smtClean="0"/>
              <a:t>This </a:t>
            </a:r>
            <a:r>
              <a:rPr lang="en-US" altLang="zh-CN" dirty="0"/>
              <a:t>information </a:t>
            </a:r>
            <a:r>
              <a:rPr lang="en-US" altLang="zh-CN" dirty="0" smtClean="0"/>
              <a:t>is helpful </a:t>
            </a:r>
            <a:r>
              <a:rPr lang="en-US" altLang="zh-CN" dirty="0"/>
              <a:t>to </a:t>
            </a:r>
            <a:r>
              <a:rPr lang="en-US" altLang="zh-CN" dirty="0" smtClean="0"/>
              <a:t>the following operation</a:t>
            </a:r>
          </a:p>
          <a:p>
            <a:pPr lvl="1"/>
            <a:r>
              <a:rPr lang="en-US" altLang="zh-CN" dirty="0" smtClean="0"/>
              <a:t>At the AP side, this info is needed for making some recommendation</a:t>
            </a:r>
          </a:p>
          <a:p>
            <a:pPr lvl="1"/>
            <a:r>
              <a:rPr lang="en-GB" altLang="zh-CN" dirty="0" smtClean="0"/>
              <a:t>Decide a proper TID-to-link mapping</a:t>
            </a:r>
          </a:p>
          <a:p>
            <a:pPr lvl="1"/>
            <a:r>
              <a:rPr lang="en-GB" altLang="zh-CN" dirty="0" smtClean="0"/>
              <a:t>Signalling on antennas sharing between two radios</a:t>
            </a:r>
            <a:endParaRPr lang="en-US" altLang="zh-CN" dirty="0" smtClean="0"/>
          </a:p>
          <a:p>
            <a:endParaRPr lang="en-US" altLang="zh-CN" sz="2000" dirty="0"/>
          </a:p>
          <a:p>
            <a:pPr lvl="1"/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94817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</a:t>
            </a:r>
            <a:r>
              <a:rPr lang="en-US" altLang="zh-CN" dirty="0" smtClean="0"/>
              <a:t>ower Management </a:t>
            </a:r>
            <a:r>
              <a:rPr lang="en-US" altLang="zh-CN" dirty="0"/>
              <a:t>and </a:t>
            </a:r>
            <a:r>
              <a:rPr lang="en-US" altLang="zh-CN" dirty="0" smtClean="0"/>
              <a:t>Capability Information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2" y="1989138"/>
            <a:ext cx="7992244" cy="4320182"/>
          </a:xfrm>
        </p:spPr>
        <p:txBody>
          <a:bodyPr/>
          <a:lstStyle/>
          <a:p>
            <a:r>
              <a:rPr lang="en-US" altLang="zh-CN" sz="2000" dirty="0" smtClean="0"/>
              <a:t>The non-AP </a:t>
            </a:r>
            <a:r>
              <a:rPr lang="en-US" altLang="zh-CN" sz="2000" dirty="0"/>
              <a:t>MLD </a:t>
            </a:r>
            <a:r>
              <a:rPr lang="en-US" altLang="zh-CN" sz="2000" dirty="0" smtClean="0"/>
              <a:t>can explicitly indicate the power management of each non-transmitting link after the multi-link setup [2-5]</a:t>
            </a:r>
          </a:p>
          <a:p>
            <a:pPr lvl="1"/>
            <a:r>
              <a:rPr lang="en-US" altLang="zh-CN" sz="1800" dirty="0" smtClean="0"/>
              <a:t>Active mode</a:t>
            </a:r>
          </a:p>
          <a:p>
            <a:pPr lvl="1"/>
            <a:r>
              <a:rPr lang="en-US" altLang="zh-CN" sz="1800" dirty="0" smtClean="0"/>
              <a:t>Power save mode and its power state is doze by default</a:t>
            </a:r>
          </a:p>
          <a:p>
            <a:r>
              <a:rPr lang="en-US" altLang="zh-CN" sz="2000" dirty="0"/>
              <a:t>This is </a:t>
            </a:r>
            <a:r>
              <a:rPr lang="en-US" altLang="zh-CN" sz="2000" dirty="0" smtClean="0"/>
              <a:t>helpful to reduce the </a:t>
            </a:r>
            <a:r>
              <a:rPr lang="en-US" altLang="zh-CN" sz="2000" dirty="0" smtClean="0"/>
              <a:t>latency of the delay-sensitive traffic </a:t>
            </a:r>
            <a:r>
              <a:rPr lang="en-US" altLang="zh-CN" sz="2000" dirty="0" smtClean="0"/>
              <a:t>when </a:t>
            </a:r>
            <a:r>
              <a:rPr lang="en-US" altLang="zh-CN" sz="2000" dirty="0" smtClean="0"/>
              <a:t>the non-AP MLD is roaming to a new AP MLD</a:t>
            </a:r>
            <a:endParaRPr lang="en-US" altLang="zh-CN" sz="2000" dirty="0"/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There </a:t>
            </a:r>
            <a:r>
              <a:rPr lang="en-US" altLang="zh-CN" sz="2000" dirty="0"/>
              <a:t>are two options for the Capability </a:t>
            </a:r>
            <a:r>
              <a:rPr lang="en-US" altLang="zh-CN" sz="2000" dirty="0" smtClean="0"/>
              <a:t>Information</a:t>
            </a:r>
            <a:r>
              <a:rPr lang="zh-CN" altLang="en-US" sz="2000" dirty="0"/>
              <a:t> </a:t>
            </a:r>
            <a:r>
              <a:rPr lang="en-US" altLang="zh-CN" sz="2000" dirty="0" smtClean="0"/>
              <a:t>indication</a:t>
            </a:r>
            <a:r>
              <a:rPr lang="en-US" altLang="zh-CN" sz="2000" dirty="0" smtClean="0">
                <a:solidFill>
                  <a:srgbClr val="0000FF"/>
                </a:solidFill>
              </a:rPr>
              <a:t> </a:t>
            </a:r>
            <a:endParaRPr lang="en-US" altLang="zh-CN" sz="2000" dirty="0">
              <a:solidFill>
                <a:srgbClr val="0000FF"/>
              </a:solidFill>
            </a:endParaRPr>
          </a:p>
          <a:p>
            <a:pPr lvl="1"/>
            <a:r>
              <a:rPr lang="en-US" altLang="zh-CN" sz="1800" dirty="0"/>
              <a:t>Option 1. Capability </a:t>
            </a:r>
            <a:r>
              <a:rPr lang="en-US" altLang="zh-CN" sz="1800" dirty="0" smtClean="0"/>
              <a:t>Information is MLD-level</a:t>
            </a:r>
            <a:endParaRPr lang="en-US" altLang="zh-CN" sz="1800" dirty="0"/>
          </a:p>
          <a:p>
            <a:pPr lvl="1"/>
            <a:r>
              <a:rPr lang="en-US" altLang="zh-CN" sz="1800" dirty="0"/>
              <a:t>Option 2. Capability Information </a:t>
            </a:r>
            <a:r>
              <a:rPr lang="en-US" altLang="zh-CN" sz="1800" dirty="0" smtClean="0"/>
              <a:t>is </a:t>
            </a:r>
            <a:r>
              <a:rPr lang="en-US" altLang="zh-CN" sz="1800" dirty="0"/>
              <a:t>link-level</a:t>
            </a:r>
          </a:p>
          <a:p>
            <a:pPr lvl="2"/>
            <a:r>
              <a:rPr lang="en-US" altLang="zh-CN" dirty="0"/>
              <a:t>But the values of some subfields in </a:t>
            </a:r>
            <a:r>
              <a:rPr lang="en-US" altLang="zh-CN" dirty="0" smtClean="0"/>
              <a:t>Capability Information field </a:t>
            </a:r>
            <a:r>
              <a:rPr lang="en-US" altLang="zh-CN" dirty="0"/>
              <a:t>must keep consistent, e.g. ESS, IBSS, APSD subfields</a:t>
            </a:r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81013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Status Code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484784"/>
            <a:ext cx="7772400" cy="3168352"/>
          </a:xfrm>
        </p:spPr>
        <p:txBody>
          <a:bodyPr/>
          <a:lstStyle/>
          <a:p>
            <a:r>
              <a:rPr lang="en-US" altLang="zh-CN" sz="1800" dirty="0" smtClean="0"/>
              <a:t>In the (Re-)Association Response frame, the AP MLD maybe reject some requested links. </a:t>
            </a:r>
          </a:p>
          <a:p>
            <a:pPr lvl="1"/>
            <a:r>
              <a:rPr lang="en-US" altLang="zh-CN" sz="1400" dirty="0" smtClean="0"/>
              <a:t>For example, the AP MLD can reject the establishment of one link which belongs to a non-STR link pair. </a:t>
            </a:r>
          </a:p>
          <a:p>
            <a:r>
              <a:rPr lang="en-US" altLang="zh-CN" sz="1800" dirty="0" smtClean="0"/>
              <a:t>Then the AP MLD needs to respectively indicate whether the requested link is set up successfully through the </a:t>
            </a:r>
            <a:r>
              <a:rPr lang="en-US" altLang="zh-CN" sz="1800" dirty="0" smtClean="0">
                <a:solidFill>
                  <a:srgbClr val="0000FF"/>
                </a:solidFill>
              </a:rPr>
              <a:t>Status Code</a:t>
            </a:r>
            <a:r>
              <a:rPr lang="en-US" altLang="zh-CN" sz="1800" dirty="0" smtClean="0"/>
              <a:t> subfield</a:t>
            </a:r>
          </a:p>
          <a:p>
            <a:pPr lvl="1"/>
            <a:r>
              <a:rPr lang="en-US" altLang="zh-CN" sz="1600" dirty="0" smtClean="0"/>
              <a:t>If the transmitting link is rejected, then the association is considered failed</a:t>
            </a:r>
          </a:p>
          <a:p>
            <a:pPr lvl="1"/>
            <a:r>
              <a:rPr lang="en-US" altLang="zh-CN" sz="1600" dirty="0" smtClean="0"/>
              <a:t>If </a:t>
            </a:r>
            <a:r>
              <a:rPr lang="en-US" altLang="zh-CN" sz="1600" dirty="0"/>
              <a:t>the </a:t>
            </a:r>
            <a:r>
              <a:rPr lang="en-US" altLang="zh-CN" sz="1600" dirty="0" smtClean="0"/>
              <a:t>transmitting </a:t>
            </a:r>
            <a:r>
              <a:rPr lang="en-US" altLang="zh-CN" sz="1600" dirty="0"/>
              <a:t>link is </a:t>
            </a:r>
            <a:r>
              <a:rPr lang="en-US" altLang="zh-CN" sz="1600" dirty="0" smtClean="0"/>
              <a:t>accepted and all of non-transmitting links are rejected, then </a:t>
            </a:r>
            <a:r>
              <a:rPr lang="en-US" altLang="zh-CN" sz="1600" dirty="0"/>
              <a:t>the </a:t>
            </a:r>
            <a:r>
              <a:rPr lang="en-US" altLang="zh-CN" sz="1600" dirty="0" smtClean="0"/>
              <a:t>STA-level association </a:t>
            </a:r>
            <a:r>
              <a:rPr lang="en-US" altLang="zh-CN" sz="1600" dirty="0"/>
              <a:t>is considered </a:t>
            </a:r>
            <a:r>
              <a:rPr lang="en-US" altLang="zh-CN" sz="1600" dirty="0" smtClean="0"/>
              <a:t>successful</a:t>
            </a:r>
          </a:p>
          <a:p>
            <a:pPr lvl="1"/>
            <a:r>
              <a:rPr lang="en-US" altLang="zh-CN" sz="1600" dirty="0"/>
              <a:t>If the </a:t>
            </a:r>
            <a:r>
              <a:rPr lang="en-US" altLang="zh-CN" sz="1600" dirty="0" smtClean="0"/>
              <a:t>transmitting </a:t>
            </a:r>
            <a:r>
              <a:rPr lang="en-US" altLang="zh-CN" sz="1600" dirty="0"/>
              <a:t>link is accepted and </a:t>
            </a:r>
            <a:r>
              <a:rPr lang="en-US" altLang="zh-CN" sz="1600" dirty="0" smtClean="0"/>
              <a:t>at least one of non-transmitting links is accepted, </a:t>
            </a:r>
            <a:r>
              <a:rPr lang="en-US" altLang="zh-CN" sz="1600" dirty="0"/>
              <a:t>then the </a:t>
            </a:r>
            <a:r>
              <a:rPr lang="en-US" altLang="zh-CN" sz="1600" dirty="0" smtClean="0"/>
              <a:t>MLD-level </a:t>
            </a:r>
            <a:r>
              <a:rPr lang="en-US" altLang="zh-CN" sz="1600" dirty="0"/>
              <a:t>association is considered successful</a:t>
            </a:r>
          </a:p>
          <a:p>
            <a:pPr lvl="1"/>
            <a:endParaRPr lang="en-US" altLang="zh-CN" sz="1600" dirty="0" smtClean="0"/>
          </a:p>
          <a:p>
            <a:pPr lvl="1"/>
            <a:endParaRPr lang="en-US" altLang="zh-CN" sz="1600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/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7951" y="4878873"/>
            <a:ext cx="5844133" cy="1597728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 bwMode="auto">
          <a:xfrm>
            <a:off x="6588224" y="4878873"/>
            <a:ext cx="720080" cy="422335"/>
          </a:xfrm>
          <a:prstGeom prst="rect">
            <a:avLst/>
          </a:prstGeom>
          <a:noFill/>
          <a:ln w="12700" cap="flat" cmpd="sng" algn="ctr">
            <a:solidFill>
              <a:srgbClr val="0000FF"/>
            </a:solidFill>
            <a:prstDash val="dash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8765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Link Recommendation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2" y="1989138"/>
            <a:ext cx="7920235" cy="4114800"/>
          </a:xfrm>
        </p:spPr>
        <p:txBody>
          <a:bodyPr/>
          <a:lstStyle/>
          <a:p>
            <a:r>
              <a:rPr lang="en-US" altLang="zh-CN" sz="2000" dirty="0" smtClean="0"/>
              <a:t>AP MLD can send </a:t>
            </a:r>
            <a:r>
              <a:rPr lang="en-US" altLang="zh-CN" sz="2000" dirty="0"/>
              <a:t>a </a:t>
            </a:r>
            <a:r>
              <a:rPr lang="en-US" altLang="zh-CN" sz="2000" dirty="0" smtClean="0"/>
              <a:t>Link Recommendation notification </a:t>
            </a:r>
            <a:r>
              <a:rPr lang="en-US" altLang="zh-CN" sz="2000" dirty="0"/>
              <a:t>to the </a:t>
            </a:r>
            <a:r>
              <a:rPr lang="en-US" altLang="zh-CN" sz="2000" dirty="0" smtClean="0"/>
              <a:t>non-AP </a:t>
            </a:r>
            <a:r>
              <a:rPr lang="en-US" altLang="zh-CN" sz="2000" dirty="0"/>
              <a:t>MLD through one link, which </a:t>
            </a:r>
            <a:r>
              <a:rPr lang="en-US" altLang="zh-CN" sz="2000" dirty="0" smtClean="0"/>
              <a:t>includes </a:t>
            </a:r>
            <a:r>
              <a:rPr lang="en-US" altLang="zh-CN" sz="2000" dirty="0"/>
              <a:t>the following info</a:t>
            </a:r>
          </a:p>
          <a:p>
            <a:pPr lvl="1"/>
            <a:r>
              <a:rPr lang="en-US" altLang="zh-CN" dirty="0" smtClean="0"/>
              <a:t>Recommended link ID</a:t>
            </a:r>
          </a:p>
          <a:p>
            <a:pPr lvl="1"/>
            <a:r>
              <a:rPr lang="en-US" altLang="zh-CN" dirty="0" smtClean="0">
                <a:solidFill>
                  <a:srgbClr val="0000FF"/>
                </a:solidFill>
              </a:rPr>
              <a:t>Change Sequence </a:t>
            </a:r>
            <a:r>
              <a:rPr lang="en-US" altLang="zh-CN" dirty="0" smtClean="0"/>
              <a:t>of the recommended link ID</a:t>
            </a:r>
          </a:p>
          <a:p>
            <a:pPr lvl="1"/>
            <a:r>
              <a:rPr lang="en-US" altLang="zh-CN" dirty="0" smtClean="0"/>
              <a:t>(optional) Reason code</a:t>
            </a:r>
          </a:p>
          <a:p>
            <a:pPr lvl="2"/>
            <a:r>
              <a:rPr lang="en-US" altLang="zh-CN" dirty="0" smtClean="0"/>
              <a:t>e.g. overload, low RSSI, traffic steering and so on</a:t>
            </a:r>
          </a:p>
          <a:p>
            <a:r>
              <a:rPr lang="en-US" altLang="zh-CN" sz="2000" dirty="0" smtClean="0"/>
              <a:t>When the Change Sequence value is different from the locally stored Change Sequence value of the recommended link, the non-AP MLD may send a Probe Request frame with the locally </a:t>
            </a:r>
            <a:r>
              <a:rPr lang="en-US" altLang="zh-CN" sz="2000" dirty="0"/>
              <a:t>stored </a:t>
            </a:r>
            <a:r>
              <a:rPr lang="en-US" altLang="zh-CN" sz="2000" dirty="0" smtClean="0"/>
              <a:t>Change Sequence in the recommended link</a:t>
            </a:r>
          </a:p>
          <a:p>
            <a:r>
              <a:rPr lang="en-US" altLang="zh-CN" sz="2000" dirty="0" smtClean="0"/>
              <a:t>Then AP MLD may reply a Probe Response frame with </a:t>
            </a:r>
            <a:r>
              <a:rPr lang="en-US" altLang="zh-CN" sz="2000" dirty="0"/>
              <a:t>the corresponding elements whose contents are changed</a:t>
            </a:r>
          </a:p>
          <a:p>
            <a:pPr lvl="1"/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67361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105613</TotalTime>
  <Words>981</Words>
  <Application>Microsoft Office PowerPoint</Application>
  <PresentationFormat>全屏显示(4:3)</PresentationFormat>
  <Paragraphs>117</Paragraphs>
  <Slides>14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16" baseType="lpstr">
      <vt:lpstr>Times New Roman</vt:lpstr>
      <vt:lpstr>802-11-Submission</vt:lpstr>
      <vt:lpstr>Discussion on Multi-link Setup</vt:lpstr>
      <vt:lpstr>Introduction</vt:lpstr>
      <vt:lpstr>Recap Multi-link element (MLE)</vt:lpstr>
      <vt:lpstr>Scenario considered</vt:lpstr>
      <vt:lpstr>Related Signaling</vt:lpstr>
      <vt:lpstr>Radio ID</vt:lpstr>
      <vt:lpstr>Power Management and Capability Information</vt:lpstr>
      <vt:lpstr>Status Code</vt:lpstr>
      <vt:lpstr>Link Recommendation</vt:lpstr>
      <vt:lpstr>Conclusion</vt:lpstr>
      <vt:lpstr>SP 1</vt:lpstr>
      <vt:lpstr>SP 2</vt:lpstr>
      <vt:lpstr>SP 3</vt:lpstr>
      <vt:lpstr>Reference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huangguogang</cp:lastModifiedBy>
  <cp:revision>2707</cp:revision>
  <cp:lastPrinted>1998-02-10T13:28:06Z</cp:lastPrinted>
  <dcterms:created xsi:type="dcterms:W3CDTF">2004-12-02T14:01:45Z</dcterms:created>
  <dcterms:modified xsi:type="dcterms:W3CDTF">2020-11-25T06:15:18Z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b682156d-393f-4a08-a6fc-7267db8e54b0</vt:lpwstr>
  </property>
  <property fmtid="{D5CDD505-2E9C-101B-9397-08002B2CF9AE}" pid="4" name="CTP_TimeStamp">
    <vt:lpwstr>2020-06-09 00:56:26Z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_2015_ms_pID_725343">
    <vt:lpwstr>(3)aPO+9+mNLiFWCGbyeAS81chf0/W0rYQlrG2mX97iz2JSmEhJP/2zit1TpKfZeNYo8pT66G8z
Izg/igRHUoS/qY6pcbn53GxxosV62Bt5VteT6apVi/KiiHMVOmRk+Qj+CuiUNS0k0n7+csal
bDyxka4NFXx6UFFQMTTLIYuRZcrTaaPswGQkHPRMTboI1iBXXvP9h2evFp6WnAZA565Nrn3f
QeM5VlbtNCjZju4Owk</vt:lpwstr>
  </property>
  <property fmtid="{D5CDD505-2E9C-101B-9397-08002B2CF9AE}" pid="10" name="_2015_ms_pID_7253431">
    <vt:lpwstr>pmYFPjT90ENH25lRhPfULzbzc4eVn5z7EtcGoz3s1Fs3aEs8qMUwy5
NSvBxh6MN07hCgC23RENHEZX/vXuw2h3D9M8hwdejyXWBfov5qmbpRinnTQ98e947Ui0Spub
7LGSfHryURLU+176SM3TVbU8242MptvKeg5x4eps5vS7oCtZdp9Qr5ie8bAQWJ7dv+zrUkFU
YX87R1yD5UZGLpY0oTf8iOlTFG/8uDVPULex</vt:lpwstr>
  </property>
  <property fmtid="{D5CDD505-2E9C-101B-9397-08002B2CF9AE}" pid="11" name="_2015_ms_pID_7253432">
    <vt:lpwstr>Ig==</vt:lpwstr>
  </property>
  <property fmtid="{D5CDD505-2E9C-101B-9397-08002B2CF9AE}" pid="12" name="_readonly">
    <vt:lpwstr/>
  </property>
  <property fmtid="{D5CDD505-2E9C-101B-9397-08002B2CF9AE}" pid="13" name="_change">
    <vt:lpwstr/>
  </property>
  <property fmtid="{D5CDD505-2E9C-101B-9397-08002B2CF9AE}" pid="14" name="_full-control">
    <vt:lpwstr/>
  </property>
  <property fmtid="{D5CDD505-2E9C-101B-9397-08002B2CF9AE}" pid="15" name="sflag">
    <vt:lpwstr>1606110572</vt:lpwstr>
  </property>
</Properties>
</file>