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83" r:id="rId2"/>
    <p:sldId id="285" r:id="rId3"/>
    <p:sldId id="295" r:id="rId4"/>
    <p:sldId id="304" r:id="rId5"/>
    <p:sldId id="307" r:id="rId6"/>
    <p:sldId id="313" r:id="rId7"/>
    <p:sldId id="314" r:id="rId8"/>
    <p:sldId id="315" r:id="rId9"/>
    <p:sldId id="308" r:id="rId10"/>
    <p:sldId id="310" r:id="rId11"/>
    <p:sldId id="306" r:id="rId12"/>
    <p:sldId id="293" r:id="rId13"/>
    <p:sldId id="294" r:id="rId14"/>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00397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09964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987450" cy="276999"/>
          </a:xfrm>
        </p:spPr>
        <p:txBody>
          <a:bodyPr/>
          <a:lstStyle/>
          <a:p>
            <a:pPr>
              <a:defRPr/>
            </a:pPr>
            <a:r>
              <a:rPr lang="en-US" altLang="ko-KR" dirty="0" smtClean="0"/>
              <a:t>Aug. 2020</a:t>
            </a:r>
            <a:endParaRPr lang="en-US" dirty="0"/>
          </a:p>
        </p:txBody>
      </p:sp>
      <p:sp>
        <p:nvSpPr>
          <p:cNvPr id="9" name="바닥글 개체 틀 8"/>
          <p:cNvSpPr>
            <a:spLocks noGrp="1"/>
          </p:cNvSpPr>
          <p:nvPr>
            <p:ph type="ftr" sz="quarter" idx="11"/>
          </p:nvPr>
        </p:nvSpPr>
        <p:spPr>
          <a:xfrm>
            <a:off x="6658793" y="6475413"/>
            <a:ext cx="1885132" cy="184666"/>
          </a:xfrm>
        </p:spPr>
        <p:txBody>
          <a:bodyPr/>
          <a:lstStyle/>
          <a:p>
            <a:pPr>
              <a:defRPr/>
            </a:pPr>
            <a:r>
              <a:rPr lang="en-US" altLang="ko-KR" dirty="0" smtClean="0"/>
              <a:t>Dongguk Lim,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9874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Aug. 2020</a:t>
            </a:r>
            <a:endParaRPr lang="en-US" dirty="0"/>
          </a:p>
        </p:txBody>
      </p:sp>
      <p:sp>
        <p:nvSpPr>
          <p:cNvPr id="5" name="Rectangle 5"/>
          <p:cNvSpPr>
            <a:spLocks noGrp="1" noChangeArrowheads="1"/>
          </p:cNvSpPr>
          <p:nvPr>
            <p:ph type="ftr" sz="quarter" idx="3"/>
          </p:nvPr>
        </p:nvSpPr>
        <p:spPr bwMode="auto">
          <a:xfrm>
            <a:off x="6658793" y="6475413"/>
            <a:ext cx="188513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Dongguk Lim,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93615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Sep. 2020</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a:t>
            </a:r>
            <a:r>
              <a:rPr kumimoji="0" lang="en-US" altLang="ko-KR" sz="1800" b="1" dirty="0" smtClean="0">
                <a:cs typeface="Arial" charset="0"/>
              </a:rPr>
              <a:t>802.11-20/1533r0</a:t>
            </a:r>
            <a:endParaRPr kumimoji="0" lang="en-US" altLang="ko-KR" sz="1800" b="1" dirty="0" smtClean="0">
              <a:cs typeface="Arial"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a:t>
            </a:r>
            <a:r>
              <a:rPr lang="en-US" altLang="ko-KR" sz="2000" b="0" dirty="0" smtClean="0">
                <a:ea typeface="굴림" panose="020B0600000101010101" pitchFamily="50" charset="-127"/>
              </a:rPr>
              <a:t>2020-09-29</a:t>
            </a:r>
            <a:endParaRPr lang="en-US" altLang="ko-KR" sz="2000" b="0" dirty="0" smtClean="0">
              <a:ea typeface="굴림" panose="020B0600000101010101" pitchFamily="50" charset="-127"/>
            </a:endParaRP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10</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Things to Consider</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Determination on which devices to be included (“Grouping”) .</a:t>
            </a:r>
          </a:p>
          <a:p>
            <a:pPr lvl="1"/>
            <a:r>
              <a:rPr lang="en-US" altLang="ko-KR" sz="1600" dirty="0" smtClean="0"/>
              <a:t>Can be static or dynamic.</a:t>
            </a:r>
          </a:p>
          <a:p>
            <a:pPr lvl="1"/>
            <a:r>
              <a:rPr lang="en-US" altLang="ko-KR" sz="1600" dirty="0" smtClean="0"/>
              <a:t>For static grouping, AP can predetermine the devices to be included depending on the locations, capabilities, sensing applications, etc. This information may be delivered to the devices in beacon, Trigger frame, or etc.</a:t>
            </a:r>
          </a:p>
          <a:p>
            <a:pPr lvl="2"/>
            <a:r>
              <a:rPr lang="en-US" altLang="ko-KR" sz="1400" dirty="0" smtClean="0"/>
              <a:t>If AP is not in the group, then it may deliver information on group to group owner (initiator).</a:t>
            </a:r>
          </a:p>
          <a:p>
            <a:pPr lvl="1"/>
            <a:r>
              <a:rPr lang="en-US" altLang="ko-KR" sz="1600" dirty="0"/>
              <a:t>For </a:t>
            </a:r>
            <a:r>
              <a:rPr lang="en-US" altLang="ko-KR" sz="1600" dirty="0" smtClean="0"/>
              <a:t>dynamic </a:t>
            </a:r>
            <a:r>
              <a:rPr lang="en-US" altLang="ko-KR" sz="1600" dirty="0"/>
              <a:t>grouping, </a:t>
            </a:r>
            <a:r>
              <a:rPr lang="en-US" altLang="ko-KR" sz="1600" dirty="0" smtClean="0"/>
              <a:t>the device may initiate the grouping process. For example, it may broadcast its intention to form the group. The devices that are willing to join the group may respond to the initiation.</a:t>
            </a:r>
          </a:p>
          <a:p>
            <a:pPr lvl="1"/>
            <a:r>
              <a:rPr lang="en-US" altLang="ko-KR" sz="1600" dirty="0" smtClean="0"/>
              <a:t>Selection of the devices into the group can be based on application(s), location of interest, etc.</a:t>
            </a:r>
          </a:p>
          <a:p>
            <a:pPr lvl="1"/>
            <a:r>
              <a:rPr lang="en-US" altLang="ko-KR" sz="1600" dirty="0" smtClean="0"/>
              <a:t>The device(s) that is not included into the group can do what it is supposed to do, e.g., data transmission, staying in power save mode, etc.</a:t>
            </a:r>
          </a:p>
          <a:p>
            <a:pPr lvl="1"/>
            <a:r>
              <a:rPr lang="en-US" altLang="ko-KR" sz="1600" dirty="0" smtClean="0"/>
              <a:t>When multiple APs are considered and a group is managed by an AP, </a:t>
            </a:r>
            <a:r>
              <a:rPr lang="en-US" altLang="ko-KR" sz="1600" dirty="0"/>
              <a:t>the device(s) associated with other APs can be considered as a member of the group because the measurement result can be more accurate. Then, how to support </a:t>
            </a:r>
            <a:r>
              <a:rPr lang="en-US" altLang="ko-KR" sz="1600" dirty="0" smtClean="0"/>
              <a:t>it?</a:t>
            </a:r>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11</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3830035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a:t>
            </a:r>
            <a:r>
              <a:rPr lang="en-US" altLang="ko-KR" dirty="0" smtClean="0"/>
              <a:t>considered the </a:t>
            </a:r>
            <a:r>
              <a:rPr lang="en-US" altLang="ko-KR" dirty="0"/>
              <a:t>group-based WLAN </a:t>
            </a:r>
            <a:r>
              <a:rPr lang="en-US" altLang="ko-KR" dirty="0" smtClean="0"/>
              <a:t>sensing in </a:t>
            </a:r>
            <a:r>
              <a:rPr lang="en-US" altLang="ko-KR" dirty="0"/>
              <a:t>which multitude of Wi-Fi devices are </a:t>
            </a:r>
            <a:r>
              <a:rPr lang="en-US" altLang="ko-KR" dirty="0" smtClean="0"/>
              <a:t>involved and collaborated. </a:t>
            </a:r>
          </a:p>
          <a:p>
            <a:pPr marL="0" indent="0">
              <a:buNone/>
            </a:pPr>
            <a:endParaRPr lang="en-US" altLang="ko-KR" dirty="0" smtClean="0"/>
          </a:p>
          <a:p>
            <a:r>
              <a:rPr lang="en-US" altLang="ko-KR" dirty="0" smtClean="0"/>
              <a:t>Possible benefits are also addressed in addition to overhead to achieve them.</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 </a:t>
            </a:r>
            <a:endParaRPr lang="ko-KR" altLang="en-US"/>
          </a:p>
        </p:txBody>
      </p:sp>
      <p:sp>
        <p:nvSpPr>
          <p:cNvPr id="3" name="내용 개체 틀 2"/>
          <p:cNvSpPr>
            <a:spLocks noGrp="1"/>
          </p:cNvSpPr>
          <p:nvPr>
            <p:ph idx="1"/>
          </p:nvPr>
        </p:nvSpPr>
        <p:spPr/>
        <p:txBody>
          <a:bodyPr/>
          <a:lstStyle/>
          <a:p>
            <a:r>
              <a:rPr lang="en-US" altLang="ko-KR" dirty="0" smtClean="0"/>
              <a:t>[</a:t>
            </a:r>
            <a:r>
              <a:rPr lang="en-US" altLang="ko-KR" dirty="0"/>
              <a:t>1] </a:t>
            </a:r>
            <a:r>
              <a:rPr lang="en-US" altLang="ko-KR" dirty="0" smtClean="0"/>
              <a:t>Wi-Fi Sensing –</a:t>
            </a:r>
            <a:r>
              <a:rPr lang="en-US" altLang="ko-KR" dirty="0"/>
              <a:t> </a:t>
            </a:r>
            <a:r>
              <a:rPr lang="en-US" altLang="ko-KR" dirty="0" smtClean="0"/>
              <a:t>A New Technology Emerges. </a:t>
            </a:r>
            <a:r>
              <a:rPr lang="en-US" altLang="ko-KR" dirty="0"/>
              <a:t>v</a:t>
            </a:r>
            <a:r>
              <a:rPr lang="en-US" altLang="ko-KR" dirty="0" smtClean="0"/>
              <a:t>1.0, October 2019, Wireless Broadband Alliance (</a:t>
            </a:r>
            <a:r>
              <a:rPr lang="en-US" altLang="ko-KR" dirty="0" smtClean="0">
                <a:hlinkClick r:id="rId2"/>
              </a:rPr>
              <a:t>https</a:t>
            </a:r>
            <a:r>
              <a:rPr lang="en-US" altLang="ko-KR" dirty="0">
                <a:hlinkClick r:id="rId2"/>
              </a:rPr>
              <a:t>://wballiance.com/wba-wi-fi-sensing</a:t>
            </a:r>
            <a:r>
              <a:rPr lang="en-US" altLang="ko-KR" dirty="0" smtClean="0">
                <a:hlinkClick r:id="rId2"/>
              </a:rPr>
              <a:t>/</a:t>
            </a:r>
            <a:r>
              <a:rPr lang="en-US" altLang="ko-KR" dirty="0" smtClean="0"/>
              <a:t>_</a:t>
            </a:r>
            <a:endParaRPr lang="en-US" altLang="ko-KR" dirty="0"/>
          </a:p>
          <a:p>
            <a:r>
              <a:rPr lang="en-US" altLang="ko-KR" dirty="0" smtClean="0"/>
              <a:t>[2</a:t>
            </a:r>
            <a:r>
              <a:rPr lang="en-US" altLang="ko-KR" dirty="0"/>
              <a:t>] </a:t>
            </a:r>
            <a:r>
              <a:rPr lang="en-US" altLang="ko-KR" dirty="0" smtClean="0"/>
              <a:t>11-20/1239r0</a:t>
            </a:r>
            <a:r>
              <a:rPr lang="en-US" altLang="ko-KR" dirty="0"/>
              <a:t>, </a:t>
            </a:r>
            <a:r>
              <a:rPr lang="en-US" altLang="ko-KR" dirty="0">
                <a:ea typeface="굴림" panose="020B0600000101010101" pitchFamily="50" charset="-127"/>
              </a:rPr>
              <a:t>Use Cases for Wireless LAN </a:t>
            </a:r>
            <a:r>
              <a:rPr lang="en-US" altLang="ko-KR" dirty="0" smtClean="0">
                <a:ea typeface="굴림" panose="020B0600000101010101" pitchFamily="50" charset="-127"/>
              </a:rPr>
              <a:t>Sensing</a:t>
            </a:r>
          </a:p>
          <a:p>
            <a:r>
              <a:rPr lang="en-US" altLang="ko-KR" dirty="0">
                <a:ea typeface="굴림" panose="020B0600000101010101" pitchFamily="50" charset="-127"/>
              </a:rPr>
              <a:t>[3] 11-20/1232r0, Overview of WLAN sensing protocol</a:t>
            </a:r>
            <a:endParaRPr lang="en-US" altLang="ko-KR"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287066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a:p>
        </p:txBody>
      </p:sp>
      <p:sp>
        <p:nvSpPr>
          <p:cNvPr id="3" name="내용 개체 틀 2"/>
          <p:cNvSpPr>
            <a:spLocks noGrp="1"/>
          </p:cNvSpPr>
          <p:nvPr>
            <p:ph idx="1"/>
          </p:nvPr>
        </p:nvSpPr>
        <p:spPr>
          <a:xfrm>
            <a:off x="685800" y="1752599"/>
            <a:ext cx="7772400" cy="4905375"/>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[1- 2]</a:t>
            </a:r>
          </a:p>
          <a:p>
            <a:pPr marL="0" indent="0">
              <a:buNone/>
            </a:pPr>
            <a:endParaRPr lang="en-US" altLang="ko-KR" sz="2000" dirty="0"/>
          </a:p>
          <a:p>
            <a:r>
              <a:rPr lang="en-US" altLang="ko-KR" sz="2000" dirty="0" smtClean="0"/>
              <a:t>Due to the proliferation of Wi-Fi devices in potential sensing applications, it is desirable to consider sensing opportunity in the context of multitude of Wi-Fi devices and their possible collaboration. </a:t>
            </a:r>
          </a:p>
          <a:p>
            <a:pPr lvl="1"/>
            <a:r>
              <a:rPr lang="en-US" altLang="ko-KR" sz="1600" dirty="0" smtClean="0"/>
              <a:t>It can enhance the accuracy on sensing measurements over certain area of interest and can be tailored to applications in terms of the number of Wi-Fi devices involved and their locations.</a:t>
            </a:r>
          </a:p>
          <a:p>
            <a:endParaRPr lang="en-US" altLang="ko-KR" sz="2000" dirty="0" smtClean="0"/>
          </a:p>
          <a:p>
            <a:r>
              <a:rPr lang="en-US" altLang="ko-KR" sz="2000" dirty="0" smtClean="0"/>
              <a:t>In this contribution, we consider the WLAN sensing</a:t>
            </a:r>
            <a:r>
              <a:rPr lang="en-US" altLang="ko-KR" sz="2000" dirty="0"/>
              <a:t> </a:t>
            </a:r>
            <a:r>
              <a:rPr lang="en-US" altLang="ko-KR" sz="2000" dirty="0" smtClean="0"/>
              <a:t>in which multitude of Wi-Fi devices are involved and collaborated.</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Observations</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Various WLAN sensing applications under consideration require different key performance indices (KPIs) .</a:t>
            </a:r>
          </a:p>
          <a:p>
            <a:pPr lvl="1"/>
            <a:r>
              <a:rPr lang="en-US" altLang="ko-KR" sz="1600" dirty="0" smtClean="0"/>
              <a:t>Measurement rate</a:t>
            </a:r>
          </a:p>
          <a:p>
            <a:pPr lvl="1"/>
            <a:r>
              <a:rPr lang="en-US" altLang="ko-KR" sz="1600" dirty="0" smtClean="0"/>
              <a:t>Measurement accuracy</a:t>
            </a:r>
          </a:p>
          <a:p>
            <a:pPr lvl="1"/>
            <a:r>
              <a:rPr lang="en-US" altLang="ko-KR" sz="1600" dirty="0" smtClean="0"/>
              <a:t>Coverage area of interest</a:t>
            </a:r>
          </a:p>
          <a:p>
            <a:pPr lvl="1"/>
            <a:r>
              <a:rPr lang="en-US" altLang="ko-KR" sz="1600" dirty="0" smtClean="0"/>
              <a:t>Etc.</a:t>
            </a:r>
          </a:p>
          <a:p>
            <a:pPr marL="0" indent="0">
              <a:buNone/>
            </a:pPr>
            <a:endParaRPr lang="en-US" altLang="ko-KR" sz="2000" dirty="0" smtClean="0"/>
          </a:p>
          <a:p>
            <a:r>
              <a:rPr lang="en-US" altLang="ko-KR" sz="2000" dirty="0" smtClean="0"/>
              <a:t>In addition, various WLAN sensing-capable devices may have different capabilities:</a:t>
            </a:r>
          </a:p>
          <a:p>
            <a:pPr lvl="1"/>
            <a:r>
              <a:rPr lang="en-US" altLang="ko-KR" sz="1600" dirty="0" smtClean="0"/>
              <a:t>Power from outlet vs. Battery-powered.</a:t>
            </a:r>
          </a:p>
          <a:p>
            <a:pPr lvl="1"/>
            <a:r>
              <a:rPr lang="en-US" altLang="ko-KR" sz="1600" dirty="0" smtClean="0"/>
              <a:t>Computing power to extract useful information from sensing measurements.</a:t>
            </a:r>
          </a:p>
          <a:p>
            <a:pPr lvl="1"/>
            <a:r>
              <a:rPr lang="en-US" altLang="ko-KR" sz="1600" dirty="0" smtClean="0"/>
              <a:t>Etc.</a:t>
            </a:r>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1368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594294"/>
            <a:ext cx="1907290" cy="530158"/>
          </a:xfrm>
          <a:prstGeom prst="wedgeRoundRectCallout">
            <a:avLst>
              <a:gd name="adj1" fmla="val -50137"/>
              <a:gd name="adj2" fmla="val 125396"/>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Case 1: Managed by AP and 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524000" cy="692622"/>
          </a:xfrm>
          <a:prstGeom prst="wedgeRoundRectCallout">
            <a:avLst>
              <a:gd name="adj1" fmla="val 161318"/>
              <a:gd name="adj2" fmla="val 143079"/>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Case 2: Managed by AP and Controlled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dirty="0"/>
              <a:t> </a:t>
            </a:r>
            <a:r>
              <a:rPr kumimoji="0" lang="en-US" altLang="ko-KR" dirty="0" smtClean="0"/>
              <a:t>            </a:t>
            </a:r>
            <a:r>
              <a:rPr kumimoji="0" lang="en-US" altLang="ko-KR" sz="1200" b="0" i="0" u="none" strike="noStrike" cap="none" normalizeH="0" baseline="0" dirty="0" smtClean="0">
                <a:ln>
                  <a:noFill/>
                </a:ln>
                <a:solidFill>
                  <a:schemeClr val="tx1"/>
                </a:solidFill>
                <a:effectLst/>
                <a:latin typeface="Times New Roman" pitchFamily="18" charset="0"/>
              </a:rPr>
              <a:t>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5"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3046988"/>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Sensing transmission and feedback may be done over multiple TXOPs.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endParaRPr lang="en-US" sz="1600" dirty="0"/>
          </a:p>
        </p:txBody>
      </p:sp>
      <p:sp>
        <p:nvSpPr>
          <p:cNvPr id="1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27"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7"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and their collaboration as a group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location information (diversity gain) can be achieved,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9</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September, 2020</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318334</TotalTime>
  <Words>1402</Words>
  <Application>Microsoft Office PowerPoint</Application>
  <PresentationFormat>On-screen Show (4:3)</PresentationFormat>
  <Paragraphs>216</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굴림</vt:lpstr>
      <vt:lpstr>맑은 고딕</vt:lpstr>
      <vt:lpstr>Arial</vt:lpstr>
      <vt:lpstr>Times New Roman</vt:lpstr>
      <vt:lpstr>Wingdings</vt:lpstr>
      <vt:lpstr>802-11-Submission</vt:lpstr>
      <vt:lpstr>Collaborative WLAN Sensing</vt:lpstr>
      <vt:lpstr>Introduction </vt:lpstr>
      <vt:lpstr>Observations</vt:lpstr>
      <vt:lpstr>Example – Home Security</vt:lpstr>
      <vt:lpstr>Example – Home Security (Cont’d)</vt:lpstr>
      <vt:lpstr>Example – Home Security (Cont’d)</vt:lpstr>
      <vt:lpstr>Example – Home Security (Cont’d)</vt:lpstr>
      <vt:lpstr>Example – Home Security (Cont’d)</vt:lpstr>
      <vt:lpstr>Benefits</vt:lpstr>
      <vt:lpstr>Benefits (Cont’d)</vt:lpstr>
      <vt:lpstr>Things to Consider</vt:lpstr>
      <vt:lpstr>Summary </vt:lpstr>
      <vt:lpstr>Reference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5149</cp:revision>
  <cp:lastPrinted>2017-07-07T02:11:09Z</cp:lastPrinted>
  <dcterms:created xsi:type="dcterms:W3CDTF">2007-05-21T21:00:37Z</dcterms:created>
  <dcterms:modified xsi:type="dcterms:W3CDTF">2020-09-25T03:20:30Z</dcterms:modified>
</cp:coreProperties>
</file>