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74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86" autoAdjust="0"/>
    <p:restoredTop sz="50000" autoAdjust="0"/>
  </p:normalViewPr>
  <p:slideViewPr>
    <p:cSldViewPr>
      <p:cViewPr varScale="1">
        <p:scale>
          <a:sx n="116" d="100"/>
          <a:sy n="116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270" y="4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September </a:t>
            </a:r>
            <a:r>
              <a:rPr lang="en-US" sz="1400" dirty="0"/>
              <a:t>2020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802.11-20/1463r00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capport-architectur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emu-eap-session-id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7" Type="http://schemas.openxmlformats.org/officeDocument/2006/relationships/hyperlink" Target="https://datatracker.ietf.org/doc/draft-ietf-tls-oldversions-deprecat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md5-sha1-deprecate/" TargetMode="External"/><Relationship Id="rId5" Type="http://schemas.openxmlformats.org/officeDocument/2006/relationships/hyperlink" Target="https://datatracker.ietf.org/doc/draft-campagna-tls-bike-sike-hybrid/" TargetMode="External"/><Relationship Id="rId4" Type="http://schemas.openxmlformats.org/officeDocument/2006/relationships/hyperlink" Target="https://datatracker.ietf.org/doc/draft-rescorla-tls-rfc8446-bi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security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wg/raw/charter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ietf-anima-autonomic-control-plane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dhc-mac-assign/" TargetMode="Externa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loops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httpapi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emailcor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emailcore/about/" TargetMode="External"/><Relationship Id="rId11" Type="http://schemas.openxmlformats.org/officeDocument/2006/relationships/hyperlink" Target="https://datatracker.ietf.org/doc/charter-ietf-sframe/" TargetMode="External"/><Relationship Id="rId5" Type="http://schemas.openxmlformats.org/officeDocument/2006/relationships/hyperlink" Target="https://datatracker.ietf.org/doc/charter-ietf-asdf/" TargetMode="External"/><Relationship Id="rId10" Type="http://schemas.openxmlformats.org/officeDocument/2006/relationships/hyperlink" Target="https://datatracker.ietf.org/wg/sframe/about/" TargetMode="External"/><Relationship Id="rId4" Type="http://schemas.openxmlformats.org/officeDocument/2006/relationships/hyperlink" Target="https://datatracker.ietf.org/wg/asdf/about/" TargetMode="External"/><Relationship Id="rId9" Type="http://schemas.openxmlformats.org/officeDocument/2006/relationships/hyperlink" Target="https://datatracker.ietf.org/doc/charter-ietf-httpapi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backbone-router/" TargetMode="External"/><Relationship Id="rId5" Type="http://schemas.openxmlformats.org/officeDocument/2006/relationships/hyperlink" Target="https://datatracker.ietf.org/doc/draft-ietf-6lo-ap-nd/" TargetMode="External"/><Relationship Id="rId4" Type="http://schemas.openxmlformats.org/officeDocument/2006/relationships/hyperlink" Target="https://datatracker.ietf.org/doc/draft-ietf-6lo-use-cas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2020-09-14</a:t>
            </a:r>
            <a:endParaRPr lang="en-US" sz="2000" b="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8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slowly winding down with </a:t>
            </a:r>
            <a:r>
              <a:rPr lang="en-US" sz="1400" dirty="0" smtClean="0"/>
              <a:t>only one semi-active document </a:t>
            </a:r>
            <a:r>
              <a:rPr lang="en-US" sz="1400" dirty="0"/>
              <a:t>in the WG, but may be re-chartered to cover other underlying layer 2 protocols.  This could have a bearing on IEEE 802.11be activities.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[August 2020</a:t>
            </a:r>
            <a:r>
              <a:rPr lang="en-US" sz="2000" dirty="0" smtClean="0"/>
              <a:t>]</a:t>
            </a:r>
            <a:endParaRPr lang="en-US" sz="2000" dirty="0"/>
          </a:p>
          <a:p>
            <a:pPr lvl="1"/>
            <a:r>
              <a:rPr lang="en-US" sz="1600" dirty="0" smtClean="0"/>
              <a:t>Updated</a:t>
            </a:r>
            <a:r>
              <a:rPr lang="en-US" sz="1600" dirty="0" smtClean="0"/>
              <a:t>: CAPPORT architecture (</a:t>
            </a:r>
            <a:r>
              <a:rPr lang="en-US" sz="1600" dirty="0" smtClean="0">
                <a:hlinkClick r:id="rId4"/>
              </a:rPr>
              <a:t>https://datatracker.ietf.org/doc/draft-ietf-capport-architecture/</a:t>
            </a:r>
            <a:r>
              <a:rPr lang="en-US" sz="1600" dirty="0" smtClean="0"/>
              <a:t>)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RFC Editor’s Queue: EAP </a:t>
            </a:r>
            <a:r>
              <a:rPr lang="en-US" sz="1600" dirty="0"/>
              <a:t>Session-Id Derivation: </a:t>
            </a:r>
            <a:r>
              <a:rPr lang="en-US" sz="1600" dirty="0">
                <a:hlinkClick r:id="rId4"/>
              </a:rPr>
              <a:t>https://datatracker.ietf.org/doc/draft-ietf-emu-eap-session-id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(September 2020)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</a:t>
            </a:r>
            <a:r>
              <a:rPr lang="en-US" sz="1800" dirty="0" smtClean="0"/>
              <a:t>[September </a:t>
            </a:r>
            <a:r>
              <a:rPr lang="en-US" sz="1800" dirty="0"/>
              <a:t>2020]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Editorial update: TLS </a:t>
            </a:r>
            <a:r>
              <a:rPr lang="en-US" sz="1400" dirty="0"/>
              <a:t>1.3bis: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datatracker.ietf.org/doc/draft-rescorla-tls-rfc8446-bis</a:t>
            </a:r>
            <a:r>
              <a:rPr lang="en-US" sz="1400" dirty="0" smtClean="0"/>
              <a:t> (August 2020)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Hybrid Post-Quantum Key Encapsulation Methods (PQ KEM) for Transport Layer Security 1.2 (TLS): </a:t>
            </a:r>
            <a:r>
              <a:rPr lang="en-US" sz="1400" dirty="0">
                <a:hlinkClick r:id="rId5"/>
              </a:rPr>
              <a:t>https://datatracker.ietf.org/doc/draft-campagna-tls-bike-sike-hybrid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(September 2020)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Deprecating </a:t>
            </a:r>
            <a:r>
              <a:rPr lang="en-US" sz="1600" dirty="0"/>
              <a:t>MD5 and SHA-1 signature hashes in TLS 1.2: </a:t>
            </a:r>
            <a:r>
              <a:rPr lang="en-US" sz="1600" dirty="0">
                <a:hlinkClick r:id="rId6"/>
              </a:rPr>
              <a:t>https://datatracker.ietf.org/doc/draft-ietf-tls-md5-sha1-deprecate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(still in IESG </a:t>
            </a:r>
            <a:r>
              <a:rPr lang="en-US" sz="1600" dirty="0" smtClean="0"/>
              <a:t>evaluation since May 2020)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Deprecating </a:t>
            </a:r>
            <a:r>
              <a:rPr lang="en-US" sz="1600" dirty="0"/>
              <a:t>TLSv1.0 and TLSv1.1: </a:t>
            </a:r>
            <a:r>
              <a:rPr lang="en-US" sz="1600" dirty="0">
                <a:hlinkClick r:id="rId7"/>
              </a:rPr>
              <a:t>https://datatracker.ietf.org/doc/draft-ietf-tls-oldversions-deprecate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r>
              <a:rPr lang="en-US" sz="1600" dirty="0" smtClean="0"/>
              <a:t>(Sent back to WG/authors for revision </a:t>
            </a:r>
            <a:r>
              <a:rPr lang="en-US" sz="1600" dirty="0" smtClean="0"/>
              <a:t>in July 2020</a:t>
            </a:r>
            <a:r>
              <a:rPr lang="en-US" sz="1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 smtClean="0">
                <a:sym typeface="Wingdings" pitchFamily="2" charset="2"/>
              </a:rPr>
              <a:t>Deterministic </a:t>
            </a:r>
            <a:r>
              <a:rPr lang="en-US" sz="1400" dirty="0">
                <a:sym typeface="Wingdings" pitchFamily="2" charset="2"/>
              </a:rPr>
              <a:t>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Security Considerations: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https://datatracker.ietf.org/doc/draft-ietf-detnet-security</a:t>
            </a:r>
            <a:r>
              <a:rPr lang="en-US" sz="1400" dirty="0" smtClean="0">
                <a:sym typeface="Wingdings" pitchFamily="2" charset="2"/>
                <a:hlinkClick r:id="rId4"/>
              </a:rPr>
              <a:t>/</a:t>
            </a:r>
            <a:r>
              <a:rPr lang="en-US" sz="1400" dirty="0" smtClean="0">
                <a:sym typeface="Wingdings" pitchFamily="2" charset="2"/>
              </a:rPr>
              <a:t> (Updated </a:t>
            </a:r>
            <a:r>
              <a:rPr lang="en-US" sz="1400" dirty="0" smtClean="0">
                <a:sym typeface="Wingdings" pitchFamily="2" charset="2"/>
              </a:rPr>
              <a:t>August 2020)</a:t>
            </a:r>
            <a:endParaRPr lang="en-US" sz="1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</a:t>
            </a:r>
            <a:r>
              <a:rPr lang="en-US" dirty="0" smtClean="0"/>
              <a:t>Wireless (RAW)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953000"/>
          </a:xfrm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2"/>
              </a:rPr>
              <a:t>https://datatracker.ietf.org/wg/raw/charter/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</a:t>
            </a:r>
            <a:r>
              <a:rPr lang="en-US" sz="1400" dirty="0" smtClean="0"/>
              <a:t>RAW </a:t>
            </a:r>
            <a:r>
              <a:rPr lang="en-US" sz="1400" dirty="0"/>
              <a:t>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</a:t>
            </a:r>
            <a:r>
              <a:rPr lang="en-US" sz="1400" dirty="0" smtClean="0"/>
              <a:t>…, </a:t>
            </a:r>
            <a:r>
              <a:rPr lang="en-US" sz="1400" dirty="0"/>
              <a:t>IEEE </a:t>
            </a:r>
            <a:r>
              <a:rPr lang="en-US" sz="1400" dirty="0" smtClean="0"/>
              <a:t>802.11ax/be…</a:t>
            </a:r>
          </a:p>
          <a:p>
            <a:pPr marL="457200" lvl="1" indent="0">
              <a:buNone/>
            </a:pPr>
            <a:r>
              <a:rPr lang="en-US" sz="1800" b="1" dirty="0" smtClean="0"/>
              <a:t>Of </a:t>
            </a:r>
            <a:r>
              <a:rPr lang="en-US" sz="1800" b="1" dirty="0"/>
              <a:t>interest:</a:t>
            </a:r>
          </a:p>
          <a:p>
            <a:pPr lvl="1"/>
            <a:r>
              <a:rPr lang="en-US" sz="1400" dirty="0" smtClean="0">
                <a:sym typeface="Wingdings" pitchFamily="2" charset="2"/>
              </a:rPr>
              <a:t>No drafts of interest adopted/updated since July 2020.</a:t>
            </a:r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Yee, AKAYLA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</a:t>
            </a:r>
            <a:r>
              <a:rPr lang="en-US" sz="2000" dirty="0" smtClean="0"/>
              <a:t>specifies </a:t>
            </a:r>
            <a:r>
              <a:rPr lang="en-US" sz="2000" dirty="0"/>
              <a:t>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 smtClean="0"/>
              <a:t>Use </a:t>
            </a:r>
            <a:r>
              <a:rPr lang="en-US" sz="1800" dirty="0"/>
              <a:t>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r>
              <a:rPr lang="en-US" sz="1800" dirty="0" smtClean="0"/>
              <a:t>(July 2020)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696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r>
              <a:rPr lang="en-US" sz="1800" dirty="0" smtClean="0"/>
              <a:t>For </a:t>
            </a:r>
            <a:r>
              <a:rPr lang="en-US" sz="1800" dirty="0"/>
              <a:t>further information:</a:t>
            </a:r>
          </a:p>
          <a:p>
            <a:pPr lvl="1"/>
            <a:r>
              <a:rPr lang="en-US" sz="1800" dirty="0" smtClean="0"/>
              <a:t>An </a:t>
            </a:r>
            <a:r>
              <a:rPr lang="en-US" sz="1800" dirty="0"/>
              <a:t>Autonomic Control Plane (ACP): </a:t>
            </a:r>
            <a:r>
              <a:rPr lang="en-US" sz="1800" dirty="0">
                <a:hlinkClick r:id="rId4"/>
              </a:rPr>
              <a:t>https://datatracker.ietf.org/doc/draft-ietf-anima-autonomic-control-plane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/>
              <a:t> </a:t>
            </a:r>
            <a:r>
              <a:rPr lang="en-US" sz="1800" dirty="0" smtClean="0"/>
              <a:t>(Updated in response to IESG input: September2020</a:t>
            </a:r>
            <a:r>
              <a:rPr lang="en-US" sz="1800" dirty="0" smtClean="0"/>
              <a:t>)</a:t>
            </a:r>
            <a:endParaRPr lang="en-US" sz="1800" dirty="0"/>
          </a:p>
          <a:p>
            <a:pPr lvl="1"/>
            <a:r>
              <a:rPr lang="en-US" sz="1800" dirty="0"/>
              <a:t>Updated </a:t>
            </a:r>
            <a:r>
              <a:rPr lang="en-US" sz="1800" dirty="0" smtClean="0"/>
              <a:t>(August 2020</a:t>
            </a:r>
            <a:r>
              <a:rPr lang="en-US" sz="1800" dirty="0"/>
              <a:t>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r>
              <a:rPr lang="en-US" sz="1800" dirty="0"/>
              <a:t> </a:t>
            </a:r>
            <a:r>
              <a:rPr lang="en-US" sz="1800" dirty="0" smtClean="0"/>
              <a:t>[RFC Editor’s </a:t>
            </a:r>
            <a:r>
              <a:rPr lang="en-US" sz="1800" dirty="0" smtClean="0"/>
              <a:t>Queue, missing reference]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</a:t>
            </a:r>
            <a:r>
              <a:rPr lang="en-US" dirty="0" smtClean="0"/>
              <a:t>September </a:t>
            </a:r>
            <a:r>
              <a:rPr lang="en-US" dirty="0"/>
              <a:t>2020.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 smtClean="0"/>
              <a:t>November </a:t>
            </a:r>
            <a:r>
              <a:rPr lang="en-US" dirty="0"/>
              <a:t>14-20, 2020 – </a:t>
            </a:r>
            <a:r>
              <a:rPr lang="en-US" dirty="0" smtClean="0"/>
              <a:t>Virtual (was Bangkok)</a:t>
            </a:r>
          </a:p>
          <a:p>
            <a:pPr lvl="1"/>
            <a:r>
              <a:rPr lang="en-US" dirty="0" smtClean="0"/>
              <a:t>March 6-12, 2021 – Prague, CZ (virtual?)</a:t>
            </a:r>
            <a:endParaRPr lang="en-US" dirty="0"/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</a:t>
            </a:r>
            <a:r>
              <a:rPr lang="en-US" sz="1800" dirty="0" smtClean="0"/>
              <a:t>September </a:t>
            </a:r>
            <a:r>
              <a:rPr lang="en-US" sz="1800" dirty="0"/>
              <a:t>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</a:t>
            </a:r>
            <a:r>
              <a:rPr lang="en-US" sz="1600" dirty="0" smtClean="0"/>
              <a:t>teleconferences: February 25, 2020 and June 15, 2020</a:t>
            </a:r>
            <a:r>
              <a:rPr lang="en-US" sz="1600" dirty="0"/>
              <a:t/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600" dirty="0"/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Approved by WG: Link-Layer Addresses Assignment Mechanism for DHCPv6: </a:t>
            </a:r>
            <a:r>
              <a:rPr lang="en-GB" sz="1600" dirty="0">
                <a:hlinkClick r:id="rId5"/>
              </a:rPr>
              <a:t>https://datatracker.ietf.org/doc/draft-ietf-dhc-mac-assign/</a:t>
            </a:r>
            <a:r>
              <a:rPr lang="en-GB" sz="1600" dirty="0"/>
              <a:t>.  This specification provides a means of using DHCPv6 to assign MAC addresses to (virtual) devices at time of instantiation to prevent random address collisions in large device populations.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 RFCs mention IEEE 802.11</a:t>
            </a: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</a:t>
            </a:r>
            <a:r>
              <a:rPr lang="en-US" dirty="0" smtClean="0"/>
              <a:t>at IETF </a:t>
            </a:r>
            <a:r>
              <a:rPr lang="en-US" dirty="0" smtClean="0"/>
              <a:t>109 November 14-20, </a:t>
            </a:r>
            <a:r>
              <a:rPr lang="en-US" dirty="0"/>
              <a:t>2020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  <a:p>
            <a:r>
              <a:rPr lang="en-US" sz="2000" b="0" dirty="0"/>
              <a:t>BOF proposals </a:t>
            </a:r>
            <a:r>
              <a:rPr lang="en-US" sz="2000" b="0" dirty="0" smtClean="0"/>
              <a:t>are due October 2</a:t>
            </a:r>
            <a:r>
              <a:rPr lang="en-US" sz="2000" b="0" dirty="0" smtClean="0"/>
              <a:t>, </a:t>
            </a:r>
            <a:r>
              <a:rPr lang="en-US" sz="2000" b="0" dirty="0"/>
              <a:t>2020</a:t>
            </a:r>
          </a:p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91491"/>
              </p:ext>
            </p:extLst>
          </p:nvPr>
        </p:nvGraphicFramePr>
        <p:xfrm>
          <a:off x="1083221" y="3167292"/>
          <a:ext cx="6977557" cy="5234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hlinkClick r:id="rId4"/>
                        </a:rPr>
                        <a:t>loops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Local Optimizations on Path Segments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904849"/>
              </p:ext>
            </p:extLst>
          </p:nvPr>
        </p:nvGraphicFramePr>
        <p:xfrm>
          <a:off x="1066800" y="2875632"/>
          <a:ext cx="6977557" cy="21094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4"/>
                        </a:rPr>
                        <a:t>asdf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5"/>
                        </a:rPr>
                        <a:t>A Semantic Definition Format for Data and Interactions of Things</a:t>
                      </a:r>
                      <a:r>
                        <a:rPr lang="en-US" dirty="0" smtClean="0"/>
                        <a:t> (initial chartering)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xmlns="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6"/>
                        </a:rPr>
                        <a:t>emailcore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hlinkClick r:id="rId7"/>
                        </a:rPr>
                        <a:t>Revision of core Email specifications</a:t>
                      </a:r>
                      <a:r>
                        <a:rPr lang="en-US" dirty="0" smtClean="0"/>
                        <a:t> (initial charter</a:t>
                      </a:r>
                      <a:r>
                        <a:rPr lang="en-US" baseline="0" dirty="0" smtClean="0"/>
                        <a:t>ing)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8"/>
                        </a:rPr>
                        <a:t>httpapi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hlinkClick r:id="rId9"/>
                        </a:rPr>
                        <a:t>Building Blocks for HTTP APIs</a:t>
                      </a:r>
                      <a:r>
                        <a:rPr lang="en-US" sz="1800" b="0" dirty="0" smtClean="0"/>
                        <a:t> </a:t>
                      </a:r>
                      <a:r>
                        <a:rPr lang="en-US" dirty="0" smtClean="0"/>
                        <a:t>(initial charter</a:t>
                      </a:r>
                      <a:r>
                        <a:rPr lang="en-US" baseline="0" dirty="0" smtClean="0"/>
                        <a:t>ing)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10"/>
                        </a:rPr>
                        <a:t>sframe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hlinkClick r:id="rId11"/>
                        </a:rPr>
                        <a:t>Secure Media Frames</a:t>
                      </a:r>
                      <a:r>
                        <a:rPr lang="en-US" sz="1800" b="0" dirty="0" smtClean="0"/>
                        <a:t> </a:t>
                      </a:r>
                      <a:r>
                        <a:rPr lang="en-US" dirty="0" smtClean="0"/>
                        <a:t>(initial charter</a:t>
                      </a:r>
                      <a:r>
                        <a:rPr lang="en-US" baseline="0" dirty="0" smtClean="0"/>
                        <a:t>ing)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 </a:t>
            </a:r>
            <a:r>
              <a:rPr lang="en-US" sz="1800" dirty="0"/>
              <a:t>2020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over Constrained Node Networks </a:t>
            </a:r>
            <a:r>
              <a:rPr lang="en-US" sz="1400" dirty="0" smtClean="0"/>
              <a:t>Applicability </a:t>
            </a:r>
            <a:r>
              <a:rPr lang="en-US" sz="1400" dirty="0"/>
              <a:t>&amp; Use cases, see: </a:t>
            </a:r>
            <a:r>
              <a:rPr lang="en-US" sz="1400" dirty="0">
                <a:hlinkClick r:id="rId4"/>
              </a:rPr>
              <a:t>https://datatracker.ietf.org/doc/draft-ietf-6lo-use-cases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(Updated September 2020)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RFC Editor Queue: </a:t>
            </a:r>
            <a:r>
              <a:rPr lang="en-US" sz="1400" dirty="0"/>
              <a:t>Address Protected Neighbor Discovery for Low-power and Lossy Networks, see: </a:t>
            </a:r>
            <a:r>
              <a:rPr lang="en-US" sz="1400" dirty="0">
                <a:hlinkClick r:id="rId5"/>
              </a:rPr>
              <a:t>https://datatracker.ietf.org/doc/draft-ietf-6lo-ap-nd/</a:t>
            </a:r>
            <a:r>
              <a:rPr lang="en-US" sz="1400" dirty="0"/>
              <a:t>  (Updated: </a:t>
            </a:r>
            <a:r>
              <a:rPr lang="en-US" sz="1400" dirty="0" smtClean="0"/>
              <a:t>April 2020</a:t>
            </a:r>
            <a:r>
              <a:rPr lang="en-US" sz="14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RFC Editor Queue: </a:t>
            </a:r>
            <a:r>
              <a:rPr lang="en-US" sz="1400" dirty="0"/>
              <a:t>IPv6 Backbone Router, see: </a:t>
            </a:r>
            <a:r>
              <a:rPr lang="en-US" sz="1400" dirty="0">
                <a:hlinkClick r:id="rId6"/>
              </a:rPr>
              <a:t>https://datatracker.ietf.org/doc/draft-ietf-6lo-backbone-router/</a:t>
            </a:r>
            <a:r>
              <a:rPr lang="en-US" sz="1400" dirty="0"/>
              <a:t>. </a:t>
            </a:r>
            <a:r>
              <a:rPr lang="en-US" sz="1400" dirty="0" smtClean="0"/>
              <a:t> No feedback received from IEEE 802.11, so publication requested. (Updated</a:t>
            </a:r>
            <a:r>
              <a:rPr lang="en-US" sz="1400" dirty="0"/>
              <a:t>: </a:t>
            </a:r>
            <a:r>
              <a:rPr lang="en-US" sz="1400" dirty="0" smtClean="0"/>
              <a:t>March 2020)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123255</TotalTime>
  <Words>1763</Words>
  <Application>Microsoft Office PowerPoint</Application>
  <PresentationFormat>On-screen Show (4:3)</PresentationFormat>
  <Paragraphs>320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109 November 14-20, 2020 </vt:lpstr>
      <vt:lpstr>IETF new groups being (re-)chartered</vt:lpstr>
      <vt:lpstr>YANG Model Catalog</vt:lpstr>
      <vt:lpstr>IoT related work</vt:lpstr>
      <vt:lpstr>IoT related work (cont.)</vt:lpstr>
      <vt:lpstr>CAPPORT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844</cp:revision>
  <cp:lastPrinted>1998-02-10T13:28:06Z</cp:lastPrinted>
  <dcterms:created xsi:type="dcterms:W3CDTF">2005-01-04T21:26:55Z</dcterms:created>
  <dcterms:modified xsi:type="dcterms:W3CDTF">2020-09-14T17:59:05Z</dcterms:modified>
  <cp:category/>
</cp:coreProperties>
</file>