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21" r:id="rId14"/>
    <p:sldId id="370" r:id="rId15"/>
    <p:sldId id="372" r:id="rId16"/>
    <p:sldId id="373" r:id="rId17"/>
    <p:sldId id="374" r:id="rId18"/>
    <p:sldId id="27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4" d="100"/>
          <a:sy n="74" d="100"/>
        </p:scale>
        <p:origin x="72" y="7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8CCA1D52-F1D8-4A86-93FA-7D5CE4B1A003}"/>
    <pc:docChg chg="custSel modSld modMainMaster">
      <pc:chgData name="Joseph Levy" userId="3766db8f-7892-44ce-ae9b-8fce39950acf" providerId="ADAL" clId="{8CCA1D52-F1D8-4A86-93FA-7D5CE4B1A003}" dt="2020-09-08T14:02:41.624" v="20" actId="20577"/>
      <pc:docMkLst>
        <pc:docMk/>
      </pc:docMkLst>
      <pc:sldChg chg="modSp mod">
        <pc:chgData name="Joseph Levy" userId="3766db8f-7892-44ce-ae9b-8fce39950acf" providerId="ADAL" clId="{8CCA1D52-F1D8-4A86-93FA-7D5CE4B1A003}" dt="2020-09-08T13:59:58.947" v="9" actId="20577"/>
        <pc:sldMkLst>
          <pc:docMk/>
          <pc:sldMk cId="394461541" sldId="373"/>
        </pc:sldMkLst>
        <pc:spChg chg="mod">
          <ac:chgData name="Joseph Levy" userId="3766db8f-7892-44ce-ae9b-8fce39950acf" providerId="ADAL" clId="{8CCA1D52-F1D8-4A86-93FA-7D5CE4B1A003}" dt="2020-09-08T13:59:58.947" v="9" actId="20577"/>
          <ac:spMkLst>
            <pc:docMk/>
            <pc:sldMk cId="394461541" sldId="373"/>
            <ac:spMk id="3" creationId="{4153FACA-C59E-4DDB-9D03-E86EBFB36B64}"/>
          </ac:spMkLst>
        </pc:spChg>
      </pc:sldChg>
      <pc:sldChg chg="modSp mod">
        <pc:chgData name="Joseph Levy" userId="3766db8f-7892-44ce-ae9b-8fce39950acf" providerId="ADAL" clId="{8CCA1D52-F1D8-4A86-93FA-7D5CE4B1A003}" dt="2020-09-08T14:02:41.624" v="20" actId="20577"/>
        <pc:sldMkLst>
          <pc:docMk/>
          <pc:sldMk cId="2017703216" sldId="374"/>
        </pc:sldMkLst>
        <pc:spChg chg="mod">
          <ac:chgData name="Joseph Levy" userId="3766db8f-7892-44ce-ae9b-8fce39950acf" providerId="ADAL" clId="{8CCA1D52-F1D8-4A86-93FA-7D5CE4B1A003}" dt="2020-09-08T14:02:41.624" v="20" actId="20577"/>
          <ac:spMkLst>
            <pc:docMk/>
            <pc:sldMk cId="2017703216" sldId="374"/>
            <ac:spMk id="2" creationId="{75887927-5688-47CF-9FE7-C981F1A8C528}"/>
          </ac:spMkLst>
        </pc:spChg>
      </pc:sldChg>
      <pc:sldMasterChg chg="modSp mod">
        <pc:chgData name="Joseph Levy" userId="3766db8f-7892-44ce-ae9b-8fce39950acf" providerId="ADAL" clId="{8CCA1D52-F1D8-4A86-93FA-7D5CE4B1A003}" dt="2020-09-08T13:48:22.933" v="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8CCA1D52-F1D8-4A86-93FA-7D5CE4B1A003}" dt="2020-09-08T13:48:22.933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802.11-20/1425r1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3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76-00-AANI-technical-report-on-interworking-between-3gpp-5g-system-and-wlan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013-05-AANI-draft-technical-report-on-interworking-between-3gpp-5g-network-wlan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76-00-AANI-technical-report-on-interworking-between-3gpp-5g-system-and-wlan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76-00-AANI-technical-report-on-interworking-between-3gpp-5g-system-and-wla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5" Type="http://schemas.openxmlformats.org/officeDocument/2006/relationships/hyperlink" Target="https://mentor.ieee.org/802.11/dcn/20/11-20-1262-03-AANI-cc32-aani-report-comments.xlsx" TargetMode="External"/><Relationship Id="rId4" Type="http://schemas.openxmlformats.org/officeDocument/2006/relationships/hyperlink" Target="https://mentor.ieee.org/802.11/dcn/20/11-20-1262-02-AANI-cc32-aani-report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2019-09-08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99121"/>
              </p:ext>
            </p:extLst>
          </p:nvPr>
        </p:nvGraphicFramePr>
        <p:xfrm>
          <a:off x="461963" y="2495550"/>
          <a:ext cx="11333162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53457" progId="Word.Document.8">
                  <p:embed/>
                </p:oleObj>
              </mc:Choice>
              <mc:Fallback>
                <p:oleObj name="Document" r:id="rId4" imgW="8245386" imgH="285345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5550"/>
                        <a:ext cx="11333162" cy="391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Plan Coming into the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658600" cy="5256214"/>
          </a:xfrm>
        </p:spPr>
        <p:txBody>
          <a:bodyPr/>
          <a:lstStyle/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400" dirty="0">
                <a:latin typeface="Times New Roman" panose="02020603050405020304" pitchFamily="18" charset="0"/>
              </a:rPr>
              <a:t>Comment resolution Plan: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Today - Tuesday </a:t>
            </a:r>
            <a:r>
              <a:rPr lang="en-US" sz="2400" dirty="0">
                <a:latin typeface="Times New Roman" panose="02020603050405020304" pitchFamily="18" charset="0"/>
              </a:rPr>
              <a:t>8 September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Tuesday 15 September 2020 11:15-13:15 h EDT – 802.11 Interim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Friday 9:00-11:00 h EDT 802.11 WG Closing Plenary 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000" dirty="0">
                <a:latin typeface="Times New Roman" panose="02020603050405020304" pitchFamily="18" charset="0"/>
              </a:rPr>
              <a:t>If Comment Resolution Complete, requesst WG approval/endorsment of the report.</a:t>
            </a:r>
            <a:endParaRPr lang="en-US" sz="2000" dirty="0">
              <a:latin typeface="Times New Roman" panose="02020603050405020304" pitchFamily="18" charset="0"/>
            </a:endParaRPr>
          </a:p>
          <a:p>
            <a:pPr marL="1257300" lvl="3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en-US" b="0" dirty="0">
                <a:latin typeface="Times New Roman" panose="02020603050405020304" pitchFamily="18" charset="0"/>
              </a:rPr>
              <a:t>Additional teleconference as requested with 10 days’ notification</a:t>
            </a:r>
            <a:endParaRPr lang="en-US" altLang="en-US" sz="1100" b="0" dirty="0">
              <a:latin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400" b="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1-20/1262r3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D844406-FE37-4B49-8E7A-AA6686018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458030"/>
              </p:ext>
            </p:extLst>
          </p:nvPr>
        </p:nvGraphicFramePr>
        <p:xfrm>
          <a:off x="609600" y="2057400"/>
          <a:ext cx="11353799" cy="3886200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1323366168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1028956057"/>
                    </a:ext>
                  </a:extLst>
                </a:gridCol>
                <a:gridCol w="1260857">
                  <a:extLst>
                    <a:ext uri="{9D8B030D-6E8A-4147-A177-3AD203B41FA5}">
                      <a16:colId xmlns:a16="http://schemas.microsoft.com/office/drawing/2014/main" val="2573766119"/>
                    </a:ext>
                  </a:extLst>
                </a:gridCol>
                <a:gridCol w="974574">
                  <a:extLst>
                    <a:ext uri="{9D8B030D-6E8A-4147-A177-3AD203B41FA5}">
                      <a16:colId xmlns:a16="http://schemas.microsoft.com/office/drawing/2014/main" val="726159641"/>
                    </a:ext>
                  </a:extLst>
                </a:gridCol>
                <a:gridCol w="822297">
                  <a:extLst>
                    <a:ext uri="{9D8B030D-6E8A-4147-A177-3AD203B41FA5}">
                      <a16:colId xmlns:a16="http://schemas.microsoft.com/office/drawing/2014/main" val="2732889146"/>
                    </a:ext>
                  </a:extLst>
                </a:gridCol>
                <a:gridCol w="791843">
                  <a:extLst>
                    <a:ext uri="{9D8B030D-6E8A-4147-A177-3AD203B41FA5}">
                      <a16:colId xmlns:a16="http://schemas.microsoft.com/office/drawing/2014/main" val="870209382"/>
                    </a:ext>
                  </a:extLst>
                </a:gridCol>
                <a:gridCol w="1979605">
                  <a:extLst>
                    <a:ext uri="{9D8B030D-6E8A-4147-A177-3AD203B41FA5}">
                      <a16:colId xmlns:a16="http://schemas.microsoft.com/office/drawing/2014/main" val="2972717891"/>
                    </a:ext>
                  </a:extLst>
                </a:gridCol>
                <a:gridCol w="1705506">
                  <a:extLst>
                    <a:ext uri="{9D8B030D-6E8A-4147-A177-3AD203B41FA5}">
                      <a16:colId xmlns:a16="http://schemas.microsoft.com/office/drawing/2014/main" val="3651384886"/>
                    </a:ext>
                  </a:extLst>
                </a:gridCol>
              </a:tblGrid>
              <a:tr h="61004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519179"/>
                  </a:ext>
                </a:extLst>
              </a:tr>
              <a:tr h="1016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54933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98450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363800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837917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841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Contributions on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  <a:hlinkClick r:id="rId2"/>
              </a:rPr>
              <a:t>11-20/1376r0</a:t>
            </a:r>
            <a:r>
              <a:rPr lang="en-US" altLang="en-US" b="1" dirty="0">
                <a:solidFill>
                  <a:schemeClr val="tx1"/>
                </a:solidFill>
              </a:rPr>
              <a:t>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Technical report on interworking between 3GPP 5G system and WLAN” - Binita Gupta (Intel)</a:t>
            </a:r>
            <a:endParaRPr lang="en-US" altLang="en-US" b="1" dirty="0">
              <a:solidFill>
                <a:schemeClr val="tx1"/>
              </a:solidFill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?</a:t>
            </a:r>
            <a:endParaRPr lang="en-US" b="0" dirty="0">
              <a:latin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78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Proceed with the current comment resolution process: continuing to develop </a:t>
            </a:r>
            <a:r>
              <a:rPr lang="en-US" dirty="0">
                <a:hlinkClick r:id="rId2"/>
              </a:rPr>
              <a:t>https://mentor.ieee.org/802.11/dcn/20/11-20-0013-05-AANI-draft-technical-report-on-interworking-between-3gpp-5g-network-wlan.pdf</a:t>
            </a:r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Yes  11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Abstain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61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(Chicago </a:t>
            </a:r>
            <a:r>
              <a:rPr lang="en-US"/>
              <a:t>Style) – Not Run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Consider contribution </a:t>
            </a:r>
            <a:r>
              <a:rPr lang="en-US" dirty="0">
                <a:hlinkClick r:id="rId2"/>
              </a:rPr>
              <a:t>https://mentor.ieee.org/802.11/dcn/20/11-20-1376-00-AANI-technical-report-on-interworking-between-3gpp-5g-system-and-wlan.docx</a:t>
            </a:r>
            <a:r>
              <a:rPr lang="en-US" dirty="0"/>
              <a:t> by: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Encouraging the authors of 11-20/1376r0 to propose change requests to 11-20/0013r5 – continuing the current comment resolution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Adopt 11-20/1376r0 as a new base line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Some how merge the two reports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703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8882" y="1066800"/>
            <a:ext cx="10992122" cy="5256214"/>
          </a:xfrm>
        </p:spPr>
        <p:txBody>
          <a:bodyPr/>
          <a:lstStyle/>
          <a:p>
            <a:r>
              <a:rPr lang="it-IT" altLang="en-US" sz="2000" b="0" i="1" dirty="0"/>
              <a:t>802.11 WG Interim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15 September 2020 11:15-13:15 h EDT 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Closing 802.11 WG Plenary, Friday 9:00-11:00 h EDT. (If Comment Resolution Complete, requesst WG approval/endorsment of the report. If not update the WG on the status of CC32 coment resolution.)</a:t>
            </a:r>
          </a:p>
          <a:p>
            <a:r>
              <a:rPr lang="it-IT" altLang="en-US" sz="2000" dirty="0"/>
              <a:t>AANI SC Teleconference Plan: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22 September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6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20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3</a:t>
            </a:r>
            <a:r>
              <a:rPr lang="en-US" sz="2000" dirty="0">
                <a:latin typeface="Times New Roman" panose="02020603050405020304" pitchFamily="18" charset="0"/>
              </a:rPr>
              <a:t> November 9:00-10:00 h ET: Comment resolution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8 September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600" dirty="0">
                <a:hlinkClick r:id="rId3"/>
              </a:rPr>
              <a:t>https://imat.ieee.org/attendance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1600" dirty="0"/>
              <a:t>Anyone present can vote or make motions</a:t>
            </a:r>
          </a:p>
          <a:p>
            <a:pPr lvl="1" eaLnBrk="1" hangingPunct="1"/>
            <a:r>
              <a:rPr lang="en-US" altLang="en-US" sz="1600" dirty="0"/>
              <a:t>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273050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038230"/>
            <a:ext cx="10978036" cy="543718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collection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Plan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  <a:hlinkClick r:id="rId3"/>
              </a:rPr>
              <a:t>11-20/1376r0</a:t>
            </a:r>
            <a:endParaRPr lang="en-US" altLang="en-US" b="1" dirty="0">
              <a:solidFill>
                <a:schemeClr val="tx1"/>
              </a:solidFill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?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Verdana" panose="020B0604030504040204" pitchFamily="34" charset="0"/>
              </a:rPr>
              <a:t>Straw Polls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Verdana" panose="020B0604030504040204" pitchFamily="34" charset="0"/>
              </a:rPr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The 802.11 AANI Chair created a PDF version of the document for comment collection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2000" b="0" dirty="0">
                <a:solidFill>
                  <a:schemeClr val="tx1"/>
                </a:solidFill>
                <a:hlinkClick r:id="rId4"/>
              </a:rPr>
              <a:t>11-20/1262r2</a:t>
            </a:r>
            <a:endParaRPr lang="en-US" altLang="en-US" sz="20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chemeClr val="tx1"/>
                </a:solidFill>
                <a:cs typeface="+mn-cs"/>
              </a:rPr>
              <a:t>1 September 2020 – Comment Resolution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</a:rPr>
              <a:t>Reviewed proposed comment resolutions in </a:t>
            </a:r>
            <a:r>
              <a:rPr lang="en-US" altLang="en-US" b="1" dirty="0">
                <a:solidFill>
                  <a:schemeClr val="tx1"/>
                </a:solidFill>
                <a:hlinkClick r:id="rId5"/>
              </a:rPr>
              <a:t>11-20/1262r3</a:t>
            </a:r>
            <a:r>
              <a:rPr lang="en-US" altLang="en-US" b="1" dirty="0">
                <a:solidFill>
                  <a:schemeClr val="tx1"/>
                </a:solidFill>
              </a:rPr>
              <a:t> on technical report: </a:t>
            </a:r>
            <a:r>
              <a:rPr lang="en-US" altLang="en-US" b="1" dirty="0">
                <a:solidFill>
                  <a:schemeClr val="tx1"/>
                </a:solidFill>
                <a:hlinkClick r:id="rId6"/>
              </a:rPr>
              <a:t>11-20/0013r5</a:t>
            </a:r>
            <a:endParaRPr lang="en-US" altLang="en-US" b="1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Reviewed </a:t>
            </a:r>
            <a:r>
              <a:rPr lang="en-US" sz="2000" b="1" i="0" dirty="0">
                <a:solidFill>
                  <a:srgbClr val="000000"/>
                </a:solidFill>
                <a:effectLst/>
                <a:hlinkClick r:id="rId7"/>
              </a:rPr>
              <a:t>11-20/1356r0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Proposed comment resolution for CID 10,11, 12, 105</a:t>
            </a:r>
            <a:endParaRPr lang="en-US" altLang="en-US" b="1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Alternate technical report was briefly reviewed: </a:t>
            </a:r>
            <a:r>
              <a:rPr lang="en-US" altLang="en-US" b="1" dirty="0">
                <a:solidFill>
                  <a:schemeClr val="tx1"/>
                </a:solidFill>
                <a:hlinkClick r:id="rId8"/>
              </a:rPr>
              <a:t>11-20/1376r0</a:t>
            </a:r>
            <a:r>
              <a:rPr lang="en-US" altLang="en-US" b="1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802 Tutorial Status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B35010-95F5-442D-8F5B-357EDA6B4347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60873816-0101-4504-946e-6fdefec58fb5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4e36d776-f4f9-4739-bb28-fcc060563e1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47169</TotalTime>
  <Words>1807</Words>
  <Application>Microsoft Office PowerPoint</Application>
  <PresentationFormat>Widescreen</PresentationFormat>
  <Paragraphs>250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Monotype Sorts</vt:lpstr>
      <vt:lpstr>Times New Roman</vt:lpstr>
      <vt:lpstr>Verdana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Plan Coming into the Meeting</vt:lpstr>
      <vt:lpstr>Comment Resolution Status</vt:lpstr>
      <vt:lpstr>Contributions on Comment Resolution</vt:lpstr>
      <vt:lpstr>Straw Poll</vt:lpstr>
      <vt:lpstr>Straw Poll (Chicago Style) – Not Run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11-20-1425-00-AANI-aani-sc-teleconference-agenda-8-September-2020</dc:title>
  <dc:creator>Levy, Joseph</dc:creator>
  <cp:lastModifiedBy>Joseph Levy</cp:lastModifiedBy>
  <cp:revision>414</cp:revision>
  <cp:lastPrinted>1601-01-01T00:00:00Z</cp:lastPrinted>
  <dcterms:created xsi:type="dcterms:W3CDTF">2017-06-02T20:57:23Z</dcterms:created>
  <dcterms:modified xsi:type="dcterms:W3CDTF">2020-09-08T14:02:44Z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