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1" r:id="rId16"/>
    <p:sldId id="333" r:id="rId17"/>
    <p:sldId id="332" r:id="rId18"/>
    <p:sldId id="330" r:id="rId19"/>
    <p:sldId id="297" r:id="rId20"/>
    <p:sldId id="314" r:id="rId21"/>
    <p:sldId id="264" r:id="rId22"/>
    <p:sldId id="319" r:id="rId23"/>
    <p:sldId id="324" r:id="rId24"/>
    <p:sldId id="322" r:id="rId25"/>
    <p:sldId id="321"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802.11-20/1423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802.11-20/1423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802.11-20/1423</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802.11-20/1423</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802.11-20/1423</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802.11-20/1423r0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September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8,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2020-09-08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1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74923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 and Plenary Schedule</a:t>
            </a:r>
          </a:p>
        </p:txBody>
      </p:sp>
      <p:sp>
        <p:nvSpPr>
          <p:cNvPr id="8" name="Textplatzhalter 7"/>
          <p:cNvSpPr>
            <a:spLocks noGrp="1"/>
          </p:cNvSpPr>
          <p:nvPr>
            <p:ph type="body" idx="1"/>
          </p:nvPr>
        </p:nvSpPr>
        <p:spPr/>
        <p:txBody>
          <a:bodyPr/>
          <a:lstStyle/>
          <a:p>
            <a:r>
              <a:rPr lang="en-US" dirty="0"/>
              <a:t>Review </a:t>
            </a:r>
            <a:r>
              <a:rPr lang="en-US"/>
              <a:t>and Planning of</a:t>
            </a:r>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46019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275606"/>
            <a:ext cx="7770813" cy="3084910"/>
          </a:xfrm>
        </p:spPr>
        <p:txBody>
          <a:bodyPr/>
          <a:lstStyle/>
          <a:p>
            <a:pPr>
              <a:buFont typeface="Arial" panose="020B0604020202020204" pitchFamily="34" charset="0"/>
              <a:buChar char="•"/>
            </a:pPr>
            <a:r>
              <a:rPr lang="en-US" sz="1400" dirty="0"/>
              <a:t>Tuesdays, 10:00h ET for 1 hour</a:t>
            </a:r>
          </a:p>
          <a:p>
            <a:pPr>
              <a:buFont typeface="Arial" panose="020B0604020202020204" pitchFamily="34" charset="0"/>
              <a:buChar char="•"/>
            </a:pPr>
            <a:r>
              <a:rPr lang="en-US" sz="1400" dirty="0"/>
              <a:t>Dates (new dates to announce)</a:t>
            </a:r>
          </a:p>
          <a:p>
            <a:pPr lvl="1">
              <a:buFont typeface="Arial" panose="020B0604020202020204" pitchFamily="34" charset="0"/>
              <a:buChar char="•"/>
            </a:pPr>
            <a:r>
              <a:rPr lang="en-US" sz="1200" dirty="0"/>
              <a:t>Weekly calls every Tuesday</a:t>
            </a:r>
          </a:p>
          <a:p>
            <a:pPr lvl="2">
              <a:buFont typeface="Arial" panose="020B0604020202020204" pitchFamily="34" charset="0"/>
              <a:buChar char="•"/>
            </a:pPr>
            <a:r>
              <a:rPr lang="en-US" sz="1200" dirty="0"/>
              <a:t>Starting: September 22</a:t>
            </a:r>
          </a:p>
          <a:p>
            <a:pPr lvl="2">
              <a:buFont typeface="Arial" panose="020B0604020202020204" pitchFamily="34" charset="0"/>
              <a:buChar char="•"/>
            </a:pPr>
            <a:r>
              <a:rPr lang="en-US" sz="1200" dirty="0"/>
              <a:t>Ending: November 10 (week of Nov. plenary week) </a:t>
            </a:r>
          </a:p>
          <a:p>
            <a:pPr lvl="1">
              <a:buFont typeface="Arial" panose="020B0604020202020204" pitchFamily="34" charset="0"/>
              <a:buChar char="•"/>
            </a:pPr>
            <a:r>
              <a:rPr lang="en-US" sz="1200" dirty="0"/>
              <a:t>10:00h ET for 1 hour</a:t>
            </a:r>
          </a:p>
          <a:p>
            <a:pPr>
              <a:buFont typeface="Arial" panose="020B0604020202020204" pitchFamily="34" charset="0"/>
              <a:buChar char="•"/>
            </a:pPr>
            <a:r>
              <a:rPr lang="en-US" sz="1400" dirty="0"/>
              <a:t>During the online interim meeting week:</a:t>
            </a:r>
          </a:p>
          <a:p>
            <a:pPr lvl="1">
              <a:buFont typeface="Arial" panose="020B0604020202020204" pitchFamily="34" charset="0"/>
              <a:buChar char="•"/>
            </a:pPr>
            <a:r>
              <a:rPr lang="en-US" sz="1200" dirty="0"/>
              <a:t>Announced slots:</a:t>
            </a:r>
          </a:p>
          <a:p>
            <a:pPr lvl="2">
              <a:buFont typeface="Arial" panose="020B0604020202020204" pitchFamily="34" charset="0"/>
              <a:buChar char="•"/>
            </a:pPr>
            <a:r>
              <a:rPr lang="en-US" sz="1200" dirty="0"/>
              <a:t>Tuesday, September 15 11:15h – 13:15h ET (2 hours)</a:t>
            </a:r>
          </a:p>
          <a:p>
            <a:pPr lvl="2">
              <a:buFont typeface="Arial" panose="020B0604020202020204" pitchFamily="34" charset="0"/>
              <a:buChar char="•"/>
            </a:pPr>
            <a:r>
              <a:rPr lang="en-US" sz="1200" dirty="0"/>
              <a:t>Thursday, September 17, 9:00h – 11:00h ET (2 hours)</a:t>
            </a:r>
          </a:p>
          <a:p>
            <a:pPr lvl="1">
              <a:buFont typeface="Arial" panose="020B0604020202020204" pitchFamily="34" charset="0"/>
              <a:buChar char="•"/>
            </a:pPr>
            <a:r>
              <a:rPr lang="en-US" sz="1200" dirty="0">
                <a:solidFill>
                  <a:srgbClr val="FF0000"/>
                </a:solidFill>
              </a:rPr>
              <a:t>Additional slots to ask for (</a:t>
            </a:r>
            <a:r>
              <a:rPr lang="en-US" sz="1200" dirty="0" err="1">
                <a:solidFill>
                  <a:srgbClr val="FF0000"/>
                </a:solidFill>
              </a:rPr>
              <a:t>tbd</a:t>
            </a:r>
            <a:r>
              <a:rPr lang="en-US" sz="1200" dirty="0">
                <a:solidFill>
                  <a:srgbClr val="FF0000"/>
                </a:solidFill>
              </a:rPr>
              <a:t>, choose 2 slots, preferred Mon 11:15h and Wed 9h):</a:t>
            </a:r>
          </a:p>
          <a:p>
            <a:pPr lvl="2">
              <a:buFont typeface="Arial" panose="020B0604020202020204" pitchFamily="34" charset="0"/>
              <a:buChar char="•"/>
            </a:pPr>
            <a:r>
              <a:rPr lang="en-US" sz="1200" dirty="0"/>
              <a:t>Monday, September 14, 11:15h – 13:15h ET (2 hours)</a:t>
            </a:r>
          </a:p>
          <a:p>
            <a:pPr lvl="2">
              <a:buFont typeface="Arial" panose="020B0604020202020204" pitchFamily="34" charset="0"/>
              <a:buChar char="•"/>
            </a:pPr>
            <a:r>
              <a:rPr lang="en-US" sz="1200" dirty="0"/>
              <a:t>Wednesday, September 16, </a:t>
            </a:r>
            <a:r>
              <a:rPr lang="en-US" sz="1200" dirty="0">
                <a:highlight>
                  <a:srgbClr val="FFFF00"/>
                </a:highlight>
              </a:rPr>
              <a:t>9:00h or at 11:15 </a:t>
            </a:r>
            <a:r>
              <a:rPr lang="en-US" sz="1200" dirty="0"/>
              <a:t>(</a:t>
            </a:r>
            <a:r>
              <a:rPr lang="en-US" sz="1200" dirty="0" err="1"/>
              <a:t>tbd</a:t>
            </a:r>
            <a:r>
              <a:rPr lang="en-US" sz="1200" dirty="0"/>
              <a:t>, check .11 agenda)</a:t>
            </a:r>
          </a:p>
          <a:p>
            <a:pPr lvl="2">
              <a:buFont typeface="Arial" panose="020B0604020202020204" pitchFamily="34" charset="0"/>
              <a:buChar char="•"/>
            </a:pPr>
            <a:r>
              <a:rPr lang="en-US" sz="1200" dirty="0"/>
              <a:t>Tuesday, September 15 09:00h – 11:00h ET (2 hours)</a:t>
            </a:r>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959781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September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September 8,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September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During the online interim meeting week:</a:t>
            </a:r>
          </a:p>
          <a:p>
            <a:pPr lvl="1">
              <a:buFont typeface="Arial" panose="020B0604020202020204" pitchFamily="34" charset="0"/>
              <a:buChar char="•"/>
            </a:pPr>
            <a:r>
              <a:rPr lang="en-US" dirty="0"/>
              <a:t>Tuesday, September 15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Thursday, September 17, 9:00h – 11:00h ET (2 hours)</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endParaRPr lang="en-GB" sz="400" b="0" dirty="0"/>
          </a:p>
          <a:p>
            <a:endParaRPr lang="en-GB" sz="1100" b="0" dirty="0"/>
          </a:p>
          <a:p>
            <a:r>
              <a:rPr lang="en-GB" sz="1100" b="0" dirty="0" err="1"/>
              <a:t>ViceChair</a:t>
            </a:r>
            <a:r>
              <a:rPr lang="en-GB" sz="1100" b="0" dirty="0"/>
              <a:t> 802-11 changed the </a:t>
            </a:r>
            <a:r>
              <a:rPr lang="en-GB" sz="1100" b="0" dirty="0" err="1"/>
              <a:t>Webex</a:t>
            </a:r>
            <a:r>
              <a:rPr lang="en-GB" sz="1100" b="0" dirty="0"/>
              <a:t> meeting information.</a:t>
            </a:r>
          </a:p>
          <a:p>
            <a:r>
              <a:rPr lang="en-GB" sz="1100" b="0" dirty="0"/>
              <a:t>When it's time, join the </a:t>
            </a:r>
            <a:r>
              <a:rPr lang="en-GB" sz="1100" b="0" dirty="0" err="1"/>
              <a:t>Webex</a:t>
            </a:r>
            <a:r>
              <a:rPr lang="en-GB" sz="1100" b="0" dirty="0"/>
              <a:t> meeting here.</a:t>
            </a:r>
          </a:p>
          <a:p>
            <a:r>
              <a:rPr lang="en-GB" sz="1100" b="0" dirty="0"/>
              <a:t>Meeting number (access code): 173 525 6010</a:t>
            </a:r>
          </a:p>
          <a:p>
            <a:r>
              <a:rPr lang="en-GB" sz="1100" b="0" dirty="0"/>
              <a:t>Meeting password: wireless</a:t>
            </a:r>
          </a:p>
          <a:p>
            <a:r>
              <a:rPr lang="en-GB" sz="1100" b="0" dirty="0"/>
              <a:t>Occurs every Tuesday effective Tuesday, September 1, 2020 until </a:t>
            </a:r>
            <a:r>
              <a:rPr lang="en-GB" sz="1100" dirty="0"/>
              <a:t>Tuesday, September 8, 2020 </a:t>
            </a:r>
            <a:r>
              <a:rPr lang="en-GB" sz="1100" b="0" dirty="0"/>
              <a:t>from 10:00 AM to 11:00 AM, (UTC-04:00) Eastern Time (US &amp; Canada)</a:t>
            </a:r>
          </a:p>
          <a:p>
            <a:r>
              <a:rPr lang="en-GB" sz="1100" b="0" dirty="0"/>
              <a:t>10:00 am  |  (UTC-04:00) Eastern Time (US &amp; Canada)  |  1 hr</a:t>
            </a:r>
            <a:endParaRPr lang="en-GB" sz="800" b="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2446039"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Straw Poll: Support for proposed comment resolutions from previous call(s)</a:t>
            </a:r>
          </a:p>
          <a:p>
            <a:pPr>
              <a:buFont typeface="Arial" panose="020B0604020202020204" pitchFamily="34" charset="0"/>
              <a:buChar char="•"/>
            </a:pPr>
            <a:r>
              <a:rPr lang="en-US" sz="1200" dirty="0"/>
              <a:t>Schedule for Interim Online Interim (Sep 13 – 18)</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2020</a:t>
            </a:r>
            <a:endParaRPr lang="en-GB" dirty="0"/>
          </a:p>
        </p:txBody>
      </p:sp>
      <p:sp>
        <p:nvSpPr>
          <p:cNvPr id="7" name="Content Placeholder 2">
            <a:extLst>
              <a:ext uri="{FF2B5EF4-FFF2-40B4-BE49-F238E27FC236}">
                <a16:creationId xmlns:a16="http://schemas.microsoft.com/office/drawing/2014/main" id="{2628A805-4868-5A46-AA5D-E328E4CC18F7}"/>
              </a:ext>
            </a:extLst>
          </p:cNvPr>
          <p:cNvSpPr txBox="1">
            <a:spLocks/>
          </p:cNvSpPr>
          <p:nvPr/>
        </p:nvSpPr>
        <p:spPr bwMode="auto">
          <a:xfrm>
            <a:off x="3539510" y="1280329"/>
            <a:ext cx="4917104"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a:buFont typeface="Arial" panose="020B0604020202020204" pitchFamily="34" charset="0"/>
              <a:buChar char="•"/>
            </a:pPr>
            <a:r>
              <a:rPr lang="en-US" sz="1200" kern="0" dirty="0"/>
              <a:t>Comment resolution</a:t>
            </a:r>
          </a:p>
          <a:p>
            <a:pPr lvl="1">
              <a:buFont typeface="Arial" panose="020B0604020202020204" pitchFamily="34" charset="0"/>
              <a:buChar char="•"/>
            </a:pPr>
            <a:r>
              <a:rPr lang="en-US" sz="1050" kern="0" dirty="0"/>
              <a:t>CC31 Resolutions Assigned to Morioka</a:t>
            </a:r>
          </a:p>
          <a:p>
            <a:pPr lvl="2">
              <a:buFont typeface="Arial" panose="020B0604020202020204" pitchFamily="34" charset="0"/>
              <a:buChar char="•"/>
            </a:pPr>
            <a:r>
              <a:rPr lang="en-US" sz="1050" kern="0" dirty="0"/>
              <a:t>11-20/1204r4 (XL with proposed resolutions; continue at CID 19)</a:t>
            </a:r>
          </a:p>
          <a:p>
            <a:pPr lvl="2">
              <a:buFont typeface="Arial" panose="020B0604020202020204" pitchFamily="34" charset="0"/>
              <a:buChar char="•"/>
            </a:pPr>
            <a:r>
              <a:rPr lang="en-US" sz="1050" kern="0" dirty="0"/>
              <a:t>11-20/1210r1 &amp; 11-20/1243r0 &amp; </a:t>
            </a:r>
            <a:r>
              <a:rPr lang="en-GB" sz="1050" kern="0" dirty="0"/>
              <a:t>11-20/1417r0</a:t>
            </a:r>
            <a:endParaRPr lang="en-US" sz="1050" kern="0" dirty="0"/>
          </a:p>
          <a:p>
            <a:pPr lvl="1">
              <a:buFont typeface="Arial" panose="020B0604020202020204" pitchFamily="34" charset="0"/>
              <a:buChar char="•"/>
            </a:pPr>
            <a:r>
              <a:rPr lang="en-US" sz="1050" kern="0" dirty="0"/>
              <a:t>Proposed resolutions for </a:t>
            </a:r>
            <a:r>
              <a:rPr lang="en-US" sz="1050" kern="0" dirty="0" err="1"/>
              <a:t>TGbc</a:t>
            </a:r>
            <a:r>
              <a:rPr lang="en-US" sz="1050" kern="0" dirty="0"/>
              <a:t> CC31 comments assigned to Marc (11-20/1397)</a:t>
            </a:r>
          </a:p>
          <a:p>
            <a:pPr lvl="1">
              <a:buFont typeface="Arial" panose="020B0604020202020204" pitchFamily="34" charset="0"/>
              <a:buChar char="•"/>
            </a:pPr>
            <a:r>
              <a:rPr lang="en-US" sz="1050" kern="0" dirty="0"/>
              <a:t>CID Resolutions Assigned to Carol Ansley (11-20/1389 &amp; 11-20/1420)</a:t>
            </a:r>
          </a:p>
          <a:p>
            <a:pPr lvl="1">
              <a:buFont typeface="Arial" panose="020B0604020202020204" pitchFamily="34" charset="0"/>
              <a:buChar char="•"/>
            </a:pPr>
            <a:r>
              <a:rPr lang="en-US" sz="1050" kern="0" dirty="0"/>
              <a:t>CIDs assigned to </a:t>
            </a:r>
            <a:r>
              <a:rPr lang="en-US" sz="1050" kern="0" dirty="0" err="1"/>
              <a:t>Xiaofei</a:t>
            </a:r>
            <a:r>
              <a:rPr lang="en-US" sz="1050" kern="0" dirty="0"/>
              <a:t> (11-20/1386 &amp; 11-20/1398)</a:t>
            </a:r>
          </a:p>
          <a:p>
            <a:pPr lvl="1">
              <a:buFont typeface="Arial" panose="020B0604020202020204" pitchFamily="34" charset="0"/>
              <a:buChar char="•"/>
            </a:pPr>
            <a:r>
              <a:rPr lang="en-US" sz="1050" kern="0" dirty="0"/>
              <a:t>McCann comment resolution (11-20/1197r1; 11-20/1198r1; McCann) (continued from telco on Aug 18)</a:t>
            </a:r>
          </a:p>
          <a:p>
            <a:pPr lvl="1">
              <a:buFont typeface="Arial" panose="020B0604020202020204" pitchFamily="34" charset="0"/>
              <a:buChar char="•"/>
            </a:pPr>
            <a:r>
              <a:rPr lang="en-US" sz="1050" kern="0" dirty="0"/>
              <a:t>de la Oliva comment resolutions (11-20/1418 &amp; 11-20/1419)</a:t>
            </a:r>
          </a:p>
          <a:p>
            <a:pPr lvl="1">
              <a:buFont typeface="Arial" panose="020B0604020202020204" pitchFamily="34" charset="0"/>
              <a:buChar char="•"/>
            </a:pPr>
            <a:r>
              <a:rPr lang="en-US" sz="1050" kern="0" dirty="0" err="1"/>
              <a:t>Abhi</a:t>
            </a:r>
            <a:r>
              <a:rPr lang="en-US" sz="1050" kern="0" dirty="0"/>
              <a:t> comment resolutions part 3 (11-20/1385)</a:t>
            </a:r>
          </a:p>
          <a:p>
            <a:pPr lvl="1">
              <a:buFont typeface="Arial" panose="020B0604020202020204" pitchFamily="34" charset="0"/>
              <a:buChar char="•"/>
            </a:pPr>
            <a:r>
              <a:rPr lang="en-US" sz="1050" strike="sngStrike" kern="0" dirty="0" err="1"/>
              <a:t>Abhi</a:t>
            </a:r>
            <a:r>
              <a:rPr lang="en-US" sz="1050" strike="sngStrike" kern="0" dirty="0"/>
              <a:t> comment resolution CID 31 (11-20/1422)</a:t>
            </a:r>
          </a:p>
          <a:p>
            <a:pPr lvl="1">
              <a:buFont typeface="Arial" panose="020B0604020202020204" pitchFamily="34" charset="0"/>
              <a:buChar char="•"/>
            </a:pPr>
            <a:endParaRPr lang="en-US" sz="1050" kern="0" dirty="0"/>
          </a:p>
          <a:p>
            <a:pPr>
              <a:buFont typeface="Arial" panose="020B0604020202020204" pitchFamily="34" charset="0"/>
              <a:buChar char="•"/>
            </a:pPr>
            <a:r>
              <a:rPr lang="en-US" sz="1200" kern="0" dirty="0"/>
              <a:t>AOB</a:t>
            </a:r>
          </a:p>
          <a:p>
            <a:pPr>
              <a:buFont typeface="Arial" panose="020B0604020202020204" pitchFamily="34" charset="0"/>
              <a:buChar char="•"/>
            </a:pPr>
            <a:r>
              <a:rPr lang="en-US" sz="1200" kern="0" dirty="0"/>
              <a:t>Adjourn</a:t>
            </a:r>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1063</TotalTime>
  <Words>2143</Words>
  <Application>Microsoft Macintosh PowerPoint</Application>
  <PresentationFormat>On-screen Show (16:9)</PresentationFormat>
  <Paragraphs>264</Paragraphs>
  <Slides>27</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September 8,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vt:lpstr>
      <vt:lpstr>Telco Schedule and Plenary Schedule</vt:lpstr>
      <vt:lpstr>Telco Schedule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112</cp:revision>
  <cp:lastPrinted>1601-01-01T00:00:00Z</cp:lastPrinted>
  <dcterms:created xsi:type="dcterms:W3CDTF">2020-02-25T15:01:23Z</dcterms:created>
  <dcterms:modified xsi:type="dcterms:W3CDTF">2020-09-08T08:38:21Z</dcterms:modified>
  <cp:category/>
</cp:coreProperties>
</file>