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5"/>
  </p:notesMasterIdLst>
  <p:handoutMasterIdLst>
    <p:handoutMasterId r:id="rId16"/>
  </p:handoutMasterIdLst>
  <p:sldIdLst>
    <p:sldId id="403" r:id="rId5"/>
    <p:sldId id="405" r:id="rId6"/>
    <p:sldId id="406" r:id="rId7"/>
    <p:sldId id="409" r:id="rId8"/>
    <p:sldId id="410" r:id="rId9"/>
    <p:sldId id="415" r:id="rId10"/>
    <p:sldId id="412" r:id="rId11"/>
    <p:sldId id="413" r:id="rId12"/>
    <p:sldId id="414" r:id="rId13"/>
    <p:sldId id="41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4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6357" autoAdjust="0"/>
  </p:normalViewPr>
  <p:slideViewPr>
    <p:cSldViewPr>
      <p:cViewPr varScale="1">
        <p:scale>
          <a:sx n="106" d="100"/>
          <a:sy n="106" d="100"/>
        </p:scale>
        <p:origin x="61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802.11-20/1399r1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2020</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cid:image002.png@01CF1805.46D6A950"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487488" y="685800"/>
            <a:ext cx="950505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On Joint C-SR and C-OFDMA M-AP Transmission</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2020-09-03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927560957"/>
              </p:ext>
            </p:extLst>
          </p:nvPr>
        </p:nvGraphicFramePr>
        <p:xfrm>
          <a:off x="2206625" y="3259138"/>
          <a:ext cx="8769350" cy="3262312"/>
        </p:xfrm>
        <a:graphic>
          <a:graphicData uri="http://schemas.openxmlformats.org/presentationml/2006/ole">
            <mc:AlternateContent xmlns:mc="http://schemas.openxmlformats.org/markup-compatibility/2006">
              <mc:Choice xmlns:v="urn:schemas-microsoft-com:vml" Requires="v">
                <p:oleObj spid="_x0000_s1026" name="Document" r:id="rId4" imgW="8362886" imgH="3103683" progId="Word.Document.8">
                  <p:embed/>
                </p:oleObj>
              </mc:Choice>
              <mc:Fallback>
                <p:oleObj name="Document" r:id="rId4" imgW="8362886" imgH="3103683"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6625" y="3259138"/>
                        <a:ext cx="8769350" cy="3262312"/>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EAD4-0A38-4A70-B83A-F88B311889FA}"/>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E75AE63-CA1A-4816-A016-4E4D837D1F47}"/>
              </a:ext>
            </a:extLst>
          </p:cNvPr>
          <p:cNvSpPr>
            <a:spLocks noGrp="1"/>
          </p:cNvSpPr>
          <p:nvPr>
            <p:ph idx="1"/>
          </p:nvPr>
        </p:nvSpPr>
        <p:spPr/>
        <p:txBody>
          <a:bodyPr/>
          <a:lstStyle/>
          <a:p>
            <a:r>
              <a:rPr lang="en-US" dirty="0"/>
              <a:t>[1] 11-20/0576r1, Coordinated Spatial Reuse Protocol</a:t>
            </a:r>
          </a:p>
          <a:p>
            <a:r>
              <a:rPr lang="en-US" dirty="0"/>
              <a:t>[2] 11-20/0410r4, Coordinated Spatial Reuse Procedure</a:t>
            </a:r>
          </a:p>
          <a:p>
            <a:r>
              <a:rPr lang="en-US" dirty="0"/>
              <a:t>[3] 11-20/0457r1,  Discussion on Coordinated Spatial Reuse Operation</a:t>
            </a:r>
          </a:p>
          <a:p>
            <a:r>
              <a:rPr lang="en-US" dirty="0"/>
              <a:t>[4] 11-20/0107r1, Multi-AP coordination for spatial reuse</a:t>
            </a:r>
          </a:p>
          <a:p>
            <a:r>
              <a:rPr lang="en-US" dirty="0"/>
              <a:t>[5] 11-14/0980r16, Simulation Scenarios</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D4116C-FCB0-4E25-8CF4-DC392B72320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4651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BFA52-4CAB-4DFE-9B74-08A07830EDF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F3CC650-4DDA-4034-9D85-3D8543B13F4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Spatial reuse (SR) was introduced in 802.11ax</a:t>
            </a:r>
          </a:p>
          <a:p>
            <a:pPr lvl="1">
              <a:buFont typeface="Arial" panose="020B0604020202020204" pitchFamily="34" charset="0"/>
              <a:buChar char="•"/>
            </a:pPr>
            <a:r>
              <a:rPr lang="en-US" dirty="0"/>
              <a:t>Improving spectral efficiency in scenarios with highly dense networks</a:t>
            </a:r>
          </a:p>
          <a:p>
            <a:pPr lvl="1">
              <a:buFont typeface="Arial" panose="020B0604020202020204" pitchFamily="34" charset="0"/>
              <a:buChar char="•"/>
            </a:pPr>
            <a:r>
              <a:rPr lang="en-US" dirty="0"/>
              <a:t>A passive scheme, based on RSSI measurement of OBSS signals</a:t>
            </a:r>
          </a:p>
          <a:p>
            <a:pPr>
              <a:buFont typeface="Arial" panose="020B0604020202020204" pitchFamily="34" charset="0"/>
              <a:buChar char="•"/>
            </a:pPr>
            <a:r>
              <a:rPr lang="en-US" dirty="0" err="1"/>
              <a:t>TGbe</a:t>
            </a:r>
            <a:r>
              <a:rPr lang="en-US" dirty="0"/>
              <a:t> has agreed on multiple M-AP coordinated transmission schemes</a:t>
            </a:r>
          </a:p>
          <a:p>
            <a:pPr lvl="1">
              <a:buFont typeface="Arial" panose="020B0604020202020204" pitchFamily="34" charset="0"/>
              <a:buChar char="•"/>
            </a:pPr>
            <a:r>
              <a:rPr lang="en-US" dirty="0"/>
              <a:t>Coordinated spatial reuse (C-SR) operation [Motion 123] </a:t>
            </a:r>
          </a:p>
          <a:p>
            <a:pPr lvl="1">
              <a:buFont typeface="Arial" panose="020B0604020202020204" pitchFamily="34" charset="0"/>
              <a:buChar char="•"/>
            </a:pPr>
            <a:r>
              <a:rPr lang="en-US" dirty="0"/>
              <a:t>Coordinated OFDMA (C-OFDMA) [Motion 60]</a:t>
            </a:r>
          </a:p>
          <a:p>
            <a:pPr lvl="1">
              <a:buFont typeface="Arial" panose="020B0604020202020204" pitchFamily="34" charset="0"/>
              <a:buChar char="•"/>
            </a:pPr>
            <a:r>
              <a:rPr lang="en-US" dirty="0"/>
              <a:t>Coordinated Beamforming (C-BF) [Motion 112]</a:t>
            </a:r>
          </a:p>
          <a:p>
            <a:pPr lvl="1">
              <a:buFont typeface="Arial" panose="020B0604020202020204" pitchFamily="34" charset="0"/>
              <a:buChar char="•"/>
            </a:pPr>
            <a:r>
              <a:rPr lang="en-US" dirty="0"/>
              <a:t>Joint Transmission (JT) [Motion 111]</a:t>
            </a:r>
          </a:p>
          <a:p>
            <a:pPr>
              <a:buFont typeface="Arial" panose="020B0604020202020204" pitchFamily="34" charset="0"/>
              <a:buChar char="•"/>
            </a:pPr>
            <a:r>
              <a:rPr lang="en-US" dirty="0"/>
              <a:t>In this contribution we discuss the benefit of using C-SR jointly with other coordination scheme, e.g., C-OFDMA</a:t>
            </a:r>
          </a:p>
        </p:txBody>
      </p:sp>
      <p:sp>
        <p:nvSpPr>
          <p:cNvPr id="4" name="Slide Number Placeholder 3">
            <a:extLst>
              <a:ext uri="{FF2B5EF4-FFF2-40B4-BE49-F238E27FC236}">
                <a16:creationId xmlns:a16="http://schemas.microsoft.com/office/drawing/2014/main" id="{23E494CC-7377-4053-BBC6-6DEE7B7BEA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65619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07FF-BB0B-45B2-A477-E111A05DF57C}"/>
              </a:ext>
            </a:extLst>
          </p:cNvPr>
          <p:cNvSpPr>
            <a:spLocks noGrp="1"/>
          </p:cNvSpPr>
          <p:nvPr>
            <p:ph type="title"/>
          </p:nvPr>
        </p:nvSpPr>
        <p:spPr/>
        <p:txBody>
          <a:bodyPr/>
          <a:lstStyle/>
          <a:p>
            <a:r>
              <a:rPr lang="en-US" dirty="0"/>
              <a:t>Spatial Reuse in Coordinated M-AP </a:t>
            </a:r>
          </a:p>
        </p:txBody>
      </p:sp>
      <p:sp>
        <p:nvSpPr>
          <p:cNvPr id="3" name="Content Placeholder 2">
            <a:extLst>
              <a:ext uri="{FF2B5EF4-FFF2-40B4-BE49-F238E27FC236}">
                <a16:creationId xmlns:a16="http://schemas.microsoft.com/office/drawing/2014/main" id="{2FDBF78B-8844-4105-86FB-8F018B1994EF}"/>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There have been multiple contributions on coordinated spatial reuse [1-4]</a:t>
            </a:r>
          </a:p>
          <a:p>
            <a:pPr lvl="1">
              <a:buFont typeface="Arial" panose="020B0604020202020204" pitchFamily="34" charset="0"/>
              <a:buChar char="•"/>
            </a:pPr>
            <a:r>
              <a:rPr lang="en-US" dirty="0"/>
              <a:t>Provide basic ideas for actively reusing the RF spectrum with manageable interference</a:t>
            </a:r>
          </a:p>
          <a:p>
            <a:pPr lvl="1">
              <a:buFont typeface="Arial" panose="020B0604020202020204" pitchFamily="34" charset="0"/>
              <a:buChar char="•"/>
            </a:pPr>
            <a:r>
              <a:rPr lang="en-US" dirty="0"/>
              <a:t>Require measurements (e.g., RSSI) within and across BSSs</a:t>
            </a:r>
          </a:p>
          <a:p>
            <a:pPr lvl="1">
              <a:buFont typeface="Arial" panose="020B0604020202020204" pitchFamily="34" charset="0"/>
              <a:buChar char="•"/>
            </a:pPr>
            <a:r>
              <a:rPr lang="en-US" dirty="0"/>
              <a:t>Require synchronized exchange of those measurements among APs in an “AP candidate set” </a:t>
            </a:r>
          </a:p>
          <a:p>
            <a:pPr>
              <a:buFont typeface="Arial" panose="020B0604020202020204" pitchFamily="34" charset="0"/>
              <a:buChar char="•"/>
            </a:pPr>
            <a:r>
              <a:rPr lang="en-US" dirty="0"/>
              <a:t>Similarity with other M-AP coordination schemes</a:t>
            </a:r>
          </a:p>
          <a:p>
            <a:pPr lvl="1">
              <a:buFont typeface="Arial" panose="020B0604020202020204" pitchFamily="34" charset="0"/>
              <a:buChar char="•"/>
            </a:pPr>
            <a:r>
              <a:rPr lang="en-US" dirty="0"/>
              <a:t>Measurement exchange among APs</a:t>
            </a:r>
          </a:p>
          <a:p>
            <a:pPr lvl="1">
              <a:buFont typeface="Arial" panose="020B0604020202020204" pitchFamily="34" charset="0"/>
              <a:buChar char="•"/>
            </a:pPr>
            <a:r>
              <a:rPr lang="en-US" dirty="0"/>
              <a:t>Synchronized/organized operation within a TXOP</a:t>
            </a:r>
          </a:p>
          <a:p>
            <a:pPr>
              <a:buFont typeface="Arial" panose="020B0604020202020204" pitchFamily="34" charset="0"/>
              <a:buChar char="•"/>
            </a:pPr>
            <a:r>
              <a:rPr lang="en-US" dirty="0"/>
              <a:t>Among M-AP coordination schemes, C-SR can be viewed as part of other schemes</a:t>
            </a:r>
          </a:p>
          <a:p>
            <a:pPr lvl="1">
              <a:buFont typeface="Arial" panose="020B0604020202020204" pitchFamily="34" charset="0"/>
              <a:buChar char="•"/>
            </a:pPr>
            <a:r>
              <a:rPr lang="en-US" dirty="0"/>
              <a:t>Given the availability of “connections” among APs, it can be jointly deployed with other schemes</a:t>
            </a:r>
          </a:p>
          <a:p>
            <a:pPr lvl="2">
              <a:buFont typeface="Arial" panose="020B0604020202020204" pitchFamily="34" charset="0"/>
              <a:buChar char="•"/>
            </a:pPr>
            <a:r>
              <a:rPr lang="en-US" dirty="0"/>
              <a:t>E.g., Coordinated beamforming/null steering [20/0091r7] and C-OFDMA (this contribution)</a:t>
            </a:r>
          </a:p>
        </p:txBody>
      </p:sp>
      <p:sp>
        <p:nvSpPr>
          <p:cNvPr id="4" name="Slide Number Placeholder 3">
            <a:extLst>
              <a:ext uri="{FF2B5EF4-FFF2-40B4-BE49-F238E27FC236}">
                <a16:creationId xmlns:a16="http://schemas.microsoft.com/office/drawing/2014/main" id="{9E2E7284-B881-4F54-B286-9EE14187F8D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97293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BFF29-A85C-4272-B90B-905D05A406E3}"/>
              </a:ext>
            </a:extLst>
          </p:cNvPr>
          <p:cNvSpPr>
            <a:spLocks noGrp="1"/>
          </p:cNvSpPr>
          <p:nvPr>
            <p:ph type="title"/>
          </p:nvPr>
        </p:nvSpPr>
        <p:spPr>
          <a:xfrm>
            <a:off x="263352" y="548457"/>
            <a:ext cx="8873596" cy="654967"/>
          </a:xfrm>
        </p:spPr>
        <p:txBody>
          <a:bodyPr/>
          <a:lstStyle/>
          <a:p>
            <a:r>
              <a:rPr lang="en-US" dirty="0"/>
              <a:t>C-OFDMA with C-SR</a:t>
            </a:r>
          </a:p>
        </p:txBody>
      </p:sp>
      <p:sp>
        <p:nvSpPr>
          <p:cNvPr id="3" name="Content Placeholder 2">
            <a:extLst>
              <a:ext uri="{FF2B5EF4-FFF2-40B4-BE49-F238E27FC236}">
                <a16:creationId xmlns:a16="http://schemas.microsoft.com/office/drawing/2014/main" id="{ED233466-BCB8-4FD1-98B4-663F94DAA7F6}"/>
              </a:ext>
            </a:extLst>
          </p:cNvPr>
          <p:cNvSpPr>
            <a:spLocks noGrp="1"/>
          </p:cNvSpPr>
          <p:nvPr>
            <p:ph idx="1"/>
          </p:nvPr>
        </p:nvSpPr>
        <p:spPr>
          <a:xfrm>
            <a:off x="903362" y="1340768"/>
            <a:ext cx="7295999" cy="4559424"/>
          </a:xfrm>
        </p:spPr>
        <p:txBody>
          <a:bodyPr/>
          <a:lstStyle/>
          <a:p>
            <a:pPr>
              <a:buFont typeface="Arial" panose="020B0604020202020204" pitchFamily="34" charset="0"/>
              <a:buChar char="•"/>
            </a:pPr>
            <a:r>
              <a:rPr lang="en-US" sz="2000" b="0" dirty="0"/>
              <a:t>In the basic C-OFDMA, if a sub-channel (or an RU) is occupied by one AP, other APs in the AP candidate set can’t use it to maintain perfect orthogonality in frequency domain – zero inter-BSS interference</a:t>
            </a:r>
          </a:p>
          <a:p>
            <a:pPr>
              <a:buFont typeface="Arial" panose="020B0604020202020204" pitchFamily="34" charset="0"/>
              <a:buChar char="•"/>
            </a:pPr>
            <a:r>
              <a:rPr lang="en-US" sz="2000" b="0" dirty="0"/>
              <a:t>However, perfect zero interference is not necessary, as long as certain SNR level can be achieved for a desired MCS level, which provides opportunity for spatial reuse </a:t>
            </a:r>
          </a:p>
          <a:p>
            <a:pPr>
              <a:buFont typeface="Arial" panose="020B0604020202020204" pitchFamily="34" charset="0"/>
              <a:buChar char="•"/>
            </a:pPr>
            <a:r>
              <a:rPr lang="en-US" sz="2000" b="0" dirty="0"/>
              <a:t>In M-AP scenario, the “SR coverage” of APs may have many different pattens in terms of number of (or which) other APs that can transmit at the same time  (See figures on the right)</a:t>
            </a:r>
          </a:p>
          <a:p>
            <a:pPr lvl="1">
              <a:buFont typeface="Arial" panose="020B0604020202020204" pitchFamily="34" charset="0"/>
              <a:buChar char="•"/>
            </a:pPr>
            <a:r>
              <a:rPr lang="en-US" sz="1800" dirty="0"/>
              <a:t>D</a:t>
            </a:r>
            <a:r>
              <a:rPr lang="en-US" sz="1800" b="0" dirty="0"/>
              <a:t>epending on Tx power, required MCS level, relative distances among APs, RF radiation pattern etc.   </a:t>
            </a:r>
          </a:p>
          <a:p>
            <a:pPr lvl="1">
              <a:buFont typeface="Arial" panose="020B0604020202020204" pitchFamily="34" charset="0"/>
              <a:buChar char="•"/>
            </a:pPr>
            <a:r>
              <a:rPr lang="en-US" sz="1800" dirty="0"/>
              <a:t>Spatially reusable area can be very large</a:t>
            </a:r>
          </a:p>
          <a:p>
            <a:pPr>
              <a:buFont typeface="Arial" panose="020B0604020202020204" pitchFamily="34" charset="0"/>
              <a:buChar char="•"/>
            </a:pPr>
            <a:r>
              <a:rPr lang="en-US" sz="2000" b="0" dirty="0"/>
              <a:t>Therefore, when C-OFDMA is enabled, combining it with SR could enhance overall system throughput performance </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C22691A-32FF-4734-A4CD-6E897A5C662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8" name="Picture 7">
            <a:extLst>
              <a:ext uri="{FF2B5EF4-FFF2-40B4-BE49-F238E27FC236}">
                <a16:creationId xmlns:a16="http://schemas.microsoft.com/office/drawing/2014/main" id="{C1AA6E4C-554B-4CF4-B0D7-DFAC5516F745}"/>
              </a:ext>
            </a:extLst>
          </p:cNvPr>
          <p:cNvPicPr>
            <a:picLocks noChangeAspect="1"/>
          </p:cNvPicPr>
          <p:nvPr/>
        </p:nvPicPr>
        <p:blipFill>
          <a:blip r:embed="rId2"/>
          <a:stretch>
            <a:fillRect/>
          </a:stretch>
        </p:blipFill>
        <p:spPr>
          <a:xfrm>
            <a:off x="8328248" y="691586"/>
            <a:ext cx="3312367" cy="2472663"/>
          </a:xfrm>
          <a:prstGeom prst="rect">
            <a:avLst/>
          </a:prstGeom>
        </p:spPr>
      </p:pic>
      <p:pic>
        <p:nvPicPr>
          <p:cNvPr id="9" name="Picture 8">
            <a:extLst>
              <a:ext uri="{FF2B5EF4-FFF2-40B4-BE49-F238E27FC236}">
                <a16:creationId xmlns:a16="http://schemas.microsoft.com/office/drawing/2014/main" id="{AED95082-E2D5-4EDB-89A2-07A408FCEFFA}"/>
              </a:ext>
            </a:extLst>
          </p:cNvPr>
          <p:cNvPicPr>
            <a:picLocks noChangeAspect="1"/>
          </p:cNvPicPr>
          <p:nvPr/>
        </p:nvPicPr>
        <p:blipFill>
          <a:blip r:embed="rId3"/>
          <a:stretch>
            <a:fillRect/>
          </a:stretch>
        </p:blipFill>
        <p:spPr>
          <a:xfrm>
            <a:off x="8428380" y="3116578"/>
            <a:ext cx="3312367" cy="2472662"/>
          </a:xfrm>
          <a:prstGeom prst="rect">
            <a:avLst/>
          </a:prstGeom>
        </p:spPr>
      </p:pic>
      <p:sp>
        <p:nvSpPr>
          <p:cNvPr id="11" name="TextBox 10">
            <a:extLst>
              <a:ext uri="{FF2B5EF4-FFF2-40B4-BE49-F238E27FC236}">
                <a16:creationId xmlns:a16="http://schemas.microsoft.com/office/drawing/2014/main" id="{622352CB-6BD0-4BB9-A4CF-6A8E897DA4B6}"/>
              </a:ext>
            </a:extLst>
          </p:cNvPr>
          <p:cNvSpPr txBox="1"/>
          <p:nvPr/>
        </p:nvSpPr>
        <p:spPr>
          <a:xfrm>
            <a:off x="8616280" y="5514290"/>
            <a:ext cx="3224599" cy="1169551"/>
          </a:xfrm>
          <a:prstGeom prst="rect">
            <a:avLst/>
          </a:prstGeom>
          <a:noFill/>
        </p:spPr>
        <p:txBody>
          <a:bodyPr wrap="square" rtlCol="0">
            <a:spAutoFit/>
          </a:bodyPr>
          <a:lstStyle/>
          <a:p>
            <a:pPr marL="285750" indent="-285750">
              <a:buFont typeface="Courier New" panose="02070309020205020404" pitchFamily="49" charset="0"/>
              <a:buChar char="o"/>
            </a:pPr>
            <a:r>
              <a:rPr lang="en-US" sz="1400" i="1" dirty="0">
                <a:solidFill>
                  <a:schemeClr val="tx1"/>
                </a:solidFill>
              </a:rPr>
              <a:t>“</a:t>
            </a:r>
            <a:r>
              <a:rPr lang="en-US" sz="1400" i="1" dirty="0" err="1">
                <a:solidFill>
                  <a:schemeClr val="tx1"/>
                </a:solidFill>
              </a:rPr>
              <a:t>sr</a:t>
            </a:r>
            <a:r>
              <a:rPr lang="en-US" sz="1400" i="1" dirty="0">
                <a:solidFill>
                  <a:schemeClr val="tx1"/>
                </a:solidFill>
              </a:rPr>
              <a:t> = x” </a:t>
            </a:r>
            <a:r>
              <a:rPr lang="en-US" sz="1400" dirty="0">
                <a:solidFill>
                  <a:schemeClr val="tx1"/>
                </a:solidFill>
              </a:rPr>
              <a:t>means </a:t>
            </a:r>
            <a:r>
              <a:rPr lang="en-US" sz="1400" i="1" dirty="0">
                <a:solidFill>
                  <a:schemeClr val="tx1"/>
                </a:solidFill>
              </a:rPr>
              <a:t>x</a:t>
            </a:r>
            <a:r>
              <a:rPr lang="en-US" sz="1400" dirty="0">
                <a:solidFill>
                  <a:schemeClr val="tx1"/>
                </a:solidFill>
              </a:rPr>
              <a:t> other APs can Tx at the same time</a:t>
            </a:r>
          </a:p>
          <a:p>
            <a:pPr marL="285750" indent="-285750">
              <a:buFont typeface="Courier New" panose="02070309020205020404" pitchFamily="49" charset="0"/>
              <a:buChar char="o"/>
            </a:pPr>
            <a:r>
              <a:rPr lang="en-US" sz="1400" dirty="0">
                <a:solidFill>
                  <a:schemeClr val="tx1"/>
                </a:solidFill>
              </a:rPr>
              <a:t>AP Tx power = 20dBm</a:t>
            </a:r>
          </a:p>
          <a:p>
            <a:pPr marL="285750" indent="-285750">
              <a:buFont typeface="Courier New" panose="02070309020205020404" pitchFamily="49" charset="0"/>
              <a:buChar char="o"/>
            </a:pPr>
            <a:r>
              <a:rPr lang="en-US" sz="1400" dirty="0">
                <a:solidFill>
                  <a:schemeClr val="tx1"/>
                </a:solidFill>
              </a:rPr>
              <a:t>AWGN only, PL model [5]</a:t>
            </a:r>
          </a:p>
          <a:p>
            <a:pPr marL="285750" indent="-285750">
              <a:buFont typeface="Courier New" panose="02070309020205020404" pitchFamily="49" charset="0"/>
              <a:buChar char="o"/>
            </a:pPr>
            <a:endParaRPr lang="en-US" sz="1400" dirty="0">
              <a:solidFill>
                <a:schemeClr val="tx1"/>
              </a:solidFill>
            </a:endParaRPr>
          </a:p>
        </p:txBody>
      </p:sp>
    </p:spTree>
    <p:extLst>
      <p:ext uri="{BB962C8B-B14F-4D97-AF65-F5344CB8AC3E}">
        <p14:creationId xmlns:p14="http://schemas.microsoft.com/office/powerpoint/2010/main" val="83806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F3166-C0F5-4F73-974F-21CCC75DF343}"/>
              </a:ext>
            </a:extLst>
          </p:cNvPr>
          <p:cNvSpPr>
            <a:spLocks noGrp="1"/>
          </p:cNvSpPr>
          <p:nvPr>
            <p:ph type="title"/>
          </p:nvPr>
        </p:nvSpPr>
        <p:spPr>
          <a:xfrm>
            <a:off x="965200" y="613439"/>
            <a:ext cx="10361084" cy="559665"/>
          </a:xfrm>
        </p:spPr>
        <p:txBody>
          <a:bodyPr/>
          <a:lstStyle/>
          <a:p>
            <a:r>
              <a:rPr lang="en-US" dirty="0"/>
              <a:t>System Level Simulation </a:t>
            </a:r>
          </a:p>
        </p:txBody>
      </p:sp>
      <p:sp>
        <p:nvSpPr>
          <p:cNvPr id="3" name="Content Placeholder 2">
            <a:extLst>
              <a:ext uri="{FF2B5EF4-FFF2-40B4-BE49-F238E27FC236}">
                <a16:creationId xmlns:a16="http://schemas.microsoft.com/office/drawing/2014/main" id="{BEA2CBF3-E4CD-435F-81BC-49DA6AD89DB4}"/>
              </a:ext>
            </a:extLst>
          </p:cNvPr>
          <p:cNvSpPr>
            <a:spLocks noGrp="1"/>
          </p:cNvSpPr>
          <p:nvPr>
            <p:ph idx="1"/>
          </p:nvPr>
        </p:nvSpPr>
        <p:spPr>
          <a:xfrm>
            <a:off x="914401" y="1124744"/>
            <a:ext cx="7917903" cy="4969671"/>
          </a:xfrm>
        </p:spPr>
        <p:txBody>
          <a:bodyPr/>
          <a:lstStyle/>
          <a:p>
            <a:pPr>
              <a:buFont typeface="Arial" panose="020B0604020202020204" pitchFamily="34" charset="0"/>
              <a:buChar char="•"/>
            </a:pPr>
            <a:r>
              <a:rPr lang="en-US" dirty="0"/>
              <a:t>Simulation setup [5]</a:t>
            </a:r>
          </a:p>
          <a:p>
            <a:pPr lvl="1">
              <a:buFont typeface="Arial" panose="020B0604020202020204" pitchFamily="34" charset="0"/>
              <a:buChar char="•"/>
            </a:pPr>
            <a:r>
              <a:rPr lang="en-US" dirty="0"/>
              <a:t>Scenario: Office space</a:t>
            </a:r>
          </a:p>
          <a:p>
            <a:pPr lvl="2">
              <a:buFont typeface="Arial" panose="020B0604020202020204" pitchFamily="34" charset="0"/>
              <a:buChar char="•"/>
            </a:pPr>
            <a:r>
              <a:rPr lang="en-US" dirty="0"/>
              <a:t>4 APs on 3m high ceiling</a:t>
            </a:r>
          </a:p>
          <a:p>
            <a:pPr lvl="1">
              <a:buFont typeface="Arial" panose="020B0604020202020204" pitchFamily="34" charset="0"/>
              <a:buChar char="•"/>
            </a:pPr>
            <a:r>
              <a:rPr lang="en-US" dirty="0"/>
              <a:t>Tx power from each AP: 20dBm, omni directional</a:t>
            </a:r>
          </a:p>
          <a:p>
            <a:pPr lvl="1">
              <a:buFont typeface="Arial" panose="020B0604020202020204" pitchFamily="34" charset="0"/>
              <a:buChar char="•"/>
            </a:pPr>
            <a:r>
              <a:rPr lang="en-US" dirty="0"/>
              <a:t>Pathloss model</a:t>
            </a:r>
          </a:p>
          <a:p>
            <a:pPr lvl="2">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rPr>
              <a:t>PL(d) = 40.05 + 20*log10(fc/2.4) + 20*log10(min(d,10)) + (d&gt;10) * 35*log10(d/10)</a:t>
            </a:r>
          </a:p>
          <a:p>
            <a:pPr lvl="2">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rPr>
              <a:t>fc = 5GHz </a:t>
            </a:r>
          </a:p>
          <a:p>
            <a:pPr lvl="1">
              <a:buFont typeface="Arial" panose="020B0604020202020204" pitchFamily="34" charset="0"/>
              <a:buChar char="•"/>
            </a:pPr>
            <a:r>
              <a:rPr lang="en-US" dirty="0"/>
              <a:t>AWGN channel, NF = 7 dB</a:t>
            </a:r>
          </a:p>
          <a:p>
            <a:pPr lvl="1">
              <a:buFont typeface="Arial" panose="020B0604020202020204" pitchFamily="34" charset="0"/>
              <a:buChar char="•"/>
            </a:pPr>
            <a:r>
              <a:rPr lang="en-US" dirty="0"/>
              <a:t>Total 80MHz channel bandwidth with 4×20MHz RUs</a:t>
            </a:r>
          </a:p>
          <a:p>
            <a:pPr lvl="1">
              <a:buFont typeface="Arial" panose="020B0604020202020204" pitchFamily="34" charset="0"/>
              <a:buChar char="•"/>
            </a:pPr>
            <a:r>
              <a:rPr lang="en-US" dirty="0"/>
              <a:t>DL transmission</a:t>
            </a:r>
          </a:p>
          <a:p>
            <a:pPr>
              <a:buFont typeface="Arial" panose="020B0604020202020204" pitchFamily="34" charset="0"/>
              <a:buChar char="•"/>
            </a:pPr>
            <a:r>
              <a:rPr lang="en-US" dirty="0"/>
              <a:t>Assumptions</a:t>
            </a:r>
          </a:p>
          <a:p>
            <a:pPr lvl="1">
              <a:buFont typeface="Arial" panose="020B0604020202020204" pitchFamily="34" charset="0"/>
              <a:buChar char="•"/>
            </a:pPr>
            <a:r>
              <a:rPr lang="en-US" dirty="0"/>
              <a:t>Traffic Type: Full Buffer</a:t>
            </a:r>
          </a:p>
          <a:p>
            <a:pPr lvl="1">
              <a:buFont typeface="Arial" panose="020B0604020202020204" pitchFamily="34" charset="0"/>
              <a:buChar char="•"/>
            </a:pPr>
            <a:r>
              <a:rPr lang="en-US" dirty="0"/>
              <a:t>A scheduler manages resource usage @ the sharing AP</a:t>
            </a:r>
          </a:p>
          <a:p>
            <a:pPr lvl="1">
              <a:buFont typeface="Arial" panose="020B0604020202020204" pitchFamily="34" charset="0"/>
              <a:buChar char="•"/>
            </a:pPr>
            <a:r>
              <a:rPr lang="en-US" dirty="0"/>
              <a:t>Each AP randomly selects 2 associated STAs before scheduling </a:t>
            </a:r>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F63CCD90-05A8-464E-8242-560F0475E70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5" name="Picture 4">
            <a:extLst>
              <a:ext uri="{FF2B5EF4-FFF2-40B4-BE49-F238E27FC236}">
                <a16:creationId xmlns:a16="http://schemas.microsoft.com/office/drawing/2014/main" id="{8E7304AD-DC8B-43DF-8A6C-F7D1932DF9C7}"/>
              </a:ext>
            </a:extLst>
          </p:cNvPr>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760296" y="1271165"/>
            <a:ext cx="3210649" cy="2845696"/>
          </a:xfrm>
          <a:prstGeom prst="rect">
            <a:avLst/>
          </a:prstGeom>
          <a:noFill/>
          <a:ln>
            <a:noFill/>
          </a:ln>
        </p:spPr>
      </p:pic>
      <p:cxnSp>
        <p:nvCxnSpPr>
          <p:cNvPr id="7" name="Straight Arrow Connector 6">
            <a:extLst>
              <a:ext uri="{FF2B5EF4-FFF2-40B4-BE49-F238E27FC236}">
                <a16:creationId xmlns:a16="http://schemas.microsoft.com/office/drawing/2014/main" id="{9012523B-7E40-48D4-88C7-796FA0AA23C7}"/>
              </a:ext>
            </a:extLst>
          </p:cNvPr>
          <p:cNvCxnSpPr>
            <a:cxnSpLocks/>
          </p:cNvCxnSpPr>
          <p:nvPr/>
        </p:nvCxnSpPr>
        <p:spPr bwMode="auto">
          <a:xfrm>
            <a:off x="8760296" y="2673124"/>
            <a:ext cx="3312368"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9E65F62B-23B4-4625-9078-EC564EFD0918}"/>
              </a:ext>
            </a:extLst>
          </p:cNvPr>
          <p:cNvCxnSpPr>
            <a:cxnSpLocks/>
          </p:cNvCxnSpPr>
          <p:nvPr/>
        </p:nvCxnSpPr>
        <p:spPr bwMode="auto">
          <a:xfrm flipV="1">
            <a:off x="10383727" y="980728"/>
            <a:ext cx="0" cy="313613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pic>
        <p:nvPicPr>
          <p:cNvPr id="12" name="Picture 11">
            <a:extLst>
              <a:ext uri="{FF2B5EF4-FFF2-40B4-BE49-F238E27FC236}">
                <a16:creationId xmlns:a16="http://schemas.microsoft.com/office/drawing/2014/main" id="{5733F49A-1461-431A-A2F4-A2E00D9CB2EA}"/>
              </a:ext>
            </a:extLst>
          </p:cNvPr>
          <p:cNvPicPr>
            <a:picLocks noChangeAspect="1"/>
          </p:cNvPicPr>
          <p:nvPr/>
        </p:nvPicPr>
        <p:blipFill>
          <a:blip r:embed="rId4"/>
          <a:stretch>
            <a:fillRect/>
          </a:stretch>
        </p:blipFill>
        <p:spPr>
          <a:xfrm>
            <a:off x="9208455" y="2311591"/>
            <a:ext cx="118670" cy="218601"/>
          </a:xfrm>
          <a:prstGeom prst="rect">
            <a:avLst/>
          </a:prstGeom>
        </p:spPr>
      </p:pic>
      <p:pic>
        <p:nvPicPr>
          <p:cNvPr id="13" name="Picture 12">
            <a:extLst>
              <a:ext uri="{FF2B5EF4-FFF2-40B4-BE49-F238E27FC236}">
                <a16:creationId xmlns:a16="http://schemas.microsoft.com/office/drawing/2014/main" id="{C62B11B3-F4CB-4620-9247-F2010C08A4BE}"/>
              </a:ext>
            </a:extLst>
          </p:cNvPr>
          <p:cNvPicPr>
            <a:picLocks noChangeAspect="1"/>
          </p:cNvPicPr>
          <p:nvPr/>
        </p:nvPicPr>
        <p:blipFill>
          <a:blip r:embed="rId4"/>
          <a:stretch>
            <a:fillRect/>
          </a:stretch>
        </p:blipFill>
        <p:spPr>
          <a:xfrm>
            <a:off x="9408368" y="1628800"/>
            <a:ext cx="118670" cy="218601"/>
          </a:xfrm>
          <a:prstGeom prst="rect">
            <a:avLst/>
          </a:prstGeom>
        </p:spPr>
      </p:pic>
      <p:pic>
        <p:nvPicPr>
          <p:cNvPr id="14" name="Picture 13">
            <a:extLst>
              <a:ext uri="{FF2B5EF4-FFF2-40B4-BE49-F238E27FC236}">
                <a16:creationId xmlns:a16="http://schemas.microsoft.com/office/drawing/2014/main" id="{6AA8F35B-1AFF-4747-9779-6F6D08EBEE86}"/>
              </a:ext>
            </a:extLst>
          </p:cNvPr>
          <p:cNvPicPr>
            <a:picLocks noChangeAspect="1"/>
          </p:cNvPicPr>
          <p:nvPr/>
        </p:nvPicPr>
        <p:blipFill>
          <a:blip r:embed="rId4"/>
          <a:stretch>
            <a:fillRect/>
          </a:stretch>
        </p:blipFill>
        <p:spPr>
          <a:xfrm>
            <a:off x="10009778" y="3570439"/>
            <a:ext cx="118670" cy="218601"/>
          </a:xfrm>
          <a:prstGeom prst="rect">
            <a:avLst/>
          </a:prstGeom>
        </p:spPr>
      </p:pic>
      <p:pic>
        <p:nvPicPr>
          <p:cNvPr id="15" name="Picture 14">
            <a:extLst>
              <a:ext uri="{FF2B5EF4-FFF2-40B4-BE49-F238E27FC236}">
                <a16:creationId xmlns:a16="http://schemas.microsoft.com/office/drawing/2014/main" id="{61C1AE0F-F662-445D-9CF9-A652E76A752D}"/>
              </a:ext>
            </a:extLst>
          </p:cNvPr>
          <p:cNvPicPr>
            <a:picLocks noChangeAspect="1"/>
          </p:cNvPicPr>
          <p:nvPr/>
        </p:nvPicPr>
        <p:blipFill>
          <a:blip r:embed="rId4"/>
          <a:stretch>
            <a:fillRect/>
          </a:stretch>
        </p:blipFill>
        <p:spPr>
          <a:xfrm>
            <a:off x="9560768" y="2887648"/>
            <a:ext cx="118670" cy="218601"/>
          </a:xfrm>
          <a:prstGeom prst="rect">
            <a:avLst/>
          </a:prstGeom>
        </p:spPr>
      </p:pic>
      <p:pic>
        <p:nvPicPr>
          <p:cNvPr id="16" name="Picture 15">
            <a:extLst>
              <a:ext uri="{FF2B5EF4-FFF2-40B4-BE49-F238E27FC236}">
                <a16:creationId xmlns:a16="http://schemas.microsoft.com/office/drawing/2014/main" id="{ED84D49A-FBBB-4CC6-975E-8CD4F6F4E0D8}"/>
              </a:ext>
            </a:extLst>
          </p:cNvPr>
          <p:cNvPicPr>
            <a:picLocks noChangeAspect="1"/>
          </p:cNvPicPr>
          <p:nvPr/>
        </p:nvPicPr>
        <p:blipFill>
          <a:blip r:embed="rId4"/>
          <a:stretch>
            <a:fillRect/>
          </a:stretch>
        </p:blipFill>
        <p:spPr>
          <a:xfrm>
            <a:off x="10538079" y="1832251"/>
            <a:ext cx="118670" cy="218601"/>
          </a:xfrm>
          <a:prstGeom prst="rect">
            <a:avLst/>
          </a:prstGeom>
        </p:spPr>
      </p:pic>
      <p:pic>
        <p:nvPicPr>
          <p:cNvPr id="17" name="Picture 16">
            <a:extLst>
              <a:ext uri="{FF2B5EF4-FFF2-40B4-BE49-F238E27FC236}">
                <a16:creationId xmlns:a16="http://schemas.microsoft.com/office/drawing/2014/main" id="{B050F756-ACE0-469F-AF50-225B924722B7}"/>
              </a:ext>
            </a:extLst>
          </p:cNvPr>
          <p:cNvPicPr>
            <a:picLocks noChangeAspect="1"/>
          </p:cNvPicPr>
          <p:nvPr/>
        </p:nvPicPr>
        <p:blipFill>
          <a:blip r:embed="rId4"/>
          <a:stretch>
            <a:fillRect/>
          </a:stretch>
        </p:blipFill>
        <p:spPr>
          <a:xfrm>
            <a:off x="11496600" y="2349300"/>
            <a:ext cx="118670" cy="218601"/>
          </a:xfrm>
          <a:prstGeom prst="rect">
            <a:avLst/>
          </a:prstGeom>
        </p:spPr>
      </p:pic>
      <p:pic>
        <p:nvPicPr>
          <p:cNvPr id="18" name="Picture 17">
            <a:extLst>
              <a:ext uri="{FF2B5EF4-FFF2-40B4-BE49-F238E27FC236}">
                <a16:creationId xmlns:a16="http://schemas.microsoft.com/office/drawing/2014/main" id="{22CA049C-4EF5-4FEF-A2F3-7EB7F50FB67A}"/>
              </a:ext>
            </a:extLst>
          </p:cNvPr>
          <p:cNvPicPr>
            <a:picLocks noChangeAspect="1"/>
          </p:cNvPicPr>
          <p:nvPr/>
        </p:nvPicPr>
        <p:blipFill>
          <a:blip r:embed="rId4"/>
          <a:stretch>
            <a:fillRect/>
          </a:stretch>
        </p:blipFill>
        <p:spPr>
          <a:xfrm>
            <a:off x="11477895" y="3595234"/>
            <a:ext cx="118670" cy="218601"/>
          </a:xfrm>
          <a:prstGeom prst="rect">
            <a:avLst/>
          </a:prstGeom>
        </p:spPr>
      </p:pic>
      <p:pic>
        <p:nvPicPr>
          <p:cNvPr id="19" name="Picture 18">
            <a:extLst>
              <a:ext uri="{FF2B5EF4-FFF2-40B4-BE49-F238E27FC236}">
                <a16:creationId xmlns:a16="http://schemas.microsoft.com/office/drawing/2014/main" id="{8040296E-5963-4FAA-94B8-A1E0EC795D8F}"/>
              </a:ext>
            </a:extLst>
          </p:cNvPr>
          <p:cNvPicPr>
            <a:picLocks noChangeAspect="1"/>
          </p:cNvPicPr>
          <p:nvPr/>
        </p:nvPicPr>
        <p:blipFill>
          <a:blip r:embed="rId4"/>
          <a:stretch>
            <a:fillRect/>
          </a:stretch>
        </p:blipFill>
        <p:spPr>
          <a:xfrm>
            <a:off x="10546064" y="2767274"/>
            <a:ext cx="118670" cy="218601"/>
          </a:xfrm>
          <a:prstGeom prst="rect">
            <a:avLst/>
          </a:prstGeom>
        </p:spPr>
      </p:pic>
      <p:sp>
        <p:nvSpPr>
          <p:cNvPr id="20" name="Rectangle 19">
            <a:extLst>
              <a:ext uri="{FF2B5EF4-FFF2-40B4-BE49-F238E27FC236}">
                <a16:creationId xmlns:a16="http://schemas.microsoft.com/office/drawing/2014/main" id="{05012868-E91D-4AA2-8878-C1619612B91E}"/>
              </a:ext>
            </a:extLst>
          </p:cNvPr>
          <p:cNvSpPr/>
          <p:nvPr/>
        </p:nvSpPr>
        <p:spPr bwMode="auto">
          <a:xfrm>
            <a:off x="8946622"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RU</a:t>
            </a:r>
          </a:p>
        </p:txBody>
      </p:sp>
      <p:sp>
        <p:nvSpPr>
          <p:cNvPr id="21" name="Rectangle 20">
            <a:extLst>
              <a:ext uri="{FF2B5EF4-FFF2-40B4-BE49-F238E27FC236}">
                <a16:creationId xmlns:a16="http://schemas.microsoft.com/office/drawing/2014/main" id="{399E2897-228E-4CF7-895F-78A7379B44BC}"/>
              </a:ext>
            </a:extLst>
          </p:cNvPr>
          <p:cNvSpPr/>
          <p:nvPr/>
        </p:nvSpPr>
        <p:spPr bwMode="auto">
          <a:xfrm>
            <a:off x="9702703"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sp>
        <p:nvSpPr>
          <p:cNvPr id="22" name="Rectangle 21">
            <a:extLst>
              <a:ext uri="{FF2B5EF4-FFF2-40B4-BE49-F238E27FC236}">
                <a16:creationId xmlns:a16="http://schemas.microsoft.com/office/drawing/2014/main" id="{F6999C8A-6B62-4072-8CB0-A25D6D259515}"/>
              </a:ext>
            </a:extLst>
          </p:cNvPr>
          <p:cNvSpPr/>
          <p:nvPr/>
        </p:nvSpPr>
        <p:spPr bwMode="auto">
          <a:xfrm>
            <a:off x="10458784"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sp>
        <p:nvSpPr>
          <p:cNvPr id="23" name="Rectangle 22">
            <a:extLst>
              <a:ext uri="{FF2B5EF4-FFF2-40B4-BE49-F238E27FC236}">
                <a16:creationId xmlns:a16="http://schemas.microsoft.com/office/drawing/2014/main" id="{89A4CDAB-1CB3-4F7A-BD32-BF205FA62942}"/>
              </a:ext>
            </a:extLst>
          </p:cNvPr>
          <p:cNvSpPr/>
          <p:nvPr/>
        </p:nvSpPr>
        <p:spPr bwMode="auto">
          <a:xfrm>
            <a:off x="11214864"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cxnSp>
        <p:nvCxnSpPr>
          <p:cNvPr id="25" name="Straight Connector 24">
            <a:extLst>
              <a:ext uri="{FF2B5EF4-FFF2-40B4-BE49-F238E27FC236}">
                <a16:creationId xmlns:a16="http://schemas.microsoft.com/office/drawing/2014/main" id="{52E4E475-8871-4826-B834-65D74512A59C}"/>
              </a:ext>
            </a:extLst>
          </p:cNvPr>
          <p:cNvCxnSpPr>
            <a:cxnSpLocks/>
          </p:cNvCxnSpPr>
          <p:nvPr/>
        </p:nvCxnSpPr>
        <p:spPr bwMode="auto">
          <a:xfrm flipV="1">
            <a:off x="8946622" y="4923007"/>
            <a:ext cx="0" cy="7382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D8705CF6-A2E6-498D-A924-540F1D164536}"/>
              </a:ext>
            </a:extLst>
          </p:cNvPr>
          <p:cNvCxnSpPr>
            <a:cxnSpLocks/>
            <a:stCxn id="23" idx="3"/>
          </p:cNvCxnSpPr>
          <p:nvPr/>
        </p:nvCxnSpPr>
        <p:spPr bwMode="auto">
          <a:xfrm flipV="1">
            <a:off x="11970945" y="4923007"/>
            <a:ext cx="0" cy="3376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Arrow Connector 28">
            <a:extLst>
              <a:ext uri="{FF2B5EF4-FFF2-40B4-BE49-F238E27FC236}">
                <a16:creationId xmlns:a16="http://schemas.microsoft.com/office/drawing/2014/main" id="{654D905D-2917-4611-85B5-1D021B94D725}"/>
              </a:ext>
            </a:extLst>
          </p:cNvPr>
          <p:cNvCxnSpPr/>
          <p:nvPr/>
        </p:nvCxnSpPr>
        <p:spPr bwMode="auto">
          <a:xfrm>
            <a:off x="8946622" y="4995015"/>
            <a:ext cx="302432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38A68271-1CC1-4953-82E4-B10BC872755B}"/>
              </a:ext>
            </a:extLst>
          </p:cNvPr>
          <p:cNvSpPr txBox="1"/>
          <p:nvPr/>
        </p:nvSpPr>
        <p:spPr>
          <a:xfrm>
            <a:off x="10080743" y="4718016"/>
            <a:ext cx="858825" cy="276999"/>
          </a:xfrm>
          <a:prstGeom prst="rect">
            <a:avLst/>
          </a:prstGeom>
          <a:noFill/>
        </p:spPr>
        <p:txBody>
          <a:bodyPr wrap="none" rtlCol="0">
            <a:spAutoFit/>
          </a:bodyPr>
          <a:lstStyle/>
          <a:p>
            <a:r>
              <a:rPr lang="en-US" sz="1200" dirty="0">
                <a:solidFill>
                  <a:schemeClr val="tx1"/>
                </a:solidFill>
              </a:rPr>
              <a:t>80MHz</a:t>
            </a:r>
          </a:p>
        </p:txBody>
      </p:sp>
      <p:cxnSp>
        <p:nvCxnSpPr>
          <p:cNvPr id="10" name="Straight Connector 9">
            <a:extLst>
              <a:ext uri="{FF2B5EF4-FFF2-40B4-BE49-F238E27FC236}">
                <a16:creationId xmlns:a16="http://schemas.microsoft.com/office/drawing/2014/main" id="{7D502798-09C0-46A2-BDA4-5AF87AC52062}"/>
              </a:ext>
            </a:extLst>
          </p:cNvPr>
          <p:cNvCxnSpPr>
            <a:stCxn id="21" idx="1"/>
          </p:cNvCxnSpPr>
          <p:nvPr/>
        </p:nvCxnSpPr>
        <p:spPr bwMode="auto">
          <a:xfrm>
            <a:off x="9702703" y="5260687"/>
            <a:ext cx="0" cy="40056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Arrow Connector 23">
            <a:extLst>
              <a:ext uri="{FF2B5EF4-FFF2-40B4-BE49-F238E27FC236}">
                <a16:creationId xmlns:a16="http://schemas.microsoft.com/office/drawing/2014/main" id="{F60378BE-5580-4FFD-817C-E3DF395DD457}"/>
              </a:ext>
            </a:extLst>
          </p:cNvPr>
          <p:cNvCxnSpPr>
            <a:cxnSpLocks/>
          </p:cNvCxnSpPr>
          <p:nvPr/>
        </p:nvCxnSpPr>
        <p:spPr bwMode="auto">
          <a:xfrm>
            <a:off x="8946622" y="5589240"/>
            <a:ext cx="75608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D9E80BAC-C64F-487A-8249-3BE432B9A21F}"/>
              </a:ext>
            </a:extLst>
          </p:cNvPr>
          <p:cNvSpPr txBox="1"/>
          <p:nvPr/>
        </p:nvSpPr>
        <p:spPr>
          <a:xfrm>
            <a:off x="9038290" y="5676018"/>
            <a:ext cx="654346" cy="276999"/>
          </a:xfrm>
          <a:prstGeom prst="rect">
            <a:avLst/>
          </a:prstGeom>
          <a:noFill/>
        </p:spPr>
        <p:txBody>
          <a:bodyPr wrap="none" rtlCol="0">
            <a:spAutoFit/>
          </a:bodyPr>
          <a:lstStyle/>
          <a:p>
            <a:r>
              <a:rPr lang="en-US" sz="1200" dirty="0">
                <a:solidFill>
                  <a:schemeClr val="tx1"/>
                </a:solidFill>
              </a:rPr>
              <a:t>20MHz</a:t>
            </a:r>
          </a:p>
        </p:txBody>
      </p:sp>
    </p:spTree>
    <p:extLst>
      <p:ext uri="{BB962C8B-B14F-4D97-AF65-F5344CB8AC3E}">
        <p14:creationId xmlns:p14="http://schemas.microsoft.com/office/powerpoint/2010/main" val="3269148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052EE-927F-4C3C-A9F2-4A0498B711E6}"/>
              </a:ext>
            </a:extLst>
          </p:cNvPr>
          <p:cNvSpPr>
            <a:spLocks noGrp="1"/>
          </p:cNvSpPr>
          <p:nvPr>
            <p:ph type="title"/>
          </p:nvPr>
        </p:nvSpPr>
        <p:spPr>
          <a:xfrm>
            <a:off x="914401" y="685802"/>
            <a:ext cx="10361084" cy="444644"/>
          </a:xfrm>
        </p:spPr>
        <p:txBody>
          <a:bodyPr/>
          <a:lstStyle/>
          <a:p>
            <a:r>
              <a:rPr lang="en-US" dirty="0"/>
              <a:t>System Level Simulation (cont.) </a:t>
            </a:r>
          </a:p>
        </p:txBody>
      </p:sp>
      <p:sp>
        <p:nvSpPr>
          <p:cNvPr id="4" name="Slide Number Placeholder 3">
            <a:extLst>
              <a:ext uri="{FF2B5EF4-FFF2-40B4-BE49-F238E27FC236}">
                <a16:creationId xmlns:a16="http://schemas.microsoft.com/office/drawing/2014/main" id="{FFCDE65F-93FB-47E5-8FE1-7FE3564BA39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aphicFrame>
        <p:nvGraphicFramePr>
          <p:cNvPr id="5" name="Table 23">
            <a:extLst>
              <a:ext uri="{FF2B5EF4-FFF2-40B4-BE49-F238E27FC236}">
                <a16:creationId xmlns:a16="http://schemas.microsoft.com/office/drawing/2014/main" id="{AF36B72A-C96C-44E8-980D-F7E6515A1E1A}"/>
              </a:ext>
            </a:extLst>
          </p:cNvPr>
          <p:cNvGraphicFramePr>
            <a:graphicFrameLocks/>
          </p:cNvGraphicFramePr>
          <p:nvPr>
            <p:extLst>
              <p:ext uri="{D42A27DB-BD31-4B8C-83A1-F6EECF244321}">
                <p14:modId xmlns:p14="http://schemas.microsoft.com/office/powerpoint/2010/main" val="195567721"/>
              </p:ext>
            </p:extLst>
          </p:nvPr>
        </p:nvGraphicFramePr>
        <p:xfrm>
          <a:off x="6980954" y="4893767"/>
          <a:ext cx="4140796" cy="1168400"/>
        </p:xfrm>
        <a:graphic>
          <a:graphicData uri="http://schemas.openxmlformats.org/drawingml/2006/table">
            <a:tbl>
              <a:tblPr firstRow="1" bandRow="1">
                <a:tableStyleId>{5C22544A-7EE6-4342-B048-85BDC9FD1C3A}</a:tableStyleId>
              </a:tblPr>
              <a:tblGrid>
                <a:gridCol w="1035199">
                  <a:extLst>
                    <a:ext uri="{9D8B030D-6E8A-4147-A177-3AD203B41FA5}">
                      <a16:colId xmlns:a16="http://schemas.microsoft.com/office/drawing/2014/main" val="362838946"/>
                    </a:ext>
                  </a:extLst>
                </a:gridCol>
                <a:gridCol w="1035199">
                  <a:extLst>
                    <a:ext uri="{9D8B030D-6E8A-4147-A177-3AD203B41FA5}">
                      <a16:colId xmlns:a16="http://schemas.microsoft.com/office/drawing/2014/main" val="241051277"/>
                    </a:ext>
                  </a:extLst>
                </a:gridCol>
                <a:gridCol w="1035199">
                  <a:extLst>
                    <a:ext uri="{9D8B030D-6E8A-4147-A177-3AD203B41FA5}">
                      <a16:colId xmlns:a16="http://schemas.microsoft.com/office/drawing/2014/main" val="1897275674"/>
                    </a:ext>
                  </a:extLst>
                </a:gridCol>
                <a:gridCol w="1035199">
                  <a:extLst>
                    <a:ext uri="{9D8B030D-6E8A-4147-A177-3AD203B41FA5}">
                      <a16:colId xmlns:a16="http://schemas.microsoft.com/office/drawing/2014/main" val="1750150202"/>
                    </a:ext>
                  </a:extLst>
                </a:gridCol>
              </a:tblGrid>
              <a:tr h="370840">
                <a:tc>
                  <a:txBody>
                    <a:bodyPr/>
                    <a:lstStyle/>
                    <a:p>
                      <a:r>
                        <a:rPr lang="en-US" sz="1100" dirty="0"/>
                        <a:t>From AP3</a:t>
                      </a:r>
                    </a:p>
                  </a:txBody>
                  <a:tcPr/>
                </a:tc>
                <a:tc>
                  <a:txBody>
                    <a:bodyPr/>
                    <a:lstStyle/>
                    <a:p>
                      <a:r>
                        <a:rPr lang="en-US" sz="1100" dirty="0"/>
                        <a:t>AP1</a:t>
                      </a:r>
                    </a:p>
                  </a:txBody>
                  <a:tcPr/>
                </a:tc>
                <a:tc>
                  <a:txBody>
                    <a:bodyPr/>
                    <a:lstStyle/>
                    <a:p>
                      <a:r>
                        <a:rPr lang="en-US" sz="1100" dirty="0"/>
                        <a:t>AP2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AP3</a:t>
                      </a:r>
                    </a:p>
                    <a:p>
                      <a:endParaRPr lang="en-US" sz="1100" dirty="0"/>
                    </a:p>
                  </a:txBody>
                  <a:tcPr/>
                </a:tc>
                <a:extLst>
                  <a:ext uri="{0D108BD9-81ED-4DB2-BD59-A6C34878D82A}">
                    <a16:rowId xmlns:a16="http://schemas.microsoft.com/office/drawing/2014/main" val="665888743"/>
                  </a:ext>
                </a:extLst>
              </a:tr>
              <a:tr h="370840">
                <a:tc>
                  <a:txBody>
                    <a:bodyPr/>
                    <a:lstStyle/>
                    <a:p>
                      <a:r>
                        <a:rPr lang="en-US" sz="1100" dirty="0"/>
                        <a:t>STA31</a:t>
                      </a:r>
                    </a:p>
                  </a:txBody>
                  <a:tcPr/>
                </a:tc>
                <a:tc>
                  <a:txBody>
                    <a:bodyPr/>
                    <a:lstStyle/>
                    <a:p>
                      <a:r>
                        <a:rPr lang="en-US" sz="1100" dirty="0"/>
                        <a:t>1 (or SNR311)</a:t>
                      </a:r>
                    </a:p>
                  </a:txBody>
                  <a:tcPr/>
                </a:tc>
                <a:tc>
                  <a:txBody>
                    <a:bodyPr/>
                    <a:lstStyle/>
                    <a:p>
                      <a:r>
                        <a:rPr lang="en-US" sz="11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SNR313)</a:t>
                      </a:r>
                    </a:p>
                  </a:txBody>
                  <a:tcPr/>
                </a:tc>
                <a:extLst>
                  <a:ext uri="{0D108BD9-81ED-4DB2-BD59-A6C34878D82A}">
                    <a16:rowId xmlns:a16="http://schemas.microsoft.com/office/drawing/2014/main" val="3324370656"/>
                  </a:ext>
                </a:extLst>
              </a:tr>
              <a:tr h="370840">
                <a:tc>
                  <a:txBody>
                    <a:bodyPr/>
                    <a:lstStyle/>
                    <a:p>
                      <a:r>
                        <a:rPr lang="en-US" sz="1100" dirty="0"/>
                        <a:t>STA32</a:t>
                      </a:r>
                    </a:p>
                  </a:txBody>
                  <a:tcPr/>
                </a:tc>
                <a:tc>
                  <a:txBody>
                    <a:bodyPr/>
                    <a:lstStyle/>
                    <a:p>
                      <a:r>
                        <a:rPr lang="en-US" sz="1100" dirty="0"/>
                        <a:t>1 (or SNR321)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SNR322)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SNR323)</a:t>
                      </a:r>
                    </a:p>
                  </a:txBody>
                  <a:tcPr/>
                </a:tc>
                <a:extLst>
                  <a:ext uri="{0D108BD9-81ED-4DB2-BD59-A6C34878D82A}">
                    <a16:rowId xmlns:a16="http://schemas.microsoft.com/office/drawing/2014/main" val="3267865804"/>
                  </a:ext>
                </a:extLst>
              </a:tr>
            </a:tbl>
          </a:graphicData>
        </a:graphic>
      </p:graphicFrame>
      <p:sp>
        <p:nvSpPr>
          <p:cNvPr id="7" name="TextBox 6">
            <a:extLst>
              <a:ext uri="{FF2B5EF4-FFF2-40B4-BE49-F238E27FC236}">
                <a16:creationId xmlns:a16="http://schemas.microsoft.com/office/drawing/2014/main" id="{BAA20315-5CF8-4AE7-8AFE-4EF1253AB527}"/>
              </a:ext>
            </a:extLst>
          </p:cNvPr>
          <p:cNvSpPr txBox="1"/>
          <p:nvPr/>
        </p:nvSpPr>
        <p:spPr>
          <a:xfrm>
            <a:off x="5020772" y="1689516"/>
            <a:ext cx="548548" cy="338554"/>
          </a:xfrm>
          <a:prstGeom prst="rect">
            <a:avLst/>
          </a:prstGeom>
          <a:noFill/>
        </p:spPr>
        <p:txBody>
          <a:bodyPr wrap="none" rtlCol="0">
            <a:spAutoFit/>
          </a:bodyPr>
          <a:lstStyle/>
          <a:p>
            <a:r>
              <a:rPr lang="en-US" sz="1600" dirty="0">
                <a:solidFill>
                  <a:schemeClr val="tx1"/>
                </a:solidFill>
              </a:rPr>
              <a:t>AP1</a:t>
            </a:r>
          </a:p>
        </p:txBody>
      </p:sp>
      <p:sp>
        <p:nvSpPr>
          <p:cNvPr id="8" name="TextBox 7">
            <a:extLst>
              <a:ext uri="{FF2B5EF4-FFF2-40B4-BE49-F238E27FC236}">
                <a16:creationId xmlns:a16="http://schemas.microsoft.com/office/drawing/2014/main" id="{91DC91E4-A889-4D72-9C35-E91EC938B2E1}"/>
              </a:ext>
            </a:extLst>
          </p:cNvPr>
          <p:cNvSpPr txBox="1"/>
          <p:nvPr/>
        </p:nvSpPr>
        <p:spPr>
          <a:xfrm>
            <a:off x="3751887" y="4066641"/>
            <a:ext cx="548548" cy="338554"/>
          </a:xfrm>
          <a:prstGeom prst="rect">
            <a:avLst/>
          </a:prstGeom>
          <a:noFill/>
        </p:spPr>
        <p:txBody>
          <a:bodyPr wrap="none" rtlCol="0">
            <a:spAutoFit/>
          </a:bodyPr>
          <a:lstStyle/>
          <a:p>
            <a:r>
              <a:rPr lang="en-US" sz="1600" dirty="0">
                <a:solidFill>
                  <a:schemeClr val="tx1"/>
                </a:solidFill>
              </a:rPr>
              <a:t>AP2</a:t>
            </a:r>
          </a:p>
        </p:txBody>
      </p:sp>
      <p:sp>
        <p:nvSpPr>
          <p:cNvPr id="9" name="TextBox 8">
            <a:extLst>
              <a:ext uri="{FF2B5EF4-FFF2-40B4-BE49-F238E27FC236}">
                <a16:creationId xmlns:a16="http://schemas.microsoft.com/office/drawing/2014/main" id="{2556F1FE-5324-4945-A3BC-CFDF8E7C0679}"/>
              </a:ext>
            </a:extLst>
          </p:cNvPr>
          <p:cNvSpPr txBox="1"/>
          <p:nvPr/>
        </p:nvSpPr>
        <p:spPr>
          <a:xfrm>
            <a:off x="6706680" y="4000390"/>
            <a:ext cx="548548" cy="338554"/>
          </a:xfrm>
          <a:prstGeom prst="rect">
            <a:avLst/>
          </a:prstGeom>
          <a:noFill/>
        </p:spPr>
        <p:txBody>
          <a:bodyPr wrap="none" rtlCol="0">
            <a:spAutoFit/>
          </a:bodyPr>
          <a:lstStyle/>
          <a:p>
            <a:r>
              <a:rPr lang="en-US" sz="1600" dirty="0">
                <a:solidFill>
                  <a:schemeClr val="tx1"/>
                </a:solidFill>
              </a:rPr>
              <a:t>AP3</a:t>
            </a:r>
          </a:p>
        </p:txBody>
      </p:sp>
      <p:sp>
        <p:nvSpPr>
          <p:cNvPr id="10" name="Freeform: Shape 9">
            <a:extLst>
              <a:ext uri="{FF2B5EF4-FFF2-40B4-BE49-F238E27FC236}">
                <a16:creationId xmlns:a16="http://schemas.microsoft.com/office/drawing/2014/main" id="{371F199E-4526-4571-93CB-40FD06AFF49B}"/>
              </a:ext>
            </a:extLst>
          </p:cNvPr>
          <p:cNvSpPr/>
          <p:nvPr/>
        </p:nvSpPr>
        <p:spPr bwMode="auto">
          <a:xfrm>
            <a:off x="4797721" y="3283467"/>
            <a:ext cx="676162" cy="886200"/>
          </a:xfrm>
          <a:custGeom>
            <a:avLst/>
            <a:gdLst>
              <a:gd name="connsiteX0" fmla="*/ 0 w 676162"/>
              <a:gd name="connsiteY0" fmla="*/ 0 h 886200"/>
              <a:gd name="connsiteX1" fmla="*/ 280658 w 676162"/>
              <a:gd name="connsiteY1" fmla="*/ 244444 h 886200"/>
              <a:gd name="connsiteX2" fmla="*/ 579422 w 676162"/>
              <a:gd name="connsiteY2" fmla="*/ 307818 h 886200"/>
              <a:gd name="connsiteX3" fmla="*/ 669957 w 676162"/>
              <a:gd name="connsiteY3" fmla="*/ 851026 h 886200"/>
              <a:gd name="connsiteX4" fmla="*/ 660903 w 676162"/>
              <a:gd name="connsiteY4" fmla="*/ 787652 h 88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162" h="886200">
                <a:moveTo>
                  <a:pt x="0" y="0"/>
                </a:moveTo>
                <a:cubicBezTo>
                  <a:pt x="92044" y="96570"/>
                  <a:pt x="184088" y="193141"/>
                  <a:pt x="280658" y="244444"/>
                </a:cubicBezTo>
                <a:cubicBezTo>
                  <a:pt x="377228" y="295747"/>
                  <a:pt x="514539" y="206721"/>
                  <a:pt x="579422" y="307818"/>
                </a:cubicBezTo>
                <a:cubicBezTo>
                  <a:pt x="644305" y="408915"/>
                  <a:pt x="656377" y="771054"/>
                  <a:pt x="669957" y="851026"/>
                </a:cubicBezTo>
                <a:cubicBezTo>
                  <a:pt x="683537" y="930998"/>
                  <a:pt x="672220" y="859325"/>
                  <a:pt x="660903" y="787652"/>
                </a:cubicBezTo>
              </a:path>
            </a:pathLst>
          </a:cu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Freeform: Shape 10">
            <a:extLst>
              <a:ext uri="{FF2B5EF4-FFF2-40B4-BE49-F238E27FC236}">
                <a16:creationId xmlns:a16="http://schemas.microsoft.com/office/drawing/2014/main" id="{99F22784-553D-4CDD-8EDA-0C71F4CBF5BD}"/>
              </a:ext>
            </a:extLst>
          </p:cNvPr>
          <p:cNvSpPr/>
          <p:nvPr/>
        </p:nvSpPr>
        <p:spPr bwMode="auto">
          <a:xfrm flipH="1">
            <a:off x="5634667" y="3283467"/>
            <a:ext cx="546617" cy="886200"/>
          </a:xfrm>
          <a:custGeom>
            <a:avLst/>
            <a:gdLst>
              <a:gd name="connsiteX0" fmla="*/ 0 w 676162"/>
              <a:gd name="connsiteY0" fmla="*/ 0 h 886200"/>
              <a:gd name="connsiteX1" fmla="*/ 280658 w 676162"/>
              <a:gd name="connsiteY1" fmla="*/ 244444 h 886200"/>
              <a:gd name="connsiteX2" fmla="*/ 579422 w 676162"/>
              <a:gd name="connsiteY2" fmla="*/ 307818 h 886200"/>
              <a:gd name="connsiteX3" fmla="*/ 669957 w 676162"/>
              <a:gd name="connsiteY3" fmla="*/ 851026 h 886200"/>
              <a:gd name="connsiteX4" fmla="*/ 660903 w 676162"/>
              <a:gd name="connsiteY4" fmla="*/ 787652 h 88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162" h="886200">
                <a:moveTo>
                  <a:pt x="0" y="0"/>
                </a:moveTo>
                <a:cubicBezTo>
                  <a:pt x="92044" y="96570"/>
                  <a:pt x="184088" y="193141"/>
                  <a:pt x="280658" y="244444"/>
                </a:cubicBezTo>
                <a:cubicBezTo>
                  <a:pt x="377228" y="295747"/>
                  <a:pt x="514539" y="206721"/>
                  <a:pt x="579422" y="307818"/>
                </a:cubicBezTo>
                <a:cubicBezTo>
                  <a:pt x="644305" y="408915"/>
                  <a:pt x="656377" y="771054"/>
                  <a:pt x="669957" y="851026"/>
                </a:cubicBezTo>
                <a:cubicBezTo>
                  <a:pt x="683537" y="930998"/>
                  <a:pt x="672220" y="859325"/>
                  <a:pt x="660903" y="787652"/>
                </a:cubicBezTo>
              </a:path>
            </a:pathLst>
          </a:cu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1C826904-893F-4B2E-9F66-77FBC1DC5706}"/>
              </a:ext>
            </a:extLst>
          </p:cNvPr>
          <p:cNvSpPr txBox="1"/>
          <p:nvPr/>
        </p:nvSpPr>
        <p:spPr>
          <a:xfrm>
            <a:off x="4347293" y="4202504"/>
            <a:ext cx="2444066" cy="738664"/>
          </a:xfrm>
          <a:prstGeom prst="rect">
            <a:avLst/>
          </a:prstGeom>
          <a:noFill/>
        </p:spPr>
        <p:txBody>
          <a:bodyPr wrap="none" rtlCol="0">
            <a:spAutoFit/>
          </a:bodyPr>
          <a:lstStyle/>
          <a:p>
            <a:pPr algn="ctr"/>
            <a:r>
              <a:rPr lang="en-US" sz="1400" dirty="0">
                <a:solidFill>
                  <a:schemeClr val="tx1"/>
                </a:solidFill>
              </a:rPr>
              <a:t>Visible APs (0 or 1)</a:t>
            </a:r>
          </a:p>
          <a:p>
            <a:pPr algn="ctr"/>
            <a:r>
              <a:rPr lang="en-US" sz="1400" dirty="0">
                <a:solidFill>
                  <a:schemeClr val="tx1"/>
                </a:solidFill>
              </a:rPr>
              <a:t>Or</a:t>
            </a:r>
          </a:p>
          <a:p>
            <a:pPr algn="ctr"/>
            <a:r>
              <a:rPr lang="en-US" sz="1400" dirty="0">
                <a:solidFill>
                  <a:schemeClr val="tx1"/>
                </a:solidFill>
              </a:rPr>
              <a:t>SNR-per-STA from visible APs</a:t>
            </a:r>
          </a:p>
        </p:txBody>
      </p:sp>
      <p:sp>
        <p:nvSpPr>
          <p:cNvPr id="13" name="TextBox 12">
            <a:extLst>
              <a:ext uri="{FF2B5EF4-FFF2-40B4-BE49-F238E27FC236}">
                <a16:creationId xmlns:a16="http://schemas.microsoft.com/office/drawing/2014/main" id="{A0C78D05-CE93-4908-80FE-9BE8F06877C8}"/>
              </a:ext>
            </a:extLst>
          </p:cNvPr>
          <p:cNvSpPr txBox="1"/>
          <p:nvPr/>
        </p:nvSpPr>
        <p:spPr>
          <a:xfrm>
            <a:off x="4619052" y="1132549"/>
            <a:ext cx="1709662" cy="523220"/>
          </a:xfrm>
          <a:prstGeom prst="rect">
            <a:avLst/>
          </a:prstGeom>
          <a:noFill/>
        </p:spPr>
        <p:txBody>
          <a:bodyPr wrap="square" rtlCol="0">
            <a:spAutoFit/>
          </a:bodyPr>
          <a:lstStyle/>
          <a:p>
            <a:pPr algn="ctr"/>
            <a:r>
              <a:rPr lang="en-US" sz="1400" dirty="0">
                <a:solidFill>
                  <a:schemeClr val="tx1"/>
                </a:solidFill>
              </a:rPr>
              <a:t>Resource Allocation for all STAs</a:t>
            </a:r>
          </a:p>
        </p:txBody>
      </p:sp>
      <p:sp>
        <p:nvSpPr>
          <p:cNvPr id="14" name="Freeform: Shape 13">
            <a:extLst>
              <a:ext uri="{FF2B5EF4-FFF2-40B4-BE49-F238E27FC236}">
                <a16:creationId xmlns:a16="http://schemas.microsoft.com/office/drawing/2014/main" id="{35517354-C74B-4316-BD5F-DA6EB518CEFA}"/>
              </a:ext>
            </a:extLst>
          </p:cNvPr>
          <p:cNvSpPr/>
          <p:nvPr/>
        </p:nvSpPr>
        <p:spPr bwMode="auto">
          <a:xfrm>
            <a:off x="4289446" y="1500004"/>
            <a:ext cx="455023" cy="1276538"/>
          </a:xfrm>
          <a:custGeom>
            <a:avLst/>
            <a:gdLst>
              <a:gd name="connsiteX0" fmla="*/ 455023 w 455023"/>
              <a:gd name="connsiteY0" fmla="*/ 0 h 1276538"/>
              <a:gd name="connsiteX1" fmla="*/ 2350 w 455023"/>
              <a:gd name="connsiteY1" fmla="*/ 461727 h 1276538"/>
              <a:gd name="connsiteX2" fmla="*/ 310168 w 455023"/>
              <a:gd name="connsiteY2" fmla="*/ 1276538 h 1276538"/>
            </a:gdLst>
            <a:ahLst/>
            <a:cxnLst>
              <a:cxn ang="0">
                <a:pos x="connsiteX0" y="connsiteY0"/>
              </a:cxn>
              <a:cxn ang="0">
                <a:pos x="connsiteX1" y="connsiteY1"/>
              </a:cxn>
              <a:cxn ang="0">
                <a:pos x="connsiteX2" y="connsiteY2"/>
              </a:cxn>
            </a:cxnLst>
            <a:rect l="l" t="t" r="r" b="b"/>
            <a:pathLst>
              <a:path w="455023" h="1276538">
                <a:moveTo>
                  <a:pt x="455023" y="0"/>
                </a:moveTo>
                <a:cubicBezTo>
                  <a:pt x="240757" y="124485"/>
                  <a:pt x="26492" y="248971"/>
                  <a:pt x="2350" y="461727"/>
                </a:cubicBezTo>
                <a:cubicBezTo>
                  <a:pt x="-21793" y="674483"/>
                  <a:pt x="144187" y="975510"/>
                  <a:pt x="310168" y="1276538"/>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Freeform: Shape 14">
            <a:extLst>
              <a:ext uri="{FF2B5EF4-FFF2-40B4-BE49-F238E27FC236}">
                <a16:creationId xmlns:a16="http://schemas.microsoft.com/office/drawing/2014/main" id="{40573F29-559D-4898-9C80-9E7B362D04EF}"/>
              </a:ext>
            </a:extLst>
          </p:cNvPr>
          <p:cNvSpPr/>
          <p:nvPr/>
        </p:nvSpPr>
        <p:spPr bwMode="auto">
          <a:xfrm flipH="1">
            <a:off x="6246454" y="1404448"/>
            <a:ext cx="455024" cy="1276538"/>
          </a:xfrm>
          <a:custGeom>
            <a:avLst/>
            <a:gdLst>
              <a:gd name="connsiteX0" fmla="*/ 455023 w 455023"/>
              <a:gd name="connsiteY0" fmla="*/ 0 h 1276538"/>
              <a:gd name="connsiteX1" fmla="*/ 2350 w 455023"/>
              <a:gd name="connsiteY1" fmla="*/ 461727 h 1276538"/>
              <a:gd name="connsiteX2" fmla="*/ 310168 w 455023"/>
              <a:gd name="connsiteY2" fmla="*/ 1276538 h 1276538"/>
            </a:gdLst>
            <a:ahLst/>
            <a:cxnLst>
              <a:cxn ang="0">
                <a:pos x="connsiteX0" y="connsiteY0"/>
              </a:cxn>
              <a:cxn ang="0">
                <a:pos x="connsiteX1" y="connsiteY1"/>
              </a:cxn>
              <a:cxn ang="0">
                <a:pos x="connsiteX2" y="connsiteY2"/>
              </a:cxn>
            </a:cxnLst>
            <a:rect l="l" t="t" r="r" b="b"/>
            <a:pathLst>
              <a:path w="455023" h="1276538">
                <a:moveTo>
                  <a:pt x="455023" y="0"/>
                </a:moveTo>
                <a:cubicBezTo>
                  <a:pt x="240757" y="124485"/>
                  <a:pt x="26492" y="248971"/>
                  <a:pt x="2350" y="461727"/>
                </a:cubicBezTo>
                <a:cubicBezTo>
                  <a:pt x="-21793" y="674483"/>
                  <a:pt x="144187" y="975510"/>
                  <a:pt x="310168" y="1276538"/>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aphicFrame>
        <p:nvGraphicFramePr>
          <p:cNvPr id="16" name="Table 23">
            <a:extLst>
              <a:ext uri="{FF2B5EF4-FFF2-40B4-BE49-F238E27FC236}">
                <a16:creationId xmlns:a16="http://schemas.microsoft.com/office/drawing/2014/main" id="{F73F5964-C013-4893-9498-640A9BABCCC9}"/>
              </a:ext>
            </a:extLst>
          </p:cNvPr>
          <p:cNvGraphicFramePr>
            <a:graphicFrameLocks/>
          </p:cNvGraphicFramePr>
          <p:nvPr>
            <p:extLst>
              <p:ext uri="{D42A27DB-BD31-4B8C-83A1-F6EECF244321}">
                <p14:modId xmlns:p14="http://schemas.microsoft.com/office/powerpoint/2010/main" val="3016608442"/>
              </p:ext>
            </p:extLst>
          </p:nvPr>
        </p:nvGraphicFramePr>
        <p:xfrm>
          <a:off x="656925" y="5002694"/>
          <a:ext cx="4175080" cy="1112520"/>
        </p:xfrm>
        <a:graphic>
          <a:graphicData uri="http://schemas.openxmlformats.org/drawingml/2006/table">
            <a:tbl>
              <a:tblPr firstRow="1" bandRow="1">
                <a:tableStyleId>{5C22544A-7EE6-4342-B048-85BDC9FD1C3A}</a:tableStyleId>
              </a:tblPr>
              <a:tblGrid>
                <a:gridCol w="1043770">
                  <a:extLst>
                    <a:ext uri="{9D8B030D-6E8A-4147-A177-3AD203B41FA5}">
                      <a16:colId xmlns:a16="http://schemas.microsoft.com/office/drawing/2014/main" val="362838946"/>
                    </a:ext>
                  </a:extLst>
                </a:gridCol>
                <a:gridCol w="1043770">
                  <a:extLst>
                    <a:ext uri="{9D8B030D-6E8A-4147-A177-3AD203B41FA5}">
                      <a16:colId xmlns:a16="http://schemas.microsoft.com/office/drawing/2014/main" val="241051277"/>
                    </a:ext>
                  </a:extLst>
                </a:gridCol>
                <a:gridCol w="1043770">
                  <a:extLst>
                    <a:ext uri="{9D8B030D-6E8A-4147-A177-3AD203B41FA5}">
                      <a16:colId xmlns:a16="http://schemas.microsoft.com/office/drawing/2014/main" val="1992810648"/>
                    </a:ext>
                  </a:extLst>
                </a:gridCol>
                <a:gridCol w="1043770">
                  <a:extLst>
                    <a:ext uri="{9D8B030D-6E8A-4147-A177-3AD203B41FA5}">
                      <a16:colId xmlns:a16="http://schemas.microsoft.com/office/drawing/2014/main" val="1897275674"/>
                    </a:ext>
                  </a:extLst>
                </a:gridCol>
              </a:tblGrid>
              <a:tr h="370840">
                <a:tc>
                  <a:txBody>
                    <a:bodyPr/>
                    <a:lstStyle/>
                    <a:p>
                      <a:r>
                        <a:rPr lang="en-US" sz="1100" dirty="0"/>
                        <a:t>From AP2</a:t>
                      </a:r>
                    </a:p>
                  </a:txBody>
                  <a:tcPr/>
                </a:tc>
                <a:tc>
                  <a:txBody>
                    <a:bodyPr/>
                    <a:lstStyle/>
                    <a:p>
                      <a:r>
                        <a:rPr lang="en-US" sz="1100" dirty="0"/>
                        <a:t>AP1</a:t>
                      </a:r>
                    </a:p>
                  </a:txBody>
                  <a:tcPr/>
                </a:tc>
                <a:tc>
                  <a:txBody>
                    <a:bodyPr/>
                    <a:lstStyle/>
                    <a:p>
                      <a:r>
                        <a:rPr lang="en-US" sz="1100" dirty="0"/>
                        <a:t>AP2</a:t>
                      </a:r>
                    </a:p>
                  </a:txBody>
                  <a:tcPr/>
                </a:tc>
                <a:tc>
                  <a:txBody>
                    <a:bodyPr/>
                    <a:lstStyle/>
                    <a:p>
                      <a:r>
                        <a:rPr lang="en-US" sz="1100" dirty="0"/>
                        <a:t>AP3</a:t>
                      </a:r>
                    </a:p>
                  </a:txBody>
                  <a:tcPr/>
                </a:tc>
                <a:extLst>
                  <a:ext uri="{0D108BD9-81ED-4DB2-BD59-A6C34878D82A}">
                    <a16:rowId xmlns:a16="http://schemas.microsoft.com/office/drawing/2014/main" val="665888743"/>
                  </a:ext>
                </a:extLst>
              </a:tr>
              <a:tr h="370840">
                <a:tc>
                  <a:txBody>
                    <a:bodyPr/>
                    <a:lstStyle/>
                    <a:p>
                      <a:r>
                        <a:rPr lang="en-US" sz="1100" dirty="0"/>
                        <a:t>STA21</a:t>
                      </a:r>
                    </a:p>
                  </a:txBody>
                  <a:tcPr/>
                </a:tc>
                <a:tc>
                  <a:txBody>
                    <a:bodyPr/>
                    <a:lstStyle/>
                    <a:p>
                      <a:r>
                        <a:rPr lang="en-US" sz="1100" dirty="0"/>
                        <a:t>1 (or SNR211)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SNR212)</a:t>
                      </a:r>
                    </a:p>
                  </a:txBody>
                  <a:tcPr/>
                </a:tc>
                <a:tc>
                  <a:txBody>
                    <a:bodyPr/>
                    <a:lstStyle/>
                    <a:p>
                      <a:r>
                        <a:rPr lang="en-US" sz="1100" dirty="0"/>
                        <a:t>1 (or SNR213)</a:t>
                      </a:r>
                    </a:p>
                  </a:txBody>
                  <a:tcPr/>
                </a:tc>
                <a:extLst>
                  <a:ext uri="{0D108BD9-81ED-4DB2-BD59-A6C34878D82A}">
                    <a16:rowId xmlns:a16="http://schemas.microsoft.com/office/drawing/2014/main" val="3324370656"/>
                  </a:ext>
                </a:extLst>
              </a:tr>
              <a:tr h="370840">
                <a:tc>
                  <a:txBody>
                    <a:bodyPr/>
                    <a:lstStyle/>
                    <a:p>
                      <a:r>
                        <a:rPr lang="en-US" sz="1100" dirty="0"/>
                        <a:t>STA22</a:t>
                      </a:r>
                    </a:p>
                  </a:txBody>
                  <a:tcPr/>
                </a:tc>
                <a:tc>
                  <a:txBody>
                    <a:bodyPr/>
                    <a:lstStyle/>
                    <a:p>
                      <a:r>
                        <a:rPr lang="en-US" sz="11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SNR222)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SNR223)</a:t>
                      </a:r>
                    </a:p>
                  </a:txBody>
                  <a:tcPr/>
                </a:tc>
                <a:extLst>
                  <a:ext uri="{0D108BD9-81ED-4DB2-BD59-A6C34878D82A}">
                    <a16:rowId xmlns:a16="http://schemas.microsoft.com/office/drawing/2014/main" val="3267865804"/>
                  </a:ext>
                </a:extLst>
              </a:tr>
            </a:tbl>
          </a:graphicData>
        </a:graphic>
      </p:graphicFrame>
      <p:graphicFrame>
        <p:nvGraphicFramePr>
          <p:cNvPr id="17" name="Table 23">
            <a:extLst>
              <a:ext uri="{FF2B5EF4-FFF2-40B4-BE49-F238E27FC236}">
                <a16:creationId xmlns:a16="http://schemas.microsoft.com/office/drawing/2014/main" id="{963598D6-039E-4082-B6D8-FD72C1E2C4A0}"/>
              </a:ext>
            </a:extLst>
          </p:cNvPr>
          <p:cNvGraphicFramePr>
            <a:graphicFrameLocks/>
          </p:cNvGraphicFramePr>
          <p:nvPr>
            <p:extLst>
              <p:ext uri="{D42A27DB-BD31-4B8C-83A1-F6EECF244321}">
                <p14:modId xmlns:p14="http://schemas.microsoft.com/office/powerpoint/2010/main" val="1773685059"/>
              </p:ext>
            </p:extLst>
          </p:nvPr>
        </p:nvGraphicFramePr>
        <p:xfrm>
          <a:off x="7366001" y="1222982"/>
          <a:ext cx="3888430" cy="1683720"/>
        </p:xfrm>
        <a:graphic>
          <a:graphicData uri="http://schemas.openxmlformats.org/drawingml/2006/table">
            <a:tbl>
              <a:tblPr firstRow="1" bandRow="1">
                <a:tableStyleId>{93296810-A885-4BE3-A3E7-6D5BEEA58F35}</a:tableStyleId>
              </a:tblPr>
              <a:tblGrid>
                <a:gridCol w="777686">
                  <a:extLst>
                    <a:ext uri="{9D8B030D-6E8A-4147-A177-3AD203B41FA5}">
                      <a16:colId xmlns:a16="http://schemas.microsoft.com/office/drawing/2014/main" val="362838946"/>
                    </a:ext>
                  </a:extLst>
                </a:gridCol>
                <a:gridCol w="777686">
                  <a:extLst>
                    <a:ext uri="{9D8B030D-6E8A-4147-A177-3AD203B41FA5}">
                      <a16:colId xmlns:a16="http://schemas.microsoft.com/office/drawing/2014/main" val="241051277"/>
                    </a:ext>
                  </a:extLst>
                </a:gridCol>
                <a:gridCol w="777686">
                  <a:extLst>
                    <a:ext uri="{9D8B030D-6E8A-4147-A177-3AD203B41FA5}">
                      <a16:colId xmlns:a16="http://schemas.microsoft.com/office/drawing/2014/main" val="1897275674"/>
                    </a:ext>
                  </a:extLst>
                </a:gridCol>
                <a:gridCol w="777686">
                  <a:extLst>
                    <a:ext uri="{9D8B030D-6E8A-4147-A177-3AD203B41FA5}">
                      <a16:colId xmlns:a16="http://schemas.microsoft.com/office/drawing/2014/main" val="3195309735"/>
                    </a:ext>
                  </a:extLst>
                </a:gridCol>
                <a:gridCol w="777686">
                  <a:extLst>
                    <a:ext uri="{9D8B030D-6E8A-4147-A177-3AD203B41FA5}">
                      <a16:colId xmlns:a16="http://schemas.microsoft.com/office/drawing/2014/main" val="3421512577"/>
                    </a:ext>
                  </a:extLst>
                </a:gridCol>
              </a:tblGrid>
              <a:tr h="394204">
                <a:tc>
                  <a:txBody>
                    <a:bodyPr/>
                    <a:lstStyle/>
                    <a:p>
                      <a:r>
                        <a:rPr lang="en-US" sz="1100" dirty="0"/>
                        <a:t>From AP1</a:t>
                      </a:r>
                    </a:p>
                  </a:txBody>
                  <a:tcPr/>
                </a:tc>
                <a:tc>
                  <a:txBody>
                    <a:bodyPr/>
                    <a:lstStyle/>
                    <a:p>
                      <a:r>
                        <a:rPr lang="en-US" sz="1100" dirty="0"/>
                        <a:t>CH1</a:t>
                      </a:r>
                    </a:p>
                  </a:txBody>
                  <a:tcPr/>
                </a:tc>
                <a:tc>
                  <a:txBody>
                    <a:bodyPr/>
                    <a:lstStyle/>
                    <a:p>
                      <a:r>
                        <a:rPr lang="en-US" sz="1100" dirty="0"/>
                        <a:t>CH2</a:t>
                      </a:r>
                    </a:p>
                  </a:txBody>
                  <a:tcPr/>
                </a:tc>
                <a:tc>
                  <a:txBody>
                    <a:bodyPr/>
                    <a:lstStyle/>
                    <a:p>
                      <a:r>
                        <a:rPr lang="en-US" sz="1100" dirty="0"/>
                        <a:t>CH3</a:t>
                      </a:r>
                    </a:p>
                  </a:txBody>
                  <a:tcPr/>
                </a:tc>
                <a:tc>
                  <a:txBody>
                    <a:bodyPr/>
                    <a:lstStyle/>
                    <a:p>
                      <a:r>
                        <a:rPr lang="en-US" sz="1100" dirty="0"/>
                        <a:t>CH4</a:t>
                      </a:r>
                    </a:p>
                  </a:txBody>
                  <a:tcPr/>
                </a:tc>
                <a:extLst>
                  <a:ext uri="{0D108BD9-81ED-4DB2-BD59-A6C34878D82A}">
                    <a16:rowId xmlns:a16="http://schemas.microsoft.com/office/drawing/2014/main" val="665888743"/>
                  </a:ext>
                </a:extLst>
              </a:tr>
              <a:tr h="286920">
                <a:tc>
                  <a:txBody>
                    <a:bodyPr/>
                    <a:lstStyle/>
                    <a:p>
                      <a:r>
                        <a:rPr lang="en-US" sz="1100" dirty="0"/>
                        <a:t>STA11</a:t>
                      </a:r>
                    </a:p>
                  </a:txBody>
                  <a:tcPr/>
                </a:tc>
                <a:tc>
                  <a:txBody>
                    <a:bodyPr/>
                    <a:lstStyle/>
                    <a:p>
                      <a:r>
                        <a:rPr lang="en-US" sz="1100" dirty="0"/>
                        <a:t>1</a:t>
                      </a:r>
                    </a:p>
                  </a:txBody>
                  <a:tcPr/>
                </a:tc>
                <a:tc>
                  <a:txBody>
                    <a:bodyPr/>
                    <a:lstStyle/>
                    <a:p>
                      <a:r>
                        <a:rPr lang="en-US" sz="1100" dirty="0"/>
                        <a:t>0</a:t>
                      </a:r>
                    </a:p>
                  </a:txBody>
                  <a:tcPr/>
                </a:tc>
                <a:tc>
                  <a:txBody>
                    <a:bodyPr/>
                    <a:lstStyle/>
                    <a:p>
                      <a:r>
                        <a:rPr lang="en-US" sz="1100" dirty="0"/>
                        <a:t>1</a:t>
                      </a:r>
                    </a:p>
                  </a:txBody>
                  <a:tcPr/>
                </a:tc>
                <a:tc>
                  <a:txBody>
                    <a:bodyPr/>
                    <a:lstStyle/>
                    <a:p>
                      <a:r>
                        <a:rPr lang="en-US" sz="1100" dirty="0"/>
                        <a:t>0</a:t>
                      </a:r>
                    </a:p>
                  </a:txBody>
                  <a:tcPr/>
                </a:tc>
                <a:extLst>
                  <a:ext uri="{0D108BD9-81ED-4DB2-BD59-A6C34878D82A}">
                    <a16:rowId xmlns:a16="http://schemas.microsoft.com/office/drawing/2014/main" val="3324370656"/>
                  </a:ext>
                </a:extLst>
              </a:tr>
              <a:tr h="286920">
                <a:tc>
                  <a:txBody>
                    <a:bodyPr/>
                    <a:lstStyle/>
                    <a:p>
                      <a:r>
                        <a:rPr lang="en-US" sz="1100" dirty="0"/>
                        <a:t>STA21</a:t>
                      </a:r>
                    </a:p>
                  </a:txBody>
                  <a:tcPr/>
                </a:tc>
                <a:tc>
                  <a:txBody>
                    <a:bodyPr/>
                    <a:lstStyle/>
                    <a:p>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0</a:t>
                      </a:r>
                    </a:p>
                  </a:txBody>
                  <a:tcPr/>
                </a:tc>
                <a:extLst>
                  <a:ext uri="{0D108BD9-81ED-4DB2-BD59-A6C34878D82A}">
                    <a16:rowId xmlns:a16="http://schemas.microsoft.com/office/drawing/2014/main" val="3267865804"/>
                  </a:ext>
                </a:extLst>
              </a:tr>
              <a:tr h="366046">
                <a:tc>
                  <a:txBody>
                    <a:bodyPr/>
                    <a:lstStyle/>
                    <a:p>
                      <a:pPr algn="ctr"/>
                      <a:r>
                        <a:rPr lang="en-US" sz="2000" dirty="0"/>
                        <a:t>…</a:t>
                      </a:r>
                    </a:p>
                  </a:txBody>
                  <a:tcPr/>
                </a:tc>
                <a:tc gridSpan="4">
                  <a:txBody>
                    <a:bodyPr/>
                    <a:lstStyle/>
                    <a:p>
                      <a:pPr algn="ctr"/>
                      <a:r>
                        <a:rPr lang="en-US" sz="2000" dirty="0"/>
                        <a:t>…</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tc>
                <a:extLst>
                  <a:ext uri="{0D108BD9-81ED-4DB2-BD59-A6C34878D82A}">
                    <a16:rowId xmlns:a16="http://schemas.microsoft.com/office/drawing/2014/main" val="1695404731"/>
                  </a:ext>
                </a:extLst>
              </a:tr>
              <a:tr h="286920">
                <a:tc>
                  <a:txBody>
                    <a:bodyPr/>
                    <a:lstStyle/>
                    <a:p>
                      <a:r>
                        <a:rPr lang="en-US" sz="1100" dirty="0"/>
                        <a:t>STA32</a:t>
                      </a:r>
                    </a:p>
                  </a:txBody>
                  <a:tcPr/>
                </a:tc>
                <a:tc>
                  <a:txBody>
                    <a:bodyPr/>
                    <a:lstStyle/>
                    <a:p>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a:t>
                      </a:r>
                    </a:p>
                  </a:txBody>
                  <a:tcPr/>
                </a:tc>
                <a:extLst>
                  <a:ext uri="{0D108BD9-81ED-4DB2-BD59-A6C34878D82A}">
                    <a16:rowId xmlns:a16="http://schemas.microsoft.com/office/drawing/2014/main" val="1939430537"/>
                  </a:ext>
                </a:extLst>
              </a:tr>
            </a:tbl>
          </a:graphicData>
        </a:graphic>
      </p:graphicFrame>
      <p:grpSp>
        <p:nvGrpSpPr>
          <p:cNvPr id="19" name="Group 4">
            <a:extLst>
              <a:ext uri="{FF2B5EF4-FFF2-40B4-BE49-F238E27FC236}">
                <a16:creationId xmlns:a16="http://schemas.microsoft.com/office/drawing/2014/main" id="{D20EAA9B-A74F-419D-B1CC-71137FD36EB3}"/>
              </a:ext>
            </a:extLst>
          </p:cNvPr>
          <p:cNvGrpSpPr>
            <a:grpSpLocks noChangeAspect="1"/>
          </p:cNvGrpSpPr>
          <p:nvPr/>
        </p:nvGrpSpPr>
        <p:grpSpPr bwMode="auto">
          <a:xfrm>
            <a:off x="4013200" y="2052142"/>
            <a:ext cx="3138488" cy="1981200"/>
            <a:chOff x="2528" y="1891"/>
            <a:chExt cx="1977" cy="1248"/>
          </a:xfrm>
        </p:grpSpPr>
        <p:sp>
          <p:nvSpPr>
            <p:cNvPr id="20" name="AutoShape 3">
              <a:extLst>
                <a:ext uri="{FF2B5EF4-FFF2-40B4-BE49-F238E27FC236}">
                  <a16:creationId xmlns:a16="http://schemas.microsoft.com/office/drawing/2014/main" id="{EE1397B5-AE4F-4778-B6D4-DF12EB58D0A3}"/>
                </a:ext>
              </a:extLst>
            </p:cNvPr>
            <p:cNvSpPr>
              <a:spLocks noChangeAspect="1" noChangeArrowheads="1" noTextEdit="1"/>
            </p:cNvSpPr>
            <p:nvPr/>
          </p:nvSpPr>
          <p:spPr bwMode="auto">
            <a:xfrm>
              <a:off x="2528" y="1891"/>
              <a:ext cx="1977"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5">
              <a:extLst>
                <a:ext uri="{FF2B5EF4-FFF2-40B4-BE49-F238E27FC236}">
                  <a16:creationId xmlns:a16="http://schemas.microsoft.com/office/drawing/2014/main" id="{E8C578EC-7752-4DE0-B3F7-DB28BE5FAD4F}"/>
                </a:ext>
              </a:extLst>
            </p:cNvPr>
            <p:cNvSpPr>
              <a:spLocks noEditPoints="1"/>
            </p:cNvSpPr>
            <p:nvPr/>
          </p:nvSpPr>
          <p:spPr bwMode="auto">
            <a:xfrm>
              <a:off x="3340" y="1899"/>
              <a:ext cx="222"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solidFill>
              <a:srgbClr val="96AFDE"/>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6">
              <a:extLst>
                <a:ext uri="{FF2B5EF4-FFF2-40B4-BE49-F238E27FC236}">
                  <a16:creationId xmlns:a16="http://schemas.microsoft.com/office/drawing/2014/main" id="{AC1EE06E-79D1-4DBD-9EEC-937BBF869825}"/>
                </a:ext>
              </a:extLst>
            </p:cNvPr>
            <p:cNvSpPr>
              <a:spLocks noEditPoints="1"/>
            </p:cNvSpPr>
            <p:nvPr/>
          </p:nvSpPr>
          <p:spPr bwMode="auto">
            <a:xfrm>
              <a:off x="3340" y="1899"/>
              <a:ext cx="222"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7">
              <a:extLst>
                <a:ext uri="{FF2B5EF4-FFF2-40B4-BE49-F238E27FC236}">
                  <a16:creationId xmlns:a16="http://schemas.microsoft.com/office/drawing/2014/main" id="{9DA4E351-79CC-47B0-8A45-B30C045E9489}"/>
                </a:ext>
              </a:extLst>
            </p:cNvPr>
            <p:cNvSpPr>
              <a:spLocks/>
            </p:cNvSpPr>
            <p:nvPr/>
          </p:nvSpPr>
          <p:spPr bwMode="auto">
            <a:xfrm>
              <a:off x="3433" y="1965"/>
              <a:ext cx="36" cy="74"/>
            </a:xfrm>
            <a:custGeom>
              <a:avLst/>
              <a:gdLst>
                <a:gd name="T0" fmla="*/ 47 w 131"/>
                <a:gd name="T1" fmla="*/ 129 h 268"/>
                <a:gd name="T2" fmla="*/ 47 w 131"/>
                <a:gd name="T3" fmla="*/ 268 h 268"/>
                <a:gd name="T4" fmla="*/ 83 w 131"/>
                <a:gd name="T5" fmla="*/ 268 h 268"/>
                <a:gd name="T6" fmla="*/ 83 w 131"/>
                <a:gd name="T7" fmla="*/ 129 h 268"/>
                <a:gd name="T8" fmla="*/ 131 w 131"/>
                <a:gd name="T9" fmla="*/ 65 h 268"/>
                <a:gd name="T10" fmla="*/ 65 w 131"/>
                <a:gd name="T11" fmla="*/ 0 h 268"/>
                <a:gd name="T12" fmla="*/ 0 w 131"/>
                <a:gd name="T13" fmla="*/ 65 h 268"/>
                <a:gd name="T14" fmla="*/ 47 w 131"/>
                <a:gd name="T15" fmla="*/ 129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268">
                  <a:moveTo>
                    <a:pt x="47" y="129"/>
                  </a:moveTo>
                  <a:lnTo>
                    <a:pt x="47" y="268"/>
                  </a:lnTo>
                  <a:lnTo>
                    <a:pt x="83" y="268"/>
                  </a:lnTo>
                  <a:lnTo>
                    <a:pt x="83" y="129"/>
                  </a:lnTo>
                  <a:cubicBezTo>
                    <a:pt x="111" y="121"/>
                    <a:pt x="131" y="95"/>
                    <a:pt x="131" y="65"/>
                  </a:cubicBezTo>
                  <a:cubicBezTo>
                    <a:pt x="131" y="29"/>
                    <a:pt x="102" y="0"/>
                    <a:pt x="65" y="0"/>
                  </a:cubicBezTo>
                  <a:cubicBezTo>
                    <a:pt x="29" y="0"/>
                    <a:pt x="0" y="29"/>
                    <a:pt x="0" y="65"/>
                  </a:cubicBezTo>
                  <a:cubicBezTo>
                    <a:pt x="0" y="95"/>
                    <a:pt x="20" y="121"/>
                    <a:pt x="47" y="129"/>
                  </a:cubicBezTo>
                  <a:close/>
                </a:path>
              </a:pathLst>
            </a:custGeom>
            <a:solidFill>
              <a:srgbClr val="26437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8">
              <a:extLst>
                <a:ext uri="{FF2B5EF4-FFF2-40B4-BE49-F238E27FC236}">
                  <a16:creationId xmlns:a16="http://schemas.microsoft.com/office/drawing/2014/main" id="{26F6149E-1A2B-4C1E-B429-8E05ACA4AA80}"/>
                </a:ext>
              </a:extLst>
            </p:cNvPr>
            <p:cNvSpPr>
              <a:spLocks/>
            </p:cNvSpPr>
            <p:nvPr/>
          </p:nvSpPr>
          <p:spPr bwMode="auto">
            <a:xfrm>
              <a:off x="3401" y="2039"/>
              <a:ext cx="100" cy="194"/>
            </a:xfrm>
            <a:custGeom>
              <a:avLst/>
              <a:gdLst>
                <a:gd name="T0" fmla="*/ 100 w 100"/>
                <a:gd name="T1" fmla="*/ 194 h 194"/>
                <a:gd name="T2" fmla="*/ 0 w 100"/>
                <a:gd name="T3" fmla="*/ 194 h 194"/>
                <a:gd name="T4" fmla="*/ 32 w 100"/>
                <a:gd name="T5" fmla="*/ 0 h 194"/>
                <a:gd name="T6" fmla="*/ 68 w 100"/>
                <a:gd name="T7" fmla="*/ 0 h 194"/>
                <a:gd name="T8" fmla="*/ 100 w 100"/>
                <a:gd name="T9" fmla="*/ 194 h 194"/>
              </a:gdLst>
              <a:ahLst/>
              <a:cxnLst>
                <a:cxn ang="0">
                  <a:pos x="T0" y="T1"/>
                </a:cxn>
                <a:cxn ang="0">
                  <a:pos x="T2" y="T3"/>
                </a:cxn>
                <a:cxn ang="0">
                  <a:pos x="T4" y="T5"/>
                </a:cxn>
                <a:cxn ang="0">
                  <a:pos x="T6" y="T7"/>
                </a:cxn>
                <a:cxn ang="0">
                  <a:pos x="T8" y="T9"/>
                </a:cxn>
              </a:cxnLst>
              <a:rect l="0" t="0" r="r" b="b"/>
              <a:pathLst>
                <a:path w="100" h="194">
                  <a:moveTo>
                    <a:pt x="100" y="194"/>
                  </a:moveTo>
                  <a:lnTo>
                    <a:pt x="0" y="194"/>
                  </a:lnTo>
                  <a:lnTo>
                    <a:pt x="32" y="0"/>
                  </a:lnTo>
                  <a:lnTo>
                    <a:pt x="68" y="0"/>
                  </a:lnTo>
                  <a:lnTo>
                    <a:pt x="100" y="194"/>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9">
              <a:extLst>
                <a:ext uri="{FF2B5EF4-FFF2-40B4-BE49-F238E27FC236}">
                  <a16:creationId xmlns:a16="http://schemas.microsoft.com/office/drawing/2014/main" id="{19ADFDBA-7A3C-4082-A4E2-4BC4CBE03DC9}"/>
                </a:ext>
              </a:extLst>
            </p:cNvPr>
            <p:cNvSpPr>
              <a:spLocks/>
            </p:cNvSpPr>
            <p:nvPr/>
          </p:nvSpPr>
          <p:spPr bwMode="auto">
            <a:xfrm>
              <a:off x="3401" y="2039"/>
              <a:ext cx="100" cy="194"/>
            </a:xfrm>
            <a:custGeom>
              <a:avLst/>
              <a:gdLst>
                <a:gd name="T0" fmla="*/ 100 w 100"/>
                <a:gd name="T1" fmla="*/ 194 h 194"/>
                <a:gd name="T2" fmla="*/ 0 w 100"/>
                <a:gd name="T3" fmla="*/ 194 h 194"/>
                <a:gd name="T4" fmla="*/ 32 w 100"/>
                <a:gd name="T5" fmla="*/ 0 h 194"/>
                <a:gd name="T6" fmla="*/ 68 w 100"/>
                <a:gd name="T7" fmla="*/ 0 h 194"/>
                <a:gd name="T8" fmla="*/ 100 w 100"/>
                <a:gd name="T9" fmla="*/ 194 h 194"/>
              </a:gdLst>
              <a:ahLst/>
              <a:cxnLst>
                <a:cxn ang="0">
                  <a:pos x="T0" y="T1"/>
                </a:cxn>
                <a:cxn ang="0">
                  <a:pos x="T2" y="T3"/>
                </a:cxn>
                <a:cxn ang="0">
                  <a:pos x="T4" y="T5"/>
                </a:cxn>
                <a:cxn ang="0">
                  <a:pos x="T6" y="T7"/>
                </a:cxn>
                <a:cxn ang="0">
                  <a:pos x="T8" y="T9"/>
                </a:cxn>
              </a:cxnLst>
              <a:rect l="0" t="0" r="r" b="b"/>
              <a:pathLst>
                <a:path w="100" h="194">
                  <a:moveTo>
                    <a:pt x="100" y="194"/>
                  </a:moveTo>
                  <a:lnTo>
                    <a:pt x="0" y="194"/>
                  </a:lnTo>
                  <a:lnTo>
                    <a:pt x="32" y="0"/>
                  </a:lnTo>
                  <a:lnTo>
                    <a:pt x="68" y="0"/>
                  </a:lnTo>
                  <a:lnTo>
                    <a:pt x="100" y="194"/>
                  </a:ln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0">
              <a:extLst>
                <a:ext uri="{FF2B5EF4-FFF2-40B4-BE49-F238E27FC236}">
                  <a16:creationId xmlns:a16="http://schemas.microsoft.com/office/drawing/2014/main" id="{DF1167FA-1508-4D45-AEF7-D6D49FA055ED}"/>
                </a:ext>
              </a:extLst>
            </p:cNvPr>
            <p:cNvSpPr>
              <a:spLocks noEditPoints="1"/>
            </p:cNvSpPr>
            <p:nvPr/>
          </p:nvSpPr>
          <p:spPr bwMode="auto">
            <a:xfrm>
              <a:off x="2535" y="2801"/>
              <a:ext cx="221"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1">
              <a:extLst>
                <a:ext uri="{FF2B5EF4-FFF2-40B4-BE49-F238E27FC236}">
                  <a16:creationId xmlns:a16="http://schemas.microsoft.com/office/drawing/2014/main" id="{BB77008D-311F-4059-8830-76AA28461F98}"/>
                </a:ext>
              </a:extLst>
            </p:cNvPr>
            <p:cNvSpPr>
              <a:spLocks noEditPoints="1"/>
            </p:cNvSpPr>
            <p:nvPr/>
          </p:nvSpPr>
          <p:spPr bwMode="auto">
            <a:xfrm>
              <a:off x="2535" y="2801"/>
              <a:ext cx="221"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2">
              <a:extLst>
                <a:ext uri="{FF2B5EF4-FFF2-40B4-BE49-F238E27FC236}">
                  <a16:creationId xmlns:a16="http://schemas.microsoft.com/office/drawing/2014/main" id="{FC85D975-DBE6-4055-B8E4-F8A7C184924B}"/>
                </a:ext>
              </a:extLst>
            </p:cNvPr>
            <p:cNvSpPr>
              <a:spLocks/>
            </p:cNvSpPr>
            <p:nvPr/>
          </p:nvSpPr>
          <p:spPr bwMode="auto">
            <a:xfrm>
              <a:off x="2628" y="2867"/>
              <a:ext cx="36" cy="75"/>
            </a:xfrm>
            <a:custGeom>
              <a:avLst/>
              <a:gdLst>
                <a:gd name="T0" fmla="*/ 47 w 131"/>
                <a:gd name="T1" fmla="*/ 129 h 268"/>
                <a:gd name="T2" fmla="*/ 47 w 131"/>
                <a:gd name="T3" fmla="*/ 268 h 268"/>
                <a:gd name="T4" fmla="*/ 83 w 131"/>
                <a:gd name="T5" fmla="*/ 268 h 268"/>
                <a:gd name="T6" fmla="*/ 83 w 131"/>
                <a:gd name="T7" fmla="*/ 129 h 268"/>
                <a:gd name="T8" fmla="*/ 131 w 131"/>
                <a:gd name="T9" fmla="*/ 65 h 268"/>
                <a:gd name="T10" fmla="*/ 65 w 131"/>
                <a:gd name="T11" fmla="*/ 0 h 268"/>
                <a:gd name="T12" fmla="*/ 0 w 131"/>
                <a:gd name="T13" fmla="*/ 65 h 268"/>
                <a:gd name="T14" fmla="*/ 47 w 131"/>
                <a:gd name="T15" fmla="*/ 129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268">
                  <a:moveTo>
                    <a:pt x="47" y="129"/>
                  </a:moveTo>
                  <a:lnTo>
                    <a:pt x="47" y="268"/>
                  </a:lnTo>
                  <a:lnTo>
                    <a:pt x="83" y="268"/>
                  </a:lnTo>
                  <a:lnTo>
                    <a:pt x="83" y="129"/>
                  </a:lnTo>
                  <a:cubicBezTo>
                    <a:pt x="111" y="121"/>
                    <a:pt x="131" y="95"/>
                    <a:pt x="131" y="65"/>
                  </a:cubicBezTo>
                  <a:cubicBezTo>
                    <a:pt x="131" y="29"/>
                    <a:pt x="102" y="0"/>
                    <a:pt x="65" y="0"/>
                  </a:cubicBezTo>
                  <a:cubicBezTo>
                    <a:pt x="29" y="0"/>
                    <a:pt x="0" y="29"/>
                    <a:pt x="0" y="65"/>
                  </a:cubicBezTo>
                  <a:cubicBezTo>
                    <a:pt x="0" y="95"/>
                    <a:pt x="20" y="121"/>
                    <a:pt x="47" y="129"/>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3">
              <a:extLst>
                <a:ext uri="{FF2B5EF4-FFF2-40B4-BE49-F238E27FC236}">
                  <a16:creationId xmlns:a16="http://schemas.microsoft.com/office/drawing/2014/main" id="{853C770B-9F32-41F9-A8BF-879C1A4AF74B}"/>
                </a:ext>
              </a:extLst>
            </p:cNvPr>
            <p:cNvSpPr>
              <a:spLocks/>
            </p:cNvSpPr>
            <p:nvPr/>
          </p:nvSpPr>
          <p:spPr bwMode="auto">
            <a:xfrm>
              <a:off x="2595" y="2942"/>
              <a:ext cx="101" cy="193"/>
            </a:xfrm>
            <a:custGeom>
              <a:avLst/>
              <a:gdLst>
                <a:gd name="T0" fmla="*/ 101 w 101"/>
                <a:gd name="T1" fmla="*/ 193 h 193"/>
                <a:gd name="T2" fmla="*/ 0 w 101"/>
                <a:gd name="T3" fmla="*/ 193 h 193"/>
                <a:gd name="T4" fmla="*/ 33 w 101"/>
                <a:gd name="T5" fmla="*/ 0 h 193"/>
                <a:gd name="T6" fmla="*/ 69 w 101"/>
                <a:gd name="T7" fmla="*/ 0 h 193"/>
                <a:gd name="T8" fmla="*/ 101 w 101"/>
                <a:gd name="T9" fmla="*/ 193 h 193"/>
              </a:gdLst>
              <a:ahLst/>
              <a:cxnLst>
                <a:cxn ang="0">
                  <a:pos x="T0" y="T1"/>
                </a:cxn>
                <a:cxn ang="0">
                  <a:pos x="T2" y="T3"/>
                </a:cxn>
                <a:cxn ang="0">
                  <a:pos x="T4" y="T5"/>
                </a:cxn>
                <a:cxn ang="0">
                  <a:pos x="T6" y="T7"/>
                </a:cxn>
                <a:cxn ang="0">
                  <a:pos x="T8" y="T9"/>
                </a:cxn>
              </a:cxnLst>
              <a:rect l="0" t="0" r="r" b="b"/>
              <a:pathLst>
                <a:path w="101" h="193">
                  <a:moveTo>
                    <a:pt x="101" y="193"/>
                  </a:moveTo>
                  <a:lnTo>
                    <a:pt x="0" y="193"/>
                  </a:lnTo>
                  <a:lnTo>
                    <a:pt x="33" y="0"/>
                  </a:lnTo>
                  <a:lnTo>
                    <a:pt x="69" y="0"/>
                  </a:lnTo>
                  <a:lnTo>
                    <a:pt x="101" y="193"/>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4">
              <a:extLst>
                <a:ext uri="{FF2B5EF4-FFF2-40B4-BE49-F238E27FC236}">
                  <a16:creationId xmlns:a16="http://schemas.microsoft.com/office/drawing/2014/main" id="{7BE19BB8-5172-4D74-A5D1-A6B480DE57E2}"/>
                </a:ext>
              </a:extLst>
            </p:cNvPr>
            <p:cNvSpPr>
              <a:spLocks/>
            </p:cNvSpPr>
            <p:nvPr/>
          </p:nvSpPr>
          <p:spPr bwMode="auto">
            <a:xfrm>
              <a:off x="2595" y="2942"/>
              <a:ext cx="101" cy="193"/>
            </a:xfrm>
            <a:custGeom>
              <a:avLst/>
              <a:gdLst>
                <a:gd name="T0" fmla="*/ 101 w 101"/>
                <a:gd name="T1" fmla="*/ 193 h 193"/>
                <a:gd name="T2" fmla="*/ 0 w 101"/>
                <a:gd name="T3" fmla="*/ 193 h 193"/>
                <a:gd name="T4" fmla="*/ 33 w 101"/>
                <a:gd name="T5" fmla="*/ 0 h 193"/>
                <a:gd name="T6" fmla="*/ 69 w 101"/>
                <a:gd name="T7" fmla="*/ 0 h 193"/>
                <a:gd name="T8" fmla="*/ 101 w 101"/>
                <a:gd name="T9" fmla="*/ 193 h 193"/>
              </a:gdLst>
              <a:ahLst/>
              <a:cxnLst>
                <a:cxn ang="0">
                  <a:pos x="T0" y="T1"/>
                </a:cxn>
                <a:cxn ang="0">
                  <a:pos x="T2" y="T3"/>
                </a:cxn>
                <a:cxn ang="0">
                  <a:pos x="T4" y="T5"/>
                </a:cxn>
                <a:cxn ang="0">
                  <a:pos x="T6" y="T7"/>
                </a:cxn>
                <a:cxn ang="0">
                  <a:pos x="T8" y="T9"/>
                </a:cxn>
              </a:cxnLst>
              <a:rect l="0" t="0" r="r" b="b"/>
              <a:pathLst>
                <a:path w="101" h="193">
                  <a:moveTo>
                    <a:pt x="101" y="193"/>
                  </a:moveTo>
                  <a:lnTo>
                    <a:pt x="0" y="193"/>
                  </a:lnTo>
                  <a:lnTo>
                    <a:pt x="33" y="0"/>
                  </a:lnTo>
                  <a:lnTo>
                    <a:pt x="69" y="0"/>
                  </a:lnTo>
                  <a:lnTo>
                    <a:pt x="101" y="193"/>
                  </a:ln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15">
              <a:extLst>
                <a:ext uri="{FF2B5EF4-FFF2-40B4-BE49-F238E27FC236}">
                  <a16:creationId xmlns:a16="http://schemas.microsoft.com/office/drawing/2014/main" id="{ADCDE4A5-F4DE-4CB9-8438-8900F91A49D9}"/>
                </a:ext>
              </a:extLst>
            </p:cNvPr>
            <p:cNvSpPr>
              <a:spLocks noEditPoints="1"/>
            </p:cNvSpPr>
            <p:nvPr/>
          </p:nvSpPr>
          <p:spPr bwMode="auto">
            <a:xfrm>
              <a:off x="4280" y="2801"/>
              <a:ext cx="221"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6">
              <a:extLst>
                <a:ext uri="{FF2B5EF4-FFF2-40B4-BE49-F238E27FC236}">
                  <a16:creationId xmlns:a16="http://schemas.microsoft.com/office/drawing/2014/main" id="{7EE70C50-C359-4BA3-B751-84B38957DFE7}"/>
                </a:ext>
              </a:extLst>
            </p:cNvPr>
            <p:cNvSpPr>
              <a:spLocks noEditPoints="1"/>
            </p:cNvSpPr>
            <p:nvPr/>
          </p:nvSpPr>
          <p:spPr bwMode="auto">
            <a:xfrm>
              <a:off x="4280" y="2801"/>
              <a:ext cx="221"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17">
              <a:extLst>
                <a:ext uri="{FF2B5EF4-FFF2-40B4-BE49-F238E27FC236}">
                  <a16:creationId xmlns:a16="http://schemas.microsoft.com/office/drawing/2014/main" id="{EC5283A8-459F-49DE-8EFE-BD1E5DEF5427}"/>
                </a:ext>
              </a:extLst>
            </p:cNvPr>
            <p:cNvSpPr>
              <a:spLocks/>
            </p:cNvSpPr>
            <p:nvPr/>
          </p:nvSpPr>
          <p:spPr bwMode="auto">
            <a:xfrm>
              <a:off x="4372" y="2867"/>
              <a:ext cx="37" cy="75"/>
            </a:xfrm>
            <a:custGeom>
              <a:avLst/>
              <a:gdLst>
                <a:gd name="T0" fmla="*/ 47 w 131"/>
                <a:gd name="T1" fmla="*/ 129 h 268"/>
                <a:gd name="T2" fmla="*/ 47 w 131"/>
                <a:gd name="T3" fmla="*/ 268 h 268"/>
                <a:gd name="T4" fmla="*/ 83 w 131"/>
                <a:gd name="T5" fmla="*/ 268 h 268"/>
                <a:gd name="T6" fmla="*/ 83 w 131"/>
                <a:gd name="T7" fmla="*/ 129 h 268"/>
                <a:gd name="T8" fmla="*/ 131 w 131"/>
                <a:gd name="T9" fmla="*/ 65 h 268"/>
                <a:gd name="T10" fmla="*/ 65 w 131"/>
                <a:gd name="T11" fmla="*/ 0 h 268"/>
                <a:gd name="T12" fmla="*/ 0 w 131"/>
                <a:gd name="T13" fmla="*/ 65 h 268"/>
                <a:gd name="T14" fmla="*/ 47 w 131"/>
                <a:gd name="T15" fmla="*/ 129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268">
                  <a:moveTo>
                    <a:pt x="47" y="129"/>
                  </a:moveTo>
                  <a:lnTo>
                    <a:pt x="47" y="268"/>
                  </a:lnTo>
                  <a:lnTo>
                    <a:pt x="83" y="268"/>
                  </a:lnTo>
                  <a:lnTo>
                    <a:pt x="83" y="129"/>
                  </a:lnTo>
                  <a:cubicBezTo>
                    <a:pt x="111" y="121"/>
                    <a:pt x="131" y="95"/>
                    <a:pt x="131" y="65"/>
                  </a:cubicBezTo>
                  <a:cubicBezTo>
                    <a:pt x="131" y="29"/>
                    <a:pt x="102" y="0"/>
                    <a:pt x="65" y="0"/>
                  </a:cubicBezTo>
                  <a:cubicBezTo>
                    <a:pt x="29" y="0"/>
                    <a:pt x="0" y="29"/>
                    <a:pt x="0" y="65"/>
                  </a:cubicBezTo>
                  <a:cubicBezTo>
                    <a:pt x="0" y="95"/>
                    <a:pt x="20" y="121"/>
                    <a:pt x="47" y="129"/>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18">
              <a:extLst>
                <a:ext uri="{FF2B5EF4-FFF2-40B4-BE49-F238E27FC236}">
                  <a16:creationId xmlns:a16="http://schemas.microsoft.com/office/drawing/2014/main" id="{8D186277-5514-49FF-8E7F-6D545D3C7DB9}"/>
                </a:ext>
              </a:extLst>
            </p:cNvPr>
            <p:cNvSpPr>
              <a:spLocks/>
            </p:cNvSpPr>
            <p:nvPr/>
          </p:nvSpPr>
          <p:spPr bwMode="auto">
            <a:xfrm>
              <a:off x="4340" y="2942"/>
              <a:ext cx="101" cy="193"/>
            </a:xfrm>
            <a:custGeom>
              <a:avLst/>
              <a:gdLst>
                <a:gd name="T0" fmla="*/ 101 w 101"/>
                <a:gd name="T1" fmla="*/ 193 h 193"/>
                <a:gd name="T2" fmla="*/ 0 w 101"/>
                <a:gd name="T3" fmla="*/ 193 h 193"/>
                <a:gd name="T4" fmla="*/ 32 w 101"/>
                <a:gd name="T5" fmla="*/ 0 h 193"/>
                <a:gd name="T6" fmla="*/ 68 w 101"/>
                <a:gd name="T7" fmla="*/ 0 h 193"/>
                <a:gd name="T8" fmla="*/ 101 w 101"/>
                <a:gd name="T9" fmla="*/ 193 h 193"/>
              </a:gdLst>
              <a:ahLst/>
              <a:cxnLst>
                <a:cxn ang="0">
                  <a:pos x="T0" y="T1"/>
                </a:cxn>
                <a:cxn ang="0">
                  <a:pos x="T2" y="T3"/>
                </a:cxn>
                <a:cxn ang="0">
                  <a:pos x="T4" y="T5"/>
                </a:cxn>
                <a:cxn ang="0">
                  <a:pos x="T6" y="T7"/>
                </a:cxn>
                <a:cxn ang="0">
                  <a:pos x="T8" y="T9"/>
                </a:cxn>
              </a:cxnLst>
              <a:rect l="0" t="0" r="r" b="b"/>
              <a:pathLst>
                <a:path w="101" h="193">
                  <a:moveTo>
                    <a:pt x="101" y="193"/>
                  </a:moveTo>
                  <a:lnTo>
                    <a:pt x="0" y="193"/>
                  </a:lnTo>
                  <a:lnTo>
                    <a:pt x="32" y="0"/>
                  </a:lnTo>
                  <a:lnTo>
                    <a:pt x="68" y="0"/>
                  </a:lnTo>
                  <a:lnTo>
                    <a:pt x="101" y="193"/>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9">
              <a:extLst>
                <a:ext uri="{FF2B5EF4-FFF2-40B4-BE49-F238E27FC236}">
                  <a16:creationId xmlns:a16="http://schemas.microsoft.com/office/drawing/2014/main" id="{AFDA7E39-AF4B-46A0-B1B3-6706C7061915}"/>
                </a:ext>
              </a:extLst>
            </p:cNvPr>
            <p:cNvSpPr>
              <a:spLocks/>
            </p:cNvSpPr>
            <p:nvPr/>
          </p:nvSpPr>
          <p:spPr bwMode="auto">
            <a:xfrm>
              <a:off x="4340" y="2942"/>
              <a:ext cx="101" cy="193"/>
            </a:xfrm>
            <a:custGeom>
              <a:avLst/>
              <a:gdLst>
                <a:gd name="T0" fmla="*/ 101 w 101"/>
                <a:gd name="T1" fmla="*/ 193 h 193"/>
                <a:gd name="T2" fmla="*/ 0 w 101"/>
                <a:gd name="T3" fmla="*/ 193 h 193"/>
                <a:gd name="T4" fmla="*/ 32 w 101"/>
                <a:gd name="T5" fmla="*/ 0 h 193"/>
                <a:gd name="T6" fmla="*/ 68 w 101"/>
                <a:gd name="T7" fmla="*/ 0 h 193"/>
                <a:gd name="T8" fmla="*/ 101 w 101"/>
                <a:gd name="T9" fmla="*/ 193 h 193"/>
              </a:gdLst>
              <a:ahLst/>
              <a:cxnLst>
                <a:cxn ang="0">
                  <a:pos x="T0" y="T1"/>
                </a:cxn>
                <a:cxn ang="0">
                  <a:pos x="T2" y="T3"/>
                </a:cxn>
                <a:cxn ang="0">
                  <a:pos x="T4" y="T5"/>
                </a:cxn>
                <a:cxn ang="0">
                  <a:pos x="T6" y="T7"/>
                </a:cxn>
                <a:cxn ang="0">
                  <a:pos x="T8" y="T9"/>
                </a:cxn>
              </a:cxnLst>
              <a:rect l="0" t="0" r="r" b="b"/>
              <a:pathLst>
                <a:path w="101" h="193">
                  <a:moveTo>
                    <a:pt x="101" y="193"/>
                  </a:moveTo>
                  <a:lnTo>
                    <a:pt x="0" y="193"/>
                  </a:lnTo>
                  <a:lnTo>
                    <a:pt x="32" y="0"/>
                  </a:lnTo>
                  <a:lnTo>
                    <a:pt x="68" y="0"/>
                  </a:lnTo>
                  <a:lnTo>
                    <a:pt x="101" y="193"/>
                  </a:ln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Line 20">
              <a:extLst>
                <a:ext uri="{FF2B5EF4-FFF2-40B4-BE49-F238E27FC236}">
                  <a16:creationId xmlns:a16="http://schemas.microsoft.com/office/drawing/2014/main" id="{C19504B8-5A7D-4BF2-AEB5-25FD65E87756}"/>
                </a:ext>
              </a:extLst>
            </p:cNvPr>
            <p:cNvSpPr>
              <a:spLocks noChangeShapeType="1"/>
            </p:cNvSpPr>
            <p:nvPr/>
          </p:nvSpPr>
          <p:spPr bwMode="auto">
            <a:xfrm flipV="1">
              <a:off x="2663" y="2067"/>
              <a:ext cx="585" cy="583"/>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21">
              <a:extLst>
                <a:ext uri="{FF2B5EF4-FFF2-40B4-BE49-F238E27FC236}">
                  <a16:creationId xmlns:a16="http://schemas.microsoft.com/office/drawing/2014/main" id="{3AEC407F-B4CA-4666-9120-5F346E217748}"/>
                </a:ext>
              </a:extLst>
            </p:cNvPr>
            <p:cNvSpPr>
              <a:spLocks/>
            </p:cNvSpPr>
            <p:nvPr/>
          </p:nvSpPr>
          <p:spPr bwMode="auto">
            <a:xfrm>
              <a:off x="2612" y="2627"/>
              <a:ext cx="75" cy="74"/>
            </a:xfrm>
            <a:custGeom>
              <a:avLst/>
              <a:gdLst>
                <a:gd name="T0" fmla="*/ 75 w 75"/>
                <a:gd name="T1" fmla="*/ 37 h 74"/>
                <a:gd name="T2" fmla="*/ 0 w 75"/>
                <a:gd name="T3" fmla="*/ 74 h 74"/>
                <a:gd name="T4" fmla="*/ 37 w 75"/>
                <a:gd name="T5" fmla="*/ 0 h 74"/>
                <a:gd name="T6" fmla="*/ 75 w 75"/>
                <a:gd name="T7" fmla="*/ 37 h 74"/>
              </a:gdLst>
              <a:ahLst/>
              <a:cxnLst>
                <a:cxn ang="0">
                  <a:pos x="T0" y="T1"/>
                </a:cxn>
                <a:cxn ang="0">
                  <a:pos x="T2" y="T3"/>
                </a:cxn>
                <a:cxn ang="0">
                  <a:pos x="T4" y="T5"/>
                </a:cxn>
                <a:cxn ang="0">
                  <a:pos x="T6" y="T7"/>
                </a:cxn>
              </a:cxnLst>
              <a:rect l="0" t="0" r="r" b="b"/>
              <a:pathLst>
                <a:path w="75" h="74">
                  <a:moveTo>
                    <a:pt x="75" y="37"/>
                  </a:moveTo>
                  <a:lnTo>
                    <a:pt x="0" y="74"/>
                  </a:lnTo>
                  <a:lnTo>
                    <a:pt x="37" y="0"/>
                  </a:lnTo>
                  <a:lnTo>
                    <a:pt x="75" y="3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22">
              <a:extLst>
                <a:ext uri="{FF2B5EF4-FFF2-40B4-BE49-F238E27FC236}">
                  <a16:creationId xmlns:a16="http://schemas.microsoft.com/office/drawing/2014/main" id="{FC613BB6-51A3-44CC-9851-B36AE609C2D6}"/>
                </a:ext>
              </a:extLst>
            </p:cNvPr>
            <p:cNvSpPr>
              <a:spLocks noChangeShapeType="1"/>
            </p:cNvSpPr>
            <p:nvPr/>
          </p:nvSpPr>
          <p:spPr bwMode="auto">
            <a:xfrm flipH="1" flipV="1">
              <a:off x="3711" y="2057"/>
              <a:ext cx="662" cy="660"/>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23">
              <a:extLst>
                <a:ext uri="{FF2B5EF4-FFF2-40B4-BE49-F238E27FC236}">
                  <a16:creationId xmlns:a16="http://schemas.microsoft.com/office/drawing/2014/main" id="{73C4C79D-83FF-4FDF-A35F-A32B470D4BB1}"/>
                </a:ext>
              </a:extLst>
            </p:cNvPr>
            <p:cNvSpPr>
              <a:spLocks/>
            </p:cNvSpPr>
            <p:nvPr/>
          </p:nvSpPr>
          <p:spPr bwMode="auto">
            <a:xfrm>
              <a:off x="4350" y="2694"/>
              <a:ext cx="74" cy="74"/>
            </a:xfrm>
            <a:custGeom>
              <a:avLst/>
              <a:gdLst>
                <a:gd name="T0" fmla="*/ 37 w 74"/>
                <a:gd name="T1" fmla="*/ 0 h 74"/>
                <a:gd name="T2" fmla="*/ 74 w 74"/>
                <a:gd name="T3" fmla="*/ 74 h 74"/>
                <a:gd name="T4" fmla="*/ 0 w 74"/>
                <a:gd name="T5" fmla="*/ 37 h 74"/>
                <a:gd name="T6" fmla="*/ 37 w 74"/>
                <a:gd name="T7" fmla="*/ 0 h 74"/>
              </a:gdLst>
              <a:ahLst/>
              <a:cxnLst>
                <a:cxn ang="0">
                  <a:pos x="T0" y="T1"/>
                </a:cxn>
                <a:cxn ang="0">
                  <a:pos x="T2" y="T3"/>
                </a:cxn>
                <a:cxn ang="0">
                  <a:pos x="T4" y="T5"/>
                </a:cxn>
                <a:cxn ang="0">
                  <a:pos x="T6" y="T7"/>
                </a:cxn>
              </a:cxnLst>
              <a:rect l="0" t="0" r="r" b="b"/>
              <a:pathLst>
                <a:path w="74" h="74">
                  <a:moveTo>
                    <a:pt x="37" y="0"/>
                  </a:moveTo>
                  <a:lnTo>
                    <a:pt x="74" y="74"/>
                  </a:lnTo>
                  <a:lnTo>
                    <a:pt x="0" y="37"/>
                  </a:lnTo>
                  <a:lnTo>
                    <a:pt x="37"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24">
              <a:extLst>
                <a:ext uri="{FF2B5EF4-FFF2-40B4-BE49-F238E27FC236}">
                  <a16:creationId xmlns:a16="http://schemas.microsoft.com/office/drawing/2014/main" id="{0CDE14CD-2C01-4E4B-A611-1EF55C55573D}"/>
                </a:ext>
              </a:extLst>
            </p:cNvPr>
            <p:cNvSpPr>
              <a:spLocks noChangeShapeType="1"/>
            </p:cNvSpPr>
            <p:nvPr/>
          </p:nvSpPr>
          <p:spPr bwMode="auto">
            <a:xfrm flipH="1">
              <a:off x="2801" y="2351"/>
              <a:ext cx="498" cy="496"/>
            </a:xfrm>
            <a:prstGeom prst="line">
              <a:avLst/>
            </a:prstGeom>
            <a:noFill/>
            <a:ln w="12700" cap="rnd">
              <a:solidFill>
                <a:srgbClr val="00B05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25">
              <a:extLst>
                <a:ext uri="{FF2B5EF4-FFF2-40B4-BE49-F238E27FC236}">
                  <a16:creationId xmlns:a16="http://schemas.microsoft.com/office/drawing/2014/main" id="{033D976C-3B6B-4837-9FD9-C77AD407AA27}"/>
                </a:ext>
              </a:extLst>
            </p:cNvPr>
            <p:cNvSpPr>
              <a:spLocks/>
            </p:cNvSpPr>
            <p:nvPr/>
          </p:nvSpPr>
          <p:spPr bwMode="auto">
            <a:xfrm>
              <a:off x="3276" y="2300"/>
              <a:ext cx="74" cy="74"/>
            </a:xfrm>
            <a:custGeom>
              <a:avLst/>
              <a:gdLst>
                <a:gd name="T0" fmla="*/ 0 w 74"/>
                <a:gd name="T1" fmla="*/ 37 h 74"/>
                <a:gd name="T2" fmla="*/ 74 w 74"/>
                <a:gd name="T3" fmla="*/ 0 h 74"/>
                <a:gd name="T4" fmla="*/ 37 w 74"/>
                <a:gd name="T5" fmla="*/ 74 h 74"/>
                <a:gd name="T6" fmla="*/ 0 w 74"/>
                <a:gd name="T7" fmla="*/ 37 h 74"/>
              </a:gdLst>
              <a:ahLst/>
              <a:cxnLst>
                <a:cxn ang="0">
                  <a:pos x="T0" y="T1"/>
                </a:cxn>
                <a:cxn ang="0">
                  <a:pos x="T2" y="T3"/>
                </a:cxn>
                <a:cxn ang="0">
                  <a:pos x="T4" y="T5"/>
                </a:cxn>
                <a:cxn ang="0">
                  <a:pos x="T6" y="T7"/>
                </a:cxn>
              </a:cxnLst>
              <a:rect l="0" t="0" r="r" b="b"/>
              <a:pathLst>
                <a:path w="74" h="74">
                  <a:moveTo>
                    <a:pt x="0" y="37"/>
                  </a:moveTo>
                  <a:lnTo>
                    <a:pt x="74" y="0"/>
                  </a:lnTo>
                  <a:lnTo>
                    <a:pt x="37" y="74"/>
                  </a:lnTo>
                  <a:lnTo>
                    <a:pt x="0" y="37"/>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Line 26">
              <a:extLst>
                <a:ext uri="{FF2B5EF4-FFF2-40B4-BE49-F238E27FC236}">
                  <a16:creationId xmlns:a16="http://schemas.microsoft.com/office/drawing/2014/main" id="{B49EE977-05E8-414C-A7CE-AFF1B5CF8852}"/>
                </a:ext>
              </a:extLst>
            </p:cNvPr>
            <p:cNvSpPr>
              <a:spLocks noChangeShapeType="1"/>
            </p:cNvSpPr>
            <p:nvPr/>
          </p:nvSpPr>
          <p:spPr bwMode="auto">
            <a:xfrm>
              <a:off x="3636" y="2351"/>
              <a:ext cx="564" cy="562"/>
            </a:xfrm>
            <a:prstGeom prst="line">
              <a:avLst/>
            </a:prstGeom>
            <a:noFill/>
            <a:ln w="12700" cap="rnd">
              <a:solidFill>
                <a:srgbClr val="00B05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27">
              <a:extLst>
                <a:ext uri="{FF2B5EF4-FFF2-40B4-BE49-F238E27FC236}">
                  <a16:creationId xmlns:a16="http://schemas.microsoft.com/office/drawing/2014/main" id="{CCBF8C63-663D-40AF-9457-0B5672805A6C}"/>
                </a:ext>
              </a:extLst>
            </p:cNvPr>
            <p:cNvSpPr>
              <a:spLocks/>
            </p:cNvSpPr>
            <p:nvPr/>
          </p:nvSpPr>
          <p:spPr bwMode="auto">
            <a:xfrm>
              <a:off x="3585" y="2300"/>
              <a:ext cx="74" cy="74"/>
            </a:xfrm>
            <a:custGeom>
              <a:avLst/>
              <a:gdLst>
                <a:gd name="T0" fmla="*/ 37 w 74"/>
                <a:gd name="T1" fmla="*/ 74 h 74"/>
                <a:gd name="T2" fmla="*/ 0 w 74"/>
                <a:gd name="T3" fmla="*/ 0 h 74"/>
                <a:gd name="T4" fmla="*/ 74 w 74"/>
                <a:gd name="T5" fmla="*/ 37 h 74"/>
                <a:gd name="T6" fmla="*/ 37 w 74"/>
                <a:gd name="T7" fmla="*/ 74 h 74"/>
              </a:gdLst>
              <a:ahLst/>
              <a:cxnLst>
                <a:cxn ang="0">
                  <a:pos x="T0" y="T1"/>
                </a:cxn>
                <a:cxn ang="0">
                  <a:pos x="T2" y="T3"/>
                </a:cxn>
                <a:cxn ang="0">
                  <a:pos x="T4" y="T5"/>
                </a:cxn>
                <a:cxn ang="0">
                  <a:pos x="T6" y="T7"/>
                </a:cxn>
              </a:cxnLst>
              <a:rect l="0" t="0" r="r" b="b"/>
              <a:pathLst>
                <a:path w="74" h="74">
                  <a:moveTo>
                    <a:pt x="37" y="74"/>
                  </a:moveTo>
                  <a:lnTo>
                    <a:pt x="0" y="0"/>
                  </a:lnTo>
                  <a:lnTo>
                    <a:pt x="74" y="37"/>
                  </a:lnTo>
                  <a:lnTo>
                    <a:pt x="37" y="74"/>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mc:AlternateContent xmlns:mc="http://schemas.openxmlformats.org/markup-compatibility/2006" xmlns:a14="http://schemas.microsoft.com/office/drawing/2010/main">
        <mc:Choice Requires="a14">
          <p:sp>
            <p:nvSpPr>
              <p:cNvPr id="45" name="Content Placeholder 2">
                <a:extLst>
                  <a:ext uri="{FF2B5EF4-FFF2-40B4-BE49-F238E27FC236}">
                    <a16:creationId xmlns:a16="http://schemas.microsoft.com/office/drawing/2014/main" id="{A2B93BA7-E342-478E-B0BC-5CE5BF75A79F}"/>
                  </a:ext>
                </a:extLst>
              </p:cNvPr>
              <p:cNvSpPr>
                <a:spLocks noGrp="1"/>
              </p:cNvSpPr>
              <p:nvPr>
                <p:ph idx="1"/>
              </p:nvPr>
            </p:nvSpPr>
            <p:spPr>
              <a:xfrm>
                <a:off x="335360" y="1404448"/>
                <a:ext cx="3601640" cy="1981200"/>
              </a:xfrm>
            </p:spPr>
            <p:txBody>
              <a:bodyPr/>
              <a:lstStyle/>
              <a:p>
                <a:pPr marL="0" indent="0"/>
                <a:r>
                  <a:rPr lang="en-US" sz="2000" dirty="0"/>
                  <a:t>Assumptions (cont.)</a:t>
                </a:r>
              </a:p>
              <a:p>
                <a:pPr marL="457200" lvl="1">
                  <a:buFont typeface="Arial" panose="020B0604020202020204" pitchFamily="34" charset="0"/>
                  <a:buChar char="•"/>
                </a:pPr>
                <a:r>
                  <a:rPr lang="en-US" sz="1800" dirty="0"/>
                  <a:t>Shared APs provide the sharing AP with, for each STA-AP pair</a:t>
                </a:r>
              </a:p>
              <a:p>
                <a:pPr marL="857250" lvl="2">
                  <a:buFont typeface="Arial" panose="020B0604020202020204" pitchFamily="34" charset="0"/>
                  <a:buChar char="•"/>
                </a:pPr>
                <a:r>
                  <a:rPr lang="en-US" sz="1600" dirty="0"/>
                  <a:t>RSSI (or SNR) measurements </a:t>
                </a:r>
              </a:p>
              <a:p>
                <a:pPr marL="628650" lvl="2" indent="0"/>
                <a:r>
                  <a:rPr lang="en-US" sz="1600" dirty="0"/>
                  <a:t>Or </a:t>
                </a:r>
                <a:endParaRPr lang="en-US" sz="1600" b="0" i="0" dirty="0">
                  <a:latin typeface="Cambria Math" panose="02040503050406030204" pitchFamily="18" charset="0"/>
                </a:endParaRPr>
              </a:p>
              <a:p>
                <a:pPr marL="857250" lvl="2">
                  <a:buFont typeface="Arial" panose="020B0604020202020204" pitchFamily="34" charset="0"/>
                  <a:buChar char="•"/>
                </a:pPr>
                <a14:m>
                  <m:oMath xmlns:m="http://schemas.openxmlformats.org/officeDocument/2006/math">
                    <m:r>
                      <m:rPr>
                        <m:sty m:val="p"/>
                      </m:rPr>
                      <a:rPr lang="en-US" sz="1600" b="0" i="0" smtClean="0">
                        <a:latin typeface="Cambria Math" panose="02040503050406030204" pitchFamily="18" charset="0"/>
                      </a:rPr>
                      <m:t>RSSI</m:t>
                    </m:r>
                    <m:r>
                      <a:rPr lang="en-US" sz="1600" b="0" i="0" smtClean="0">
                        <a:latin typeface="Cambria Math" panose="02040503050406030204" pitchFamily="18" charset="0"/>
                      </a:rPr>
                      <m:t> </m:t>
                    </m:r>
                    <m:d>
                      <m:dPr>
                        <m:ctrlPr>
                          <a:rPr lang="en-US" sz="1600" b="0" i="1" smtClean="0">
                            <a:latin typeface="Cambria Math" panose="02040503050406030204" pitchFamily="18" charset="0"/>
                          </a:rPr>
                        </m:ctrlPr>
                      </m:dPr>
                      <m:e>
                        <m:r>
                          <m:rPr>
                            <m:sty m:val="p"/>
                          </m:rPr>
                          <a:rPr lang="en-US" sz="1600" b="0" i="0" smtClean="0">
                            <a:latin typeface="Cambria Math" panose="02040503050406030204" pitchFamily="18" charset="0"/>
                          </a:rPr>
                          <m:t>or</m:t>
                        </m:r>
                        <m:r>
                          <a:rPr lang="en-US" sz="1600" b="0" i="0" smtClean="0">
                            <a:latin typeface="Cambria Math" panose="02040503050406030204" pitchFamily="18" charset="0"/>
                          </a:rPr>
                          <m:t> </m:t>
                        </m:r>
                        <m:r>
                          <m:rPr>
                            <m:sty m:val="p"/>
                          </m:rPr>
                          <a:rPr lang="en-US" sz="1600" b="0" i="0" smtClean="0">
                            <a:latin typeface="Cambria Math" panose="02040503050406030204" pitchFamily="18" charset="0"/>
                          </a:rPr>
                          <m:t>SNR</m:t>
                        </m:r>
                      </m:e>
                    </m:d>
                    <m:r>
                      <a:rPr lang="en-US" sz="1600" b="0" i="1" smtClean="0">
                        <a:latin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𝑎</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𝑡h𝑟𝑒𝑠h𝑜𝑑</m:t>
                    </m:r>
                  </m:oMath>
                </a14:m>
                <a:endParaRPr lang="en-US" sz="1600" dirty="0"/>
              </a:p>
              <a:p>
                <a:pPr marL="457200" lvl="1">
                  <a:buFont typeface="Arial" panose="020B0604020202020204" pitchFamily="34" charset="0"/>
                  <a:buChar char="•"/>
                </a:pPr>
                <a:r>
                  <a:rPr lang="en-US" sz="1800" dirty="0"/>
                  <a:t>Full scheduling information is sent back to all shared APs</a:t>
                </a:r>
              </a:p>
              <a:p>
                <a:pPr marL="857250" lvl="2">
                  <a:buFont typeface="Arial" panose="020B0604020202020204" pitchFamily="34" charset="0"/>
                  <a:buChar char="•"/>
                </a:pPr>
                <a:r>
                  <a:rPr lang="en-US" sz="1600" dirty="0"/>
                  <a:t>RU allocation for all STAs</a:t>
                </a:r>
              </a:p>
            </p:txBody>
          </p:sp>
        </mc:Choice>
        <mc:Fallback xmlns="">
          <p:sp>
            <p:nvSpPr>
              <p:cNvPr id="45" name="Content Placeholder 2">
                <a:extLst>
                  <a:ext uri="{FF2B5EF4-FFF2-40B4-BE49-F238E27FC236}">
                    <a16:creationId xmlns:a16="http://schemas.microsoft.com/office/drawing/2014/main" id="{A2B93BA7-E342-478E-B0BC-5CE5BF75A79F}"/>
                  </a:ext>
                </a:extLst>
              </p:cNvPr>
              <p:cNvSpPr>
                <a:spLocks noGrp="1" noRot="1" noChangeAspect="1" noMove="1" noResize="1" noEditPoints="1" noAdjustHandles="1" noChangeArrowheads="1" noChangeShapeType="1" noTextEdit="1"/>
              </p:cNvSpPr>
              <p:nvPr>
                <p:ph idx="1"/>
              </p:nvPr>
            </p:nvSpPr>
            <p:spPr>
              <a:xfrm>
                <a:off x="335360" y="1404448"/>
                <a:ext cx="3601640" cy="1981200"/>
              </a:xfrm>
              <a:blipFill>
                <a:blip r:embed="rId2"/>
                <a:stretch>
                  <a:fillRect l="-1692" t="-1538" r="-1184" b="-48000"/>
                </a:stretch>
              </a:blipFill>
            </p:spPr>
            <p:txBody>
              <a:bodyPr/>
              <a:lstStyle/>
              <a:p>
                <a:r>
                  <a:rPr lang="en-US">
                    <a:noFill/>
                  </a:rPr>
                  <a:t> </a:t>
                </a:r>
              </a:p>
            </p:txBody>
          </p:sp>
        </mc:Fallback>
      </mc:AlternateContent>
      <p:grpSp>
        <p:nvGrpSpPr>
          <p:cNvPr id="51" name="Group 50">
            <a:extLst>
              <a:ext uri="{FF2B5EF4-FFF2-40B4-BE49-F238E27FC236}">
                <a16:creationId xmlns:a16="http://schemas.microsoft.com/office/drawing/2014/main" id="{721ECD8C-C2B7-43E5-8835-40801CB77C44}"/>
              </a:ext>
            </a:extLst>
          </p:cNvPr>
          <p:cNvGrpSpPr/>
          <p:nvPr/>
        </p:nvGrpSpPr>
        <p:grpSpPr>
          <a:xfrm>
            <a:off x="8653940" y="3313513"/>
            <a:ext cx="2015066" cy="1162852"/>
            <a:chOff x="804889" y="3176092"/>
            <a:chExt cx="2015066" cy="1162852"/>
          </a:xfrm>
        </p:grpSpPr>
        <p:pic>
          <p:nvPicPr>
            <p:cNvPr id="46" name="Picture 45">
              <a:extLst>
                <a:ext uri="{FF2B5EF4-FFF2-40B4-BE49-F238E27FC236}">
                  <a16:creationId xmlns:a16="http://schemas.microsoft.com/office/drawing/2014/main" id="{D3A61937-5E94-4928-B586-85B1E631E6C0}"/>
                </a:ext>
              </a:extLst>
            </p:cNvPr>
            <p:cNvPicPr>
              <a:picLocks noChangeAspect="1"/>
            </p:cNvPicPr>
            <p:nvPr/>
          </p:nvPicPr>
          <p:blipFill>
            <a:blip r:embed="rId3"/>
            <a:stretch>
              <a:fillRect/>
            </a:stretch>
          </p:blipFill>
          <p:spPr>
            <a:xfrm>
              <a:off x="996228" y="3344572"/>
              <a:ext cx="225242" cy="334168"/>
            </a:xfrm>
            <a:prstGeom prst="rect">
              <a:avLst/>
            </a:prstGeom>
          </p:spPr>
        </p:pic>
        <p:pic>
          <p:nvPicPr>
            <p:cNvPr id="47" name="Picture 46">
              <a:extLst>
                <a:ext uri="{FF2B5EF4-FFF2-40B4-BE49-F238E27FC236}">
                  <a16:creationId xmlns:a16="http://schemas.microsoft.com/office/drawing/2014/main" id="{06C89CCD-8581-4B80-8061-1B25CB26B35C}"/>
                </a:ext>
              </a:extLst>
            </p:cNvPr>
            <p:cNvPicPr>
              <a:picLocks noChangeAspect="1"/>
            </p:cNvPicPr>
            <p:nvPr/>
          </p:nvPicPr>
          <p:blipFill>
            <a:blip r:embed="rId4"/>
            <a:stretch>
              <a:fillRect/>
            </a:stretch>
          </p:blipFill>
          <p:spPr>
            <a:xfrm>
              <a:off x="983432" y="3789040"/>
              <a:ext cx="249702" cy="370457"/>
            </a:xfrm>
            <a:prstGeom prst="rect">
              <a:avLst/>
            </a:prstGeom>
          </p:spPr>
        </p:pic>
        <p:sp>
          <p:nvSpPr>
            <p:cNvPr id="48" name="TextBox 47">
              <a:extLst>
                <a:ext uri="{FF2B5EF4-FFF2-40B4-BE49-F238E27FC236}">
                  <a16:creationId xmlns:a16="http://schemas.microsoft.com/office/drawing/2014/main" id="{5B745352-EA65-40FA-8A2C-319D348C5C32}"/>
                </a:ext>
              </a:extLst>
            </p:cNvPr>
            <p:cNvSpPr txBox="1"/>
            <p:nvPr/>
          </p:nvSpPr>
          <p:spPr>
            <a:xfrm>
              <a:off x="1460031" y="3278630"/>
              <a:ext cx="1359924" cy="400110"/>
            </a:xfrm>
            <a:prstGeom prst="rect">
              <a:avLst/>
            </a:prstGeom>
            <a:noFill/>
          </p:spPr>
          <p:txBody>
            <a:bodyPr wrap="none" rtlCol="0">
              <a:spAutoFit/>
            </a:bodyPr>
            <a:lstStyle/>
            <a:p>
              <a:r>
                <a:rPr lang="en-US" sz="2000" dirty="0">
                  <a:solidFill>
                    <a:schemeClr val="tx1"/>
                  </a:solidFill>
                </a:rPr>
                <a:t>Sharing AP</a:t>
              </a:r>
            </a:p>
          </p:txBody>
        </p:sp>
        <p:sp>
          <p:nvSpPr>
            <p:cNvPr id="49" name="TextBox 48">
              <a:extLst>
                <a:ext uri="{FF2B5EF4-FFF2-40B4-BE49-F238E27FC236}">
                  <a16:creationId xmlns:a16="http://schemas.microsoft.com/office/drawing/2014/main" id="{AD1FE0B7-B8EB-4BC8-AF15-EBF60A0F6773}"/>
                </a:ext>
              </a:extLst>
            </p:cNvPr>
            <p:cNvSpPr txBox="1"/>
            <p:nvPr/>
          </p:nvSpPr>
          <p:spPr>
            <a:xfrm>
              <a:off x="1465808" y="3802394"/>
              <a:ext cx="1274964" cy="400110"/>
            </a:xfrm>
            <a:prstGeom prst="rect">
              <a:avLst/>
            </a:prstGeom>
            <a:noFill/>
          </p:spPr>
          <p:txBody>
            <a:bodyPr wrap="none" rtlCol="0">
              <a:spAutoFit/>
            </a:bodyPr>
            <a:lstStyle/>
            <a:p>
              <a:r>
                <a:rPr lang="en-US" sz="2000" dirty="0">
                  <a:solidFill>
                    <a:schemeClr val="tx1"/>
                  </a:solidFill>
                </a:rPr>
                <a:t>Shared AP</a:t>
              </a:r>
            </a:p>
          </p:txBody>
        </p:sp>
        <p:sp>
          <p:nvSpPr>
            <p:cNvPr id="50" name="Rectangle 49">
              <a:extLst>
                <a:ext uri="{FF2B5EF4-FFF2-40B4-BE49-F238E27FC236}">
                  <a16:creationId xmlns:a16="http://schemas.microsoft.com/office/drawing/2014/main" id="{E19CD9C8-34FB-448F-B7E2-B52B0A9F7244}"/>
                </a:ext>
              </a:extLst>
            </p:cNvPr>
            <p:cNvSpPr/>
            <p:nvPr/>
          </p:nvSpPr>
          <p:spPr bwMode="auto">
            <a:xfrm>
              <a:off x="804889" y="3176092"/>
              <a:ext cx="2015066" cy="11628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3" name="TextBox 2">
            <a:extLst>
              <a:ext uri="{FF2B5EF4-FFF2-40B4-BE49-F238E27FC236}">
                <a16:creationId xmlns:a16="http://schemas.microsoft.com/office/drawing/2014/main" id="{7F46DFDC-1BF7-4B9C-A154-268004F24E29}"/>
              </a:ext>
            </a:extLst>
          </p:cNvPr>
          <p:cNvSpPr txBox="1"/>
          <p:nvPr/>
        </p:nvSpPr>
        <p:spPr>
          <a:xfrm>
            <a:off x="1055440" y="6159490"/>
            <a:ext cx="7922105" cy="276999"/>
          </a:xfrm>
          <a:prstGeom prst="rect">
            <a:avLst/>
          </a:prstGeom>
          <a:noFill/>
        </p:spPr>
        <p:txBody>
          <a:bodyPr wrap="none" rtlCol="0">
            <a:spAutoFit/>
          </a:bodyPr>
          <a:lstStyle/>
          <a:p>
            <a:r>
              <a:rPr lang="en-US" sz="1200" b="1" dirty="0">
                <a:solidFill>
                  <a:schemeClr val="tx1"/>
                </a:solidFill>
              </a:rPr>
              <a:t>Notation</a:t>
            </a:r>
            <a:r>
              <a:rPr lang="en-US" sz="1200" dirty="0">
                <a:solidFill>
                  <a:schemeClr val="tx1"/>
                </a:solidFill>
              </a:rPr>
              <a:t>: STA21: The 1st STA associated to AP2.  SNR211: Measured SNR at STA21 under the interference from AP1 only </a:t>
            </a:r>
          </a:p>
        </p:txBody>
      </p:sp>
    </p:spTree>
    <p:extLst>
      <p:ext uri="{BB962C8B-B14F-4D97-AF65-F5344CB8AC3E}">
        <p14:creationId xmlns:p14="http://schemas.microsoft.com/office/powerpoint/2010/main" val="3992735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AA2A0-90EB-48A2-8B12-A8C340648A2C}"/>
              </a:ext>
            </a:extLst>
          </p:cNvPr>
          <p:cNvSpPr>
            <a:spLocks noGrp="1"/>
          </p:cNvSpPr>
          <p:nvPr>
            <p:ph type="title"/>
          </p:nvPr>
        </p:nvSpPr>
        <p:spPr>
          <a:xfrm>
            <a:off x="914401" y="685801"/>
            <a:ext cx="10361084" cy="798983"/>
          </a:xfrm>
        </p:spPr>
        <p:txBody>
          <a:bodyPr/>
          <a:lstStyle/>
          <a:p>
            <a:r>
              <a:rPr lang="en-US" dirty="0"/>
              <a:t>Scheduling Algorithms</a:t>
            </a:r>
          </a:p>
        </p:txBody>
      </p:sp>
      <p:sp>
        <p:nvSpPr>
          <p:cNvPr id="3" name="Content Placeholder 2">
            <a:extLst>
              <a:ext uri="{FF2B5EF4-FFF2-40B4-BE49-F238E27FC236}">
                <a16:creationId xmlns:a16="http://schemas.microsoft.com/office/drawing/2014/main" id="{DB4D28B7-6CDA-4589-8AE6-10CD87681861}"/>
              </a:ext>
            </a:extLst>
          </p:cNvPr>
          <p:cNvSpPr>
            <a:spLocks noGrp="1"/>
          </p:cNvSpPr>
          <p:nvPr>
            <p:ph idx="1"/>
          </p:nvPr>
        </p:nvSpPr>
        <p:spPr>
          <a:xfrm>
            <a:off x="914400" y="1628801"/>
            <a:ext cx="10654207" cy="4465614"/>
          </a:xfrm>
        </p:spPr>
        <p:txBody>
          <a:bodyPr/>
          <a:lstStyle/>
          <a:p>
            <a:pPr>
              <a:buFont typeface="Arial" panose="020B0604020202020204" pitchFamily="34" charset="0"/>
              <a:buChar char="•"/>
            </a:pPr>
            <a:r>
              <a:rPr lang="en-US" dirty="0"/>
              <a:t>Two methods used in the simulation </a:t>
            </a:r>
          </a:p>
          <a:p>
            <a:pPr lvl="1">
              <a:buFont typeface="Arial" panose="020B0604020202020204" pitchFamily="34" charset="0"/>
              <a:buChar char="•"/>
            </a:pPr>
            <a:r>
              <a:rPr lang="en-US" b="1" dirty="0"/>
              <a:t>Optimal Method</a:t>
            </a:r>
          </a:p>
          <a:p>
            <a:pPr lvl="2">
              <a:buFont typeface="Arial" panose="020B0604020202020204" pitchFamily="34" charset="0"/>
              <a:buChar char="•"/>
            </a:pPr>
            <a:r>
              <a:rPr lang="en-US" dirty="0"/>
              <a:t>Consider all possible SR patterns, MCS levels and resource allocations</a:t>
            </a:r>
          </a:p>
          <a:p>
            <a:pPr lvl="2">
              <a:buFont typeface="Arial" panose="020B0604020202020204" pitchFamily="34" charset="0"/>
              <a:buChar char="•"/>
            </a:pPr>
            <a:r>
              <a:rPr lang="en-US" dirty="0"/>
              <a:t>Determining a SR pattern and resource allocation that maximize the sum rate, subject to</a:t>
            </a:r>
          </a:p>
          <a:p>
            <a:pPr lvl="3">
              <a:buFont typeface="Arial" panose="020B0604020202020204" pitchFamily="34" charset="0"/>
              <a:buChar char="•"/>
            </a:pPr>
            <a:r>
              <a:rPr lang="en-US" dirty="0"/>
              <a:t>One RU can be allocated to at most one STA within a BSS per PPDU</a:t>
            </a:r>
          </a:p>
          <a:p>
            <a:pPr lvl="3">
              <a:buFont typeface="Arial" panose="020B0604020202020204" pitchFamily="34" charset="0"/>
              <a:buChar char="•"/>
            </a:pPr>
            <a:r>
              <a:rPr lang="en-US" dirty="0"/>
              <a:t>A STA will not be scheduled with SR if the SINR is too low such that MCS0 cannot be achieved</a:t>
            </a:r>
          </a:p>
          <a:p>
            <a:pPr marL="1200150" lvl="2" indent="-285750">
              <a:buFont typeface="Arial" panose="020B0604020202020204" pitchFamily="34" charset="0"/>
              <a:buChar char="•"/>
            </a:pPr>
            <a:r>
              <a:rPr lang="en-US" dirty="0"/>
              <a:t>Integer programing technique can be used to find the solution</a:t>
            </a:r>
          </a:p>
          <a:p>
            <a:pPr lvl="1">
              <a:buFont typeface="Arial" panose="020B0604020202020204" pitchFamily="34" charset="0"/>
              <a:buChar char="•"/>
            </a:pPr>
            <a:r>
              <a:rPr lang="en-US" b="1" dirty="0"/>
              <a:t>Sub-optimal Method</a:t>
            </a:r>
          </a:p>
          <a:p>
            <a:pPr lvl="2">
              <a:buFont typeface="Arial" panose="020B0604020202020204" pitchFamily="34" charset="0"/>
              <a:buChar char="•"/>
            </a:pPr>
            <a:r>
              <a:rPr lang="en-US" dirty="0"/>
              <a:t>Based on received simple SR tables (contains logic “0” or “1”) from shared APs</a:t>
            </a:r>
          </a:p>
          <a:p>
            <a:pPr lvl="3">
              <a:buFont typeface="Arial" panose="020B0604020202020204" pitchFamily="34" charset="0"/>
              <a:buChar char="•"/>
            </a:pPr>
            <a:r>
              <a:rPr lang="en-US" dirty="0"/>
              <a:t>Determine resource allocation schemes for a moderate MCS level (e.g., MCS4) which can be a trade-off between pure SR and pure OFDMA</a:t>
            </a:r>
          </a:p>
          <a:p>
            <a:pPr>
              <a:buFont typeface="Arial" panose="020B0604020202020204" pitchFamily="34" charset="0"/>
              <a:buChar char="•"/>
            </a:pPr>
            <a:r>
              <a:rPr lang="en-US" dirty="0"/>
              <a:t>For both methods, each shared AP determines the MCS for its own associated STA using the scheduling table received from sharing AP</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47DB575-A16C-403A-873F-5BB33810A13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754975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BE02-487E-41DD-9BCB-1D8073D457B2}"/>
              </a:ext>
            </a:extLst>
          </p:cNvPr>
          <p:cNvSpPr>
            <a:spLocks noGrp="1"/>
          </p:cNvSpPr>
          <p:nvPr>
            <p:ph type="title"/>
          </p:nvPr>
        </p:nvSpPr>
        <p:spPr/>
        <p:txBody>
          <a:bodyPr/>
          <a:lstStyle/>
          <a:p>
            <a:r>
              <a:rPr lang="en-US" dirty="0"/>
              <a:t>Simulation Results</a:t>
            </a:r>
          </a:p>
        </p:txBody>
      </p:sp>
      <p:sp>
        <p:nvSpPr>
          <p:cNvPr id="3" name="Content Placeholder 2">
            <a:extLst>
              <a:ext uri="{FF2B5EF4-FFF2-40B4-BE49-F238E27FC236}">
                <a16:creationId xmlns:a16="http://schemas.microsoft.com/office/drawing/2014/main" id="{D43C79C3-8DE2-4D89-956B-3BF7A333FC4C}"/>
              </a:ext>
            </a:extLst>
          </p:cNvPr>
          <p:cNvSpPr>
            <a:spLocks noGrp="1"/>
          </p:cNvSpPr>
          <p:nvPr>
            <p:ph idx="1"/>
          </p:nvPr>
        </p:nvSpPr>
        <p:spPr>
          <a:xfrm>
            <a:off x="6240015" y="1981201"/>
            <a:ext cx="5035469" cy="4113213"/>
          </a:xfrm>
        </p:spPr>
        <p:txBody>
          <a:bodyPr/>
          <a:lstStyle/>
          <a:p>
            <a:pPr>
              <a:buFont typeface="Arial" panose="020B0604020202020204" pitchFamily="34" charset="0"/>
              <a:buChar char="•"/>
            </a:pPr>
            <a:r>
              <a:rPr lang="en-US" dirty="0"/>
              <a:t>In C-OFDMA case, all STAs can use MCS9 in this example</a:t>
            </a:r>
          </a:p>
          <a:p>
            <a:pPr>
              <a:buFont typeface="Arial" panose="020B0604020202020204" pitchFamily="34" charset="0"/>
              <a:buChar char="•"/>
            </a:pPr>
            <a:r>
              <a:rPr lang="en-US" dirty="0"/>
              <a:t>Up to 25% improvement in total throughput (@median) if C-SR is added on top of C-OFDMA</a:t>
            </a:r>
          </a:p>
          <a:p>
            <a:pPr>
              <a:buFont typeface="Arial" panose="020B0604020202020204" pitchFamily="34" charset="0"/>
              <a:buChar char="•"/>
            </a:pPr>
            <a:r>
              <a:rPr lang="en-US" dirty="0"/>
              <a:t>Sub-optimal solution (low overhead) can also provide improvement (~12% @median)</a:t>
            </a:r>
          </a:p>
          <a:p>
            <a:pPr lvl="1">
              <a:buFont typeface="Arial" panose="020B0604020202020204" pitchFamily="34" charset="0"/>
              <a:buChar char="•"/>
            </a:pPr>
            <a:r>
              <a:rPr lang="en-US" dirty="0"/>
              <a:t>Limited measurements and feedback</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6D9F4FD-CF4E-4F25-978F-03C1EE09E86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7" name="Picture 6">
            <a:extLst>
              <a:ext uri="{FF2B5EF4-FFF2-40B4-BE49-F238E27FC236}">
                <a16:creationId xmlns:a16="http://schemas.microsoft.com/office/drawing/2014/main" id="{67AFADB0-AC09-4575-B7CD-DA8B3408F1FB}"/>
              </a:ext>
            </a:extLst>
          </p:cNvPr>
          <p:cNvPicPr>
            <a:picLocks noChangeAspect="1"/>
          </p:cNvPicPr>
          <p:nvPr/>
        </p:nvPicPr>
        <p:blipFill>
          <a:blip r:embed="rId2"/>
          <a:stretch>
            <a:fillRect/>
          </a:stretch>
        </p:blipFill>
        <p:spPr>
          <a:xfrm>
            <a:off x="704779" y="1929173"/>
            <a:ext cx="5368785" cy="4007766"/>
          </a:xfrm>
          <a:prstGeom prst="rect">
            <a:avLst/>
          </a:prstGeom>
        </p:spPr>
      </p:pic>
    </p:spTree>
    <p:extLst>
      <p:ext uri="{BB962C8B-B14F-4D97-AF65-F5344CB8AC3E}">
        <p14:creationId xmlns:p14="http://schemas.microsoft.com/office/powerpoint/2010/main" val="353383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23F5-C732-4665-8739-DFBD9F21638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2B1A2DD-B02D-42E6-9C5A-BD118ED8DC14}"/>
              </a:ext>
            </a:extLst>
          </p:cNvPr>
          <p:cNvSpPr>
            <a:spLocks noGrp="1"/>
          </p:cNvSpPr>
          <p:nvPr>
            <p:ph idx="1"/>
          </p:nvPr>
        </p:nvSpPr>
        <p:spPr/>
        <p:txBody>
          <a:bodyPr/>
          <a:lstStyle/>
          <a:p>
            <a:pPr>
              <a:buFont typeface="Arial" panose="020B0604020202020204" pitchFamily="34" charset="0"/>
              <a:buChar char="•"/>
            </a:pPr>
            <a:r>
              <a:rPr lang="en-US" dirty="0"/>
              <a:t>C-SR can be considered as part of other coordinated Tx schemes in M-AP framework</a:t>
            </a:r>
          </a:p>
          <a:p>
            <a:pPr>
              <a:buFont typeface="Arial" panose="020B0604020202020204" pitchFamily="34" charset="0"/>
              <a:buChar char="•"/>
            </a:pPr>
            <a:r>
              <a:rPr lang="en-US" dirty="0"/>
              <a:t>Joint C-SR and C-OFDMA can improved overall system throughput and spectral efficiency</a:t>
            </a:r>
          </a:p>
          <a:p>
            <a:pPr marL="457200" lvl="1" indent="0"/>
            <a:endParaRPr lang="en-US" dirty="0"/>
          </a:p>
        </p:txBody>
      </p:sp>
      <p:sp>
        <p:nvSpPr>
          <p:cNvPr id="4" name="Slide Number Placeholder 3">
            <a:extLst>
              <a:ext uri="{FF2B5EF4-FFF2-40B4-BE49-F238E27FC236}">
                <a16:creationId xmlns:a16="http://schemas.microsoft.com/office/drawing/2014/main" id="{0175C9B0-F1D7-4A3D-89EC-19D63640722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6277525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11" ma:contentTypeDescription="Create a new document." ma:contentTypeScope="" ma:versionID="66ce7bebfef01f2c45e8f1c04917a89f">
  <xsd:schema xmlns:xsd="http://www.w3.org/2001/XMLSchema" xmlns:xs="http://www.w3.org/2001/XMLSchema" xmlns:p="http://schemas.microsoft.com/office/2006/metadata/properties" xmlns:ns2="5a888943-97ca-4c93-b605-714bb5e9e285" xmlns:ns3="e32f50e1-6846-4d7d-ad60-ccd6877e6c5e" targetNamespace="http://schemas.microsoft.com/office/2006/metadata/properties" ma:root="true" ma:fieldsID="fa8b6044dce05bdabb27a4ea9c9bcde6" ns2:_="" ns3:_="">
    <xsd:import namespace="5a888943-97ca-4c93-b605-714bb5e9e285"/>
    <xsd:import namespace="e32f50e1-6846-4d7d-ad60-ccd6877e6c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2f50e1-6846-4d7d-ad60-ccd6877e6c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97396A-F1ED-4B2F-B171-29E1AC4E817D}">
  <ds:schemaRefs>
    <ds:schemaRef ds:uri="http://schemas.microsoft.com/sharepoint/v3/contenttype/forms"/>
  </ds:schemaRefs>
</ds:datastoreItem>
</file>

<file path=customXml/itemProps2.xml><?xml version="1.0" encoding="utf-8"?>
<ds:datastoreItem xmlns:ds="http://schemas.openxmlformats.org/officeDocument/2006/customXml" ds:itemID="{6C72B7E9-21F9-44FE-9F53-22384035A4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e32f50e1-6846-4d7d-ad60-ccd6877e6c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5007D9-BC9D-4B9A-9688-FE8C8DB19CA1}">
  <ds:schemaRefs>
    <ds:schemaRef ds:uri="http://schemas.microsoft.com/office/infopath/2007/PartnerControls"/>
    <ds:schemaRef ds:uri="http://schemas.microsoft.com/office/2006/documentManagement/types"/>
    <ds:schemaRef ds:uri="http://schemas.openxmlformats.org/package/2006/metadata/core-properties"/>
    <ds:schemaRef ds:uri="e32f50e1-6846-4d7d-ad60-ccd6877e6c5e"/>
    <ds:schemaRef ds:uri="5a888943-97ca-4c93-b605-714bb5e9e285"/>
    <ds:schemaRef ds:uri="http://schemas.microsoft.com/office/2006/metadata/properties"/>
    <ds:schemaRef ds:uri="http://purl.org/dc/dcmitype/"/>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1040</Words>
  <Application>Microsoft Office PowerPoint</Application>
  <PresentationFormat>Widescreen</PresentationFormat>
  <Paragraphs>162</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Cambria Math</vt:lpstr>
      <vt:lpstr>Courier New</vt:lpstr>
      <vt:lpstr>Times New Roman</vt:lpstr>
      <vt:lpstr>Office Theme</vt:lpstr>
      <vt:lpstr>Document</vt:lpstr>
      <vt:lpstr>On Joint C-SR and C-OFDMA M-AP Transmission</vt:lpstr>
      <vt:lpstr>Introduction</vt:lpstr>
      <vt:lpstr>Spatial Reuse in Coordinated M-AP </vt:lpstr>
      <vt:lpstr>C-OFDMA with C-SR</vt:lpstr>
      <vt:lpstr>System Level Simulation </vt:lpstr>
      <vt:lpstr>System Level Simulation (cont.) </vt:lpstr>
      <vt:lpstr>Scheduling Algorithms</vt:lpstr>
      <vt:lpstr>Simulation Results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2020-09-18T16:00:40Z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