
<file path=[Content_Types].xml><?xml version="1.0" encoding="utf-8"?>
<Types xmlns="http://schemas.openxmlformats.org/package/2006/content-types">
  <Default Extension="doc" ContentType="application/msword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666" r:id="rId1"/>
  </p:sldMasterIdLst>
  <p:notesMasterIdLst>
    <p:notesMasterId r:id="rId52"/>
  </p:notesMasterIdLst>
  <p:handoutMasterIdLst>
    <p:handoutMasterId r:id="rId53"/>
  </p:handoutMasterIdLst>
  <p:sldIdLst>
    <p:sldId id="269" r:id="rId2"/>
    <p:sldId id="1372" r:id="rId3"/>
    <p:sldId id="427" r:id="rId4"/>
    <p:sldId id="1397" r:id="rId5"/>
    <p:sldId id="1500" r:id="rId6"/>
    <p:sldId id="1496" r:id="rId7"/>
    <p:sldId id="1497" r:id="rId8"/>
    <p:sldId id="460" r:id="rId9"/>
    <p:sldId id="459" r:id="rId10"/>
    <p:sldId id="1498" r:id="rId11"/>
    <p:sldId id="1492" r:id="rId12"/>
    <p:sldId id="1499" r:id="rId13"/>
    <p:sldId id="1407" r:id="rId14"/>
    <p:sldId id="1411" r:id="rId15"/>
    <p:sldId id="1375" r:id="rId16"/>
    <p:sldId id="1501" r:id="rId17"/>
    <p:sldId id="1502" r:id="rId18"/>
    <p:sldId id="1503" r:id="rId19"/>
    <p:sldId id="1504" r:id="rId20"/>
    <p:sldId id="1505" r:id="rId21"/>
    <p:sldId id="1506" r:id="rId22"/>
    <p:sldId id="1507" r:id="rId23"/>
    <p:sldId id="1482" r:id="rId24"/>
    <p:sldId id="1508" r:id="rId25"/>
    <p:sldId id="1385" r:id="rId26"/>
    <p:sldId id="1462" r:id="rId27"/>
    <p:sldId id="1510" r:id="rId28"/>
    <p:sldId id="1511" r:id="rId29"/>
    <p:sldId id="1512" r:id="rId30"/>
    <p:sldId id="1443" r:id="rId31"/>
    <p:sldId id="1453" r:id="rId32"/>
    <p:sldId id="1514" r:id="rId33"/>
    <p:sldId id="1516" r:id="rId34"/>
    <p:sldId id="1517" r:id="rId35"/>
    <p:sldId id="1518" r:id="rId36"/>
    <p:sldId id="1519" r:id="rId37"/>
    <p:sldId id="1455" r:id="rId38"/>
    <p:sldId id="1521" r:id="rId39"/>
    <p:sldId id="1522" r:id="rId40"/>
    <p:sldId id="1524" r:id="rId41"/>
    <p:sldId id="1520" r:id="rId42"/>
    <p:sldId id="352" r:id="rId43"/>
    <p:sldId id="1373" r:id="rId44"/>
    <p:sldId id="1523" r:id="rId45"/>
    <p:sldId id="1484" r:id="rId46"/>
    <p:sldId id="1485" r:id="rId47"/>
    <p:sldId id="1413" r:id="rId48"/>
    <p:sldId id="1414" r:id="rId49"/>
    <p:sldId id="1494" r:id="rId50"/>
    <p:sldId id="1495" r:id="rId51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E0A7"/>
    <a:srgbClr val="4BB2FF"/>
    <a:srgbClr val="DAA600"/>
    <a:srgbClr val="0099FF"/>
    <a:srgbClr val="CC9900"/>
    <a:srgbClr val="E2694C"/>
    <a:srgbClr val="DC4724"/>
    <a:srgbClr val="66CCFF"/>
    <a:srgbClr val="003300"/>
    <a:srgbClr val="DB36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0BE31C-BDBC-4ADC-B5FD-7C4064B647B5}" v="1" dt="2020-12-03T01:37:54.5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21" autoAdjust="0"/>
    <p:restoredTop sz="93372" autoAdjust="0"/>
  </p:normalViewPr>
  <p:slideViewPr>
    <p:cSldViewPr>
      <p:cViewPr varScale="1">
        <p:scale>
          <a:sx n="62" d="100"/>
          <a:sy n="62" d="100"/>
        </p:scale>
        <p:origin x="1176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Qinghua" userId="3892b6bc-94e5-47b4-9d05-088dff5a5b03" providerId="ADAL" clId="{3E885339-0984-40FC-A5A2-1CB9CDDC4385}"/>
    <pc:docChg chg="undo redo custSel modSld modMainMaster">
      <pc:chgData name="Qinghua" userId="3892b6bc-94e5-47b4-9d05-088dff5a5b03" providerId="ADAL" clId="{3E885339-0984-40FC-A5A2-1CB9CDDC4385}" dt="2020-12-03T01:50:35.264" v="392" actId="20577"/>
      <pc:docMkLst>
        <pc:docMk/>
      </pc:docMkLst>
      <pc:sldChg chg="modSp">
        <pc:chgData name="Qinghua" userId="3892b6bc-94e5-47b4-9d05-088dff5a5b03" providerId="ADAL" clId="{3E885339-0984-40FC-A5A2-1CB9CDDC4385}" dt="2020-12-03T01:41:45.134" v="66" actId="20577"/>
        <pc:sldMkLst>
          <pc:docMk/>
          <pc:sldMk cId="0" sldId="269"/>
        </pc:sldMkLst>
        <pc:spChg chg="mod">
          <ac:chgData name="Qinghua" userId="3892b6bc-94e5-47b4-9d05-088dff5a5b03" providerId="ADAL" clId="{3E885339-0984-40FC-A5A2-1CB9CDDC4385}" dt="2020-12-03T01:41:45.134" v="66" actId="20577"/>
          <ac:spMkLst>
            <pc:docMk/>
            <pc:sldMk cId="0" sldId="269"/>
            <ac:spMk id="2" creationId="{BF965B85-E4AE-48C5-97A9-BAFAB467585A}"/>
          </ac:spMkLst>
        </pc:spChg>
        <pc:graphicFrameChg chg="mod">
          <ac:chgData name="Qinghua" userId="3892b6bc-94e5-47b4-9d05-088dff5a5b03" providerId="ADAL" clId="{3E885339-0984-40FC-A5A2-1CB9CDDC4385}" dt="2020-12-03T01:37:54.536" v="0"/>
          <ac:graphicFrameMkLst>
            <pc:docMk/>
            <pc:sldMk cId="0" sldId="269"/>
            <ac:graphicFrameMk id="15365" creationId="{8071A1C6-B71F-46BD-AAC3-2FAF1368B0CD}"/>
          </ac:graphicFrameMkLst>
        </pc:graphicFrameChg>
      </pc:sldChg>
      <pc:sldChg chg="modSp">
        <pc:chgData name="Qinghua" userId="3892b6bc-94e5-47b4-9d05-088dff5a5b03" providerId="ADAL" clId="{3E885339-0984-40FC-A5A2-1CB9CDDC4385}" dt="2020-12-03T01:48:01.324" v="345" actId="6549"/>
        <pc:sldMkLst>
          <pc:docMk/>
          <pc:sldMk cId="0" sldId="352"/>
        </pc:sldMkLst>
        <pc:spChg chg="mod">
          <ac:chgData name="Qinghua" userId="3892b6bc-94e5-47b4-9d05-088dff5a5b03" providerId="ADAL" clId="{3E885339-0984-40FC-A5A2-1CB9CDDC4385}" dt="2020-12-03T01:48:01.324" v="345" actId="6549"/>
          <ac:spMkLst>
            <pc:docMk/>
            <pc:sldMk cId="0" sldId="352"/>
            <ac:spMk id="2" creationId="{E55B2642-4DC0-413E-9BE8-8452253DF4FB}"/>
          </ac:spMkLst>
        </pc:spChg>
      </pc:sldChg>
      <pc:sldChg chg="modSp">
        <pc:chgData name="Qinghua" userId="3892b6bc-94e5-47b4-9d05-088dff5a5b03" providerId="ADAL" clId="{3E885339-0984-40FC-A5A2-1CB9CDDC4385}" dt="2020-12-03T01:49:25.300" v="356" actId="20577"/>
        <pc:sldMkLst>
          <pc:docMk/>
          <pc:sldMk cId="431491534" sldId="427"/>
        </pc:sldMkLst>
        <pc:spChg chg="mod">
          <ac:chgData name="Qinghua" userId="3892b6bc-94e5-47b4-9d05-088dff5a5b03" providerId="ADAL" clId="{3E885339-0984-40FC-A5A2-1CB9CDDC4385}" dt="2020-12-03T01:49:25.300" v="356" actId="20577"/>
          <ac:spMkLst>
            <pc:docMk/>
            <pc:sldMk cId="431491534" sldId="427"/>
            <ac:spMk id="4" creationId="{E1B09EF0-E040-42B3-B360-D8E2784BEF2C}"/>
          </ac:spMkLst>
        </pc:spChg>
        <pc:spChg chg="mod">
          <ac:chgData name="Qinghua" userId="3892b6bc-94e5-47b4-9d05-088dff5a5b03" providerId="ADAL" clId="{3E885339-0984-40FC-A5A2-1CB9CDDC4385}" dt="2020-12-03T01:42:07.532" v="82" actId="20577"/>
          <ac:spMkLst>
            <pc:docMk/>
            <pc:sldMk cId="431491534" sldId="427"/>
            <ac:spMk id="10" creationId="{33798AE7-77A5-4EE9-B443-EE77C00D6E5B}"/>
          </ac:spMkLst>
        </pc:spChg>
      </pc:sldChg>
      <pc:sldChg chg="modSp">
        <pc:chgData name="Qinghua" userId="3892b6bc-94e5-47b4-9d05-088dff5a5b03" providerId="ADAL" clId="{3E885339-0984-40FC-A5A2-1CB9CDDC4385}" dt="2020-12-03T01:49:59.825" v="374" actId="20577"/>
        <pc:sldMkLst>
          <pc:docMk/>
          <pc:sldMk cId="787787954" sldId="459"/>
        </pc:sldMkLst>
        <pc:spChg chg="mod">
          <ac:chgData name="Qinghua" userId="3892b6bc-94e5-47b4-9d05-088dff5a5b03" providerId="ADAL" clId="{3E885339-0984-40FC-A5A2-1CB9CDDC4385}" dt="2020-12-03T01:49:59.825" v="374" actId="20577"/>
          <ac:spMkLst>
            <pc:docMk/>
            <pc:sldMk cId="787787954" sldId="459"/>
            <ac:spMk id="4" creationId="{17B46D89-62C3-4192-9C5E-B7A42CA6846C}"/>
          </ac:spMkLst>
        </pc:spChg>
        <pc:spChg chg="mod">
          <ac:chgData name="Qinghua" userId="3892b6bc-94e5-47b4-9d05-088dff5a5b03" providerId="ADAL" clId="{3E885339-0984-40FC-A5A2-1CB9CDDC4385}" dt="2020-12-03T01:43:01.682" v="153" actId="20577"/>
          <ac:spMkLst>
            <pc:docMk/>
            <pc:sldMk cId="787787954" sldId="459"/>
            <ac:spMk id="8" creationId="{FB1492B5-3D02-4AB0-867B-3AD79D52FDDA}"/>
          </ac:spMkLst>
        </pc:spChg>
      </pc:sldChg>
      <pc:sldChg chg="modSp">
        <pc:chgData name="Qinghua" userId="3892b6bc-94e5-47b4-9d05-088dff5a5b03" providerId="ADAL" clId="{3E885339-0984-40FC-A5A2-1CB9CDDC4385}" dt="2020-12-03T01:49:54.661" v="371" actId="20577"/>
        <pc:sldMkLst>
          <pc:docMk/>
          <pc:sldMk cId="2744633615" sldId="460"/>
        </pc:sldMkLst>
        <pc:spChg chg="mod">
          <ac:chgData name="Qinghua" userId="3892b6bc-94e5-47b4-9d05-088dff5a5b03" providerId="ADAL" clId="{3E885339-0984-40FC-A5A2-1CB9CDDC4385}" dt="2020-12-03T01:49:54.661" v="371" actId="20577"/>
          <ac:spMkLst>
            <pc:docMk/>
            <pc:sldMk cId="2744633615" sldId="460"/>
            <ac:spMk id="4" creationId="{17B46D89-62C3-4192-9C5E-B7A42CA6846C}"/>
          </ac:spMkLst>
        </pc:spChg>
        <pc:spChg chg="mod">
          <ac:chgData name="Qinghua" userId="3892b6bc-94e5-47b4-9d05-088dff5a5b03" providerId="ADAL" clId="{3E885339-0984-40FC-A5A2-1CB9CDDC4385}" dt="2020-12-03T01:42:53.793" v="138" actId="20577"/>
          <ac:spMkLst>
            <pc:docMk/>
            <pc:sldMk cId="2744633615" sldId="460"/>
            <ac:spMk id="8" creationId="{FB1492B5-3D02-4AB0-867B-3AD79D52FDDA}"/>
          </ac:spMkLst>
        </pc:spChg>
      </pc:sldChg>
      <pc:sldChg chg="modSp">
        <pc:chgData name="Qinghua" userId="3892b6bc-94e5-47b4-9d05-088dff5a5b03" providerId="ADAL" clId="{3E885339-0984-40FC-A5A2-1CB9CDDC4385}" dt="2020-12-03T01:41:57.334" v="74" actId="20577"/>
        <pc:sldMkLst>
          <pc:docMk/>
          <pc:sldMk cId="1870783347" sldId="1372"/>
        </pc:sldMkLst>
        <pc:spChg chg="mod">
          <ac:chgData name="Qinghua" userId="3892b6bc-94e5-47b4-9d05-088dff5a5b03" providerId="ADAL" clId="{3E885339-0984-40FC-A5A2-1CB9CDDC4385}" dt="2020-12-03T01:41:57.334" v="74" actId="20577"/>
          <ac:spMkLst>
            <pc:docMk/>
            <pc:sldMk cId="1870783347" sldId="1372"/>
            <ac:spMk id="8" creationId="{94FC5B4E-8822-4D05-B8A4-C84726516D45}"/>
          </ac:spMkLst>
        </pc:spChg>
      </pc:sldChg>
      <pc:sldChg chg="modSp">
        <pc:chgData name="Qinghua" userId="3892b6bc-94e5-47b4-9d05-088dff5a5b03" providerId="ADAL" clId="{3E885339-0984-40FC-A5A2-1CB9CDDC4385}" dt="2020-12-03T01:48:07.444" v="346" actId="6549"/>
        <pc:sldMkLst>
          <pc:docMk/>
          <pc:sldMk cId="235559614" sldId="1373"/>
        </pc:sldMkLst>
        <pc:spChg chg="mod">
          <ac:chgData name="Qinghua" userId="3892b6bc-94e5-47b4-9d05-088dff5a5b03" providerId="ADAL" clId="{3E885339-0984-40FC-A5A2-1CB9CDDC4385}" dt="2020-12-03T01:48:07.444" v="346" actId="6549"/>
          <ac:spMkLst>
            <pc:docMk/>
            <pc:sldMk cId="235559614" sldId="1373"/>
            <ac:spMk id="2" creationId="{E55B2642-4DC0-413E-9BE8-8452253DF4FB}"/>
          </ac:spMkLst>
        </pc:spChg>
      </pc:sldChg>
      <pc:sldChg chg="modSp">
        <pc:chgData name="Qinghua" userId="3892b6bc-94e5-47b4-9d05-088dff5a5b03" providerId="ADAL" clId="{3E885339-0984-40FC-A5A2-1CB9CDDC4385}" dt="2020-12-03T01:50:35.264" v="392" actId="20577"/>
        <pc:sldMkLst>
          <pc:docMk/>
          <pc:sldMk cId="1532244209" sldId="1375"/>
        </pc:sldMkLst>
        <pc:spChg chg="mod">
          <ac:chgData name="Qinghua" userId="3892b6bc-94e5-47b4-9d05-088dff5a5b03" providerId="ADAL" clId="{3E885339-0984-40FC-A5A2-1CB9CDDC4385}" dt="2020-12-03T01:50:35.264" v="392" actId="20577"/>
          <ac:spMkLst>
            <pc:docMk/>
            <pc:sldMk cId="1532244209" sldId="1375"/>
            <ac:spMk id="6" creationId="{B7A11DFD-6C77-49F0-8ADF-0CF119A65F8B}"/>
          </ac:spMkLst>
        </pc:spChg>
        <pc:spChg chg="mod">
          <ac:chgData name="Qinghua" userId="3892b6bc-94e5-47b4-9d05-088dff5a5b03" providerId="ADAL" clId="{3E885339-0984-40FC-A5A2-1CB9CDDC4385}" dt="2020-12-03T01:44:09.735" v="201" actId="20577"/>
          <ac:spMkLst>
            <pc:docMk/>
            <pc:sldMk cId="1532244209" sldId="1375"/>
            <ac:spMk id="69" creationId="{489E5E30-9F9D-429F-AED2-012EF9620F2F}"/>
          </ac:spMkLst>
        </pc:spChg>
      </pc:sldChg>
      <pc:sldChg chg="modSp">
        <pc:chgData name="Qinghua" userId="3892b6bc-94e5-47b4-9d05-088dff5a5b03" providerId="ADAL" clId="{3E885339-0984-40FC-A5A2-1CB9CDDC4385}" dt="2020-12-03T01:45:26.417" v="273" actId="20577"/>
        <pc:sldMkLst>
          <pc:docMk/>
          <pc:sldMk cId="2327691766" sldId="1385"/>
        </pc:sldMkLst>
        <pc:spChg chg="mod">
          <ac:chgData name="Qinghua" userId="3892b6bc-94e5-47b4-9d05-088dff5a5b03" providerId="ADAL" clId="{3E885339-0984-40FC-A5A2-1CB9CDDC4385}" dt="2020-12-03T01:45:26.417" v="273" actId="20577"/>
          <ac:spMkLst>
            <pc:docMk/>
            <pc:sldMk cId="2327691766" sldId="1385"/>
            <ac:spMk id="15" creationId="{619989DB-2F3B-489A-82B7-426514349D3B}"/>
          </ac:spMkLst>
        </pc:spChg>
      </pc:sldChg>
      <pc:sldChg chg="modSp">
        <pc:chgData name="Qinghua" userId="3892b6bc-94e5-47b4-9d05-088dff5a5b03" providerId="ADAL" clId="{3E885339-0984-40FC-A5A2-1CB9CDDC4385}" dt="2020-12-03T01:49:31.443" v="359" actId="20577"/>
        <pc:sldMkLst>
          <pc:docMk/>
          <pc:sldMk cId="3969238246" sldId="1397"/>
        </pc:sldMkLst>
        <pc:spChg chg="mod">
          <ac:chgData name="Qinghua" userId="3892b6bc-94e5-47b4-9d05-088dff5a5b03" providerId="ADAL" clId="{3E885339-0984-40FC-A5A2-1CB9CDDC4385}" dt="2020-12-03T01:49:31.443" v="359" actId="20577"/>
          <ac:spMkLst>
            <pc:docMk/>
            <pc:sldMk cId="3969238246" sldId="1397"/>
            <ac:spMk id="4" creationId="{E1B09EF0-E040-42B3-B360-D8E2784BEF2C}"/>
          </ac:spMkLst>
        </pc:spChg>
        <pc:spChg chg="mod">
          <ac:chgData name="Qinghua" userId="3892b6bc-94e5-47b4-9d05-088dff5a5b03" providerId="ADAL" clId="{3E885339-0984-40FC-A5A2-1CB9CDDC4385}" dt="2020-12-03T01:42:17.807" v="90" actId="20577"/>
          <ac:spMkLst>
            <pc:docMk/>
            <pc:sldMk cId="3969238246" sldId="1397"/>
            <ac:spMk id="9" creationId="{F7D85B83-5191-486F-87CA-5912DC17DEA9}"/>
          </ac:spMkLst>
        </pc:spChg>
      </pc:sldChg>
      <pc:sldChg chg="modSp">
        <pc:chgData name="Qinghua" userId="3892b6bc-94e5-47b4-9d05-088dff5a5b03" providerId="ADAL" clId="{3E885339-0984-40FC-A5A2-1CB9CDDC4385}" dt="2020-12-03T01:50:25.656" v="386" actId="20577"/>
        <pc:sldMkLst>
          <pc:docMk/>
          <pc:sldMk cId="1596410399" sldId="1407"/>
        </pc:sldMkLst>
        <pc:spChg chg="mod">
          <ac:chgData name="Qinghua" userId="3892b6bc-94e5-47b4-9d05-088dff5a5b03" providerId="ADAL" clId="{3E885339-0984-40FC-A5A2-1CB9CDDC4385}" dt="2020-12-03T01:50:25.656" v="386" actId="20577"/>
          <ac:spMkLst>
            <pc:docMk/>
            <pc:sldMk cId="1596410399" sldId="1407"/>
            <ac:spMk id="4" creationId="{E1B09EF0-E040-42B3-B360-D8E2784BEF2C}"/>
          </ac:spMkLst>
        </pc:spChg>
        <pc:spChg chg="mod">
          <ac:chgData name="Qinghua" userId="3892b6bc-94e5-47b4-9d05-088dff5a5b03" providerId="ADAL" clId="{3E885339-0984-40FC-A5A2-1CB9CDDC4385}" dt="2020-12-03T01:43:53.699" v="185" actId="20577"/>
          <ac:spMkLst>
            <pc:docMk/>
            <pc:sldMk cId="1596410399" sldId="1407"/>
            <ac:spMk id="41" creationId="{8E1D827C-7D92-44B7-B4F9-A94CE16143F1}"/>
          </ac:spMkLst>
        </pc:spChg>
      </pc:sldChg>
      <pc:sldChg chg="modSp">
        <pc:chgData name="Qinghua" userId="3892b6bc-94e5-47b4-9d05-088dff5a5b03" providerId="ADAL" clId="{3E885339-0984-40FC-A5A2-1CB9CDDC4385}" dt="2020-12-03T01:50:30.583" v="389" actId="20577"/>
        <pc:sldMkLst>
          <pc:docMk/>
          <pc:sldMk cId="342828231" sldId="1411"/>
        </pc:sldMkLst>
        <pc:spChg chg="mod">
          <ac:chgData name="Qinghua" userId="3892b6bc-94e5-47b4-9d05-088dff5a5b03" providerId="ADAL" clId="{3E885339-0984-40FC-A5A2-1CB9CDDC4385}" dt="2020-12-03T01:50:30.583" v="389" actId="20577"/>
          <ac:spMkLst>
            <pc:docMk/>
            <pc:sldMk cId="342828231" sldId="1411"/>
            <ac:spMk id="4" creationId="{E1B09EF0-E040-42B3-B360-D8E2784BEF2C}"/>
          </ac:spMkLst>
        </pc:spChg>
        <pc:spChg chg="mod">
          <ac:chgData name="Qinghua" userId="3892b6bc-94e5-47b4-9d05-088dff5a5b03" providerId="ADAL" clId="{3E885339-0984-40FC-A5A2-1CB9CDDC4385}" dt="2020-12-03T01:44:00.866" v="193" actId="20577"/>
          <ac:spMkLst>
            <pc:docMk/>
            <pc:sldMk cId="342828231" sldId="1411"/>
            <ac:spMk id="9" creationId="{4701AC50-41C3-4365-B94B-63C1531D70FB}"/>
          </ac:spMkLst>
        </pc:spChg>
      </pc:sldChg>
      <pc:sldChg chg="modSp">
        <pc:chgData name="Qinghua" userId="3892b6bc-94e5-47b4-9d05-088dff5a5b03" providerId="ADAL" clId="{3E885339-0984-40FC-A5A2-1CB9CDDC4385}" dt="2020-12-03T01:48:39.018" v="350" actId="6549"/>
        <pc:sldMkLst>
          <pc:docMk/>
          <pc:sldMk cId="3924675172" sldId="1413"/>
        </pc:sldMkLst>
        <pc:spChg chg="mod">
          <ac:chgData name="Qinghua" userId="3892b6bc-94e5-47b4-9d05-088dff5a5b03" providerId="ADAL" clId="{3E885339-0984-40FC-A5A2-1CB9CDDC4385}" dt="2020-12-03T01:48:39.018" v="350" actId="6549"/>
          <ac:spMkLst>
            <pc:docMk/>
            <pc:sldMk cId="3924675172" sldId="1413"/>
            <ac:spMk id="15" creationId="{619989DB-2F3B-489A-82B7-426514349D3B}"/>
          </ac:spMkLst>
        </pc:spChg>
      </pc:sldChg>
      <pc:sldChg chg="modSp">
        <pc:chgData name="Qinghua" userId="3892b6bc-94e5-47b4-9d05-088dff5a5b03" providerId="ADAL" clId="{3E885339-0984-40FC-A5A2-1CB9CDDC4385}" dt="2020-12-03T01:48:45.431" v="351" actId="6549"/>
        <pc:sldMkLst>
          <pc:docMk/>
          <pc:sldMk cId="346661646" sldId="1414"/>
        </pc:sldMkLst>
        <pc:spChg chg="mod">
          <ac:chgData name="Qinghua" userId="3892b6bc-94e5-47b4-9d05-088dff5a5b03" providerId="ADAL" clId="{3E885339-0984-40FC-A5A2-1CB9CDDC4385}" dt="2020-12-03T01:48:45.431" v="351" actId="6549"/>
          <ac:spMkLst>
            <pc:docMk/>
            <pc:sldMk cId="346661646" sldId="1414"/>
            <ac:spMk id="15" creationId="{619989DB-2F3B-489A-82B7-426514349D3B}"/>
          </ac:spMkLst>
        </pc:spChg>
      </pc:sldChg>
      <pc:sldChg chg="modSp">
        <pc:chgData name="Qinghua" userId="3892b6bc-94e5-47b4-9d05-088dff5a5b03" providerId="ADAL" clId="{3E885339-0984-40FC-A5A2-1CB9CDDC4385}" dt="2020-12-03T01:46:27.446" v="315" actId="20577"/>
        <pc:sldMkLst>
          <pc:docMk/>
          <pc:sldMk cId="2853416420" sldId="1443"/>
        </pc:sldMkLst>
        <pc:spChg chg="mod">
          <ac:chgData name="Qinghua" userId="3892b6bc-94e5-47b4-9d05-088dff5a5b03" providerId="ADAL" clId="{3E885339-0984-40FC-A5A2-1CB9CDDC4385}" dt="2020-12-03T01:46:27.446" v="315" actId="20577"/>
          <ac:spMkLst>
            <pc:docMk/>
            <pc:sldMk cId="2853416420" sldId="1443"/>
            <ac:spMk id="2" creationId="{E55B2642-4DC0-413E-9BE8-8452253DF4FB}"/>
          </ac:spMkLst>
        </pc:spChg>
      </pc:sldChg>
      <pc:sldChg chg="modSp">
        <pc:chgData name="Qinghua" userId="3892b6bc-94e5-47b4-9d05-088dff5a5b03" providerId="ADAL" clId="{3E885339-0984-40FC-A5A2-1CB9CDDC4385}" dt="2020-12-03T01:46:35.515" v="319" actId="20577"/>
        <pc:sldMkLst>
          <pc:docMk/>
          <pc:sldMk cId="1921059419" sldId="1453"/>
        </pc:sldMkLst>
        <pc:spChg chg="mod">
          <ac:chgData name="Qinghua" userId="3892b6bc-94e5-47b4-9d05-088dff5a5b03" providerId="ADAL" clId="{3E885339-0984-40FC-A5A2-1CB9CDDC4385}" dt="2020-12-03T01:46:35.515" v="319" actId="20577"/>
          <ac:spMkLst>
            <pc:docMk/>
            <pc:sldMk cId="1921059419" sldId="1453"/>
            <ac:spMk id="2" creationId="{E55B2642-4DC0-413E-9BE8-8452253DF4FB}"/>
          </ac:spMkLst>
        </pc:spChg>
      </pc:sldChg>
      <pc:sldChg chg="modSp">
        <pc:chgData name="Qinghua" userId="3892b6bc-94e5-47b4-9d05-088dff5a5b03" providerId="ADAL" clId="{3E885339-0984-40FC-A5A2-1CB9CDDC4385}" dt="2020-12-03T01:47:25.674" v="340" actId="6549"/>
        <pc:sldMkLst>
          <pc:docMk/>
          <pc:sldMk cId="1593190224" sldId="1455"/>
        </pc:sldMkLst>
        <pc:spChg chg="mod">
          <ac:chgData name="Qinghua" userId="3892b6bc-94e5-47b4-9d05-088dff5a5b03" providerId="ADAL" clId="{3E885339-0984-40FC-A5A2-1CB9CDDC4385}" dt="2020-12-03T01:47:25.674" v="340" actId="6549"/>
          <ac:spMkLst>
            <pc:docMk/>
            <pc:sldMk cId="1593190224" sldId="1455"/>
            <ac:spMk id="5" creationId="{3A597ED6-F87B-477E-A829-01DDDCDA2443}"/>
          </ac:spMkLst>
        </pc:spChg>
      </pc:sldChg>
      <pc:sldChg chg="modSp">
        <pc:chgData name="Qinghua" userId="3892b6bc-94e5-47b4-9d05-088dff5a5b03" providerId="ADAL" clId="{3E885339-0984-40FC-A5A2-1CB9CDDC4385}" dt="2020-12-03T01:45:32.630" v="281" actId="20577"/>
        <pc:sldMkLst>
          <pc:docMk/>
          <pc:sldMk cId="3336090408" sldId="1462"/>
        </pc:sldMkLst>
        <pc:spChg chg="mod">
          <ac:chgData name="Qinghua" userId="3892b6bc-94e5-47b4-9d05-088dff5a5b03" providerId="ADAL" clId="{3E885339-0984-40FC-A5A2-1CB9CDDC4385}" dt="2020-12-03T01:45:32.630" v="281" actId="20577"/>
          <ac:spMkLst>
            <pc:docMk/>
            <pc:sldMk cId="3336090408" sldId="1462"/>
            <ac:spMk id="15" creationId="{619989DB-2F3B-489A-82B7-426514349D3B}"/>
          </ac:spMkLst>
        </pc:spChg>
      </pc:sldChg>
      <pc:sldChg chg="modSp">
        <pc:chgData name="Qinghua" userId="3892b6bc-94e5-47b4-9d05-088dff5a5b03" providerId="ADAL" clId="{3E885339-0984-40FC-A5A2-1CB9CDDC4385}" dt="2020-12-03T01:45:07.124" v="257" actId="20577"/>
        <pc:sldMkLst>
          <pc:docMk/>
          <pc:sldMk cId="2203876021" sldId="1482"/>
        </pc:sldMkLst>
        <pc:spChg chg="mod">
          <ac:chgData name="Qinghua" userId="3892b6bc-94e5-47b4-9d05-088dff5a5b03" providerId="ADAL" clId="{3E885339-0984-40FC-A5A2-1CB9CDDC4385}" dt="2020-12-03T01:45:07.124" v="257" actId="20577"/>
          <ac:spMkLst>
            <pc:docMk/>
            <pc:sldMk cId="2203876021" sldId="1482"/>
            <ac:spMk id="7" creationId="{CE913C0D-587C-445F-9EC8-11C6743A9B8F}"/>
          </ac:spMkLst>
        </pc:spChg>
      </pc:sldChg>
      <pc:sldChg chg="modSp">
        <pc:chgData name="Qinghua" userId="3892b6bc-94e5-47b4-9d05-088dff5a5b03" providerId="ADAL" clId="{3E885339-0984-40FC-A5A2-1CB9CDDC4385}" dt="2020-12-03T01:48:24.136" v="348" actId="6549"/>
        <pc:sldMkLst>
          <pc:docMk/>
          <pc:sldMk cId="4104085622" sldId="1484"/>
        </pc:sldMkLst>
        <pc:spChg chg="mod">
          <ac:chgData name="Qinghua" userId="3892b6bc-94e5-47b4-9d05-088dff5a5b03" providerId="ADAL" clId="{3E885339-0984-40FC-A5A2-1CB9CDDC4385}" dt="2020-12-03T01:48:24.136" v="348" actId="6549"/>
          <ac:spMkLst>
            <pc:docMk/>
            <pc:sldMk cId="4104085622" sldId="1484"/>
            <ac:spMk id="7" creationId="{CE913C0D-587C-445F-9EC8-11C6743A9B8F}"/>
          </ac:spMkLst>
        </pc:spChg>
      </pc:sldChg>
      <pc:sldChg chg="modSp">
        <pc:chgData name="Qinghua" userId="3892b6bc-94e5-47b4-9d05-088dff5a5b03" providerId="ADAL" clId="{3E885339-0984-40FC-A5A2-1CB9CDDC4385}" dt="2020-12-03T01:48:30.070" v="349" actId="6549"/>
        <pc:sldMkLst>
          <pc:docMk/>
          <pc:sldMk cId="3760889448" sldId="1485"/>
        </pc:sldMkLst>
        <pc:spChg chg="mod">
          <ac:chgData name="Qinghua" userId="3892b6bc-94e5-47b4-9d05-088dff5a5b03" providerId="ADAL" clId="{3E885339-0984-40FC-A5A2-1CB9CDDC4385}" dt="2020-12-03T01:48:30.070" v="349" actId="6549"/>
          <ac:spMkLst>
            <pc:docMk/>
            <pc:sldMk cId="3760889448" sldId="1485"/>
            <ac:spMk id="7" creationId="{CE913C0D-587C-445F-9EC8-11C6743A9B8F}"/>
          </ac:spMkLst>
        </pc:spChg>
      </pc:sldChg>
      <pc:sldChg chg="modSp">
        <pc:chgData name="Qinghua" userId="3892b6bc-94e5-47b4-9d05-088dff5a5b03" providerId="ADAL" clId="{3E885339-0984-40FC-A5A2-1CB9CDDC4385}" dt="2020-12-03T01:50:13.109" v="380" actId="20577"/>
        <pc:sldMkLst>
          <pc:docMk/>
          <pc:sldMk cId="2207639058" sldId="1492"/>
        </pc:sldMkLst>
        <pc:spChg chg="mod">
          <ac:chgData name="Qinghua" userId="3892b6bc-94e5-47b4-9d05-088dff5a5b03" providerId="ADAL" clId="{3E885339-0984-40FC-A5A2-1CB9CDDC4385}" dt="2020-12-03T01:50:13.109" v="380" actId="20577"/>
          <ac:spMkLst>
            <pc:docMk/>
            <pc:sldMk cId="2207639058" sldId="1492"/>
            <ac:spMk id="4" creationId="{17B46D89-62C3-4192-9C5E-B7A42CA6846C}"/>
          </ac:spMkLst>
        </pc:spChg>
        <pc:spChg chg="mod">
          <ac:chgData name="Qinghua" userId="3892b6bc-94e5-47b4-9d05-088dff5a5b03" providerId="ADAL" clId="{3E885339-0984-40FC-A5A2-1CB9CDDC4385}" dt="2020-12-03T01:43:19.875" v="173" actId="20577"/>
          <ac:spMkLst>
            <pc:docMk/>
            <pc:sldMk cId="2207639058" sldId="1492"/>
            <ac:spMk id="8" creationId="{FB1492B5-3D02-4AB0-867B-3AD79D52FDDA}"/>
          </ac:spMkLst>
        </pc:spChg>
      </pc:sldChg>
      <pc:sldChg chg="modSp">
        <pc:chgData name="Qinghua" userId="3892b6bc-94e5-47b4-9d05-088dff5a5b03" providerId="ADAL" clId="{3E885339-0984-40FC-A5A2-1CB9CDDC4385}" dt="2020-12-03T01:49:05.650" v="353" actId="6549"/>
        <pc:sldMkLst>
          <pc:docMk/>
          <pc:sldMk cId="1103948836" sldId="1494"/>
        </pc:sldMkLst>
        <pc:spChg chg="mod">
          <ac:chgData name="Qinghua" userId="3892b6bc-94e5-47b4-9d05-088dff5a5b03" providerId="ADAL" clId="{3E885339-0984-40FC-A5A2-1CB9CDDC4385}" dt="2020-12-03T01:49:05.650" v="353" actId="6549"/>
          <ac:spMkLst>
            <pc:docMk/>
            <pc:sldMk cId="1103948836" sldId="1494"/>
            <ac:spMk id="5" creationId="{3A597ED6-F87B-477E-A829-01DDDCDA2443}"/>
          </ac:spMkLst>
        </pc:spChg>
      </pc:sldChg>
      <pc:sldChg chg="modSp">
        <pc:chgData name="Qinghua" userId="3892b6bc-94e5-47b4-9d05-088dff5a5b03" providerId="ADAL" clId="{3E885339-0984-40FC-A5A2-1CB9CDDC4385}" dt="2020-12-03T01:48:58.417" v="352" actId="6549"/>
        <pc:sldMkLst>
          <pc:docMk/>
          <pc:sldMk cId="716539471" sldId="1495"/>
        </pc:sldMkLst>
        <pc:spChg chg="mod">
          <ac:chgData name="Qinghua" userId="3892b6bc-94e5-47b4-9d05-088dff5a5b03" providerId="ADAL" clId="{3E885339-0984-40FC-A5A2-1CB9CDDC4385}" dt="2020-12-03T01:48:58.417" v="352" actId="6549"/>
          <ac:spMkLst>
            <pc:docMk/>
            <pc:sldMk cId="716539471" sldId="1495"/>
            <ac:spMk id="5" creationId="{3A597ED6-F87B-477E-A829-01DDDCDA2443}"/>
          </ac:spMkLst>
        </pc:spChg>
      </pc:sldChg>
      <pc:sldChg chg="modSp">
        <pc:chgData name="Qinghua" userId="3892b6bc-94e5-47b4-9d05-088dff5a5b03" providerId="ADAL" clId="{3E885339-0984-40FC-A5A2-1CB9CDDC4385}" dt="2020-12-03T01:49:41.610" v="365" actId="20577"/>
        <pc:sldMkLst>
          <pc:docMk/>
          <pc:sldMk cId="3174337378" sldId="1496"/>
        </pc:sldMkLst>
        <pc:spChg chg="mod">
          <ac:chgData name="Qinghua" userId="3892b6bc-94e5-47b4-9d05-088dff5a5b03" providerId="ADAL" clId="{3E885339-0984-40FC-A5A2-1CB9CDDC4385}" dt="2020-12-03T01:49:41.610" v="365" actId="20577"/>
          <ac:spMkLst>
            <pc:docMk/>
            <pc:sldMk cId="3174337378" sldId="1496"/>
            <ac:spMk id="4" creationId="{97A6DE8E-3DFE-43D8-9112-7C92B29CDE4B}"/>
          </ac:spMkLst>
        </pc:spChg>
        <pc:spChg chg="mod">
          <ac:chgData name="Qinghua" userId="3892b6bc-94e5-47b4-9d05-088dff5a5b03" providerId="ADAL" clId="{3E885339-0984-40FC-A5A2-1CB9CDDC4385}" dt="2020-12-03T01:42:35.011" v="113" actId="20577"/>
          <ac:spMkLst>
            <pc:docMk/>
            <pc:sldMk cId="3174337378" sldId="1496"/>
            <ac:spMk id="15" creationId="{619989DB-2F3B-489A-82B7-426514349D3B}"/>
          </ac:spMkLst>
        </pc:spChg>
      </pc:sldChg>
      <pc:sldChg chg="modSp">
        <pc:chgData name="Qinghua" userId="3892b6bc-94e5-47b4-9d05-088dff5a5b03" providerId="ADAL" clId="{3E885339-0984-40FC-A5A2-1CB9CDDC4385}" dt="2020-12-03T01:49:48.578" v="368" actId="20577"/>
        <pc:sldMkLst>
          <pc:docMk/>
          <pc:sldMk cId="807349152" sldId="1497"/>
        </pc:sldMkLst>
        <pc:spChg chg="mod">
          <ac:chgData name="Qinghua" userId="3892b6bc-94e5-47b4-9d05-088dff5a5b03" providerId="ADAL" clId="{3E885339-0984-40FC-A5A2-1CB9CDDC4385}" dt="2020-12-03T01:49:48.578" v="368" actId="20577"/>
          <ac:spMkLst>
            <pc:docMk/>
            <pc:sldMk cId="807349152" sldId="1497"/>
            <ac:spMk id="4" creationId="{17B46D89-62C3-4192-9C5E-B7A42CA6846C}"/>
          </ac:spMkLst>
        </pc:spChg>
        <pc:spChg chg="mod">
          <ac:chgData name="Qinghua" userId="3892b6bc-94e5-47b4-9d05-088dff5a5b03" providerId="ADAL" clId="{3E885339-0984-40FC-A5A2-1CB9CDDC4385}" dt="2020-12-03T01:42:41.428" v="123" actId="20577"/>
          <ac:spMkLst>
            <pc:docMk/>
            <pc:sldMk cId="807349152" sldId="1497"/>
            <ac:spMk id="8" creationId="{FB1492B5-3D02-4AB0-867B-3AD79D52FDDA}"/>
          </ac:spMkLst>
        </pc:spChg>
      </pc:sldChg>
      <pc:sldChg chg="modSp">
        <pc:chgData name="Qinghua" userId="3892b6bc-94e5-47b4-9d05-088dff5a5b03" providerId="ADAL" clId="{3E885339-0984-40FC-A5A2-1CB9CDDC4385}" dt="2020-12-03T01:50:07.644" v="377" actId="20577"/>
        <pc:sldMkLst>
          <pc:docMk/>
          <pc:sldMk cId="4250620571" sldId="1498"/>
        </pc:sldMkLst>
        <pc:spChg chg="mod">
          <ac:chgData name="Qinghua" userId="3892b6bc-94e5-47b4-9d05-088dff5a5b03" providerId="ADAL" clId="{3E885339-0984-40FC-A5A2-1CB9CDDC4385}" dt="2020-12-03T01:50:07.644" v="377" actId="20577"/>
          <ac:spMkLst>
            <pc:docMk/>
            <pc:sldMk cId="4250620571" sldId="1498"/>
            <ac:spMk id="4" creationId="{17B46D89-62C3-4192-9C5E-B7A42CA6846C}"/>
          </ac:spMkLst>
        </pc:spChg>
        <pc:spChg chg="mod">
          <ac:chgData name="Qinghua" userId="3892b6bc-94e5-47b4-9d05-088dff5a5b03" providerId="ADAL" clId="{3E885339-0984-40FC-A5A2-1CB9CDDC4385}" dt="2020-12-03T01:43:11.854" v="163" actId="20577"/>
          <ac:spMkLst>
            <pc:docMk/>
            <pc:sldMk cId="4250620571" sldId="1498"/>
            <ac:spMk id="8" creationId="{FB1492B5-3D02-4AB0-867B-3AD79D52FDDA}"/>
          </ac:spMkLst>
        </pc:spChg>
      </pc:sldChg>
      <pc:sldChg chg="modSp">
        <pc:chgData name="Qinghua" userId="3892b6bc-94e5-47b4-9d05-088dff5a5b03" providerId="ADAL" clId="{3E885339-0984-40FC-A5A2-1CB9CDDC4385}" dt="2020-12-03T01:50:19.125" v="383" actId="20577"/>
        <pc:sldMkLst>
          <pc:docMk/>
          <pc:sldMk cId="3597503654" sldId="1499"/>
        </pc:sldMkLst>
        <pc:spChg chg="mod">
          <ac:chgData name="Qinghua" userId="3892b6bc-94e5-47b4-9d05-088dff5a5b03" providerId="ADAL" clId="{3E885339-0984-40FC-A5A2-1CB9CDDC4385}" dt="2020-12-03T01:50:19.125" v="383" actId="20577"/>
          <ac:spMkLst>
            <pc:docMk/>
            <pc:sldMk cId="3597503654" sldId="1499"/>
            <ac:spMk id="4" creationId="{E1B09EF0-E040-42B3-B360-D8E2784BEF2C}"/>
          </ac:spMkLst>
        </pc:spChg>
        <pc:spChg chg="mod">
          <ac:chgData name="Qinghua" userId="3892b6bc-94e5-47b4-9d05-088dff5a5b03" providerId="ADAL" clId="{3E885339-0984-40FC-A5A2-1CB9CDDC4385}" dt="2020-12-03T01:43:27.193" v="177" actId="20577"/>
          <ac:spMkLst>
            <pc:docMk/>
            <pc:sldMk cId="3597503654" sldId="1499"/>
            <ac:spMk id="7" creationId="{CE913C0D-587C-445F-9EC8-11C6743A9B8F}"/>
          </ac:spMkLst>
        </pc:spChg>
      </pc:sldChg>
      <pc:sldChg chg="modSp">
        <pc:chgData name="Qinghua" userId="3892b6bc-94e5-47b4-9d05-088dff5a5b03" providerId="ADAL" clId="{3E885339-0984-40FC-A5A2-1CB9CDDC4385}" dt="2020-12-03T01:49:35.880" v="362" actId="20577"/>
        <pc:sldMkLst>
          <pc:docMk/>
          <pc:sldMk cId="819923219" sldId="1500"/>
        </pc:sldMkLst>
        <pc:spChg chg="mod">
          <ac:chgData name="Qinghua" userId="3892b6bc-94e5-47b4-9d05-088dff5a5b03" providerId="ADAL" clId="{3E885339-0984-40FC-A5A2-1CB9CDDC4385}" dt="2020-12-03T01:49:35.880" v="362" actId="20577"/>
          <ac:spMkLst>
            <pc:docMk/>
            <pc:sldMk cId="819923219" sldId="1500"/>
            <ac:spMk id="4" creationId="{97A6DE8E-3DFE-43D8-9112-7C92B29CDE4B}"/>
          </ac:spMkLst>
        </pc:spChg>
        <pc:spChg chg="mod">
          <ac:chgData name="Qinghua" userId="3892b6bc-94e5-47b4-9d05-088dff5a5b03" providerId="ADAL" clId="{3E885339-0984-40FC-A5A2-1CB9CDDC4385}" dt="2020-12-03T01:42:25.683" v="98" actId="20577"/>
          <ac:spMkLst>
            <pc:docMk/>
            <pc:sldMk cId="819923219" sldId="1500"/>
            <ac:spMk id="15" creationId="{619989DB-2F3B-489A-82B7-426514349D3B}"/>
          </ac:spMkLst>
        </pc:spChg>
      </pc:sldChg>
      <pc:sldChg chg="modSp">
        <pc:chgData name="Qinghua" userId="3892b6bc-94e5-47b4-9d05-088dff5a5b03" providerId="ADAL" clId="{3E885339-0984-40FC-A5A2-1CB9CDDC4385}" dt="2020-12-03T01:44:17.988" v="209" actId="20577"/>
        <pc:sldMkLst>
          <pc:docMk/>
          <pc:sldMk cId="766099838" sldId="1501"/>
        </pc:sldMkLst>
        <pc:spChg chg="mod">
          <ac:chgData name="Qinghua" userId="3892b6bc-94e5-47b4-9d05-088dff5a5b03" providerId="ADAL" clId="{3E885339-0984-40FC-A5A2-1CB9CDDC4385}" dt="2020-12-03T01:44:17.988" v="209" actId="20577"/>
          <ac:spMkLst>
            <pc:docMk/>
            <pc:sldMk cId="766099838" sldId="1501"/>
            <ac:spMk id="69" creationId="{489E5E30-9F9D-429F-AED2-012EF9620F2F}"/>
          </ac:spMkLst>
        </pc:spChg>
      </pc:sldChg>
      <pc:sldChg chg="modSp">
        <pc:chgData name="Qinghua" userId="3892b6bc-94e5-47b4-9d05-088dff5a5b03" providerId="ADAL" clId="{3E885339-0984-40FC-A5A2-1CB9CDDC4385}" dt="2020-12-03T01:44:25.859" v="217" actId="20577"/>
        <pc:sldMkLst>
          <pc:docMk/>
          <pc:sldMk cId="4279214808" sldId="1502"/>
        </pc:sldMkLst>
        <pc:spChg chg="mod">
          <ac:chgData name="Qinghua" userId="3892b6bc-94e5-47b4-9d05-088dff5a5b03" providerId="ADAL" clId="{3E885339-0984-40FC-A5A2-1CB9CDDC4385}" dt="2020-12-03T01:44:25.859" v="217" actId="20577"/>
          <ac:spMkLst>
            <pc:docMk/>
            <pc:sldMk cId="4279214808" sldId="1502"/>
            <ac:spMk id="15" creationId="{619989DB-2F3B-489A-82B7-426514349D3B}"/>
          </ac:spMkLst>
        </pc:spChg>
      </pc:sldChg>
      <pc:sldChg chg="modSp">
        <pc:chgData name="Qinghua" userId="3892b6bc-94e5-47b4-9d05-088dff5a5b03" providerId="ADAL" clId="{3E885339-0984-40FC-A5A2-1CB9CDDC4385}" dt="2020-12-03T01:44:34.279" v="225" actId="20577"/>
        <pc:sldMkLst>
          <pc:docMk/>
          <pc:sldMk cId="1981636108" sldId="1503"/>
        </pc:sldMkLst>
        <pc:spChg chg="mod">
          <ac:chgData name="Qinghua" userId="3892b6bc-94e5-47b4-9d05-088dff5a5b03" providerId="ADAL" clId="{3E885339-0984-40FC-A5A2-1CB9CDDC4385}" dt="2020-12-03T01:44:34.279" v="225" actId="20577"/>
          <ac:spMkLst>
            <pc:docMk/>
            <pc:sldMk cId="1981636108" sldId="1503"/>
            <ac:spMk id="30" creationId="{CBD41797-0A2F-4A51-8F99-8F898F8E290D}"/>
          </ac:spMkLst>
        </pc:spChg>
      </pc:sldChg>
      <pc:sldChg chg="modSp">
        <pc:chgData name="Qinghua" userId="3892b6bc-94e5-47b4-9d05-088dff5a5b03" providerId="ADAL" clId="{3E885339-0984-40FC-A5A2-1CB9CDDC4385}" dt="2020-12-03T01:41:27.927" v="58" actId="20577"/>
        <pc:sldMkLst>
          <pc:docMk/>
          <pc:sldMk cId="1165512333" sldId="1504"/>
        </pc:sldMkLst>
        <pc:spChg chg="mod">
          <ac:chgData name="Qinghua" userId="3892b6bc-94e5-47b4-9d05-088dff5a5b03" providerId="ADAL" clId="{3E885339-0984-40FC-A5A2-1CB9CDDC4385}" dt="2020-12-03T01:41:27.927" v="58" actId="20577"/>
          <ac:spMkLst>
            <pc:docMk/>
            <pc:sldMk cId="1165512333" sldId="1504"/>
            <ac:spMk id="30" creationId="{CBD41797-0A2F-4A51-8F99-8F898F8E290D}"/>
          </ac:spMkLst>
        </pc:spChg>
      </pc:sldChg>
      <pc:sldChg chg="modSp">
        <pc:chgData name="Qinghua" userId="3892b6bc-94e5-47b4-9d05-088dff5a5b03" providerId="ADAL" clId="{3E885339-0984-40FC-A5A2-1CB9CDDC4385}" dt="2020-12-03T01:44:43.635" v="233" actId="20577"/>
        <pc:sldMkLst>
          <pc:docMk/>
          <pc:sldMk cId="3179790069" sldId="1505"/>
        </pc:sldMkLst>
        <pc:spChg chg="mod">
          <ac:chgData name="Qinghua" userId="3892b6bc-94e5-47b4-9d05-088dff5a5b03" providerId="ADAL" clId="{3E885339-0984-40FC-A5A2-1CB9CDDC4385}" dt="2020-12-03T01:44:43.635" v="233" actId="20577"/>
          <ac:spMkLst>
            <pc:docMk/>
            <pc:sldMk cId="3179790069" sldId="1505"/>
            <ac:spMk id="28" creationId="{5E328AFE-E5C1-4F99-AB49-4F3549D668A7}"/>
          </ac:spMkLst>
        </pc:spChg>
      </pc:sldChg>
      <pc:sldChg chg="modSp">
        <pc:chgData name="Qinghua" userId="3892b6bc-94e5-47b4-9d05-088dff5a5b03" providerId="ADAL" clId="{3E885339-0984-40FC-A5A2-1CB9CDDC4385}" dt="2020-12-03T01:44:51.359" v="241" actId="20577"/>
        <pc:sldMkLst>
          <pc:docMk/>
          <pc:sldMk cId="3451848711" sldId="1506"/>
        </pc:sldMkLst>
        <pc:spChg chg="mod">
          <ac:chgData name="Qinghua" userId="3892b6bc-94e5-47b4-9d05-088dff5a5b03" providerId="ADAL" clId="{3E885339-0984-40FC-A5A2-1CB9CDDC4385}" dt="2020-12-03T01:44:51.359" v="241" actId="20577"/>
          <ac:spMkLst>
            <pc:docMk/>
            <pc:sldMk cId="3451848711" sldId="1506"/>
            <ac:spMk id="28" creationId="{5E328AFE-E5C1-4F99-AB49-4F3549D668A7}"/>
          </ac:spMkLst>
        </pc:spChg>
      </pc:sldChg>
      <pc:sldChg chg="modSp">
        <pc:chgData name="Qinghua" userId="3892b6bc-94e5-47b4-9d05-088dff5a5b03" providerId="ADAL" clId="{3E885339-0984-40FC-A5A2-1CB9CDDC4385}" dt="2020-12-03T01:45:00.376" v="249" actId="20577"/>
        <pc:sldMkLst>
          <pc:docMk/>
          <pc:sldMk cId="2479157419" sldId="1507"/>
        </pc:sldMkLst>
        <pc:spChg chg="mod">
          <ac:chgData name="Qinghua" userId="3892b6bc-94e5-47b4-9d05-088dff5a5b03" providerId="ADAL" clId="{3E885339-0984-40FC-A5A2-1CB9CDDC4385}" dt="2020-12-03T01:45:00.376" v="249" actId="20577"/>
          <ac:spMkLst>
            <pc:docMk/>
            <pc:sldMk cId="2479157419" sldId="1507"/>
            <ac:spMk id="17" creationId="{1A2D676D-0C75-4D02-8B80-B4E79B6FBCBE}"/>
          </ac:spMkLst>
        </pc:spChg>
      </pc:sldChg>
      <pc:sldChg chg="modSp">
        <pc:chgData name="Qinghua" userId="3892b6bc-94e5-47b4-9d05-088dff5a5b03" providerId="ADAL" clId="{3E885339-0984-40FC-A5A2-1CB9CDDC4385}" dt="2020-12-03T01:45:16.200" v="265" actId="20577"/>
        <pc:sldMkLst>
          <pc:docMk/>
          <pc:sldMk cId="350925456" sldId="1508"/>
        </pc:sldMkLst>
        <pc:spChg chg="mod">
          <ac:chgData name="Qinghua" userId="3892b6bc-94e5-47b4-9d05-088dff5a5b03" providerId="ADAL" clId="{3E885339-0984-40FC-A5A2-1CB9CDDC4385}" dt="2020-12-03T01:45:16.200" v="265" actId="20577"/>
          <ac:spMkLst>
            <pc:docMk/>
            <pc:sldMk cId="350925456" sldId="1508"/>
            <ac:spMk id="7" creationId="{CE913C0D-587C-445F-9EC8-11C6743A9B8F}"/>
          </ac:spMkLst>
        </pc:spChg>
      </pc:sldChg>
      <pc:sldChg chg="modSp">
        <pc:chgData name="Qinghua" userId="3892b6bc-94e5-47b4-9d05-088dff5a5b03" providerId="ADAL" clId="{3E885339-0984-40FC-A5A2-1CB9CDDC4385}" dt="2020-12-03T01:45:51.626" v="292" actId="20577"/>
        <pc:sldMkLst>
          <pc:docMk/>
          <pc:sldMk cId="3259043606" sldId="1510"/>
        </pc:sldMkLst>
        <pc:spChg chg="mod">
          <ac:chgData name="Qinghua" userId="3892b6bc-94e5-47b4-9d05-088dff5a5b03" providerId="ADAL" clId="{3E885339-0984-40FC-A5A2-1CB9CDDC4385}" dt="2020-12-03T01:45:51.626" v="292" actId="20577"/>
          <ac:spMkLst>
            <pc:docMk/>
            <pc:sldMk cId="3259043606" sldId="1510"/>
            <ac:spMk id="4" creationId="{97A6DE8E-3DFE-43D8-9112-7C92B29CDE4B}"/>
          </ac:spMkLst>
        </pc:spChg>
        <pc:spChg chg="mod">
          <ac:chgData name="Qinghua" userId="3892b6bc-94e5-47b4-9d05-088dff5a5b03" providerId="ADAL" clId="{3E885339-0984-40FC-A5A2-1CB9CDDC4385}" dt="2020-12-03T01:45:42.936" v="289" actId="20577"/>
          <ac:spMkLst>
            <pc:docMk/>
            <pc:sldMk cId="3259043606" sldId="1510"/>
            <ac:spMk id="15" creationId="{619989DB-2F3B-489A-82B7-426514349D3B}"/>
          </ac:spMkLst>
        </pc:spChg>
      </pc:sldChg>
      <pc:sldChg chg="modSp">
        <pc:chgData name="Qinghua" userId="3892b6bc-94e5-47b4-9d05-088dff5a5b03" providerId="ADAL" clId="{3E885339-0984-40FC-A5A2-1CB9CDDC4385}" dt="2020-12-03T01:46:08.236" v="303" actId="20577"/>
        <pc:sldMkLst>
          <pc:docMk/>
          <pc:sldMk cId="3075123586" sldId="1511"/>
        </pc:sldMkLst>
        <pc:spChg chg="mod">
          <ac:chgData name="Qinghua" userId="3892b6bc-94e5-47b4-9d05-088dff5a5b03" providerId="ADAL" clId="{3E885339-0984-40FC-A5A2-1CB9CDDC4385}" dt="2020-12-03T01:46:01.680" v="295" actId="20577"/>
          <ac:spMkLst>
            <pc:docMk/>
            <pc:sldMk cId="3075123586" sldId="1511"/>
            <ac:spMk id="4" creationId="{97A6DE8E-3DFE-43D8-9112-7C92B29CDE4B}"/>
          </ac:spMkLst>
        </pc:spChg>
        <pc:spChg chg="mod">
          <ac:chgData name="Qinghua" userId="3892b6bc-94e5-47b4-9d05-088dff5a5b03" providerId="ADAL" clId="{3E885339-0984-40FC-A5A2-1CB9CDDC4385}" dt="2020-12-03T01:46:08.236" v="303" actId="20577"/>
          <ac:spMkLst>
            <pc:docMk/>
            <pc:sldMk cId="3075123586" sldId="1511"/>
            <ac:spMk id="15" creationId="{619989DB-2F3B-489A-82B7-426514349D3B}"/>
          </ac:spMkLst>
        </pc:spChg>
      </pc:sldChg>
      <pc:sldChg chg="modSp">
        <pc:chgData name="Qinghua" userId="3892b6bc-94e5-47b4-9d05-088dff5a5b03" providerId="ADAL" clId="{3E885339-0984-40FC-A5A2-1CB9CDDC4385}" dt="2020-12-03T01:46:21.231" v="307" actId="20577"/>
        <pc:sldMkLst>
          <pc:docMk/>
          <pc:sldMk cId="2842974738" sldId="1512"/>
        </pc:sldMkLst>
        <pc:spChg chg="mod">
          <ac:chgData name="Qinghua" userId="3892b6bc-94e5-47b4-9d05-088dff5a5b03" providerId="ADAL" clId="{3E885339-0984-40FC-A5A2-1CB9CDDC4385}" dt="2020-12-03T01:46:21.231" v="307" actId="20577"/>
          <ac:spMkLst>
            <pc:docMk/>
            <pc:sldMk cId="2842974738" sldId="1512"/>
            <ac:spMk id="2" creationId="{E55B2642-4DC0-413E-9BE8-8452253DF4FB}"/>
          </ac:spMkLst>
        </pc:spChg>
      </pc:sldChg>
      <pc:sldChg chg="modSp">
        <pc:chgData name="Qinghua" userId="3892b6bc-94e5-47b4-9d05-088dff5a5b03" providerId="ADAL" clId="{3E885339-0984-40FC-A5A2-1CB9CDDC4385}" dt="2020-12-03T01:46:45.939" v="323" actId="20577"/>
        <pc:sldMkLst>
          <pc:docMk/>
          <pc:sldMk cId="1459739583" sldId="1514"/>
        </pc:sldMkLst>
        <pc:spChg chg="mod">
          <ac:chgData name="Qinghua" userId="3892b6bc-94e5-47b4-9d05-088dff5a5b03" providerId="ADAL" clId="{3E885339-0984-40FC-A5A2-1CB9CDDC4385}" dt="2020-12-03T01:46:45.939" v="323" actId="20577"/>
          <ac:spMkLst>
            <pc:docMk/>
            <pc:sldMk cId="1459739583" sldId="1514"/>
            <ac:spMk id="2" creationId="{E55B2642-4DC0-413E-9BE8-8452253DF4FB}"/>
          </ac:spMkLst>
        </pc:spChg>
      </pc:sldChg>
      <pc:sldChg chg="modSp">
        <pc:chgData name="Qinghua" userId="3892b6bc-94e5-47b4-9d05-088dff5a5b03" providerId="ADAL" clId="{3E885339-0984-40FC-A5A2-1CB9CDDC4385}" dt="2020-12-03T01:46:51.373" v="327" actId="20577"/>
        <pc:sldMkLst>
          <pc:docMk/>
          <pc:sldMk cId="2704726269" sldId="1516"/>
        </pc:sldMkLst>
        <pc:spChg chg="mod">
          <ac:chgData name="Qinghua" userId="3892b6bc-94e5-47b4-9d05-088dff5a5b03" providerId="ADAL" clId="{3E885339-0984-40FC-A5A2-1CB9CDDC4385}" dt="2020-12-03T01:46:51.373" v="327" actId="20577"/>
          <ac:spMkLst>
            <pc:docMk/>
            <pc:sldMk cId="2704726269" sldId="1516"/>
            <ac:spMk id="2" creationId="{E55B2642-4DC0-413E-9BE8-8452253DF4FB}"/>
          </ac:spMkLst>
        </pc:spChg>
      </pc:sldChg>
      <pc:sldChg chg="modSp">
        <pc:chgData name="Qinghua" userId="3892b6bc-94e5-47b4-9d05-088dff5a5b03" providerId="ADAL" clId="{3E885339-0984-40FC-A5A2-1CB9CDDC4385}" dt="2020-12-03T01:47:01.780" v="331" actId="20577"/>
        <pc:sldMkLst>
          <pc:docMk/>
          <pc:sldMk cId="53425012" sldId="1517"/>
        </pc:sldMkLst>
        <pc:spChg chg="mod">
          <ac:chgData name="Qinghua" userId="3892b6bc-94e5-47b4-9d05-088dff5a5b03" providerId="ADAL" clId="{3E885339-0984-40FC-A5A2-1CB9CDDC4385}" dt="2020-12-03T01:47:01.780" v="331" actId="20577"/>
          <ac:spMkLst>
            <pc:docMk/>
            <pc:sldMk cId="53425012" sldId="1517"/>
            <ac:spMk id="2" creationId="{E55B2642-4DC0-413E-9BE8-8452253DF4FB}"/>
          </ac:spMkLst>
        </pc:spChg>
      </pc:sldChg>
      <pc:sldChg chg="modSp">
        <pc:chgData name="Qinghua" userId="3892b6bc-94e5-47b4-9d05-088dff5a5b03" providerId="ADAL" clId="{3E885339-0984-40FC-A5A2-1CB9CDDC4385}" dt="2020-12-03T01:47:09.463" v="335" actId="20577"/>
        <pc:sldMkLst>
          <pc:docMk/>
          <pc:sldMk cId="1384105945" sldId="1518"/>
        </pc:sldMkLst>
        <pc:spChg chg="mod">
          <ac:chgData name="Qinghua" userId="3892b6bc-94e5-47b4-9d05-088dff5a5b03" providerId="ADAL" clId="{3E885339-0984-40FC-A5A2-1CB9CDDC4385}" dt="2020-12-03T01:47:09.463" v="335" actId="20577"/>
          <ac:spMkLst>
            <pc:docMk/>
            <pc:sldMk cId="1384105945" sldId="1518"/>
            <ac:spMk id="2" creationId="{E55B2642-4DC0-413E-9BE8-8452253DF4FB}"/>
          </ac:spMkLst>
        </pc:spChg>
      </pc:sldChg>
      <pc:sldChg chg="modSp">
        <pc:chgData name="Qinghua" userId="3892b6bc-94e5-47b4-9d05-088dff5a5b03" providerId="ADAL" clId="{3E885339-0984-40FC-A5A2-1CB9CDDC4385}" dt="2020-12-03T01:47:17.069" v="339" actId="20577"/>
        <pc:sldMkLst>
          <pc:docMk/>
          <pc:sldMk cId="1102637123" sldId="1519"/>
        </pc:sldMkLst>
        <pc:spChg chg="mod">
          <ac:chgData name="Qinghua" userId="3892b6bc-94e5-47b4-9d05-088dff5a5b03" providerId="ADAL" clId="{3E885339-0984-40FC-A5A2-1CB9CDDC4385}" dt="2020-12-03T01:47:17.069" v="339" actId="20577"/>
          <ac:spMkLst>
            <pc:docMk/>
            <pc:sldMk cId="1102637123" sldId="1519"/>
            <ac:spMk id="2" creationId="{E55B2642-4DC0-413E-9BE8-8452253DF4FB}"/>
          </ac:spMkLst>
        </pc:spChg>
      </pc:sldChg>
      <pc:sldChg chg="modSp">
        <pc:chgData name="Qinghua" userId="3892b6bc-94e5-47b4-9d05-088dff5a5b03" providerId="ADAL" clId="{3E885339-0984-40FC-A5A2-1CB9CDDC4385}" dt="2020-12-03T01:47:55.810" v="344" actId="6549"/>
        <pc:sldMkLst>
          <pc:docMk/>
          <pc:sldMk cId="4059070119" sldId="1520"/>
        </pc:sldMkLst>
        <pc:spChg chg="mod">
          <ac:chgData name="Qinghua" userId="3892b6bc-94e5-47b4-9d05-088dff5a5b03" providerId="ADAL" clId="{3E885339-0984-40FC-A5A2-1CB9CDDC4385}" dt="2020-12-03T01:47:55.810" v="344" actId="6549"/>
          <ac:spMkLst>
            <pc:docMk/>
            <pc:sldMk cId="4059070119" sldId="1520"/>
            <ac:spMk id="5" creationId="{3A597ED6-F87B-477E-A829-01DDDCDA2443}"/>
          </ac:spMkLst>
        </pc:spChg>
      </pc:sldChg>
      <pc:sldChg chg="modSp">
        <pc:chgData name="Qinghua" userId="3892b6bc-94e5-47b4-9d05-088dff5a5b03" providerId="ADAL" clId="{3E885339-0984-40FC-A5A2-1CB9CDDC4385}" dt="2020-12-03T01:47:33.979" v="341" actId="6549"/>
        <pc:sldMkLst>
          <pc:docMk/>
          <pc:sldMk cId="1011611948" sldId="1521"/>
        </pc:sldMkLst>
        <pc:spChg chg="mod">
          <ac:chgData name="Qinghua" userId="3892b6bc-94e5-47b4-9d05-088dff5a5b03" providerId="ADAL" clId="{3E885339-0984-40FC-A5A2-1CB9CDDC4385}" dt="2020-12-03T01:47:33.979" v="341" actId="6549"/>
          <ac:spMkLst>
            <pc:docMk/>
            <pc:sldMk cId="1011611948" sldId="1521"/>
            <ac:spMk id="5" creationId="{3A597ED6-F87B-477E-A829-01DDDCDA2443}"/>
          </ac:spMkLst>
        </pc:spChg>
      </pc:sldChg>
      <pc:sldChg chg="modSp">
        <pc:chgData name="Qinghua" userId="3892b6bc-94e5-47b4-9d05-088dff5a5b03" providerId="ADAL" clId="{3E885339-0984-40FC-A5A2-1CB9CDDC4385}" dt="2020-12-03T01:47:41.516" v="342" actId="6549"/>
        <pc:sldMkLst>
          <pc:docMk/>
          <pc:sldMk cId="4099129589" sldId="1522"/>
        </pc:sldMkLst>
        <pc:spChg chg="mod">
          <ac:chgData name="Qinghua" userId="3892b6bc-94e5-47b4-9d05-088dff5a5b03" providerId="ADAL" clId="{3E885339-0984-40FC-A5A2-1CB9CDDC4385}" dt="2020-12-03T01:47:41.516" v="342" actId="6549"/>
          <ac:spMkLst>
            <pc:docMk/>
            <pc:sldMk cId="4099129589" sldId="1522"/>
            <ac:spMk id="5" creationId="{3A597ED6-F87B-477E-A829-01DDDCDA2443}"/>
          </ac:spMkLst>
        </pc:spChg>
      </pc:sldChg>
      <pc:sldChg chg="modSp">
        <pc:chgData name="Qinghua" userId="3892b6bc-94e5-47b4-9d05-088dff5a5b03" providerId="ADAL" clId="{3E885339-0984-40FC-A5A2-1CB9CDDC4385}" dt="2020-12-03T01:48:13.543" v="347" actId="6549"/>
        <pc:sldMkLst>
          <pc:docMk/>
          <pc:sldMk cId="2320295658" sldId="1523"/>
        </pc:sldMkLst>
        <pc:spChg chg="mod">
          <ac:chgData name="Qinghua" userId="3892b6bc-94e5-47b4-9d05-088dff5a5b03" providerId="ADAL" clId="{3E885339-0984-40FC-A5A2-1CB9CDDC4385}" dt="2020-12-03T01:48:13.543" v="347" actId="6549"/>
          <ac:spMkLst>
            <pc:docMk/>
            <pc:sldMk cId="2320295658" sldId="1523"/>
            <ac:spMk id="5" creationId="{3A597ED6-F87B-477E-A829-01DDDCDA2443}"/>
          </ac:spMkLst>
        </pc:spChg>
      </pc:sldChg>
      <pc:sldChg chg="modSp">
        <pc:chgData name="Qinghua" userId="3892b6bc-94e5-47b4-9d05-088dff5a5b03" providerId="ADAL" clId="{3E885339-0984-40FC-A5A2-1CB9CDDC4385}" dt="2020-12-03T01:47:49.200" v="343" actId="6549"/>
        <pc:sldMkLst>
          <pc:docMk/>
          <pc:sldMk cId="3857588405" sldId="1524"/>
        </pc:sldMkLst>
        <pc:spChg chg="mod">
          <ac:chgData name="Qinghua" userId="3892b6bc-94e5-47b4-9d05-088dff5a5b03" providerId="ADAL" clId="{3E885339-0984-40FC-A5A2-1CB9CDDC4385}" dt="2020-12-03T01:47:49.200" v="343" actId="6549"/>
          <ac:spMkLst>
            <pc:docMk/>
            <pc:sldMk cId="3857588405" sldId="1524"/>
            <ac:spMk id="5" creationId="{3A597ED6-F87B-477E-A829-01DDDCDA2443}"/>
          </ac:spMkLst>
        </pc:spChg>
      </pc:sldChg>
      <pc:sldMasterChg chg="modSp modSldLayout">
        <pc:chgData name="Qinghua" userId="3892b6bc-94e5-47b4-9d05-088dff5a5b03" providerId="ADAL" clId="{3E885339-0984-40FC-A5A2-1CB9CDDC4385}" dt="2020-12-03T01:41:11.840" v="50" actId="20577"/>
        <pc:sldMasterMkLst>
          <pc:docMk/>
          <pc:sldMasterMk cId="745269364" sldId="2147484666"/>
        </pc:sldMasterMkLst>
        <pc:spChg chg="mod">
          <ac:chgData name="Qinghua" userId="3892b6bc-94e5-47b4-9d05-088dff5a5b03" providerId="ADAL" clId="{3E885339-0984-40FC-A5A2-1CB9CDDC4385}" dt="2020-12-03T01:40:20.192" v="19" actId="20577"/>
          <ac:spMkLst>
            <pc:docMk/>
            <pc:sldMasterMk cId="745269364" sldId="2147484666"/>
            <ac:spMk id="10" creationId="{00000000-0000-0000-0000-000000000000}"/>
          </ac:spMkLst>
        </pc:spChg>
        <pc:spChg chg="mod">
          <ac:chgData name="Qinghua" userId="3892b6bc-94e5-47b4-9d05-088dff5a5b03" providerId="ADAL" clId="{3E885339-0984-40FC-A5A2-1CB9CDDC4385}" dt="2020-12-03T01:40:36.870" v="27" actId="1076"/>
          <ac:spMkLst>
            <pc:docMk/>
            <pc:sldMasterMk cId="745269364" sldId="2147484666"/>
            <ac:spMk id="1028" creationId="{00000000-0000-0000-0000-000000000000}"/>
          </ac:spMkLst>
        </pc:spChg>
        <pc:spChg chg="mod">
          <ac:chgData name="Qinghua" userId="3892b6bc-94e5-47b4-9d05-088dff5a5b03" providerId="ADAL" clId="{3E885339-0984-40FC-A5A2-1CB9CDDC4385}" dt="2020-12-03T01:40:17.068" v="17" actId="1076"/>
          <ac:spMkLst>
            <pc:docMk/>
            <pc:sldMasterMk cId="745269364" sldId="2147484666"/>
            <ac:spMk id="1032" creationId="{00000000-0000-0000-0000-000000000000}"/>
          </ac:spMkLst>
        </pc:spChg>
        <pc:sldLayoutChg chg="modSp">
          <pc:chgData name="Qinghua" userId="3892b6bc-94e5-47b4-9d05-088dff5a5b03" providerId="ADAL" clId="{3E885339-0984-40FC-A5A2-1CB9CDDC4385}" dt="2020-12-03T01:40:48.445" v="35" actId="20577"/>
          <pc:sldLayoutMkLst>
            <pc:docMk/>
            <pc:sldMasterMk cId="745269364" sldId="2147484666"/>
            <pc:sldLayoutMk cId="3195249780" sldId="2147484667"/>
          </pc:sldLayoutMkLst>
          <pc:spChg chg="mod">
            <ac:chgData name="Qinghua" userId="3892b6bc-94e5-47b4-9d05-088dff5a5b03" providerId="ADAL" clId="{3E885339-0984-40FC-A5A2-1CB9CDDC4385}" dt="2020-12-03T01:40:48.445" v="35" actId="20577"/>
            <ac:spMkLst>
              <pc:docMk/>
              <pc:sldMasterMk cId="745269364" sldId="2147484666"/>
              <pc:sldLayoutMk cId="3195249780" sldId="2147484667"/>
              <ac:spMk id="7" creationId="{7B7E80BB-3894-40AB-BCE5-FFE6B6D3C357}"/>
            </ac:spMkLst>
          </pc:spChg>
        </pc:sldLayoutChg>
        <pc:sldLayoutChg chg="modSp">
          <pc:chgData name="Qinghua" userId="3892b6bc-94e5-47b4-9d05-088dff5a5b03" providerId="ADAL" clId="{3E885339-0984-40FC-A5A2-1CB9CDDC4385}" dt="2020-12-03T01:40:58.487" v="43" actId="20577"/>
          <pc:sldLayoutMkLst>
            <pc:docMk/>
            <pc:sldMasterMk cId="745269364" sldId="2147484666"/>
            <pc:sldLayoutMk cId="2144489979" sldId="2147484668"/>
          </pc:sldLayoutMkLst>
          <pc:spChg chg="mod">
            <ac:chgData name="Qinghua" userId="3892b6bc-94e5-47b4-9d05-088dff5a5b03" providerId="ADAL" clId="{3E885339-0984-40FC-A5A2-1CB9CDDC4385}" dt="2020-12-03T01:40:58.487" v="43" actId="20577"/>
            <ac:spMkLst>
              <pc:docMk/>
              <pc:sldMasterMk cId="745269364" sldId="2147484666"/>
              <pc:sldLayoutMk cId="2144489979" sldId="2147484668"/>
              <ac:spMk id="11" creationId="{00000000-0000-0000-0000-000000000000}"/>
            </ac:spMkLst>
          </pc:spChg>
        </pc:sldLayoutChg>
        <pc:sldLayoutChg chg="modSp">
          <pc:chgData name="Qinghua" userId="3892b6bc-94e5-47b4-9d05-088dff5a5b03" providerId="ADAL" clId="{3E885339-0984-40FC-A5A2-1CB9CDDC4385}" dt="2020-12-03T01:41:11.840" v="50" actId="20577"/>
          <pc:sldLayoutMkLst>
            <pc:docMk/>
            <pc:sldMasterMk cId="745269364" sldId="2147484666"/>
            <pc:sldLayoutMk cId="2683013501" sldId="2147484672"/>
          </pc:sldLayoutMkLst>
          <pc:spChg chg="mod">
            <ac:chgData name="Qinghua" userId="3892b6bc-94e5-47b4-9d05-088dff5a5b03" providerId="ADAL" clId="{3E885339-0984-40FC-A5A2-1CB9CDDC4385}" dt="2020-12-03T01:41:11.840" v="50" actId="20577"/>
            <ac:spMkLst>
              <pc:docMk/>
              <pc:sldMasterMk cId="745269364" sldId="2147484666"/>
              <pc:sldLayoutMk cId="2683013501" sldId="2147484672"/>
              <ac:spMk id="6" creationId="{CBD9FE65-8479-4A5C-AAD4-5243CC8C0F6F}"/>
            </ac:spMkLst>
          </pc:spChg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57355AB-7D5E-4A3C-818C-9248C5032F3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802.11-yy/xxxxr0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F521009-4753-4F51-AC94-AC99DD411BD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GB"/>
              <a:t>Month Year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BAE4250-722C-4FDA-8813-D877BA0EF50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/>
              <a:t>Abramovsky, Ghosh, Segev &amp; Li, Intel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BD4C3573-B5EB-40FE-A479-36C52986532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93536965-349E-4AC4-AD1B-0578E724046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4342" name="Line 6">
            <a:extLst>
              <a:ext uri="{FF2B5EF4-FFF2-40B4-BE49-F238E27FC236}">
                <a16:creationId xmlns:a16="http://schemas.microsoft.com/office/drawing/2014/main" id="{C466E373-DA83-4A63-96D0-192EBB24F941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7EDC6D3E-0201-46C7-9449-8FE31F479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GB" altLang="en-US"/>
              <a:t>Submission</a:t>
            </a:r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id="{D510A9E7-8385-400F-A5A0-0B62D59A2B38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B77A773-81EE-44B9-8192-DA3A99E5314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802.11-yy/xxxxr0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524846C-E032-40BF-9812-3A39CEFB5AF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GB"/>
              <a:t>Month Year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E89C5559-66B9-44BF-98FB-26AE2C24F85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D2C9B6CB-1343-4564-A175-6AE20B16F88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998192A0-6450-4028-8BB2-D93496C3AAA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/>
            </a:lvl5pPr>
          </a:lstStyle>
          <a:p>
            <a:pPr lvl="4">
              <a:defRPr/>
            </a:pPr>
            <a:r>
              <a:rPr lang="en-GB"/>
              <a:t>Abramovsky, Ghosh, Segev &amp; Li, Intel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1EFECF9A-05C1-4CD0-8058-90CABB1A09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2D84A3AC-EF1F-4C17-8035-7C1DFF72064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C93368C6-22EB-4AB7-98B9-6301A89C4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GB" altLang="en-US"/>
              <a:t>Submission</a:t>
            </a:r>
          </a:p>
        </p:txBody>
      </p:sp>
      <p:sp>
        <p:nvSpPr>
          <p:cNvPr id="13321" name="Line 9">
            <a:extLst>
              <a:ext uri="{FF2B5EF4-FFF2-40B4-BE49-F238E27FC236}">
                <a16:creationId xmlns:a16="http://schemas.microsoft.com/office/drawing/2014/main" id="{53B3E61C-8851-4206-9DFF-CBB8A5457839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Line 10">
            <a:extLst>
              <a:ext uri="{FF2B5EF4-FFF2-40B4-BE49-F238E27FC236}">
                <a16:creationId xmlns:a16="http://schemas.microsoft.com/office/drawing/2014/main" id="{96F3638F-D785-486E-B2B3-CE1F7C7767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535AE7E-652C-434A-BCEA-1EBD42CB65B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802.11-yy/xxxxr0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F5F4179-D5C5-44C6-B8A8-0A9D27D016C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Month Year</a:t>
            </a:r>
          </a:p>
        </p:txBody>
      </p:sp>
      <p:sp>
        <p:nvSpPr>
          <p:cNvPr id="16388" name="Rectangle 6">
            <a:extLst>
              <a:ext uri="{FF2B5EF4-FFF2-40B4-BE49-F238E27FC236}">
                <a16:creationId xmlns:a16="http://schemas.microsoft.com/office/drawing/2014/main" id="{5D9280B3-4FE2-42F1-8ABC-2E63E9CB638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Abramovsky, Ghosh, Segev &amp; Li, Intel</a:t>
            </a:r>
          </a:p>
        </p:txBody>
      </p:sp>
      <p:sp>
        <p:nvSpPr>
          <p:cNvPr id="16389" name="Rectangle 7">
            <a:extLst>
              <a:ext uri="{FF2B5EF4-FFF2-40B4-BE49-F238E27FC236}">
                <a16:creationId xmlns:a16="http://schemas.microsoft.com/office/drawing/2014/main" id="{0D4A4117-B987-4E79-B140-F757FA7149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1194EF05-9067-4D59-BC63-B9501A64B98F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16390" name="Rectangle 2">
            <a:extLst>
              <a:ext uri="{FF2B5EF4-FFF2-40B4-BE49-F238E27FC236}">
                <a16:creationId xmlns:a16="http://schemas.microsoft.com/office/drawing/2014/main" id="{28E7BE6E-666E-45BF-A2C0-23B3B61EF8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6391" name="Rectangle 3">
            <a:extLst>
              <a:ext uri="{FF2B5EF4-FFF2-40B4-BE49-F238E27FC236}">
                <a16:creationId xmlns:a16="http://schemas.microsoft.com/office/drawing/2014/main" id="{7BD08A9A-202A-411F-80A0-BBC51568F9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Complexity scaling, sphere decoder grid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Abramovsky, Ghosh, Segev &amp; Li,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2D84A3AC-EF1F-4C17-8035-7C1DFF72064E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0268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Abramovsky, Ghosh, Segev &amp; Li,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2D84A3AC-EF1F-4C17-8035-7C1DFF72064E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1324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Abramovsky, Ghosh, Segev &amp; Li,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2D84A3AC-EF1F-4C17-8035-7C1DFF72064E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24643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CF2B0-A6D4-45C6-A6FB-BEB56B285EB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6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CF2B0-A6D4-45C6-A6FB-BEB56B285EB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53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CF2B0-A6D4-45C6-A6FB-BEB56B285EB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94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CF2B0-A6D4-45C6-A6FB-BEB56B285EB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95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CF2B0-A6D4-45C6-A6FB-BEB56B285EB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11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52049D9D-C451-4564-B9C6-411313690F2B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B7E80BB-3894-40AB-BCE5-FFE6B6D3C357}"/>
              </a:ext>
            </a:extLst>
          </p:cNvPr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5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a-DK" dirty="0"/>
              <a:t>Li,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5249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139953" y="6475415"/>
            <a:ext cx="733674" cy="363537"/>
          </a:xfr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r>
              <a:rPr lang="en-GB" altLang="en-US" dirty="0"/>
              <a:t>Slide </a:t>
            </a:r>
            <a:fld id="{21E72349-0AA7-4B28-99FF-D7FFD29083F4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5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1600" i="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a-DK" dirty="0"/>
              <a:t>Li, Intel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3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r>
              <a:rPr lang="en-US" dirty="0"/>
              <a:t>Dec 2020</a:t>
            </a:r>
          </a:p>
        </p:txBody>
      </p:sp>
    </p:spTree>
    <p:extLst>
      <p:ext uri="{BB962C8B-B14F-4D97-AF65-F5344CB8AC3E}">
        <p14:creationId xmlns:p14="http://schemas.microsoft.com/office/powerpoint/2010/main" val="214448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FA997864-F137-4CC8-A685-3DF04A881821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BD9FE65-8479-4A5C-AAD4-5243CC8C0F6F}"/>
              </a:ext>
            </a:extLst>
          </p:cNvPr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5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a-DK" dirty="0"/>
              <a:t>Li,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3013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August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244A9C03-5491-4484-805B-EEB45121B087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9207D-572D-4F95-BF4E-6619062E877D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5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a-DK" dirty="0"/>
              <a:t>Li and Lin,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2123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1" y="685802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1" y="1981201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3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16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r>
              <a:rPr lang="en-US" dirty="0"/>
              <a:t>Dec 2020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25059" y="6508036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a-DK" dirty="0"/>
              <a:t>Li, Intel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9" y="6475415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r>
              <a:rPr lang="en-GB" altLang="en-US"/>
              <a:t>Slide </a:t>
            </a:r>
            <a:fld id="{B321D4AB-B326-4570-AC38-9B82D3EF5436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4" y="6475414"/>
            <a:ext cx="960199" cy="2462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sz="16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 dirty="0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9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33694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802.11-20/1373r2</a:t>
            </a:r>
          </a:p>
        </p:txBody>
      </p:sp>
    </p:spTree>
    <p:extLst>
      <p:ext uri="{BB962C8B-B14F-4D97-AF65-F5344CB8AC3E}">
        <p14:creationId xmlns:p14="http://schemas.microsoft.com/office/powerpoint/2010/main" val="745269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7" r:id="rId1"/>
    <p:sldLayoutId id="2147484668" r:id="rId2"/>
    <p:sldLayoutId id="2147484672" r:id="rId3"/>
    <p:sldLayoutId id="2147484673" r:id="rId4"/>
  </p:sldLayoutIdLst>
  <p:hf hdr="0"/>
  <p:txStyles>
    <p:titleStyle>
      <a:lvl1pPr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j-lt"/>
          <a:ea typeface="+mj-ea"/>
          <a:cs typeface="+mj-cs"/>
        </a:defRPr>
      </a:lvl1pPr>
      <a:lvl2pPr marL="557213" indent="-214313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8572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2001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15430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18859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2288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25717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29146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257175" indent="-257175" algn="l" defTabSz="336947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 b="1">
          <a:solidFill>
            <a:srgbClr val="000000"/>
          </a:solidFill>
          <a:latin typeface="+mn-lt"/>
          <a:ea typeface="+mn-ea"/>
          <a:cs typeface="+mn-cs"/>
        </a:defRPr>
      </a:lvl1pPr>
      <a:lvl2pPr marL="557213" indent="-214313" algn="l" defTabSz="336947" rtl="0" eaLnBrk="1" fontAlgn="base" hangingPunct="1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2pPr>
      <a:lvl3pPr marL="857250" indent="-171450" algn="l" defTabSz="336947" rtl="0" eaLnBrk="1" fontAlgn="base" hangingPunct="1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2001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4pPr>
      <a:lvl5pPr marL="15430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5pPr>
      <a:lvl6pPr marL="18859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6pPr>
      <a:lvl7pPr marL="22288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7pPr>
      <a:lvl8pPr marL="25717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8pPr>
      <a:lvl9pPr marL="29146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www.pngall.com/red-cross-mark-png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1C5964F-2FDA-4856-9EB3-CECE1DCA54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06438"/>
            <a:ext cx="7918450" cy="1066800"/>
          </a:xfrm>
          <a:noFill/>
        </p:spPr>
        <p:txBody>
          <a:bodyPr/>
          <a:lstStyle/>
          <a:p>
            <a:pPr eaLnBrk="1" hangingPunct="1"/>
            <a:r>
              <a:rPr lang="en-GB" altLang="en-US" sz="2800" dirty="0"/>
              <a:t>Attacks to Fully Random OFDM Sounding Signal</a:t>
            </a:r>
          </a:p>
        </p:txBody>
      </p:sp>
      <p:sp>
        <p:nvSpPr>
          <p:cNvPr id="15363" name="Rectangle 6">
            <a:extLst>
              <a:ext uri="{FF2B5EF4-FFF2-40B4-BE49-F238E27FC236}">
                <a16:creationId xmlns:a16="http://schemas.microsoft.com/office/drawing/2014/main" id="{BBBA7EDA-07FE-4DE4-B0A2-A84F27A876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71170" y="1988840"/>
            <a:ext cx="7772400" cy="381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altLang="en-US" b="0" dirty="0"/>
              <a:t>Date: 20</a:t>
            </a:r>
            <a:r>
              <a:rPr lang="en-US" altLang="zh-CN" b="0" dirty="0">
                <a:ea typeface="SimSun" panose="02010600030101010101" pitchFamily="2" charset="-122"/>
              </a:rPr>
              <a:t>20</a:t>
            </a:r>
            <a:r>
              <a:rPr lang="en-GB" altLang="en-US" b="0" dirty="0"/>
              <a:t>-12-</a:t>
            </a:r>
            <a:r>
              <a:rPr lang="en-US" altLang="en-US" b="0" dirty="0">
                <a:ea typeface="SimSun" panose="02010600030101010101" pitchFamily="2" charset="-122"/>
              </a:rPr>
              <a:t>2</a:t>
            </a:r>
            <a:endParaRPr lang="en-GB" altLang="en-US" b="0" dirty="0"/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6DDA247C-6E91-4F57-A71A-806EFA6B37B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5EC10FA9-A808-4109-9422-D6B9EE1E3547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GB" altLang="en-US" sz="1200" b="0"/>
          </a:p>
        </p:txBody>
      </p:sp>
      <p:sp>
        <p:nvSpPr>
          <p:cNvPr id="15366" name="Date Placeholder 1">
            <a:extLst>
              <a:ext uri="{FF2B5EF4-FFF2-40B4-BE49-F238E27FC236}">
                <a16:creationId xmlns:a16="http://schemas.microsoft.com/office/drawing/2014/main" id="{E7167B2E-D602-4828-A6B3-A36545D52F76}"/>
              </a:ext>
            </a:extLst>
          </p:cNvPr>
          <p:cNvSpPr>
            <a:spLocks noGrp="1" noChangeArrowheads="1"/>
          </p:cNvSpPr>
          <p:nvPr>
            <p:ph type="dt" idx="1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Dec 2020</a:t>
            </a:r>
          </a:p>
        </p:txBody>
      </p:sp>
      <p:graphicFrame>
        <p:nvGraphicFramePr>
          <p:cNvPr id="15365" name="Object 11">
            <a:extLst>
              <a:ext uri="{FF2B5EF4-FFF2-40B4-BE49-F238E27FC236}">
                <a16:creationId xmlns:a16="http://schemas.microsoft.com/office/drawing/2014/main" id="{8071A1C6-B71F-46BD-AAC3-2FAF1368B0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269005"/>
              </p:ext>
            </p:extLst>
          </p:nvPr>
        </p:nvGraphicFramePr>
        <p:xfrm>
          <a:off x="1327150" y="2697163"/>
          <a:ext cx="6034088" cy="311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4" imgW="9549546" imgH="4942676" progId="Word.Document.8">
                  <p:embed/>
                </p:oleObj>
              </mc:Choice>
              <mc:Fallback>
                <p:oleObj name="Document" r:id="rId4" imgW="9549546" imgH="4942676" progId="Word.Document.8">
                  <p:embed/>
                  <p:pic>
                    <p:nvPicPr>
                      <p:cNvPr id="15365" name="Object 11">
                        <a:extLst>
                          <a:ext uri="{FF2B5EF4-FFF2-40B4-BE49-F238E27FC236}">
                            <a16:creationId xmlns:a16="http://schemas.microsoft.com/office/drawing/2014/main" id="{8071A1C6-B71F-46BD-AAC3-2FAF1368B0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150" y="2697163"/>
                        <a:ext cx="6034088" cy="311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965B85-E4AE-48C5-97A9-BAFAB467585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6B0C1-BA22-4867-B9E4-B2225116C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09600"/>
            <a:ext cx="7770813" cy="1065213"/>
          </a:xfrm>
        </p:spPr>
        <p:txBody>
          <a:bodyPr/>
          <a:lstStyle/>
          <a:p>
            <a:r>
              <a:rPr lang="en-US" sz="2800" dirty="0"/>
              <a:t>Windowing in Time, ICI in Frequency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50968-0119-4880-A67B-A8B44A9A3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560459"/>
            <a:ext cx="7772400" cy="106521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dirty="0"/>
              <a:t>The time-domain windowing introduces inter-carrier interferences in frequency domain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46D89-62C3-4192-9C5E-B7A42CA6846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96913" y="332601"/>
            <a:ext cx="8912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Dec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736249-4A39-407E-B42A-92A003B0AD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4270264" y="6475413"/>
            <a:ext cx="679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 dirty="0"/>
              <a:t>Slide </a:t>
            </a:r>
            <a:fld id="{21E72349-0AA7-4B28-99FF-D7FFD29083F4}" type="slidenum">
              <a:rPr lang="en-GB" altLang="en-US" sz="1600" smtClean="0"/>
              <a:pPr>
                <a:defRPr/>
              </a:pPr>
              <a:t>10</a:t>
            </a:fld>
            <a:endParaRPr lang="en-GB" altLang="en-US" sz="1600" dirty="0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FB1492B5-3D02-4AB0-867B-3AD79D52FDDA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6300192" y="6475415"/>
            <a:ext cx="2242146" cy="363537"/>
          </a:xfrm>
        </p:spPr>
        <p:txBody>
          <a:bodyPr/>
          <a:lstStyle/>
          <a:p>
            <a:r>
              <a:rPr lang="en-GB" dirty="0"/>
              <a:t>Li, Intel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974AFB-C0E2-4406-90C4-33D85B7BF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777" y="2348880"/>
            <a:ext cx="7653382" cy="422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20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6B0C1-BA22-4867-B9E4-B2225116C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09600"/>
            <a:ext cx="7770813" cy="1065213"/>
          </a:xfrm>
        </p:spPr>
        <p:txBody>
          <a:bodyPr/>
          <a:lstStyle/>
          <a:p>
            <a:r>
              <a:rPr lang="en-US" sz="2800" dirty="0"/>
              <a:t>Linear Filter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50968-0119-4880-A67B-A8B44A9A3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560459"/>
            <a:ext cx="7772400" cy="106521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dirty="0"/>
              <a:t>The time-domain windowing introduces inter-carrier interferences in frequency domain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46D89-62C3-4192-9C5E-B7A42CA6846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96913" y="332601"/>
            <a:ext cx="8912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Dec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736249-4A39-407E-B42A-92A003B0AD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4270264" y="6475413"/>
            <a:ext cx="679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 dirty="0"/>
              <a:t>Slide </a:t>
            </a:r>
            <a:fld id="{21E72349-0AA7-4B28-99FF-D7FFD29083F4}" type="slidenum">
              <a:rPr lang="en-GB" altLang="en-US" sz="1600" smtClean="0"/>
              <a:pPr>
                <a:defRPr/>
              </a:pPr>
              <a:t>11</a:t>
            </a:fld>
            <a:endParaRPr lang="en-GB" altLang="en-US" sz="1600" dirty="0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FB1492B5-3D02-4AB0-867B-3AD79D52FDDA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6300192" y="6475415"/>
            <a:ext cx="2242146" cy="363537"/>
          </a:xfrm>
        </p:spPr>
        <p:txBody>
          <a:bodyPr/>
          <a:lstStyle/>
          <a:p>
            <a:r>
              <a:rPr lang="en-GB" dirty="0"/>
              <a:t>Li, Intel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BE7E83-9200-4CAD-8726-9ADA2A24F40E}"/>
              </a:ext>
            </a:extLst>
          </p:cNvPr>
          <p:cNvSpPr/>
          <p:nvPr/>
        </p:nvSpPr>
        <p:spPr bwMode="auto">
          <a:xfrm>
            <a:off x="2627784" y="3870870"/>
            <a:ext cx="661438" cy="573005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i="1" dirty="0"/>
              <a:t>q</a:t>
            </a:r>
            <a:r>
              <a:rPr lang="en-US" i="1" baseline="-25000" dirty="0"/>
              <a:t>n-</a:t>
            </a:r>
            <a:r>
              <a:rPr lang="en-US" baseline="-25000" dirty="0"/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2A7AA9-49F0-4373-A208-C838E2821E07}"/>
              </a:ext>
            </a:extLst>
          </p:cNvPr>
          <p:cNvSpPr/>
          <p:nvPr/>
        </p:nvSpPr>
        <p:spPr bwMode="auto">
          <a:xfrm>
            <a:off x="3661023" y="3872011"/>
            <a:ext cx="666773" cy="573005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i="1" dirty="0"/>
              <a:t>q</a:t>
            </a:r>
            <a:r>
              <a:rPr lang="en-US" i="1" baseline="-25000" dirty="0"/>
              <a:t>n-</a:t>
            </a:r>
            <a:r>
              <a:rPr lang="en-US" baseline="-25000" dirty="0"/>
              <a:t>2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64BF9C-551C-4A00-88A3-FCB32487F244}"/>
              </a:ext>
            </a:extLst>
          </p:cNvPr>
          <p:cNvSpPr/>
          <p:nvPr/>
        </p:nvSpPr>
        <p:spPr bwMode="auto">
          <a:xfrm>
            <a:off x="4660429" y="3870871"/>
            <a:ext cx="679674" cy="57606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i="1" dirty="0"/>
              <a:t>q</a:t>
            </a:r>
            <a:r>
              <a:rPr lang="en-US" i="1" baseline="-25000" dirty="0"/>
              <a:t>n</a:t>
            </a:r>
            <a:r>
              <a:rPr lang="en-US" baseline="-25000" dirty="0"/>
              <a:t>-3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F19FDE-2357-43D4-AF15-F7B6977946CC}"/>
              </a:ext>
            </a:extLst>
          </p:cNvPr>
          <p:cNvSpPr/>
          <p:nvPr/>
        </p:nvSpPr>
        <p:spPr bwMode="auto">
          <a:xfrm>
            <a:off x="5730604" y="3868960"/>
            <a:ext cx="679673" cy="576061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i="1" dirty="0"/>
              <a:t>q</a:t>
            </a:r>
            <a:r>
              <a:rPr lang="en-US" i="1" baseline="-25000" dirty="0"/>
              <a:t>n-</a:t>
            </a:r>
            <a:r>
              <a:rPr lang="en-US" baseline="-25000" dirty="0"/>
              <a:t>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5F036B-5008-4DEA-B698-536FD9427FE8}"/>
              </a:ext>
            </a:extLst>
          </p:cNvPr>
          <p:cNvSpPr/>
          <p:nvPr/>
        </p:nvSpPr>
        <p:spPr bwMode="auto">
          <a:xfrm>
            <a:off x="1582060" y="3869907"/>
            <a:ext cx="661438" cy="573005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q</a:t>
            </a:r>
            <a:r>
              <a:rPr kumimoji="0" lang="en-US" b="0" i="1" u="none" strike="noStrike" cap="none" normalizeH="0" baseline="-2500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n</a:t>
            </a:r>
            <a:endParaRPr kumimoji="0" lang="en-US" b="0" i="1" u="none" strike="noStrike" cap="none" normalizeH="0" baseline="-2500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B30275D-CB0B-4EC5-A8A1-A52C368F8F0D}"/>
              </a:ext>
            </a:extLst>
          </p:cNvPr>
          <p:cNvCxnSpPr>
            <a:cxnSpLocks/>
            <a:stCxn id="13" idx="3"/>
            <a:endCxn id="9" idx="1"/>
          </p:cNvCxnSpPr>
          <p:nvPr/>
        </p:nvCxnSpPr>
        <p:spPr bwMode="auto">
          <a:xfrm>
            <a:off x="2243498" y="4156410"/>
            <a:ext cx="384286" cy="96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462CB15-69F9-4B81-8177-AEC470FC7152}"/>
              </a:ext>
            </a:extLst>
          </p:cNvPr>
          <p:cNvCxnSpPr>
            <a:cxnSpLocks/>
            <a:endCxn id="10" idx="1"/>
          </p:cNvCxnSpPr>
          <p:nvPr/>
        </p:nvCxnSpPr>
        <p:spPr bwMode="auto">
          <a:xfrm>
            <a:off x="3289222" y="4156410"/>
            <a:ext cx="371801" cy="210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51CD5FF-4E40-406E-8243-3A5117914E6B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 bwMode="auto">
          <a:xfrm>
            <a:off x="4327796" y="4158514"/>
            <a:ext cx="332633" cy="38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2E81AA4-15D9-4A1C-8458-5A457E4A8E8A}"/>
              </a:ext>
            </a:extLst>
          </p:cNvPr>
          <p:cNvCxnSpPr>
            <a:cxnSpLocks/>
            <a:endCxn id="12" idx="1"/>
          </p:cNvCxnSpPr>
          <p:nvPr/>
        </p:nvCxnSpPr>
        <p:spPr bwMode="auto">
          <a:xfrm>
            <a:off x="5336633" y="4147840"/>
            <a:ext cx="393971" cy="915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24F4348-C07B-4AF4-89A9-08A20B1AB94F}"/>
              </a:ext>
            </a:extLst>
          </p:cNvPr>
          <p:cNvCxnSpPr/>
          <p:nvPr/>
        </p:nvCxnSpPr>
        <p:spPr bwMode="auto">
          <a:xfrm>
            <a:off x="6410277" y="4147840"/>
            <a:ext cx="321963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461E06B-70EB-4A0D-9967-E12FE1B7C792}"/>
              </a:ext>
            </a:extLst>
          </p:cNvPr>
          <p:cNvGrpSpPr/>
          <p:nvPr/>
        </p:nvGrpSpPr>
        <p:grpSpPr>
          <a:xfrm>
            <a:off x="3757996" y="4822673"/>
            <a:ext cx="462176" cy="707886"/>
            <a:chOff x="3742932" y="4504764"/>
            <a:chExt cx="462176" cy="70788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400C046-AA36-4526-9879-49750B3925CD}"/>
                </a:ext>
              </a:extLst>
            </p:cNvPr>
            <p:cNvSpPr/>
            <p:nvPr/>
          </p:nvSpPr>
          <p:spPr bwMode="auto">
            <a:xfrm>
              <a:off x="3773060" y="4663215"/>
              <a:ext cx="432048" cy="432048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0AEB9E5-7714-4430-87B6-DAD64332E45B}"/>
                </a:ext>
              </a:extLst>
            </p:cNvPr>
            <p:cNvSpPr txBox="1"/>
            <p:nvPr/>
          </p:nvSpPr>
          <p:spPr>
            <a:xfrm>
              <a:off x="3742932" y="4504764"/>
              <a:ext cx="3894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+</a:t>
              </a:r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BB982CF-CEF6-4570-A90B-501C31545C48}"/>
              </a:ext>
            </a:extLst>
          </p:cNvPr>
          <p:cNvCxnSpPr>
            <a:cxnSpLocks/>
          </p:cNvCxnSpPr>
          <p:nvPr/>
        </p:nvCxnSpPr>
        <p:spPr bwMode="auto">
          <a:xfrm>
            <a:off x="1934695" y="4442912"/>
            <a:ext cx="1845217" cy="73370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B8FEDFD-C5A9-4642-9833-9A89798D4A2B}"/>
              </a:ext>
            </a:extLst>
          </p:cNvPr>
          <p:cNvCxnSpPr>
            <a:cxnSpLocks/>
            <a:stCxn id="12" idx="2"/>
            <a:endCxn id="20" idx="6"/>
          </p:cNvCxnSpPr>
          <p:nvPr/>
        </p:nvCxnSpPr>
        <p:spPr bwMode="auto">
          <a:xfrm flipH="1">
            <a:off x="4220172" y="4445021"/>
            <a:ext cx="1850269" cy="75212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E53278B-B978-4F0A-AF54-F1D3AD776455}"/>
              </a:ext>
            </a:extLst>
          </p:cNvPr>
          <p:cNvCxnSpPr>
            <a:cxnSpLocks/>
            <a:stCxn id="9" idx="2"/>
          </p:cNvCxnSpPr>
          <p:nvPr/>
        </p:nvCxnSpPr>
        <p:spPr bwMode="auto">
          <a:xfrm>
            <a:off x="2958503" y="4443875"/>
            <a:ext cx="889869" cy="57834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8C2BFAA-DBA3-4704-B5F2-69E48209C490}"/>
              </a:ext>
            </a:extLst>
          </p:cNvPr>
          <p:cNvCxnSpPr>
            <a:cxnSpLocks/>
          </p:cNvCxnSpPr>
          <p:nvPr/>
        </p:nvCxnSpPr>
        <p:spPr bwMode="auto">
          <a:xfrm>
            <a:off x="3989084" y="4445016"/>
            <a:ext cx="0" cy="53610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CD63314-175D-4EC1-984A-5B668814A401}"/>
              </a:ext>
            </a:extLst>
          </p:cNvPr>
          <p:cNvCxnSpPr>
            <a:cxnSpLocks/>
            <a:stCxn id="11" idx="2"/>
          </p:cNvCxnSpPr>
          <p:nvPr/>
        </p:nvCxnSpPr>
        <p:spPr bwMode="auto">
          <a:xfrm flipH="1">
            <a:off x="4129797" y="4446935"/>
            <a:ext cx="870469" cy="57528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F55FFFA-9F2D-47DE-B9E5-1F1C06A2C359}"/>
              </a:ext>
            </a:extLst>
          </p:cNvPr>
          <p:cNvCxnSpPr>
            <a:cxnSpLocks/>
          </p:cNvCxnSpPr>
          <p:nvPr/>
        </p:nvCxnSpPr>
        <p:spPr bwMode="auto">
          <a:xfrm>
            <a:off x="3989084" y="5872620"/>
            <a:ext cx="80759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EAF54D0-76F7-46B4-91A6-A4551ED28519}"/>
              </a:ext>
            </a:extLst>
          </p:cNvPr>
          <p:cNvSpPr txBox="1"/>
          <p:nvPr/>
        </p:nvSpPr>
        <p:spPr>
          <a:xfrm>
            <a:off x="2469384" y="459025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w</a:t>
            </a:r>
            <a:r>
              <a:rPr lang="en-US" baseline="-25000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8ACD720-0826-40F7-8CC3-0850927D0EC0}"/>
              </a:ext>
            </a:extLst>
          </p:cNvPr>
          <p:cNvSpPr txBox="1"/>
          <p:nvPr/>
        </p:nvSpPr>
        <p:spPr>
          <a:xfrm flipH="1">
            <a:off x="3255604" y="4359339"/>
            <a:ext cx="615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w</a:t>
            </a:r>
            <a:r>
              <a:rPr lang="en-US" baseline="-250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794EBF-B5D5-4ED1-BEDB-93DDF00CEEED}"/>
              </a:ext>
            </a:extLst>
          </p:cNvPr>
          <p:cNvSpPr txBox="1"/>
          <p:nvPr/>
        </p:nvSpPr>
        <p:spPr>
          <a:xfrm flipH="1">
            <a:off x="3903453" y="4417187"/>
            <a:ext cx="615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w</a:t>
            </a:r>
            <a:r>
              <a:rPr lang="en-US" baseline="-250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1F83726-3892-4A93-8D3E-E7DF4CEC3D5C}"/>
              </a:ext>
            </a:extLst>
          </p:cNvPr>
          <p:cNvSpPr txBox="1"/>
          <p:nvPr/>
        </p:nvSpPr>
        <p:spPr>
          <a:xfrm flipH="1">
            <a:off x="4724854" y="4407423"/>
            <a:ext cx="615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w</a:t>
            </a:r>
            <a:r>
              <a:rPr lang="en-US" baseline="-250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CC85740-212A-4D6C-AA1A-AE1B95B35CCF}"/>
              </a:ext>
            </a:extLst>
          </p:cNvPr>
          <p:cNvSpPr txBox="1"/>
          <p:nvPr/>
        </p:nvSpPr>
        <p:spPr>
          <a:xfrm flipH="1">
            <a:off x="5227729" y="4578931"/>
            <a:ext cx="615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w</a:t>
            </a:r>
            <a:r>
              <a:rPr lang="en-US" baseline="-25000" dirty="0">
                <a:solidFill>
                  <a:srgbClr val="C00000"/>
                </a:solidFill>
              </a:rPr>
              <a:t>4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8BFC832-EC47-432D-876E-CF161269644D}"/>
              </a:ext>
            </a:extLst>
          </p:cNvPr>
          <p:cNvCxnSpPr>
            <a:cxnSpLocks/>
          </p:cNvCxnSpPr>
          <p:nvPr/>
        </p:nvCxnSpPr>
        <p:spPr bwMode="auto">
          <a:xfrm flipV="1">
            <a:off x="2811824" y="5335067"/>
            <a:ext cx="1036548" cy="41359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7F49BED-26C1-46DC-87A9-79BB8C34C01D}"/>
              </a:ext>
            </a:extLst>
          </p:cNvPr>
          <p:cNvSpPr txBox="1"/>
          <p:nvPr/>
        </p:nvSpPr>
        <p:spPr>
          <a:xfrm>
            <a:off x="1977941" y="5462155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noise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01300FD-0C4C-49F5-BAB9-9B4823E87080}"/>
              </a:ext>
            </a:extLst>
          </p:cNvPr>
          <p:cNvSpPr txBox="1"/>
          <p:nvPr/>
        </p:nvSpPr>
        <p:spPr>
          <a:xfrm>
            <a:off x="4327066" y="5927739"/>
            <a:ext cx="3824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Signals observed by the attacker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7D2622B-9762-4CFA-9A88-0C093612020A}"/>
              </a:ext>
            </a:extLst>
          </p:cNvPr>
          <p:cNvCxnSpPr>
            <a:cxnSpLocks/>
          </p:cNvCxnSpPr>
          <p:nvPr/>
        </p:nvCxnSpPr>
        <p:spPr bwMode="auto">
          <a:xfrm>
            <a:off x="3989084" y="5408753"/>
            <a:ext cx="0" cy="46386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E165855-B079-4EBE-8925-9D32A229A5B0}"/>
              </a:ext>
            </a:extLst>
          </p:cNvPr>
          <p:cNvSpPr txBox="1"/>
          <p:nvPr/>
        </p:nvSpPr>
        <p:spPr>
          <a:xfrm>
            <a:off x="5671673" y="4691951"/>
            <a:ext cx="2140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Significant taps in Hamming spectrum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E86CAD5-7A83-426D-9608-A3D818DD87DE}"/>
              </a:ext>
            </a:extLst>
          </p:cNvPr>
          <p:cNvCxnSpPr>
            <a:cxnSpLocks/>
          </p:cNvCxnSpPr>
          <p:nvPr/>
        </p:nvCxnSpPr>
        <p:spPr bwMode="auto">
          <a:xfrm>
            <a:off x="1197774" y="4188542"/>
            <a:ext cx="384286" cy="96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A65123F-7796-4FB4-88C0-312158A9E90A}"/>
              </a:ext>
            </a:extLst>
          </p:cNvPr>
          <p:cNvSpPr txBox="1"/>
          <p:nvPr/>
        </p:nvSpPr>
        <p:spPr>
          <a:xfrm>
            <a:off x="518100" y="3868960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/>
                </a:solidFill>
              </a:rPr>
              <a:t>q</a:t>
            </a:r>
            <a:r>
              <a:rPr lang="en-US" i="1" baseline="-25000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+1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B27F96D-FBD8-417F-BE3D-881CB0D9F52B}"/>
              </a:ext>
            </a:extLst>
          </p:cNvPr>
          <p:cNvSpPr txBox="1"/>
          <p:nvPr/>
        </p:nvSpPr>
        <p:spPr>
          <a:xfrm>
            <a:off x="6783616" y="3844282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/>
                </a:solidFill>
              </a:rPr>
              <a:t>q</a:t>
            </a:r>
            <a:r>
              <a:rPr lang="en-US" i="1" baseline="-25000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-5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9C66A81-6DB7-426C-BBE7-2215BECC06C8}"/>
              </a:ext>
            </a:extLst>
          </p:cNvPr>
          <p:cNvSpPr txBox="1"/>
          <p:nvPr/>
        </p:nvSpPr>
        <p:spPr>
          <a:xfrm>
            <a:off x="4796676" y="5552849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/>
                </a:solidFill>
              </a:rPr>
              <a:t>r</a:t>
            </a:r>
            <a:r>
              <a:rPr lang="en-US" i="1" baseline="-25000" dirty="0">
                <a:solidFill>
                  <a:schemeClr val="tx1"/>
                </a:solidFill>
              </a:rPr>
              <a:t>n-4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43" name="Left Brace 42">
            <a:extLst>
              <a:ext uri="{FF2B5EF4-FFF2-40B4-BE49-F238E27FC236}">
                <a16:creationId xmlns:a16="http://schemas.microsoft.com/office/drawing/2014/main" id="{28B7AEAA-0F81-4923-B489-8DFBBD001302}"/>
              </a:ext>
            </a:extLst>
          </p:cNvPr>
          <p:cNvSpPr/>
          <p:nvPr/>
        </p:nvSpPr>
        <p:spPr bwMode="auto">
          <a:xfrm rot="5400000">
            <a:off x="3981482" y="-183721"/>
            <a:ext cx="331845" cy="7500367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3A3C3F7-9926-49A2-9F9B-7DAD046AB97B}"/>
              </a:ext>
            </a:extLst>
          </p:cNvPr>
          <p:cNvSpPr txBox="1"/>
          <p:nvPr/>
        </p:nvSpPr>
        <p:spPr>
          <a:xfrm>
            <a:off x="2105819" y="3058493"/>
            <a:ext cx="408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QAM symbols the attacker wants to know</a:t>
            </a:r>
          </a:p>
        </p:txBody>
      </p:sp>
    </p:spTree>
    <p:extLst>
      <p:ext uri="{BB962C8B-B14F-4D97-AF65-F5344CB8AC3E}">
        <p14:creationId xmlns:p14="http://schemas.microsoft.com/office/powerpoint/2010/main" val="2207639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93FA-9622-4493-8926-A6224EDAB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Linear Signal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5CB83-BA1F-4A90-9ECC-417B03CDB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112" y="1589388"/>
            <a:ext cx="7770813" cy="1017381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received FD sample is a linear mixture of adjacent QAM symbols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Maximum-likelihood solution exists, and near-optimal solutions were well studied and deployed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229D54-76BC-469C-96D9-7169207616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21E72349-0AA7-4B28-99FF-D7FFD29083F4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09EF0-E040-42B3-B360-D8E2784BEF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Dec 2020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FB11B3A-9663-4455-B8F5-F60B3A8A9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86772"/>
            <a:ext cx="1919816" cy="203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E913C0D-587C-445F-9EC8-11C6743A9B8F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410528" y="6489369"/>
            <a:ext cx="3184520" cy="180975"/>
          </a:xfrm>
        </p:spPr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0D68406-2613-485D-901E-CE8D162034A5}"/>
                  </a:ext>
                </a:extLst>
              </p:cNvPr>
              <p:cNvSpPr txBox="1"/>
              <p:nvPr/>
            </p:nvSpPr>
            <p:spPr>
              <a:xfrm>
                <a:off x="1489251" y="2908292"/>
                <a:ext cx="6768752" cy="23348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/>
                                </m:mr>
                                <m:m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/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  <m:e/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/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0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/>
                                        <m:e/>
                                        <m:e/>
                                      </m:mr>
                                    </m:m>
                                  </m:e>
                                </m:mr>
                                <m:mr>
                                  <m:e/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0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/>
                                        <m:e/>
                                        <m:e/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/>
                                  <m:e/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/>
                                        <m:e/>
                                        <m:e/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/>
                                        <m:e/>
                                        <m:e/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  <m:e/>
                                </m:mr>
                                <m:mr>
                                  <m:e/>
                                  <m:e/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  <m:e>
                                    <m: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</m:mr>
                                <m:mr>
                                  <m:e/>
                                  <m:e/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00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⋱</m:t>
                                          </m:r>
                                        </m:e>
                                        <m:e/>
                                        <m:e/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  <m:e/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/>
                                </m:mr>
                                <m:m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/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+ </a:t>
                </a:r>
                <a:r>
                  <a:rPr lang="en-US" sz="2000" b="1" i="1" dirty="0">
                    <a:solidFill>
                      <a:schemeClr val="tx1"/>
                    </a:solidFill>
                  </a:rPr>
                  <a:t>n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0D68406-2613-485D-901E-CE8D16203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251" y="2908292"/>
                <a:ext cx="6768752" cy="23348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arallelogram 10">
            <a:extLst>
              <a:ext uri="{FF2B5EF4-FFF2-40B4-BE49-F238E27FC236}">
                <a16:creationId xmlns:a16="http://schemas.microsoft.com/office/drawing/2014/main" id="{76E13728-41B2-42AD-A368-52098F28C585}"/>
              </a:ext>
            </a:extLst>
          </p:cNvPr>
          <p:cNvSpPr/>
          <p:nvPr/>
        </p:nvSpPr>
        <p:spPr bwMode="auto">
          <a:xfrm rot="12514088">
            <a:off x="2044250" y="3999779"/>
            <a:ext cx="3950469" cy="225779"/>
          </a:xfrm>
          <a:prstGeom prst="parallelogram">
            <a:avLst/>
          </a:prstGeom>
          <a:solidFill>
            <a:srgbClr val="C00000">
              <a:alpha val="1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5994595D-1472-4A5C-89D9-8944A18B3ECC}"/>
              </a:ext>
            </a:extLst>
          </p:cNvPr>
          <p:cNvSpPr/>
          <p:nvPr/>
        </p:nvSpPr>
        <p:spPr bwMode="auto">
          <a:xfrm rot="12535608">
            <a:off x="2637677" y="3988922"/>
            <a:ext cx="3855050" cy="198250"/>
          </a:xfrm>
          <a:prstGeom prst="parallelogram">
            <a:avLst/>
          </a:prstGeom>
          <a:solidFill>
            <a:srgbClr val="0099FF">
              <a:alpha val="1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CE2FD4A6-263C-4413-A68A-F74CE4423B94}"/>
              </a:ext>
            </a:extLst>
          </p:cNvPr>
          <p:cNvSpPr/>
          <p:nvPr/>
        </p:nvSpPr>
        <p:spPr bwMode="auto">
          <a:xfrm rot="12535608">
            <a:off x="2070534" y="4154603"/>
            <a:ext cx="3266634" cy="245860"/>
          </a:xfrm>
          <a:prstGeom prst="parallelogram">
            <a:avLst/>
          </a:prstGeom>
          <a:solidFill>
            <a:srgbClr val="0099FF">
              <a:alpha val="1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EA94FB8-5B2A-44BE-A54C-D00B39E4C714}"/>
                  </a:ext>
                </a:extLst>
              </p:cNvPr>
              <p:cNvSpPr txBox="1"/>
              <p:nvPr/>
            </p:nvSpPr>
            <p:spPr>
              <a:xfrm>
                <a:off x="2996266" y="5679470"/>
                <a:ext cx="3400225" cy="5288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arg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QAM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𝑯𝒒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EA94FB8-5B2A-44BE-A54C-D00B39E4C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266" y="5679470"/>
                <a:ext cx="3400225" cy="528863"/>
              </a:xfrm>
              <a:prstGeom prst="rect">
                <a:avLst/>
              </a:prstGeom>
              <a:blipFill>
                <a:blip r:embed="rId3"/>
                <a:stretch>
                  <a:fillRect l="-898" b="-17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4D5013BF-299E-41AD-92E5-2BB0BC3E25AB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4916882" y="2722437"/>
            <a:ext cx="363137" cy="188804"/>
          </a:xfrm>
          <a:prstGeom prst="curved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1931E80-62AD-40F2-B7F0-2577D781E17F}"/>
              </a:ext>
            </a:extLst>
          </p:cNvPr>
          <p:cNvSpPr txBox="1"/>
          <p:nvPr/>
        </p:nvSpPr>
        <p:spPr>
          <a:xfrm>
            <a:off x="5073693" y="2329965"/>
            <a:ext cx="1322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Sparse matrix</a:t>
            </a:r>
          </a:p>
        </p:txBody>
      </p:sp>
    </p:spTree>
    <p:extLst>
      <p:ext uri="{BB962C8B-B14F-4D97-AF65-F5344CB8AC3E}">
        <p14:creationId xmlns:p14="http://schemas.microsoft.com/office/powerpoint/2010/main" val="3597503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93FA-9622-4493-8926-A6224EDAB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Vulnerability of OFDM Sounding Signal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5CB83-BA1F-4A90-9ECC-417B03CDB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10" y="1842772"/>
            <a:ext cx="7770813" cy="4113213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Estimating the QAM symbols of OFDM using partially observed signal is equivalent to equalizing an inter-symbol interference (ISI) channel [1], where a large family of solutions exist [1][2]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229D54-76BC-469C-96D9-7169207616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21E72349-0AA7-4B28-99FF-D7FFD29083F4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09EF0-E040-42B3-B360-D8E2784BEF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Dec 2020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FB11B3A-9663-4455-B8F5-F60B3A8A9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86772"/>
            <a:ext cx="1919816" cy="203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83C4377-435F-4D7B-A63D-034841487FF4}"/>
              </a:ext>
            </a:extLst>
          </p:cNvPr>
          <p:cNvGrpSpPr/>
          <p:nvPr/>
        </p:nvGrpSpPr>
        <p:grpSpPr>
          <a:xfrm>
            <a:off x="685801" y="5001642"/>
            <a:ext cx="7541029" cy="1170556"/>
            <a:chOff x="988764" y="4939065"/>
            <a:chExt cx="8027922" cy="129824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35855F1-B95B-4CED-A016-D993FA0C6E4D}"/>
                </a:ext>
              </a:extLst>
            </p:cNvPr>
            <p:cNvSpPr/>
            <p:nvPr/>
          </p:nvSpPr>
          <p:spPr bwMode="auto">
            <a:xfrm>
              <a:off x="3941342" y="5199292"/>
              <a:ext cx="1440160" cy="86409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ISI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7570F32-DB38-4830-9390-FAE4631EDD9E}"/>
                </a:ext>
              </a:extLst>
            </p:cNvPr>
            <p:cNvCxnSpPr>
              <a:cxnSpLocks/>
              <a:endCxn id="6" idx="1"/>
            </p:cNvCxnSpPr>
            <p:nvPr/>
          </p:nvCxnSpPr>
          <p:spPr bwMode="auto">
            <a:xfrm>
              <a:off x="3351683" y="5631340"/>
              <a:ext cx="589659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C56791D-3076-4F90-B77C-21DEEB934D2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88764" y="5631340"/>
              <a:ext cx="1919179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4B26442-5D53-4929-B085-72A6B0B7CB06}"/>
                </a:ext>
              </a:extLst>
            </p:cNvPr>
            <p:cNvCxnSpPr/>
            <p:nvPr/>
          </p:nvCxnSpPr>
          <p:spPr bwMode="auto">
            <a:xfrm flipV="1">
              <a:off x="1479475" y="5127284"/>
              <a:ext cx="0" cy="504056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oval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8CD4553-0140-42CC-9FDA-25619A1A57C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887211" y="5631340"/>
              <a:ext cx="0" cy="468052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rgbClr val="DAA600"/>
              </a:solidFill>
              <a:prstDash val="solid"/>
              <a:round/>
              <a:headEnd type="none" w="med" len="med"/>
              <a:tailEnd type="oval"/>
            </a:ln>
            <a:effectLst/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D47A377-BAF9-4B59-B246-7AB0D639FA5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71563" y="5631340"/>
              <a:ext cx="0" cy="468052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rgbClr val="E2694C"/>
              </a:solidFill>
              <a:prstDash val="solid"/>
              <a:round/>
              <a:headEnd type="none" w="med" len="med"/>
              <a:tailEnd type="oval"/>
            </a:ln>
            <a:effectLst/>
          </p:spPr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8CD4C57-2BDE-4190-ACF7-AC8903652AF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159995" y="5589907"/>
              <a:ext cx="2588469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ACF1809-4CEE-4CC4-8DC4-25CFEF936BA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81502" y="5598638"/>
              <a:ext cx="589659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EA038342-813F-4DD2-83BE-7D2939F5C0EB}"/>
                </a:ext>
              </a:extLst>
            </p:cNvPr>
            <p:cNvSpPr/>
            <p:nvPr/>
          </p:nvSpPr>
          <p:spPr bwMode="auto">
            <a:xfrm>
              <a:off x="6344820" y="4939065"/>
              <a:ext cx="1210515" cy="651849"/>
            </a:xfrm>
            <a:prstGeom prst="triangle">
              <a:avLst/>
            </a:prstGeom>
            <a:solidFill>
              <a:srgbClr val="00B050">
                <a:alpha val="25000"/>
              </a:srgbClr>
            </a:solidFill>
            <a:ln w="9525" cap="flat" cmpd="sng" algn="ctr">
              <a:solidFill>
                <a:schemeClr val="tx1">
                  <a:alpha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52D35901-97EE-4D27-AB78-62E3E63C21A9}"/>
                </a:ext>
              </a:extLst>
            </p:cNvPr>
            <p:cNvSpPr/>
            <p:nvPr/>
          </p:nvSpPr>
          <p:spPr bwMode="auto">
            <a:xfrm rot="10800000">
              <a:off x="6720069" y="5585462"/>
              <a:ext cx="1210515" cy="651849"/>
            </a:xfrm>
            <a:prstGeom prst="triangle">
              <a:avLst/>
            </a:prstGeom>
            <a:solidFill>
              <a:srgbClr val="CC9900">
                <a:alpha val="25000"/>
              </a:srgbClr>
            </a:solidFill>
            <a:ln w="9525" cap="flat" cmpd="sng" algn="ctr">
              <a:solidFill>
                <a:schemeClr val="tx1">
                  <a:alpha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E7C6E033-5104-4266-A952-D930B65840D4}"/>
                </a:ext>
              </a:extLst>
            </p:cNvPr>
            <p:cNvSpPr/>
            <p:nvPr/>
          </p:nvSpPr>
          <p:spPr bwMode="auto">
            <a:xfrm rot="10800000">
              <a:off x="7182416" y="5585462"/>
              <a:ext cx="1210515" cy="651849"/>
            </a:xfrm>
            <a:prstGeom prst="triangle">
              <a:avLst/>
            </a:prstGeom>
            <a:solidFill>
              <a:srgbClr val="DC4724">
                <a:alpha val="25000"/>
              </a:srgbClr>
            </a:solidFill>
            <a:ln w="9525" cap="flat" cmpd="sng" algn="ctr">
              <a:solidFill>
                <a:schemeClr val="tx1">
                  <a:alpha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AEE0A22-22EE-4D49-B817-66A93EDB086A}"/>
                </a:ext>
              </a:extLst>
            </p:cNvPr>
            <p:cNvSpPr txBox="1"/>
            <p:nvPr/>
          </p:nvSpPr>
          <p:spPr>
            <a:xfrm>
              <a:off x="2875775" y="5438835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D55012E-D90B-4169-A285-8ABC17B9A512}"/>
                </a:ext>
              </a:extLst>
            </p:cNvPr>
            <p:cNvSpPr txBox="1"/>
            <p:nvPr/>
          </p:nvSpPr>
          <p:spPr>
            <a:xfrm>
              <a:off x="8718206" y="5427906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F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67E88B-60E5-4743-9E6E-CDC513ED096C}"/>
              </a:ext>
            </a:extLst>
          </p:cNvPr>
          <p:cNvGrpSpPr/>
          <p:nvPr/>
        </p:nvGrpSpPr>
        <p:grpSpPr>
          <a:xfrm>
            <a:off x="713503" y="3638620"/>
            <a:ext cx="7520047" cy="1094432"/>
            <a:chOff x="971600" y="3490726"/>
            <a:chExt cx="8027922" cy="130642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325C4D1-E1E6-4BB0-B560-F263DB1C3F7B}"/>
                </a:ext>
              </a:extLst>
            </p:cNvPr>
            <p:cNvSpPr/>
            <p:nvPr/>
          </p:nvSpPr>
          <p:spPr bwMode="auto">
            <a:xfrm>
              <a:off x="3924178" y="3759132"/>
              <a:ext cx="1440160" cy="86409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ISI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71A11C7-C185-43EF-BAB0-4957150056B9}"/>
                </a:ext>
              </a:extLst>
            </p:cNvPr>
            <p:cNvCxnSpPr>
              <a:cxnSpLocks/>
              <a:endCxn id="23" idx="1"/>
            </p:cNvCxnSpPr>
            <p:nvPr/>
          </p:nvCxnSpPr>
          <p:spPr bwMode="auto">
            <a:xfrm>
              <a:off x="3334519" y="4191180"/>
              <a:ext cx="589659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8974137-5AFE-4FFA-8EC8-6DD3082DC4A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71600" y="4191180"/>
              <a:ext cx="1919179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6AC44AB0-F968-4B9E-AFDA-6A55002849A5}"/>
                </a:ext>
              </a:extLst>
            </p:cNvPr>
            <p:cNvCxnSpPr/>
            <p:nvPr/>
          </p:nvCxnSpPr>
          <p:spPr bwMode="auto">
            <a:xfrm flipV="1">
              <a:off x="1462311" y="3687124"/>
              <a:ext cx="0" cy="504056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oval"/>
            </a:ln>
            <a:effectLst/>
          </p:spPr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FAAC109-B1B0-40B8-9B21-48C1312BF26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870047" y="4191180"/>
              <a:ext cx="0" cy="468052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rgbClr val="DAA600"/>
              </a:solidFill>
              <a:prstDash val="solid"/>
              <a:round/>
              <a:headEnd type="none" w="med" len="med"/>
              <a:tailEnd type="oval"/>
            </a:ln>
            <a:effectLst/>
          </p:spPr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A8AC329C-4FC8-47F5-82D4-11E1EDE5753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54399" y="4191180"/>
              <a:ext cx="0" cy="468052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rgbClr val="E2694C"/>
              </a:solidFill>
              <a:prstDash val="solid"/>
              <a:round/>
              <a:headEnd type="none" w="med" len="med"/>
              <a:tailEnd type="oval"/>
            </a:ln>
            <a:effectLst/>
          </p:spPr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590293D-BFA6-413A-8398-245E286FAB7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142831" y="4149747"/>
              <a:ext cx="2588469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14A32B0C-C7F3-4138-A15E-4127AD63099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64338" y="4158478"/>
              <a:ext cx="589659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B90CEDD3-3AA6-40D8-B961-F81E7EA9F695}"/>
                </a:ext>
              </a:extLst>
            </p:cNvPr>
            <p:cNvSpPr/>
            <p:nvPr/>
          </p:nvSpPr>
          <p:spPr bwMode="auto">
            <a:xfrm>
              <a:off x="6593525" y="3490726"/>
              <a:ext cx="570763" cy="651849"/>
            </a:xfrm>
            <a:prstGeom prst="triangle">
              <a:avLst/>
            </a:prstGeom>
            <a:solidFill>
              <a:srgbClr val="00B050">
                <a:alpha val="25000"/>
              </a:srgbClr>
            </a:solidFill>
            <a:ln w="9525" cap="flat" cmpd="sng" algn="ctr">
              <a:solidFill>
                <a:schemeClr val="tx1">
                  <a:alpha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A35CB45D-76AF-47E7-BBE6-266E0AEBF201}"/>
                </a:ext>
              </a:extLst>
            </p:cNvPr>
            <p:cNvSpPr/>
            <p:nvPr/>
          </p:nvSpPr>
          <p:spPr bwMode="auto">
            <a:xfrm rot="10800000">
              <a:off x="7024716" y="4145301"/>
              <a:ext cx="570763" cy="651849"/>
            </a:xfrm>
            <a:prstGeom prst="triangle">
              <a:avLst/>
            </a:prstGeom>
            <a:solidFill>
              <a:srgbClr val="CC9900">
                <a:alpha val="25000"/>
              </a:srgbClr>
            </a:solidFill>
            <a:ln w="9525" cap="flat" cmpd="sng" algn="ctr">
              <a:solidFill>
                <a:schemeClr val="tx1">
                  <a:alpha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F89947EB-6615-448E-A3F1-3032A3FC8AA4}"/>
                </a:ext>
              </a:extLst>
            </p:cNvPr>
            <p:cNvSpPr/>
            <p:nvPr/>
          </p:nvSpPr>
          <p:spPr bwMode="auto">
            <a:xfrm rot="10800000">
              <a:off x="7452321" y="4144295"/>
              <a:ext cx="578402" cy="651849"/>
            </a:xfrm>
            <a:prstGeom prst="triangle">
              <a:avLst/>
            </a:prstGeom>
            <a:solidFill>
              <a:srgbClr val="DC4724">
                <a:alpha val="25000"/>
              </a:srgbClr>
            </a:solidFill>
            <a:ln w="9525" cap="flat" cmpd="sng" algn="ctr">
              <a:solidFill>
                <a:schemeClr val="tx1">
                  <a:alpha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B59E897-B03B-4E0F-AC78-A969A5175BAA}"/>
                </a:ext>
              </a:extLst>
            </p:cNvPr>
            <p:cNvSpPr txBox="1"/>
            <p:nvPr/>
          </p:nvSpPr>
          <p:spPr>
            <a:xfrm>
              <a:off x="2858611" y="3998675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5AFB030-D16A-4DDC-9919-F3D16FECCE24}"/>
                </a:ext>
              </a:extLst>
            </p:cNvPr>
            <p:cNvSpPr txBox="1"/>
            <p:nvPr/>
          </p:nvSpPr>
          <p:spPr>
            <a:xfrm>
              <a:off x="8701042" y="3987746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F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AAE0307-CA0F-4950-95A1-0F4D803C0102}"/>
              </a:ext>
            </a:extLst>
          </p:cNvPr>
          <p:cNvSpPr txBox="1"/>
          <p:nvPr/>
        </p:nvSpPr>
        <p:spPr>
          <a:xfrm>
            <a:off x="6976544" y="3486522"/>
            <a:ext cx="1508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Not secure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7BF6ACE-505F-4F1D-A3C1-ADA4DC5F567D}"/>
              </a:ext>
            </a:extLst>
          </p:cNvPr>
          <p:cNvSpPr txBox="1"/>
          <p:nvPr/>
        </p:nvSpPr>
        <p:spPr>
          <a:xfrm>
            <a:off x="7089065" y="4978291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Secure?</a:t>
            </a:r>
          </a:p>
        </p:txBody>
      </p:sp>
      <p:sp>
        <p:nvSpPr>
          <p:cNvPr id="41" name="Footer Placeholder 1">
            <a:extLst>
              <a:ext uri="{FF2B5EF4-FFF2-40B4-BE49-F238E27FC236}">
                <a16:creationId xmlns:a16="http://schemas.microsoft.com/office/drawing/2014/main" id="{8E1D827C-7D92-44B7-B4F9-A94CE16143F1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5"/>
            <a:ext cx="3184520" cy="180975"/>
          </a:xfrm>
        </p:spPr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6410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93FA-9622-4493-8926-A6224EDAB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Frequency Domain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5CB83-BA1F-4A90-9ECC-417B03CDB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55159"/>
            <a:ext cx="7770813" cy="4454161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numbers of taps in the equivalent ISI channel are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endParaRPr lang="en-US" alt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[2], decision-feedback equalizer is used, where 4x4 and 5x5 sphere decoders successfully estimated the input 64 and 256-QAM symbols by observing 2/3 and ¾ of the symbol, respectively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massive MIMO deployment, low-complexity decoding of 16x16 64QAM is developed [3], where </a:t>
            </a:r>
            <a:r>
              <a:rPr lang="en-US" altLang="en-US" sz="2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-best algorithm collaborated with SD and reduced the number of visited nodes by an order of magnitude, e.g., only ~10 nodes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229D54-76BC-469C-96D9-7169207616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21E72349-0AA7-4B28-99FF-D7FFD29083F4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09EF0-E040-42B3-B360-D8E2784BEF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Dec 2020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FB11B3A-9663-4455-B8F5-F60B3A8A9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86772"/>
            <a:ext cx="1919816" cy="203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5" name="Table 35">
            <a:extLst>
              <a:ext uri="{FF2B5EF4-FFF2-40B4-BE49-F238E27FC236}">
                <a16:creationId xmlns:a16="http://schemas.microsoft.com/office/drawing/2014/main" id="{92DB61F4-EECF-4211-954A-31621C024B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268699"/>
              </p:ext>
            </p:extLst>
          </p:nvPr>
        </p:nvGraphicFramePr>
        <p:xfrm>
          <a:off x="1601724" y="2379204"/>
          <a:ext cx="60960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10514978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459798927"/>
                    </a:ext>
                  </a:extLst>
                </a:gridCol>
                <a:gridCol w="1320602">
                  <a:extLst>
                    <a:ext uri="{9D8B030D-6E8A-4147-A177-3AD203B41FA5}">
                      <a16:colId xmlns:a16="http://schemas.microsoft.com/office/drawing/2014/main" val="2024958710"/>
                    </a:ext>
                  </a:extLst>
                </a:gridCol>
                <a:gridCol w="1247006">
                  <a:extLst>
                    <a:ext uri="{9D8B030D-6E8A-4147-A177-3AD203B41FA5}">
                      <a16:colId xmlns:a16="http://schemas.microsoft.com/office/drawing/2014/main" val="41939313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Observed portion of sounding 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929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No. of taps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11-15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813063"/>
                  </a:ext>
                </a:extLst>
              </a:tr>
            </a:tbl>
          </a:graphicData>
        </a:graphic>
      </p:graphicFrame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4701AC50-41C3-4365-B94B-63C1531D70FB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5"/>
            <a:ext cx="3184520" cy="180975"/>
          </a:xfrm>
        </p:spPr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828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BA1FD-4DBF-4A70-8C9B-9889DDD58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13" y="736575"/>
            <a:ext cx="7770813" cy="642281"/>
          </a:xfrm>
        </p:spPr>
        <p:txBody>
          <a:bodyPr/>
          <a:lstStyle/>
          <a:p>
            <a:r>
              <a:rPr lang="en-US" dirty="0"/>
              <a:t>Complexity doesn’t go up exponentially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B0F18-D59F-47CB-BAB3-694D9C9BF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77" y="1551885"/>
            <a:ext cx="7986365" cy="144757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The complexity doesn’t increase with the QAM size exponentially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The number of visited nodes depends on the SNR and should be less than 10 for 40dB SNR [3]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It is even possible for the attacker to attack 2/3 of symbol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C9B7D-6D36-4929-8260-FF61E04005A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114021" y="6498862"/>
            <a:ext cx="1286569" cy="315055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Slide </a:t>
            </a:r>
            <a:fld id="{21E72349-0AA7-4B28-99FF-D7FFD29083F4}" type="slidenum">
              <a:rPr lang="en-GB" altLang="en-US" smtClean="0"/>
              <a:pPr>
                <a:defRPr/>
              </a:pPr>
              <a:t>15</a:t>
            </a:fld>
            <a:endParaRPr lang="en-GB" alt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7A11DFD-6C77-49F0-8ADF-0CF119A65F8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Dec 2020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861CFC-1421-4617-87F1-50A4BAE1830A}"/>
              </a:ext>
            </a:extLst>
          </p:cNvPr>
          <p:cNvSpPr txBox="1"/>
          <p:nvPr/>
        </p:nvSpPr>
        <p:spPr>
          <a:xfrm>
            <a:off x="509042" y="4649821"/>
            <a:ext cx="3642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All constellation points except a handful in a large constellation, e.g., 4kQAM are not visited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47D284A-0C87-4186-B53A-0E8C04ED0E85}"/>
              </a:ext>
            </a:extLst>
          </p:cNvPr>
          <p:cNvGrpSpPr/>
          <p:nvPr/>
        </p:nvGrpSpPr>
        <p:grpSpPr>
          <a:xfrm rot="737960">
            <a:off x="3943815" y="2801780"/>
            <a:ext cx="2913549" cy="3681634"/>
            <a:chOff x="-3859590" y="2521823"/>
            <a:chExt cx="2913549" cy="3681634"/>
          </a:xfrm>
        </p:grpSpPr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B3509900-A13C-4272-AC46-93CAB05388F8}"/>
                </a:ext>
              </a:extLst>
            </p:cNvPr>
            <p:cNvSpPr/>
            <p:nvPr/>
          </p:nvSpPr>
          <p:spPr bwMode="auto">
            <a:xfrm rot="13869981">
              <a:off x="-4249620" y="3081159"/>
              <a:ext cx="3681634" cy="2562961"/>
            </a:xfrm>
            <a:prstGeom prst="parallelogram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16391" name="Group 16390">
              <a:extLst>
                <a:ext uri="{FF2B5EF4-FFF2-40B4-BE49-F238E27FC236}">
                  <a16:creationId xmlns:a16="http://schemas.microsoft.com/office/drawing/2014/main" id="{A52A86D4-C159-4B02-897C-FAFED18B88D8}"/>
                </a:ext>
              </a:extLst>
            </p:cNvPr>
            <p:cNvGrpSpPr/>
            <p:nvPr/>
          </p:nvGrpSpPr>
          <p:grpSpPr>
            <a:xfrm>
              <a:off x="-3859590" y="3176618"/>
              <a:ext cx="2913549" cy="2160240"/>
              <a:chOff x="6216587" y="4179897"/>
              <a:chExt cx="2637114" cy="1913399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3D44D13C-5989-442D-B270-90775BEB906C}"/>
                  </a:ext>
                </a:extLst>
              </p:cNvPr>
              <p:cNvSpPr/>
              <p:nvPr/>
            </p:nvSpPr>
            <p:spPr bwMode="auto">
              <a:xfrm flipH="1">
                <a:off x="6216587" y="4707445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0E540A55-4FD8-458F-B0A0-BE90452C1002}"/>
                  </a:ext>
                </a:extLst>
              </p:cNvPr>
              <p:cNvSpPr/>
              <p:nvPr/>
            </p:nvSpPr>
            <p:spPr bwMode="auto">
              <a:xfrm flipH="1">
                <a:off x="6451850" y="4611348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2D2B6E9-CD3D-4FC4-A169-42B3F0AD44C8}"/>
                  </a:ext>
                </a:extLst>
              </p:cNvPr>
              <p:cNvSpPr/>
              <p:nvPr/>
            </p:nvSpPr>
            <p:spPr bwMode="auto">
              <a:xfrm flipH="1">
                <a:off x="6488177" y="4981840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706C477F-6096-4302-A715-6927FF0FB216}"/>
                  </a:ext>
                </a:extLst>
              </p:cNvPr>
              <p:cNvSpPr/>
              <p:nvPr/>
            </p:nvSpPr>
            <p:spPr bwMode="auto">
              <a:xfrm flipH="1">
                <a:off x="7244817" y="5030354"/>
                <a:ext cx="77140" cy="81206"/>
              </a:xfrm>
              <a:prstGeom prst="ellipse">
                <a:avLst/>
              </a:prstGeom>
              <a:solidFill>
                <a:srgbClr val="0823E8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539FEC4F-B9DD-471B-90DD-57BF36A351C6}"/>
                  </a:ext>
                </a:extLst>
              </p:cNvPr>
              <p:cNvSpPr/>
              <p:nvPr/>
            </p:nvSpPr>
            <p:spPr bwMode="auto">
              <a:xfrm flipH="1">
                <a:off x="6712501" y="4875657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049EB5B-CFD0-4B08-8637-4BFBFD1ABF31}"/>
                  </a:ext>
                </a:extLst>
              </p:cNvPr>
              <p:cNvSpPr/>
              <p:nvPr/>
            </p:nvSpPr>
            <p:spPr bwMode="auto">
              <a:xfrm flipH="1">
                <a:off x="6982255" y="5135588"/>
                <a:ext cx="77140" cy="81206"/>
              </a:xfrm>
              <a:prstGeom prst="ellipse">
                <a:avLst/>
              </a:prstGeom>
              <a:solidFill>
                <a:srgbClr val="0823E8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0A6B5CFC-B8D9-4396-B315-5303EB310842}"/>
                  </a:ext>
                </a:extLst>
              </p:cNvPr>
              <p:cNvSpPr/>
              <p:nvPr/>
            </p:nvSpPr>
            <p:spPr bwMode="auto">
              <a:xfrm flipH="1">
                <a:off x="7020825" y="5499912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FDC09353-253F-4491-AB23-6E361DF7766C}"/>
                  </a:ext>
                </a:extLst>
              </p:cNvPr>
              <p:cNvSpPr/>
              <p:nvPr/>
            </p:nvSpPr>
            <p:spPr bwMode="auto">
              <a:xfrm flipH="1">
                <a:off x="7258979" y="5747254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94F421D5-00B3-47AF-91FE-AA908E4F33F5}"/>
                  </a:ext>
                </a:extLst>
              </p:cNvPr>
              <p:cNvSpPr/>
              <p:nvPr/>
            </p:nvSpPr>
            <p:spPr bwMode="auto">
              <a:xfrm flipH="1">
                <a:off x="7532894" y="6012090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4EF6FB78-CA4C-4808-8A1B-49DDFB3A29E3}"/>
                  </a:ext>
                </a:extLst>
              </p:cNvPr>
              <p:cNvSpPr/>
              <p:nvPr/>
            </p:nvSpPr>
            <p:spPr bwMode="auto">
              <a:xfrm flipH="1">
                <a:off x="6712756" y="4494758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37CF5C7-2308-4ABB-B182-1188EF76AC9D}"/>
                  </a:ext>
                </a:extLst>
              </p:cNvPr>
              <p:cNvSpPr/>
              <p:nvPr/>
            </p:nvSpPr>
            <p:spPr bwMode="auto">
              <a:xfrm flipH="1">
                <a:off x="6989802" y="4767817"/>
                <a:ext cx="77140" cy="81206"/>
              </a:xfrm>
              <a:prstGeom prst="ellipse">
                <a:avLst/>
              </a:prstGeom>
              <a:solidFill>
                <a:srgbClr val="0823E8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320BCBD0-4035-4E38-85A6-0E18582822CD}"/>
                  </a:ext>
                </a:extLst>
              </p:cNvPr>
              <p:cNvSpPr/>
              <p:nvPr/>
            </p:nvSpPr>
            <p:spPr bwMode="auto">
              <a:xfrm flipH="1">
                <a:off x="7471286" y="4179897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A31F4F87-E0EA-4BC5-9783-587BA6010A24}"/>
                  </a:ext>
                </a:extLst>
              </p:cNvPr>
              <p:cNvSpPr/>
              <p:nvPr/>
            </p:nvSpPr>
            <p:spPr bwMode="auto">
              <a:xfrm flipH="1">
                <a:off x="6763178" y="5238661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476883C8-C874-4AA0-8BA9-7D0AE88CB58D}"/>
                  </a:ext>
                </a:extLst>
              </p:cNvPr>
              <p:cNvSpPr/>
              <p:nvPr/>
            </p:nvSpPr>
            <p:spPr bwMode="auto">
              <a:xfrm flipH="1">
                <a:off x="7516527" y="5293559"/>
                <a:ext cx="77140" cy="81206"/>
              </a:xfrm>
              <a:prstGeom prst="ellipse">
                <a:avLst/>
              </a:prstGeom>
              <a:solidFill>
                <a:srgbClr val="0823E8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05DF9CAD-E7DC-4054-B3EB-D80B7DDEE9FF}"/>
                  </a:ext>
                </a:extLst>
              </p:cNvPr>
              <p:cNvSpPr/>
              <p:nvPr/>
            </p:nvSpPr>
            <p:spPr bwMode="auto">
              <a:xfrm flipH="1">
                <a:off x="7244817" y="5407425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F0C7EECC-F8CE-4F95-B175-DED4EEA6AB13}"/>
                  </a:ext>
                </a:extLst>
              </p:cNvPr>
              <p:cNvSpPr/>
              <p:nvPr/>
            </p:nvSpPr>
            <p:spPr bwMode="auto">
              <a:xfrm flipH="1">
                <a:off x="7509856" y="5657552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0B7FF281-2B80-41F3-8FC5-5F2FBD563EF4}"/>
                  </a:ext>
                </a:extLst>
              </p:cNvPr>
              <p:cNvSpPr/>
              <p:nvPr/>
            </p:nvSpPr>
            <p:spPr bwMode="auto">
              <a:xfrm flipH="1">
                <a:off x="6966911" y="4385119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D33A6DDD-8642-4AC7-9D9A-1E002723E406}"/>
                  </a:ext>
                </a:extLst>
              </p:cNvPr>
              <p:cNvSpPr/>
              <p:nvPr/>
            </p:nvSpPr>
            <p:spPr bwMode="auto">
              <a:xfrm flipH="1">
                <a:off x="7202174" y="4289022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AA4D6C88-ED3D-4097-A7D5-7C5FDE86D2D0}"/>
                  </a:ext>
                </a:extLst>
              </p:cNvPr>
              <p:cNvSpPr/>
              <p:nvPr/>
            </p:nvSpPr>
            <p:spPr bwMode="auto">
              <a:xfrm flipH="1">
                <a:off x="7238501" y="4659514"/>
                <a:ext cx="77140" cy="81206"/>
              </a:xfrm>
              <a:prstGeom prst="ellipse">
                <a:avLst/>
              </a:prstGeom>
              <a:solidFill>
                <a:srgbClr val="0823E8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E9EE1A4F-52F6-4D47-BF86-DF7532EEBB1B}"/>
                  </a:ext>
                </a:extLst>
              </p:cNvPr>
              <p:cNvSpPr/>
              <p:nvPr/>
            </p:nvSpPr>
            <p:spPr bwMode="auto">
              <a:xfrm flipH="1">
                <a:off x="7995141" y="4708028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4860F802-CED4-46DE-BBF1-093869C8DE84}"/>
                  </a:ext>
                </a:extLst>
              </p:cNvPr>
              <p:cNvSpPr/>
              <p:nvPr/>
            </p:nvSpPr>
            <p:spPr bwMode="auto">
              <a:xfrm flipH="1">
                <a:off x="7462825" y="4553331"/>
                <a:ext cx="77140" cy="81206"/>
              </a:xfrm>
              <a:prstGeom prst="ellipse">
                <a:avLst/>
              </a:prstGeom>
              <a:solidFill>
                <a:srgbClr val="0823E8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AF4BEC53-AB82-43D9-97B0-0A336032BEED}"/>
                  </a:ext>
                </a:extLst>
              </p:cNvPr>
              <p:cNvSpPr/>
              <p:nvPr/>
            </p:nvSpPr>
            <p:spPr bwMode="auto">
              <a:xfrm flipH="1">
                <a:off x="7732579" y="4813262"/>
                <a:ext cx="77140" cy="81206"/>
              </a:xfrm>
              <a:prstGeom prst="ellipse">
                <a:avLst/>
              </a:prstGeom>
              <a:solidFill>
                <a:srgbClr val="0823E8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ADAF2E2F-8072-4AC5-959C-686F981260D4}"/>
                  </a:ext>
                </a:extLst>
              </p:cNvPr>
              <p:cNvSpPr/>
              <p:nvPr/>
            </p:nvSpPr>
            <p:spPr bwMode="auto">
              <a:xfrm flipH="1">
                <a:off x="7740126" y="4445491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9CB85E42-7595-4DF2-AF73-1BABDC9482C7}"/>
                  </a:ext>
                </a:extLst>
              </p:cNvPr>
              <p:cNvSpPr/>
              <p:nvPr/>
            </p:nvSpPr>
            <p:spPr bwMode="auto">
              <a:xfrm flipH="1">
                <a:off x="7509856" y="4913886"/>
                <a:ext cx="77140" cy="81206"/>
              </a:xfrm>
              <a:prstGeom prst="ellipse">
                <a:avLst/>
              </a:prstGeom>
              <a:solidFill>
                <a:srgbClr val="0823E8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A9103B72-DBB0-4012-9159-4B73FFCBE64D}"/>
                  </a:ext>
                </a:extLst>
              </p:cNvPr>
              <p:cNvSpPr/>
              <p:nvPr/>
            </p:nvSpPr>
            <p:spPr bwMode="auto">
              <a:xfrm flipH="1">
                <a:off x="7790584" y="5175314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188B976D-39F8-41B7-8C3A-855AAEA5EA1D}"/>
                  </a:ext>
                </a:extLst>
              </p:cNvPr>
              <p:cNvSpPr/>
              <p:nvPr/>
            </p:nvSpPr>
            <p:spPr bwMode="auto">
              <a:xfrm flipH="1">
                <a:off x="8025847" y="5079217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0C60EB79-AD4D-4BEB-BE94-42100696B68A}"/>
                  </a:ext>
                </a:extLst>
              </p:cNvPr>
              <p:cNvSpPr/>
              <p:nvPr/>
            </p:nvSpPr>
            <p:spPr bwMode="auto">
              <a:xfrm flipH="1">
                <a:off x="7778696" y="5543121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E5AB6FF1-B48D-4969-80F9-4B1ACC99D49C}"/>
                  </a:ext>
                </a:extLst>
              </p:cNvPr>
              <p:cNvSpPr/>
              <p:nvPr/>
            </p:nvSpPr>
            <p:spPr bwMode="auto">
              <a:xfrm flipH="1">
                <a:off x="8259622" y="5321423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4CE42A0C-ED93-4FFD-97D7-EFF93953A71F}"/>
                  </a:ext>
                </a:extLst>
              </p:cNvPr>
              <p:cNvSpPr/>
              <p:nvPr/>
            </p:nvSpPr>
            <p:spPr bwMode="auto">
              <a:xfrm flipH="1">
                <a:off x="8002428" y="5425875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EFD75D15-2B7A-49EF-9110-A3D52563E3E2}"/>
                  </a:ext>
                </a:extLst>
              </p:cNvPr>
              <p:cNvSpPr/>
              <p:nvPr/>
            </p:nvSpPr>
            <p:spPr bwMode="auto">
              <a:xfrm flipH="1">
                <a:off x="8263008" y="5676051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3AAB0811-5595-4E3B-A686-F7C16CB5B87A}"/>
                  </a:ext>
                </a:extLst>
              </p:cNvPr>
              <p:cNvSpPr/>
              <p:nvPr/>
            </p:nvSpPr>
            <p:spPr bwMode="auto">
              <a:xfrm flipH="1">
                <a:off x="7767094" y="5902426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BC7F0766-84AE-44F4-8322-0249D13BA4BA}"/>
                  </a:ext>
                </a:extLst>
              </p:cNvPr>
              <p:cNvSpPr/>
              <p:nvPr/>
            </p:nvSpPr>
            <p:spPr bwMode="auto">
              <a:xfrm flipH="1">
                <a:off x="8026632" y="5790051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498BE6BA-5BA0-4AED-A6C3-178ADC94533E}"/>
                  </a:ext>
                </a:extLst>
              </p:cNvPr>
              <p:cNvSpPr/>
              <p:nvPr/>
            </p:nvSpPr>
            <p:spPr bwMode="auto">
              <a:xfrm flipH="1">
                <a:off x="8262167" y="4962400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48330E11-F213-4A8E-9D58-4E10A86EC798}"/>
                  </a:ext>
                </a:extLst>
              </p:cNvPr>
              <p:cNvSpPr/>
              <p:nvPr/>
            </p:nvSpPr>
            <p:spPr bwMode="auto">
              <a:xfrm flipH="1">
                <a:off x="8523088" y="5215917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6FC204B4-2394-4C8A-A08E-42FE29EE23DA}"/>
                  </a:ext>
                </a:extLst>
              </p:cNvPr>
              <p:cNvSpPr/>
              <p:nvPr/>
            </p:nvSpPr>
            <p:spPr bwMode="auto">
              <a:xfrm flipH="1">
                <a:off x="8776561" y="5466478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DC93312D-5D50-479A-9D84-7CD76B85984D}"/>
                  </a:ext>
                </a:extLst>
              </p:cNvPr>
              <p:cNvSpPr/>
              <p:nvPr/>
            </p:nvSpPr>
            <p:spPr bwMode="auto">
              <a:xfrm flipH="1">
                <a:off x="8520204" y="5581118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0428A3D7-FFFE-4C81-9EA2-65207FF4940D}"/>
                  </a:ext>
                </a:extLst>
              </p:cNvPr>
              <p:cNvSpPr/>
              <p:nvPr/>
            </p:nvSpPr>
            <p:spPr bwMode="auto">
              <a:xfrm>
                <a:off x="6783929" y="4348924"/>
                <a:ext cx="1102049" cy="1080789"/>
              </a:xfrm>
              <a:prstGeom prst="ellipse">
                <a:avLst/>
              </a:prstGeom>
              <a:solidFill>
                <a:srgbClr val="00B8FF">
                  <a:alpha val="17000"/>
                </a:srgb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6384" name="TextBox 16383">
                <a:extLst>
                  <a:ext uri="{FF2B5EF4-FFF2-40B4-BE49-F238E27FC236}">
                    <a16:creationId xmlns:a16="http://schemas.microsoft.com/office/drawing/2014/main" id="{627B204B-77D1-41B5-985A-75199FE8031D}"/>
                  </a:ext>
                </a:extLst>
              </p:cNvPr>
              <p:cNvSpPr txBox="1"/>
              <p:nvPr/>
            </p:nvSpPr>
            <p:spPr>
              <a:xfrm>
                <a:off x="7253639" y="4789939"/>
                <a:ext cx="18993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tx2"/>
                    </a:solidFill>
                  </a:rPr>
                  <a:t>y</a:t>
                </a:r>
              </a:p>
            </p:txBody>
          </p:sp>
          <p:sp>
            <p:nvSpPr>
              <p:cNvPr id="16385" name="Oval 16384">
                <a:extLst>
                  <a:ext uri="{FF2B5EF4-FFF2-40B4-BE49-F238E27FC236}">
                    <a16:creationId xmlns:a16="http://schemas.microsoft.com/office/drawing/2014/main" id="{4350F241-7329-4942-9DA2-C79B92777AF0}"/>
                  </a:ext>
                </a:extLst>
              </p:cNvPr>
              <p:cNvSpPr/>
              <p:nvPr/>
            </p:nvSpPr>
            <p:spPr bwMode="auto">
              <a:xfrm flipH="1" flipV="1">
                <a:off x="7275779" y="4845994"/>
                <a:ext cx="60340" cy="67795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cxnSp>
            <p:nvCxnSpPr>
              <p:cNvPr id="16388" name="Straight Arrow Connector 16387">
                <a:extLst>
                  <a:ext uri="{FF2B5EF4-FFF2-40B4-BE49-F238E27FC236}">
                    <a16:creationId xmlns:a16="http://schemas.microsoft.com/office/drawing/2014/main" id="{B5A797FF-2A56-4C41-9DE2-8633CFAAC4F0}"/>
                  </a:ext>
                </a:extLst>
              </p:cNvPr>
              <p:cNvCxnSpPr>
                <a:cxnSpLocks/>
                <a:stCxn id="16385" idx="3"/>
              </p:cNvCxnSpPr>
              <p:nvPr/>
            </p:nvCxnSpPr>
            <p:spPr bwMode="auto">
              <a:xfrm flipV="1">
                <a:off x="7327283" y="4595589"/>
                <a:ext cx="474497" cy="260333"/>
              </a:xfrm>
              <a:prstGeom prst="straightConnector1">
                <a:avLst/>
              </a:prstGeom>
              <a:solidFill>
                <a:srgbClr val="00B8FF"/>
              </a:solidFill>
              <a:ln w="3175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470FC8-2CE9-4621-BACD-16EE5C6F259C}"/>
                </a:ext>
              </a:extLst>
            </p:cNvPr>
            <p:cNvCxnSpPr/>
            <p:nvPr/>
          </p:nvCxnSpPr>
          <p:spPr bwMode="auto">
            <a:xfrm>
              <a:off x="-2962710" y="3870831"/>
              <a:ext cx="306674" cy="33249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57DED9C-8C6F-47B7-90C8-4628D984FF69}"/>
                </a:ext>
              </a:extLst>
            </p:cNvPr>
            <p:cNvCxnSpPr/>
            <p:nvPr/>
          </p:nvCxnSpPr>
          <p:spPr bwMode="auto">
            <a:xfrm>
              <a:off x="-2689437" y="3741496"/>
              <a:ext cx="306674" cy="33249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87E46B5-2983-43C3-A054-177B735EA63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-2973392" y="3758782"/>
              <a:ext cx="280000" cy="125902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7100CC1-6F2C-4916-8F1E-2466FC79FCD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-2676100" y="4057535"/>
              <a:ext cx="280000" cy="125902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6387" name="Straight Connector 16386">
            <a:extLst>
              <a:ext uri="{FF2B5EF4-FFF2-40B4-BE49-F238E27FC236}">
                <a16:creationId xmlns:a16="http://schemas.microsoft.com/office/drawing/2014/main" id="{B701D892-54E4-4496-A33C-589BF4CA107C}"/>
              </a:ext>
            </a:extLst>
          </p:cNvPr>
          <p:cNvCxnSpPr>
            <a:cxnSpLocks/>
          </p:cNvCxnSpPr>
          <p:nvPr/>
        </p:nvCxnSpPr>
        <p:spPr bwMode="auto">
          <a:xfrm>
            <a:off x="8558299" y="3297859"/>
            <a:ext cx="6978" cy="277734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6" name="Oval 75">
            <a:extLst>
              <a:ext uri="{FF2B5EF4-FFF2-40B4-BE49-F238E27FC236}">
                <a16:creationId xmlns:a16="http://schemas.microsoft.com/office/drawing/2014/main" id="{622CB4C4-7D63-4710-BD19-BCE26AA34776}"/>
              </a:ext>
            </a:extLst>
          </p:cNvPr>
          <p:cNvSpPr/>
          <p:nvPr/>
        </p:nvSpPr>
        <p:spPr bwMode="auto">
          <a:xfrm flipH="1">
            <a:off x="8519222" y="5218661"/>
            <a:ext cx="85226" cy="9168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CD1C0589-67C8-4F1B-AB65-803FE248C3E1}"/>
              </a:ext>
            </a:extLst>
          </p:cNvPr>
          <p:cNvSpPr/>
          <p:nvPr/>
        </p:nvSpPr>
        <p:spPr bwMode="auto">
          <a:xfrm flipH="1">
            <a:off x="8519222" y="5497558"/>
            <a:ext cx="85226" cy="9168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97E0FB39-FFF9-4ADB-9DA8-9165DAED78D9}"/>
              </a:ext>
            </a:extLst>
          </p:cNvPr>
          <p:cNvSpPr/>
          <p:nvPr/>
        </p:nvSpPr>
        <p:spPr bwMode="auto">
          <a:xfrm flipH="1">
            <a:off x="8519222" y="4642597"/>
            <a:ext cx="85226" cy="9168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5BD26633-018C-45A7-AE09-BD166A1895E7}"/>
              </a:ext>
            </a:extLst>
          </p:cNvPr>
          <p:cNvSpPr/>
          <p:nvPr/>
        </p:nvSpPr>
        <p:spPr bwMode="auto">
          <a:xfrm flipH="1">
            <a:off x="8519222" y="4921494"/>
            <a:ext cx="85226" cy="9168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1F8FA31B-B2C0-452D-833C-40A017936AFD}"/>
              </a:ext>
            </a:extLst>
          </p:cNvPr>
          <p:cNvSpPr/>
          <p:nvPr/>
        </p:nvSpPr>
        <p:spPr bwMode="auto">
          <a:xfrm flipH="1">
            <a:off x="8512843" y="4127419"/>
            <a:ext cx="85226" cy="9168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902B5C05-9D4B-41BA-B850-0ABE237DB490}"/>
              </a:ext>
            </a:extLst>
          </p:cNvPr>
          <p:cNvSpPr/>
          <p:nvPr/>
        </p:nvSpPr>
        <p:spPr bwMode="auto">
          <a:xfrm flipH="1">
            <a:off x="8512843" y="4406316"/>
            <a:ext cx="85226" cy="9168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4662455-89F0-4659-B89B-99748D1EE7C1}"/>
              </a:ext>
            </a:extLst>
          </p:cNvPr>
          <p:cNvSpPr/>
          <p:nvPr/>
        </p:nvSpPr>
        <p:spPr bwMode="auto">
          <a:xfrm flipH="1">
            <a:off x="8512843" y="3551355"/>
            <a:ext cx="85226" cy="9168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0231D9C7-B405-4E19-830A-A48A1F8DA06C}"/>
              </a:ext>
            </a:extLst>
          </p:cNvPr>
          <p:cNvSpPr/>
          <p:nvPr/>
        </p:nvSpPr>
        <p:spPr bwMode="auto">
          <a:xfrm flipH="1">
            <a:off x="8512843" y="3830252"/>
            <a:ext cx="85226" cy="9168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B7335CB3-B31C-4FF9-A7BE-6F1470E3AC20}"/>
              </a:ext>
            </a:extLst>
          </p:cNvPr>
          <p:cNvSpPr/>
          <p:nvPr/>
        </p:nvSpPr>
        <p:spPr bwMode="auto">
          <a:xfrm flipH="1" flipV="1">
            <a:off x="8532041" y="4286099"/>
            <a:ext cx="66665" cy="76541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F5EF3740-E0E4-45FE-936C-06BE5F6CB8C4}"/>
              </a:ext>
            </a:extLst>
          </p:cNvPr>
          <p:cNvCxnSpPr>
            <a:cxnSpLocks/>
          </p:cNvCxnSpPr>
          <p:nvPr/>
        </p:nvCxnSpPr>
        <p:spPr bwMode="auto">
          <a:xfrm>
            <a:off x="8230259" y="4172716"/>
            <a:ext cx="565165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B25A4746-2845-4F6D-9DE8-F1BE913D3EF0}"/>
              </a:ext>
            </a:extLst>
          </p:cNvPr>
          <p:cNvCxnSpPr>
            <a:cxnSpLocks/>
          </p:cNvCxnSpPr>
          <p:nvPr/>
        </p:nvCxnSpPr>
        <p:spPr bwMode="auto">
          <a:xfrm>
            <a:off x="8230260" y="4464987"/>
            <a:ext cx="565165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6394" name="TextBox 16393">
            <a:extLst>
              <a:ext uri="{FF2B5EF4-FFF2-40B4-BE49-F238E27FC236}">
                <a16:creationId xmlns:a16="http://schemas.microsoft.com/office/drawing/2014/main" id="{D59CEA29-A702-437F-ABBF-3C7D586A5BD6}"/>
              </a:ext>
            </a:extLst>
          </p:cNvPr>
          <p:cNvSpPr txBox="1"/>
          <p:nvPr/>
        </p:nvSpPr>
        <p:spPr>
          <a:xfrm>
            <a:off x="7851859" y="4148715"/>
            <a:ext cx="614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log</a:t>
            </a:r>
            <a:r>
              <a:rPr lang="en-US" sz="1200" baseline="-25000" dirty="0">
                <a:solidFill>
                  <a:schemeClr val="tx1"/>
                </a:solidFill>
              </a:rPr>
              <a:t>2</a:t>
            </a:r>
            <a:r>
              <a:rPr lang="en-US" sz="1200" dirty="0">
                <a:solidFill>
                  <a:schemeClr val="tx1"/>
                </a:solidFill>
              </a:rPr>
              <a:t>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A9C3D0B-7AA3-4D45-9118-C1B5A163465E}"/>
              </a:ext>
            </a:extLst>
          </p:cNvPr>
          <p:cNvCxnSpPr>
            <a:cxnSpLocks/>
          </p:cNvCxnSpPr>
          <p:nvPr/>
        </p:nvCxnSpPr>
        <p:spPr bwMode="auto">
          <a:xfrm flipV="1">
            <a:off x="2699792" y="3986443"/>
            <a:ext cx="1369443" cy="65550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9" name="Footer Placeholder 1">
            <a:extLst>
              <a:ext uri="{FF2B5EF4-FFF2-40B4-BE49-F238E27FC236}">
                <a16:creationId xmlns:a16="http://schemas.microsoft.com/office/drawing/2014/main" id="{489E5E30-9F9D-429F-AED2-012EF9620F2F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5"/>
            <a:ext cx="3184520" cy="180975"/>
          </a:xfrm>
        </p:spPr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2244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BA1FD-4DBF-4A70-8C9B-9889DDD58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13" y="736575"/>
            <a:ext cx="7770813" cy="642281"/>
          </a:xfrm>
        </p:spPr>
        <p:txBody>
          <a:bodyPr/>
          <a:lstStyle/>
          <a:p>
            <a:r>
              <a:rPr lang="en-US" sz="2800" dirty="0"/>
              <a:t>Limitation of FD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B0F18-D59F-47CB-BAB3-694D9C9BF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77" y="1768225"/>
            <a:ext cx="7986365" cy="123123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No attack signal is sent during the observation window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Attack efficiency can be improved by sending attack signal in the observation window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C9B7D-6D36-4929-8260-FF61E04005A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114021" y="6498862"/>
            <a:ext cx="1286569" cy="315055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Slide </a:t>
            </a:r>
            <a:fld id="{21E72349-0AA7-4B28-99FF-D7FFD29083F4}" type="slidenum">
              <a:rPr lang="en-GB" altLang="en-US" smtClean="0"/>
              <a:pPr>
                <a:defRPr/>
              </a:pPr>
              <a:t>16</a:t>
            </a:fld>
            <a:endParaRPr lang="en-GB" alt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7A11DFD-6C77-49F0-8ADF-0CF119A65F8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69" name="Footer Placeholder 1">
            <a:extLst>
              <a:ext uri="{FF2B5EF4-FFF2-40B4-BE49-F238E27FC236}">
                <a16:creationId xmlns:a16="http://schemas.microsoft.com/office/drawing/2014/main" id="{489E5E30-9F9D-429F-AED2-012EF9620F2F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5"/>
            <a:ext cx="3184520" cy="180975"/>
          </a:xfrm>
        </p:spPr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C7810FC-DA9E-44F1-8117-31767980D987}"/>
              </a:ext>
            </a:extLst>
          </p:cNvPr>
          <p:cNvCxnSpPr>
            <a:cxnSpLocks/>
          </p:cNvCxnSpPr>
          <p:nvPr/>
        </p:nvCxnSpPr>
        <p:spPr bwMode="auto">
          <a:xfrm>
            <a:off x="1794008" y="4118634"/>
            <a:ext cx="633670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43DD757-C435-4B0C-8A29-1D54B09A252D}"/>
              </a:ext>
            </a:extLst>
          </p:cNvPr>
          <p:cNvCxnSpPr>
            <a:cxnSpLocks/>
          </p:cNvCxnSpPr>
          <p:nvPr/>
        </p:nvCxnSpPr>
        <p:spPr bwMode="auto">
          <a:xfrm>
            <a:off x="1866016" y="5126746"/>
            <a:ext cx="633670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49F5AD7-EDC7-4E00-B026-5D3D4E494669}"/>
              </a:ext>
            </a:extLst>
          </p:cNvPr>
          <p:cNvSpPr/>
          <p:nvPr/>
        </p:nvSpPr>
        <p:spPr bwMode="auto">
          <a:xfrm>
            <a:off x="2586096" y="3686586"/>
            <a:ext cx="4570596" cy="429541"/>
          </a:xfrm>
          <a:prstGeom prst="rect">
            <a:avLst/>
          </a:prstGeom>
          <a:gradFill>
            <a:gsLst>
              <a:gs pos="0">
                <a:srgbClr val="0070C0"/>
              </a:gs>
              <a:gs pos="4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7BF711-09D8-425C-ABF9-38162555EEED}"/>
              </a:ext>
            </a:extLst>
          </p:cNvPr>
          <p:cNvSpPr txBox="1"/>
          <p:nvPr/>
        </p:nvSpPr>
        <p:spPr>
          <a:xfrm>
            <a:off x="8066653" y="3943503"/>
            <a:ext cx="663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C7A12B1-FC3C-4FF1-AA2C-1B51F0FD9397}"/>
              </a:ext>
            </a:extLst>
          </p:cNvPr>
          <p:cNvSpPr txBox="1"/>
          <p:nvPr/>
        </p:nvSpPr>
        <p:spPr>
          <a:xfrm>
            <a:off x="8155160" y="4942080"/>
            <a:ext cx="663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BDE697F-D1C5-444C-93D1-3B1A98763423}"/>
              </a:ext>
            </a:extLst>
          </p:cNvPr>
          <p:cNvSpPr/>
          <p:nvPr/>
        </p:nvSpPr>
        <p:spPr bwMode="auto">
          <a:xfrm>
            <a:off x="5154850" y="4697205"/>
            <a:ext cx="1618268" cy="4295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E6726DA-537C-4A60-B97E-CFDDD1E4C73F}"/>
              </a:ext>
            </a:extLst>
          </p:cNvPr>
          <p:cNvCxnSpPr/>
          <p:nvPr/>
        </p:nvCxnSpPr>
        <p:spPr bwMode="auto">
          <a:xfrm flipH="1">
            <a:off x="6773118" y="4128169"/>
            <a:ext cx="383574" cy="58401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18A9CFA4-458A-4232-82E0-639E676200A8}"/>
              </a:ext>
            </a:extLst>
          </p:cNvPr>
          <p:cNvCxnSpPr/>
          <p:nvPr/>
        </p:nvCxnSpPr>
        <p:spPr bwMode="auto">
          <a:xfrm flipH="1">
            <a:off x="5147665" y="4115911"/>
            <a:ext cx="383574" cy="58401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1" name="Left Brace 20">
            <a:extLst>
              <a:ext uri="{FF2B5EF4-FFF2-40B4-BE49-F238E27FC236}">
                <a16:creationId xmlns:a16="http://schemas.microsoft.com/office/drawing/2014/main" id="{DF939BD8-77C2-4D1E-9253-8CF8BC9F43FB}"/>
              </a:ext>
            </a:extLst>
          </p:cNvPr>
          <p:cNvSpPr/>
          <p:nvPr/>
        </p:nvSpPr>
        <p:spPr bwMode="auto">
          <a:xfrm rot="16200000">
            <a:off x="3627185" y="4116701"/>
            <a:ext cx="461648" cy="2568755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4D9BA7-46F1-43B5-8DB7-3E02F3C3EB23}"/>
              </a:ext>
            </a:extLst>
          </p:cNvPr>
          <p:cNvSpPr txBox="1"/>
          <p:nvPr/>
        </p:nvSpPr>
        <p:spPr>
          <a:xfrm>
            <a:off x="2480869" y="5559623"/>
            <a:ext cx="2839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 attack signal sent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40BFEC-45E9-423C-A600-7AA605F6AA45}"/>
              </a:ext>
            </a:extLst>
          </p:cNvPr>
          <p:cNvSpPr txBox="1"/>
          <p:nvPr/>
        </p:nvSpPr>
        <p:spPr>
          <a:xfrm>
            <a:off x="332871" y="3605823"/>
            <a:ext cx="1728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Genuine signal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B4E3825-A3F0-496B-A551-69D0AC00C4D9}"/>
              </a:ext>
            </a:extLst>
          </p:cNvPr>
          <p:cNvSpPr txBox="1"/>
          <p:nvPr/>
        </p:nvSpPr>
        <p:spPr>
          <a:xfrm>
            <a:off x="386518" y="4665081"/>
            <a:ext cx="15424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Attack signal</a:t>
            </a:r>
          </a:p>
        </p:txBody>
      </p:sp>
    </p:spTree>
    <p:extLst>
      <p:ext uri="{BB962C8B-B14F-4D97-AF65-F5344CB8AC3E}">
        <p14:creationId xmlns:p14="http://schemas.microsoft.com/office/powerpoint/2010/main" val="766099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271D1D4D-932F-4AA4-8A0F-A46949322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38" y="3242304"/>
            <a:ext cx="7740451" cy="2941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88EBF3-C062-4A8F-A35C-E9DDEC9C7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Time Domain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67AF6-66D3-4BF3-98B1-2E017FD0D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938" y="1634080"/>
            <a:ext cx="7772400" cy="160822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/>
              <a:t>Attacker receives one signal sample and sends out one attack sample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97A6DE8E-3DFE-43D8-9112-7C92B29CDE4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696913" y="332601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116F9682-34C2-4418-A4F6-F0838C501316}"/>
              </a:ext>
            </a:extLst>
          </p:cNvPr>
          <p:cNvSpPr txBox="1">
            <a:spLocks/>
          </p:cNvSpPr>
          <p:nvPr/>
        </p:nvSpPr>
        <p:spPr bwMode="auto">
          <a:xfrm>
            <a:off x="4270264" y="6475413"/>
            <a:ext cx="679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/>
              <a:t>Slide </a:t>
            </a:r>
            <a:fld id="{21E72349-0AA7-4B28-99FF-D7FFD29083F4}" type="slidenum">
              <a:rPr lang="en-GB" altLang="en-US" sz="1600" smtClean="0"/>
              <a:pPr>
                <a:defRPr/>
              </a:pPr>
              <a:t>17</a:t>
            </a:fld>
            <a:endParaRPr lang="en-GB" altLang="en-US" sz="1600" dirty="0"/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619989DB-2F3B-489A-82B7-426514349D3B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6300192" y="6475415"/>
            <a:ext cx="2242146" cy="363537"/>
          </a:xfrm>
        </p:spPr>
        <p:txBody>
          <a:bodyPr/>
          <a:lstStyle/>
          <a:p>
            <a:r>
              <a:rPr lang="en-GB" dirty="0"/>
              <a:t>Li, Intel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7B2FDC-FDE3-46DB-BB4A-6F1D560C4AC2}"/>
              </a:ext>
            </a:extLst>
          </p:cNvPr>
          <p:cNvSpPr/>
          <p:nvPr/>
        </p:nvSpPr>
        <p:spPr bwMode="auto">
          <a:xfrm>
            <a:off x="3779912" y="4599157"/>
            <a:ext cx="1584176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0B9AB89-FD2D-4813-BB87-2455D44753D2}"/>
              </a:ext>
            </a:extLst>
          </p:cNvPr>
          <p:cNvCxnSpPr/>
          <p:nvPr/>
        </p:nvCxnSpPr>
        <p:spPr bwMode="auto">
          <a:xfrm>
            <a:off x="3923928" y="4743173"/>
            <a:ext cx="1440160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4BB2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AEF654E-83C8-4266-8C9E-B7A903066676}"/>
              </a:ext>
            </a:extLst>
          </p:cNvPr>
          <p:cNvSpPr txBox="1"/>
          <p:nvPr/>
        </p:nvSpPr>
        <p:spPr>
          <a:xfrm>
            <a:off x="3941826" y="5601434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Relay on a different band</a:t>
            </a:r>
          </a:p>
        </p:txBody>
      </p: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0EC087CC-8028-41C7-AB13-C12F1A5F39C4}"/>
              </a:ext>
            </a:extLst>
          </p:cNvPr>
          <p:cNvCxnSpPr>
            <a:cxnSpLocks/>
          </p:cNvCxnSpPr>
          <p:nvPr/>
        </p:nvCxnSpPr>
        <p:spPr bwMode="auto">
          <a:xfrm rot="16200000" flipV="1">
            <a:off x="4358499" y="5099899"/>
            <a:ext cx="714243" cy="288824"/>
          </a:xfrm>
          <a:prstGeom prst="curved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279214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AC582A2-31C3-4E99-B18D-84AF17E35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Exploiting Correlation in Sounding Signal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337870B-66D1-461C-B4E6-24554A383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31393"/>
            <a:ext cx="8048947" cy="179760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Wiener filter predicts the future signal by exploiting the correlation between the signal previously received and the future signal unreceived</a:t>
            </a:r>
          </a:p>
        </p:txBody>
      </p:sp>
      <p:sp>
        <p:nvSpPr>
          <p:cNvPr id="30" name="Footer Placeholder 1">
            <a:extLst>
              <a:ext uri="{FF2B5EF4-FFF2-40B4-BE49-F238E27FC236}">
                <a16:creationId xmlns:a16="http://schemas.microsoft.com/office/drawing/2014/main" id="{CBD41797-0A2F-4A51-8F99-8F898F8E290D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6300192" y="6511229"/>
            <a:ext cx="2242146" cy="363537"/>
          </a:xfrm>
        </p:spPr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B98EFEBC-7FA0-4CA6-9031-6A6E90E98098}"/>
              </a:ext>
            </a:extLst>
          </p:cNvPr>
          <p:cNvSpPr txBox="1">
            <a:spLocks/>
          </p:cNvSpPr>
          <p:nvPr/>
        </p:nvSpPr>
        <p:spPr bwMode="auto">
          <a:xfrm>
            <a:off x="4270264" y="6475413"/>
            <a:ext cx="679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 dirty="0"/>
              <a:t>Slide </a:t>
            </a:r>
            <a:fld id="{21E72349-0AA7-4B28-99FF-D7FFD29083F4}" type="slidenum">
              <a:rPr lang="en-GB" altLang="en-US" sz="1600" smtClean="0"/>
              <a:pPr>
                <a:defRPr/>
              </a:pPr>
              <a:t>18</a:t>
            </a:fld>
            <a:endParaRPr lang="en-GB" altLang="en-US" sz="1600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A6174E30-F181-4B3B-B4DB-681FF5BF023B}"/>
              </a:ext>
            </a:extLst>
          </p:cNvPr>
          <p:cNvSpPr txBox="1">
            <a:spLocks/>
          </p:cNvSpPr>
          <p:nvPr/>
        </p:nvSpPr>
        <p:spPr bwMode="auto">
          <a:xfrm>
            <a:off x="696913" y="332601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798F16-0F85-436D-9996-EB77236D9B0D}"/>
              </a:ext>
            </a:extLst>
          </p:cNvPr>
          <p:cNvSpPr/>
          <p:nvPr/>
        </p:nvSpPr>
        <p:spPr bwMode="auto">
          <a:xfrm>
            <a:off x="1033710" y="4701473"/>
            <a:ext cx="3456383" cy="50146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dirty="0"/>
              <a:t>Received signal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0D63B8-226C-4247-B749-E4F472608BD8}"/>
              </a:ext>
            </a:extLst>
          </p:cNvPr>
          <p:cNvSpPr/>
          <p:nvPr/>
        </p:nvSpPr>
        <p:spPr bwMode="auto">
          <a:xfrm>
            <a:off x="4519798" y="4701475"/>
            <a:ext cx="720080" cy="501463"/>
          </a:xfrm>
          <a:prstGeom prst="rect">
            <a:avLst/>
          </a:prstGeom>
          <a:pattFill prst="pct5">
            <a:fgClr>
              <a:srgbClr val="00B8FF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AEF48B-35C1-4E69-9645-DCFCFAF3F1F9}"/>
              </a:ext>
            </a:extLst>
          </p:cNvPr>
          <p:cNvSpPr/>
          <p:nvPr/>
        </p:nvSpPr>
        <p:spPr bwMode="auto">
          <a:xfrm>
            <a:off x="5269582" y="4701473"/>
            <a:ext cx="2974826" cy="501463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Future signal</a:t>
            </a:r>
          </a:p>
        </p:txBody>
      </p:sp>
      <p:sp>
        <p:nvSpPr>
          <p:cNvPr id="3" name="Arrow: Curved Left 2">
            <a:extLst>
              <a:ext uri="{FF2B5EF4-FFF2-40B4-BE49-F238E27FC236}">
                <a16:creationId xmlns:a16="http://schemas.microsoft.com/office/drawing/2014/main" id="{3E7DE107-1C52-4000-8452-4C8D72399FB1}"/>
              </a:ext>
            </a:extLst>
          </p:cNvPr>
          <p:cNvSpPr/>
          <p:nvPr/>
        </p:nvSpPr>
        <p:spPr bwMode="auto">
          <a:xfrm rot="16200000">
            <a:off x="4562965" y="2842380"/>
            <a:ext cx="605914" cy="2907375"/>
          </a:xfrm>
          <a:prstGeom prst="curvedLef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1CE4EB-0261-4E4E-AAAD-7A1A92FE1BF3}"/>
              </a:ext>
            </a:extLst>
          </p:cNvPr>
          <p:cNvSpPr txBox="1"/>
          <p:nvPr/>
        </p:nvSpPr>
        <p:spPr>
          <a:xfrm>
            <a:off x="4157894" y="3621481"/>
            <a:ext cx="1584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00"/>
                </a:solidFill>
              </a:rPr>
              <a:t>Correlation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887FF18-DDA0-493C-BAC5-E848DFE2AE76}"/>
              </a:ext>
            </a:extLst>
          </p:cNvPr>
          <p:cNvCxnSpPr/>
          <p:nvPr/>
        </p:nvCxnSpPr>
        <p:spPr bwMode="auto">
          <a:xfrm>
            <a:off x="4519798" y="5373216"/>
            <a:ext cx="0" cy="432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7B47D69-E22F-46FC-8629-3799E4306FEA}"/>
              </a:ext>
            </a:extLst>
          </p:cNvPr>
          <p:cNvCxnSpPr/>
          <p:nvPr/>
        </p:nvCxnSpPr>
        <p:spPr bwMode="auto">
          <a:xfrm>
            <a:off x="5233900" y="5373216"/>
            <a:ext cx="0" cy="432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8AE431F-6A1A-4446-B805-059006B0AD2A}"/>
              </a:ext>
            </a:extLst>
          </p:cNvPr>
          <p:cNvCxnSpPr/>
          <p:nvPr/>
        </p:nvCxnSpPr>
        <p:spPr bwMode="auto">
          <a:xfrm>
            <a:off x="4519798" y="5589240"/>
            <a:ext cx="71410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8A40882-41D0-4AE7-B3B2-41847CBADA5D}"/>
              </a:ext>
            </a:extLst>
          </p:cNvPr>
          <p:cNvSpPr txBox="1"/>
          <p:nvPr/>
        </p:nvSpPr>
        <p:spPr>
          <a:xfrm>
            <a:off x="3246393" y="5765942"/>
            <a:ext cx="3260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3300"/>
                </a:solidFill>
              </a:rPr>
              <a:t>Time advancement of attack signal, e.g., 3, 4, 5 samples</a:t>
            </a:r>
          </a:p>
        </p:txBody>
      </p:sp>
    </p:spTree>
    <p:extLst>
      <p:ext uri="{BB962C8B-B14F-4D97-AF65-F5344CB8AC3E}">
        <p14:creationId xmlns:p14="http://schemas.microsoft.com/office/powerpoint/2010/main" val="1981636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AC582A2-31C3-4E99-B18D-84AF17E35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Linear MMSE Estimator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337870B-66D1-461C-B4E6-24554A383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31393"/>
            <a:ext cx="7770813" cy="179760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dirty="0"/>
              <a:t>Wiener filter predicts the future signal by exploiting the correlation between the signal previously received and the future signal unreceived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dirty="0"/>
              <a:t>Wiener filter is of low complexity, </a:t>
            </a:r>
            <a:r>
              <a:rPr lang="en-US" sz="2200" b="0" i="1" dirty="0"/>
              <a:t>O</a:t>
            </a:r>
            <a:r>
              <a:rPr lang="en-US" sz="2200" b="0" dirty="0"/>
              <a:t>(</a:t>
            </a:r>
            <a:r>
              <a:rPr lang="en-US" sz="2200" b="0" i="1" dirty="0"/>
              <a:t>N</a:t>
            </a:r>
            <a:r>
              <a:rPr lang="en-US" sz="2200" b="0" dirty="0"/>
              <a:t>),</a:t>
            </a:r>
          </a:p>
        </p:txBody>
      </p:sp>
      <p:sp>
        <p:nvSpPr>
          <p:cNvPr id="30" name="Footer Placeholder 1">
            <a:extLst>
              <a:ext uri="{FF2B5EF4-FFF2-40B4-BE49-F238E27FC236}">
                <a16:creationId xmlns:a16="http://schemas.microsoft.com/office/drawing/2014/main" id="{CBD41797-0A2F-4A51-8F99-8F898F8E290D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6300192" y="6511229"/>
            <a:ext cx="2242146" cy="363537"/>
          </a:xfrm>
        </p:spPr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B98EFEBC-7FA0-4CA6-9031-6A6E90E98098}"/>
              </a:ext>
            </a:extLst>
          </p:cNvPr>
          <p:cNvSpPr txBox="1">
            <a:spLocks/>
          </p:cNvSpPr>
          <p:nvPr/>
        </p:nvSpPr>
        <p:spPr bwMode="auto">
          <a:xfrm>
            <a:off x="4270264" y="6475413"/>
            <a:ext cx="679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 dirty="0"/>
              <a:t>Slide </a:t>
            </a:r>
            <a:fld id="{21E72349-0AA7-4B28-99FF-D7FFD29083F4}" type="slidenum">
              <a:rPr lang="en-GB" altLang="en-US" sz="1600" smtClean="0"/>
              <a:pPr>
                <a:defRPr/>
              </a:pPr>
              <a:t>19</a:t>
            </a:fld>
            <a:endParaRPr lang="en-GB" altLang="en-US" sz="1600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A6174E30-F181-4B3B-B4DB-681FF5BF023B}"/>
              </a:ext>
            </a:extLst>
          </p:cNvPr>
          <p:cNvSpPr txBox="1">
            <a:spLocks/>
          </p:cNvSpPr>
          <p:nvPr/>
        </p:nvSpPr>
        <p:spPr bwMode="auto">
          <a:xfrm>
            <a:off x="696913" y="332601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7E32A2-DBA6-4732-9E21-42AC725BBDE8}"/>
              </a:ext>
            </a:extLst>
          </p:cNvPr>
          <p:cNvSpPr/>
          <p:nvPr/>
        </p:nvSpPr>
        <p:spPr bwMode="auto">
          <a:xfrm>
            <a:off x="4645821" y="5589240"/>
            <a:ext cx="2304256" cy="434037"/>
          </a:xfrm>
          <a:prstGeom prst="rect">
            <a:avLst/>
          </a:prstGeom>
          <a:solidFill>
            <a:srgbClr val="40E0A7">
              <a:alpha val="3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D9FC3C-0CE5-4B50-974C-B57F10D5AF9B}"/>
              </a:ext>
            </a:extLst>
          </p:cNvPr>
          <p:cNvSpPr/>
          <p:nvPr/>
        </p:nvSpPr>
        <p:spPr bwMode="auto">
          <a:xfrm>
            <a:off x="4645821" y="4653566"/>
            <a:ext cx="2304256" cy="451695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i="1" dirty="0"/>
              <a:t>p</a:t>
            </a:r>
            <a:r>
              <a:rPr lang="en-US" i="1" baseline="-25000" dirty="0"/>
              <a:t>i</a:t>
            </a:r>
            <a:endParaRPr kumimoji="0" lang="en-US" sz="2400" b="0" i="1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798B0D-9CB6-4071-9B79-951947DE4803}"/>
              </a:ext>
            </a:extLst>
          </p:cNvPr>
          <p:cNvSpPr txBox="1"/>
          <p:nvPr/>
        </p:nvSpPr>
        <p:spPr>
          <a:xfrm>
            <a:off x="5474783" y="501292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3300"/>
                </a:solidFill>
              </a:rPr>
              <a:t>×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CF19C62-9C0D-4061-9555-2A3A1235E72D}"/>
              </a:ext>
            </a:extLst>
          </p:cNvPr>
          <p:cNvCxnSpPr/>
          <p:nvPr/>
        </p:nvCxnSpPr>
        <p:spPr bwMode="auto">
          <a:xfrm>
            <a:off x="6950077" y="5358407"/>
            <a:ext cx="790275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4CC0AE1F-FCE6-48D3-A656-7DA84C593C45}"/>
              </a:ext>
            </a:extLst>
          </p:cNvPr>
          <p:cNvSpPr/>
          <p:nvPr/>
        </p:nvSpPr>
        <p:spPr bwMode="auto">
          <a:xfrm>
            <a:off x="1517322" y="4759701"/>
            <a:ext cx="894438" cy="46166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i="1" dirty="0"/>
              <a:t>p</a:t>
            </a:r>
            <a:r>
              <a:rPr lang="en-US" baseline="-25000" dirty="0"/>
              <a:t>2</a:t>
            </a:r>
            <a:endParaRPr kumimoji="0" lang="en-US" sz="240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C953CD-897A-49B5-A7EB-AA7D5AA23229}"/>
              </a:ext>
            </a:extLst>
          </p:cNvPr>
          <p:cNvSpPr/>
          <p:nvPr/>
        </p:nvSpPr>
        <p:spPr bwMode="auto">
          <a:xfrm>
            <a:off x="1517323" y="4055287"/>
            <a:ext cx="534397" cy="42518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i="1" dirty="0"/>
              <a:t>p</a:t>
            </a:r>
            <a:r>
              <a:rPr lang="en-US" baseline="-25000" dirty="0"/>
              <a:t>1</a:t>
            </a:r>
            <a:endParaRPr kumimoji="0" lang="en-US" sz="240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0902926-1CDE-4D8D-B751-9A9B49489A01}"/>
              </a:ext>
            </a:extLst>
          </p:cNvPr>
          <p:cNvSpPr/>
          <p:nvPr/>
        </p:nvSpPr>
        <p:spPr bwMode="auto">
          <a:xfrm>
            <a:off x="1517322" y="5847654"/>
            <a:ext cx="2118574" cy="46166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i="1" dirty="0"/>
              <a:t>p</a:t>
            </a:r>
            <a:r>
              <a:rPr lang="en-US" baseline="-25000" dirty="0"/>
              <a:t>126</a:t>
            </a:r>
            <a:endParaRPr kumimoji="0" lang="en-US" sz="240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C0395F9-04E5-4808-903B-60409372EDF3}"/>
              </a:ext>
            </a:extLst>
          </p:cNvPr>
          <p:cNvSpPr txBox="1"/>
          <p:nvPr/>
        </p:nvSpPr>
        <p:spPr>
          <a:xfrm>
            <a:off x="2035116" y="525519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D9F85D0-77BA-400E-972F-A2CBDFB1EA6B}"/>
                  </a:ext>
                </a:extLst>
              </p:cNvPr>
              <p:cNvSpPr txBox="1"/>
              <p:nvPr/>
            </p:nvSpPr>
            <p:spPr>
              <a:xfrm>
                <a:off x="7740352" y="5105822"/>
                <a:ext cx="1057597" cy="5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DC472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DC4724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DC4724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DC4724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DC472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DC4724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DC4724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DC4724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D9F85D0-77BA-400E-972F-A2CBDFB1E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5105822"/>
                <a:ext cx="1057597" cy="5623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33705A-59D4-4B0F-AB21-A6AC66B1BA30}"/>
                  </a:ext>
                </a:extLst>
              </p:cNvPr>
              <p:cNvSpPr txBox="1"/>
              <p:nvPr/>
            </p:nvSpPr>
            <p:spPr>
              <a:xfrm>
                <a:off x="1406486" y="3186709"/>
                <a:ext cx="2242146" cy="5020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bSup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33705A-59D4-4B0F-AB21-A6AC66B1B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486" y="3186709"/>
                <a:ext cx="2242146" cy="502061"/>
              </a:xfrm>
              <a:prstGeom prst="rect">
                <a:avLst/>
              </a:prstGeom>
              <a:blipFill>
                <a:blip r:embed="rId4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DA00AEE-94AA-4621-8856-0C296D7ACF58}"/>
                  </a:ext>
                </a:extLst>
              </p:cNvPr>
              <p:cNvSpPr/>
              <p:nvPr/>
            </p:nvSpPr>
            <p:spPr>
              <a:xfrm>
                <a:off x="5585847" y="5556955"/>
                <a:ext cx="5257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DA00AEE-94AA-4621-8856-0C296D7ACF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5847" y="5556955"/>
                <a:ext cx="525721" cy="461665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079A5F7-E335-4381-9FD4-7B0E4F77FB78}"/>
                  </a:ext>
                </a:extLst>
              </p:cNvPr>
              <p:cNvSpPr/>
              <p:nvPr/>
            </p:nvSpPr>
            <p:spPr>
              <a:xfrm>
                <a:off x="4610101" y="3139162"/>
                <a:ext cx="4299317" cy="7176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arg</m:t>
                          </m:r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acc>
                                <m:accPr>
                                  <m:chr m:val="̃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</m:acc>
                            </m:lim>
                          </m:limLow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𝒑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079A5F7-E335-4381-9FD4-7B0E4F77FB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101" y="3139162"/>
                <a:ext cx="4299317" cy="7176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EEBC37D0-7211-4A76-B47D-680F5CC19429}"/>
              </a:ext>
            </a:extLst>
          </p:cNvPr>
          <p:cNvSpPr txBox="1"/>
          <p:nvPr/>
        </p:nvSpPr>
        <p:spPr>
          <a:xfrm>
            <a:off x="3575295" y="3242365"/>
            <a:ext cx="1090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, where</a:t>
            </a:r>
          </a:p>
        </p:txBody>
      </p:sp>
      <p:sp>
        <p:nvSpPr>
          <p:cNvPr id="28" name="Left Brace 27">
            <a:extLst>
              <a:ext uri="{FF2B5EF4-FFF2-40B4-BE49-F238E27FC236}">
                <a16:creationId xmlns:a16="http://schemas.microsoft.com/office/drawing/2014/main" id="{F76A5C0B-15D6-4A75-9B3C-550767D4F2DC}"/>
              </a:ext>
            </a:extLst>
          </p:cNvPr>
          <p:cNvSpPr/>
          <p:nvPr/>
        </p:nvSpPr>
        <p:spPr bwMode="auto">
          <a:xfrm>
            <a:off x="1067648" y="4055287"/>
            <a:ext cx="263992" cy="2254033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61C2DE-7ED8-468B-9B78-1C238B029FC0}"/>
              </a:ext>
            </a:extLst>
          </p:cNvPr>
          <p:cNvSpPr txBox="1"/>
          <p:nvPr/>
        </p:nvSpPr>
        <p:spPr>
          <a:xfrm rot="5400000">
            <a:off x="-294596" y="4906766"/>
            <a:ext cx="1960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Bank of filters</a:t>
            </a:r>
          </a:p>
        </p:txBody>
      </p:sp>
    </p:spTree>
    <p:extLst>
      <p:ext uri="{BB962C8B-B14F-4D97-AF65-F5344CB8AC3E}">
        <p14:creationId xmlns:p14="http://schemas.microsoft.com/office/powerpoint/2010/main" val="1165512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EB8DC5-C2E5-47E2-BC3D-D78B3069E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2</a:t>
            </a:fld>
            <a:endParaRPr lang="en-GB" alt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E42FB7C-1CEA-42F7-BC76-186698B4DBB1}"/>
              </a:ext>
            </a:extLst>
          </p:cNvPr>
          <p:cNvGraphicFramePr>
            <a:graphicFrameLocks noGrp="1"/>
          </p:cNvGraphicFramePr>
          <p:nvPr/>
        </p:nvGraphicFramePr>
        <p:xfrm>
          <a:off x="723899" y="2420888"/>
          <a:ext cx="7772401" cy="25202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70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60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665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38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4798">
                <a:tc>
                  <a:txBody>
                    <a:bodyPr/>
                    <a:lstStyle/>
                    <a:p>
                      <a:r>
                        <a:rPr lang="en-US" dirty="0"/>
                        <a:t>CID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Page/Line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Clause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Proposed</a:t>
                      </a:r>
                      <a:r>
                        <a:rPr lang="en-US" baseline="0" dirty="0"/>
                        <a:t> resolution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5482">
                <a:tc>
                  <a:txBody>
                    <a:bodyPr/>
                    <a:lstStyle/>
                    <a:p>
                      <a:r>
                        <a:rPr lang="en-US" dirty="0"/>
                        <a:t>3911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153.00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11.22.6.4.6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Secure LTF mechanism for TB and NTB ranging needs to be improved. A submission will be provided.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in comment.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8FFF881D-E3B1-4709-AC36-D13E1411A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11az LB249 CID 3911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0C2F8ED-FCFC-4794-ACA8-6DD0E68248F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96913" y="333375"/>
            <a:ext cx="1874823" cy="273050"/>
          </a:xfrm>
        </p:spPr>
        <p:txBody>
          <a:bodyPr/>
          <a:lstStyle/>
          <a:p>
            <a:pPr>
              <a:defRPr/>
            </a:pPr>
            <a:r>
              <a:rPr lang="en-US" dirty="0"/>
              <a:t>Dec 2020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94FC5B4E-8822-4D05-B8A4-C84726516D45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5"/>
            <a:ext cx="3184520" cy="180975"/>
          </a:xfrm>
        </p:spPr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783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337870B-66D1-461C-B4E6-24554A383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29" y="1850562"/>
            <a:ext cx="7770813" cy="217295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The received signal can be written as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ACAFE8C-B27A-476F-9972-ED5DDBFD1DAF}"/>
              </a:ext>
            </a:extLst>
          </p:cNvPr>
          <p:cNvGrpSpPr>
            <a:grpSpLocks noChangeAspect="1"/>
          </p:cNvGrpSpPr>
          <p:nvPr/>
        </p:nvGrpSpPr>
        <p:grpSpPr>
          <a:xfrm>
            <a:off x="3033657" y="2373410"/>
            <a:ext cx="5686119" cy="932957"/>
            <a:chOff x="1943283" y="1995968"/>
            <a:chExt cx="8766168" cy="13803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1D030D0-CBBA-4CAC-8E2A-33D49F5F3751}"/>
                    </a:ext>
                  </a:extLst>
                </p:cNvPr>
                <p:cNvSpPr txBox="1"/>
                <p:nvPr/>
              </p:nvSpPr>
              <p:spPr>
                <a:xfrm>
                  <a:off x="1943283" y="2710828"/>
                  <a:ext cx="3937003" cy="66551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0: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   :</m:t>
                            </m:r>
                          </m:sub>
                        </m:s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1D030D0-CBBA-4CAC-8E2A-33D49F5F37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3283" y="2710828"/>
                  <a:ext cx="3937003" cy="665515"/>
                </a:xfrm>
                <a:prstGeom prst="rect">
                  <a:avLst/>
                </a:prstGeom>
                <a:blipFill>
                  <a:blip r:embed="rId3"/>
                  <a:stretch>
                    <a:fillRect b="-13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EBB1A5A-9F01-4BD1-A4D8-D5C41B796B9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734409" y="2485181"/>
              <a:ext cx="321038" cy="39279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8BC135D-5136-462E-8051-F8EE038098FC}"/>
                </a:ext>
              </a:extLst>
            </p:cNvPr>
            <p:cNvSpPr txBox="1"/>
            <p:nvPr/>
          </p:nvSpPr>
          <p:spPr>
            <a:xfrm>
              <a:off x="4773114" y="1995968"/>
              <a:ext cx="5936337" cy="546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</a:rPr>
                <a:t>Symbols sent sequentially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6F71347-B5B6-4071-B10F-D77C5A3BC712}"/>
              </a:ext>
            </a:extLst>
          </p:cNvPr>
          <p:cNvGrpSpPr/>
          <p:nvPr/>
        </p:nvGrpSpPr>
        <p:grpSpPr>
          <a:xfrm>
            <a:off x="2933229" y="4386688"/>
            <a:ext cx="4227941" cy="2091296"/>
            <a:chOff x="1981703" y="2923810"/>
            <a:chExt cx="4227941" cy="20912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23AA22E-0ACC-4670-AF20-25A133D98EA8}"/>
                    </a:ext>
                  </a:extLst>
                </p:cNvPr>
                <p:cNvSpPr txBox="1"/>
                <p:nvPr/>
              </p:nvSpPr>
              <p:spPr>
                <a:xfrm>
                  <a:off x="2114998" y="2923810"/>
                  <a:ext cx="4094646" cy="117384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0,0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−1,0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𝑁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−1,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𝑁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23AA22E-0ACC-4670-AF20-25A133D98E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4998" y="2923810"/>
                  <a:ext cx="4094646" cy="117384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ight Brace 22">
              <a:extLst>
                <a:ext uri="{FF2B5EF4-FFF2-40B4-BE49-F238E27FC236}">
                  <a16:creationId xmlns:a16="http://schemas.microsoft.com/office/drawing/2014/main" id="{F2BA8B3D-A036-4B79-8251-FD1E0308BF30}"/>
                </a:ext>
              </a:extLst>
            </p:cNvPr>
            <p:cNvSpPr/>
            <p:nvPr/>
          </p:nvSpPr>
          <p:spPr bwMode="auto">
            <a:xfrm rot="5400000">
              <a:off x="3359919" y="3825466"/>
              <a:ext cx="230214" cy="861543"/>
            </a:xfrm>
            <a:prstGeom prst="rightBrace">
              <a:avLst/>
            </a:prstGeom>
            <a:noFill/>
            <a:ln w="1270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buClrTx/>
                <a:buSzTx/>
              </a:pPr>
              <a:endParaRPr lang="en-US" sz="10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8E03B81-5385-40CC-B475-AE57A0DA76C4}"/>
                </a:ext>
              </a:extLst>
            </p:cNvPr>
            <p:cNvSpPr txBox="1"/>
            <p:nvPr/>
          </p:nvSpPr>
          <p:spPr>
            <a:xfrm>
              <a:off x="1981703" y="4368775"/>
              <a:ext cx="24245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</a:rPr>
                <a:t>Time-domain signal vector for the 1</a:t>
              </a:r>
              <a:r>
                <a:rPr lang="en-US" sz="1800" baseline="30000" dirty="0">
                  <a:solidFill>
                    <a:srgbClr val="0070C0"/>
                  </a:solidFill>
                </a:rPr>
                <a:t>st</a:t>
              </a:r>
              <a:r>
                <a:rPr lang="en-US" sz="1800" dirty="0">
                  <a:solidFill>
                    <a:srgbClr val="0070C0"/>
                  </a:solidFill>
                </a:rPr>
                <a:t> pulse</a:t>
              </a:r>
            </a:p>
          </p:txBody>
        </p:sp>
      </p:grpSp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47BD10AA-8AEC-4399-B5AE-7E65EB08628E}"/>
              </a:ext>
            </a:extLst>
          </p:cNvPr>
          <p:cNvSpPr txBox="1">
            <a:spLocks/>
          </p:cNvSpPr>
          <p:nvPr/>
        </p:nvSpPr>
        <p:spPr bwMode="auto">
          <a:xfrm>
            <a:off x="4270264" y="6475413"/>
            <a:ext cx="679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 dirty="0"/>
              <a:t>Slide </a:t>
            </a:r>
            <a:fld id="{21E72349-0AA7-4B28-99FF-D7FFD29083F4}" type="slidenum">
              <a:rPr lang="en-GB" altLang="en-US" sz="1600" smtClean="0"/>
              <a:pPr>
                <a:defRPr/>
              </a:pPr>
              <a:t>20</a:t>
            </a:fld>
            <a:endParaRPr lang="en-GB" altLang="en-US" sz="1600" dirty="0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3DAFB86B-0F6D-4DB4-BFB8-8A580E6A3290}"/>
              </a:ext>
            </a:extLst>
          </p:cNvPr>
          <p:cNvSpPr txBox="1">
            <a:spLocks/>
          </p:cNvSpPr>
          <p:nvPr/>
        </p:nvSpPr>
        <p:spPr bwMode="auto">
          <a:xfrm>
            <a:off x="696913" y="332601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1C171E-243C-459A-A9CE-A2572E7BF205}"/>
              </a:ext>
            </a:extLst>
          </p:cNvPr>
          <p:cNvSpPr txBox="1"/>
          <p:nvPr/>
        </p:nvSpPr>
        <p:spPr>
          <a:xfrm>
            <a:off x="1187624" y="3842284"/>
            <a:ext cx="93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where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C88D605-C0D6-4F92-9415-1C68B170B24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253676" y="3314387"/>
            <a:ext cx="310212" cy="25616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7A940BBE-C1FD-41D3-A680-3C5D8ADBAB20}"/>
              </a:ext>
            </a:extLst>
          </p:cNvPr>
          <p:cNvSpPr/>
          <p:nvPr/>
        </p:nvSpPr>
        <p:spPr>
          <a:xfrm>
            <a:off x="3236896" y="3526247"/>
            <a:ext cx="4339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Equations are determined after oversampling</a:t>
            </a:r>
            <a:endParaRPr lang="en-US" sz="1800" dirty="0"/>
          </a:p>
        </p:txBody>
      </p:sp>
      <p:sp>
        <p:nvSpPr>
          <p:cNvPr id="28" name="Footer Placeholder 1">
            <a:extLst>
              <a:ext uri="{FF2B5EF4-FFF2-40B4-BE49-F238E27FC236}">
                <a16:creationId xmlns:a16="http://schemas.microsoft.com/office/drawing/2014/main" id="{5E328AFE-E5C1-4F99-AB49-4F3549D668A7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5"/>
            <a:ext cx="3184520" cy="180975"/>
          </a:xfrm>
        </p:spPr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CF59CD46-C49C-469E-901E-82B36F9A8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913" y="821962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557213" indent="-214313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8572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2001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15430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18859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2288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25717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29146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en-US" sz="2800" kern="0" dirty="0"/>
              <a:t>Derivation of LMMSE predictor</a:t>
            </a:r>
            <a:endParaRPr lang="en-US" altLang="en-US" kern="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D14143-0620-4323-A957-BC544B4CEF69}"/>
              </a:ext>
            </a:extLst>
          </p:cNvPr>
          <p:cNvSpPr txBox="1"/>
          <p:nvPr/>
        </p:nvSpPr>
        <p:spPr>
          <a:xfrm>
            <a:off x="5482558" y="5829082"/>
            <a:ext cx="2424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Time-domain signal vector for the last pulse</a:t>
            </a:r>
          </a:p>
        </p:txBody>
      </p:sp>
      <p:sp>
        <p:nvSpPr>
          <p:cNvPr id="32" name="Right Brace 31">
            <a:extLst>
              <a:ext uri="{FF2B5EF4-FFF2-40B4-BE49-F238E27FC236}">
                <a16:creationId xmlns:a16="http://schemas.microsoft.com/office/drawing/2014/main" id="{70867911-61DF-406E-9666-B641F9D82A28}"/>
              </a:ext>
            </a:extLst>
          </p:cNvPr>
          <p:cNvSpPr/>
          <p:nvPr/>
        </p:nvSpPr>
        <p:spPr bwMode="auto">
          <a:xfrm rot="5400000">
            <a:off x="6235539" y="5289222"/>
            <a:ext cx="230214" cy="861543"/>
          </a:xfrm>
          <a:prstGeom prst="rightBrace">
            <a:avLst/>
          </a:prstGeom>
          <a:noFill/>
          <a:ln w="127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</a:pPr>
            <a:endParaRPr lang="en-US" sz="10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790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337870B-66D1-461C-B4E6-24554A383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29" y="1850562"/>
            <a:ext cx="7770813" cy="217295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The signal under prediction can be written 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1D030D0-CBBA-4CAC-8E2A-33D49F5F3751}"/>
                  </a:ext>
                </a:extLst>
              </p:cNvPr>
              <p:cNvSpPr txBox="1"/>
              <p:nvPr/>
            </p:nvSpPr>
            <p:spPr>
              <a:xfrm>
                <a:off x="2621038" y="2751018"/>
                <a:ext cx="4472571" cy="4850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i="1" dirty="0">
                    <a:solidFill>
                      <a:schemeClr val="tx1"/>
                    </a:solidFill>
                  </a:rPr>
                  <a:t>t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   :</m:t>
                        </m:r>
                      </m:sub>
                    </m:sSub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1D030D0-CBBA-4CAC-8E2A-33D49F5F3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038" y="2751018"/>
                <a:ext cx="4472571" cy="485005"/>
              </a:xfrm>
              <a:prstGeom prst="rect">
                <a:avLst/>
              </a:prstGeom>
              <a:blipFill>
                <a:blip r:embed="rId3"/>
                <a:stretch>
                  <a:fillRect l="-4905" t="-22500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47BD10AA-8AEC-4399-B5AE-7E65EB08628E}"/>
              </a:ext>
            </a:extLst>
          </p:cNvPr>
          <p:cNvSpPr txBox="1">
            <a:spLocks/>
          </p:cNvSpPr>
          <p:nvPr/>
        </p:nvSpPr>
        <p:spPr bwMode="auto">
          <a:xfrm>
            <a:off x="4270264" y="6475413"/>
            <a:ext cx="679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 dirty="0"/>
              <a:t>Slide </a:t>
            </a:r>
            <a:fld id="{21E72349-0AA7-4B28-99FF-D7FFD29083F4}" type="slidenum">
              <a:rPr lang="en-GB" altLang="en-US" sz="1600" smtClean="0"/>
              <a:pPr>
                <a:defRPr/>
              </a:pPr>
              <a:t>21</a:t>
            </a:fld>
            <a:endParaRPr lang="en-GB" altLang="en-US" sz="1600" dirty="0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3DAFB86B-0F6D-4DB4-BFB8-8A580E6A3290}"/>
              </a:ext>
            </a:extLst>
          </p:cNvPr>
          <p:cNvSpPr txBox="1">
            <a:spLocks/>
          </p:cNvSpPr>
          <p:nvPr/>
        </p:nvSpPr>
        <p:spPr bwMode="auto">
          <a:xfrm>
            <a:off x="696913" y="332601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Nov 2020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C88D605-C0D6-4F92-9415-1C68B170B24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347864" y="3197145"/>
            <a:ext cx="216024" cy="37340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7A940BBE-C1FD-41D3-A680-3C5D8ADBAB20}"/>
              </a:ext>
            </a:extLst>
          </p:cNvPr>
          <p:cNvSpPr/>
          <p:nvPr/>
        </p:nvSpPr>
        <p:spPr>
          <a:xfrm>
            <a:off x="3236896" y="3526247"/>
            <a:ext cx="5038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The row of </a:t>
            </a:r>
            <a:r>
              <a:rPr lang="en-US" sz="1800" b="1" i="1" dirty="0">
                <a:solidFill>
                  <a:srgbClr val="0070C0"/>
                </a:solidFill>
              </a:rPr>
              <a:t>H </a:t>
            </a:r>
            <a:r>
              <a:rPr lang="en-US" sz="1800" dirty="0">
                <a:solidFill>
                  <a:srgbClr val="0070C0"/>
                </a:solidFill>
              </a:rPr>
              <a:t>corresponding to the predicted signal </a:t>
            </a:r>
            <a:r>
              <a:rPr lang="en-US" sz="1800" i="1" dirty="0">
                <a:solidFill>
                  <a:srgbClr val="0070C0"/>
                </a:solidFill>
              </a:rPr>
              <a:t>t</a:t>
            </a:r>
            <a:endParaRPr lang="en-US" sz="1800" i="1" dirty="0"/>
          </a:p>
        </p:txBody>
      </p:sp>
      <p:sp>
        <p:nvSpPr>
          <p:cNvPr id="28" name="Footer Placeholder 1">
            <a:extLst>
              <a:ext uri="{FF2B5EF4-FFF2-40B4-BE49-F238E27FC236}">
                <a16:creationId xmlns:a16="http://schemas.microsoft.com/office/drawing/2014/main" id="{5E328AFE-E5C1-4F99-AB49-4F3549D668A7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5"/>
            <a:ext cx="3184520" cy="180975"/>
          </a:xfrm>
        </p:spPr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CF59CD46-C49C-469E-901E-82B36F9A8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913" y="821962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557213" indent="-214313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8572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2001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15430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18859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2288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25717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29146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en-US" sz="2800" kern="0" dirty="0"/>
              <a:t>The Signal under Prediction</a:t>
            </a:r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3451848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AC582A2-31C3-4E99-B18D-84AF17E35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Linear MMSE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7337870B-66D1-461C-B4E6-24554A3839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1525" y="1794745"/>
                <a:ext cx="7770813" cy="4648255"/>
              </a:xfrm>
            </p:spPr>
            <p:txBody>
              <a:bodyPr/>
              <a:lstStyle/>
              <a:p>
                <a:pPr marL="0" indent="0"/>
                <a:endParaRPr lang="en-US" sz="1000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b="0" dirty="0"/>
                  <a:t>Linear MMSE solution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200" b="0" dirty="0"/>
                  <a:t> is given by</a:t>
                </a:r>
              </a:p>
              <a:p>
                <a:pPr marL="0" indent="0"/>
                <a:endParaRPr lang="en-US" sz="2400" b="0" dirty="0"/>
              </a:p>
              <a:p>
                <a:pPr marL="0" indent="0"/>
                <a:endParaRPr lang="en-US" sz="1200" b="0" dirty="0"/>
              </a:p>
              <a:p>
                <a:pPr marL="0" indent="0"/>
                <a:endParaRPr lang="en-US" sz="1200" b="0" dirty="0"/>
              </a:p>
              <a:p>
                <a:pPr marL="0" indent="0"/>
                <a:endParaRPr lang="en-US" sz="1200" b="0" dirty="0"/>
              </a:p>
              <a:p>
                <a:pPr marL="0" indent="0"/>
                <a:endParaRPr lang="en-US" sz="1200" b="0" dirty="0"/>
              </a:p>
              <a:p>
                <a:pPr marL="0" indent="0"/>
                <a:endParaRPr lang="en-US" sz="1200" b="0" dirty="0"/>
              </a:p>
            </p:txBody>
          </p:sp>
        </mc:Choice>
        <mc:Fallback xmlns="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7337870B-66D1-461C-B4E6-24554A3839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1525" y="1794745"/>
                <a:ext cx="7770813" cy="4648255"/>
              </a:xfrm>
              <a:blipFill>
                <a:blip r:embed="rId3"/>
                <a:stretch>
                  <a:fillRect l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23AA22E-0ACC-4670-AF20-25A133D98EA8}"/>
                  </a:ext>
                </a:extLst>
              </p:cNvPr>
              <p:cNvSpPr txBox="1"/>
              <p:nvPr/>
            </p:nvSpPr>
            <p:spPr>
              <a:xfrm>
                <a:off x="3371684" y="3581141"/>
                <a:ext cx="1713610" cy="377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𝑡𝑟</m:t>
                          </m:r>
                        </m:sub>
                      </m:sSub>
                      <m:sSubSup>
                        <m:sSubSup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𝑟𝑟</m:t>
                          </m:r>
                        </m:sub>
                        <m:sup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23AA22E-0ACC-4670-AF20-25A133D98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684" y="3581141"/>
                <a:ext cx="1713610" cy="377667"/>
              </a:xfrm>
              <a:prstGeom prst="rect">
                <a:avLst/>
              </a:prstGeom>
              <a:blipFill>
                <a:blip r:embed="rId4"/>
                <a:stretch>
                  <a:fillRect l="-3559" r="-1423" b="-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B98EFEBC-7FA0-4CA6-9031-6A6E90E98098}"/>
              </a:ext>
            </a:extLst>
          </p:cNvPr>
          <p:cNvSpPr txBox="1">
            <a:spLocks/>
          </p:cNvSpPr>
          <p:nvPr/>
        </p:nvSpPr>
        <p:spPr bwMode="auto">
          <a:xfrm>
            <a:off x="4270264" y="6475413"/>
            <a:ext cx="679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 dirty="0"/>
              <a:t>Slide </a:t>
            </a:r>
            <a:fld id="{21E72349-0AA7-4B28-99FF-D7FFD29083F4}" type="slidenum">
              <a:rPr lang="en-GB" altLang="en-US" sz="1600" smtClean="0"/>
              <a:pPr>
                <a:defRPr/>
              </a:pPr>
              <a:t>22</a:t>
            </a:fld>
            <a:endParaRPr lang="en-GB" altLang="en-US" sz="1600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A6174E30-F181-4B3B-B4DB-681FF5BF023B}"/>
              </a:ext>
            </a:extLst>
          </p:cNvPr>
          <p:cNvSpPr txBox="1">
            <a:spLocks/>
          </p:cNvSpPr>
          <p:nvPr/>
        </p:nvSpPr>
        <p:spPr bwMode="auto">
          <a:xfrm>
            <a:off x="696913" y="332601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Nov 2020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A3A3E47-64FD-4AB4-AEC2-5B041677EB18}"/>
                  </a:ext>
                </a:extLst>
              </p:cNvPr>
              <p:cNvSpPr txBox="1"/>
              <p:nvPr/>
            </p:nvSpPr>
            <p:spPr>
              <a:xfrm>
                <a:off x="3831458" y="2560985"/>
                <a:ext cx="1422249" cy="4385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A3A3E47-64FD-4AB4-AEC2-5B041677EB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458" y="2560985"/>
                <a:ext cx="1422249" cy="4385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58589EEB-247E-44B5-A084-81247EC87EF0}"/>
              </a:ext>
            </a:extLst>
          </p:cNvPr>
          <p:cNvSpPr txBox="1"/>
          <p:nvPr/>
        </p:nvSpPr>
        <p:spPr>
          <a:xfrm>
            <a:off x="1132313" y="3573016"/>
            <a:ext cx="9444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where </a:t>
            </a:r>
          </a:p>
        </p:txBody>
      </p:sp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1A2D676D-0C75-4D02-8B80-B4E79B6FBCBE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5"/>
            <a:ext cx="3184520" cy="180975"/>
          </a:xfrm>
        </p:spPr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C814379-AE08-4706-BAA2-61B88ECF7DCF}"/>
                  </a:ext>
                </a:extLst>
              </p:cNvPr>
              <p:cNvSpPr txBox="1"/>
              <p:nvPr/>
            </p:nvSpPr>
            <p:spPr>
              <a:xfrm>
                <a:off x="3401529" y="4253483"/>
                <a:ext cx="3166572" cy="4122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𝑟𝑟</m:t>
                        </m:r>
                      </m:sub>
                    </m:sSub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0: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   :</m:t>
                        </m:r>
                      </m:sub>
                    </m:sSub>
                    <m:sSubSup>
                      <m:sSub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0: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   :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bSup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1" i="1" dirty="0">
                    <a:solidFill>
                      <a:schemeClr val="tx1"/>
                    </a:solidFill>
                  </a:rPr>
                  <a:t>I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C814379-AE08-4706-BAA2-61B88ECF7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529" y="4253483"/>
                <a:ext cx="3166572" cy="412229"/>
              </a:xfrm>
              <a:prstGeom prst="rect">
                <a:avLst/>
              </a:prstGeom>
              <a:blipFill>
                <a:blip r:embed="rId6"/>
                <a:stretch>
                  <a:fillRect t="-19403" r="-2505" b="-38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41975A9-5DE3-45B8-A211-5A56F05A2CFC}"/>
                  </a:ext>
                </a:extLst>
              </p:cNvPr>
              <p:cNvSpPr txBox="1"/>
              <p:nvPr/>
            </p:nvSpPr>
            <p:spPr>
              <a:xfrm>
                <a:off x="3401529" y="4904077"/>
                <a:ext cx="2713948" cy="423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𝑡𝑟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   :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0: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   :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bSup>
                    </m:oMath>
                  </m:oMathPara>
                </a14:m>
                <a:endParaRPr lang="en-US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41975A9-5DE3-45B8-A211-5A56F05A2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529" y="4904077"/>
                <a:ext cx="2713948" cy="4238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9157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93FA-9622-4493-8926-A6224EDAB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Pulse Representation of OFDM Signal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5CB83-BA1F-4A90-9ECC-417B03CDB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55160"/>
            <a:ext cx="7770813" cy="1141792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OFDM signal can be viewed as a sequence of correlated, Gaussian distributed pulses sent in time, whose pulse shape is determined by frequency domain window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229D54-76BC-469C-96D9-7169207616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21E72349-0AA7-4B28-99FF-D7FFD29083F4}" type="slidenum">
              <a:rPr lang="en-GB" altLang="en-US" smtClean="0"/>
              <a:pPr>
                <a:defRPr/>
              </a:pPr>
              <a:t>23</a:t>
            </a:fld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09EF0-E040-42B3-B360-D8E2784BEF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FB11B3A-9663-4455-B8F5-F60B3A8A9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86772"/>
            <a:ext cx="1919816" cy="203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E913C0D-587C-445F-9EC8-11C6743A9B8F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92281" y="6489369"/>
            <a:ext cx="3184520" cy="180975"/>
          </a:xfrm>
        </p:spPr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55A1A8C-0715-439A-9E7C-540BCEEAEC74}"/>
              </a:ext>
            </a:extLst>
          </p:cNvPr>
          <p:cNvCxnSpPr/>
          <p:nvPr/>
        </p:nvCxnSpPr>
        <p:spPr bwMode="auto">
          <a:xfrm>
            <a:off x="921658" y="4739953"/>
            <a:ext cx="250816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2C657871-688C-4ADE-8773-B30728A4C48B}"/>
              </a:ext>
            </a:extLst>
          </p:cNvPr>
          <p:cNvSpPr/>
          <p:nvPr/>
        </p:nvSpPr>
        <p:spPr bwMode="auto">
          <a:xfrm>
            <a:off x="4098403" y="4293096"/>
            <a:ext cx="864097" cy="129614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IFFT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427B66F-9370-44B4-9293-F88CF8ECF22B}"/>
              </a:ext>
            </a:extLst>
          </p:cNvPr>
          <p:cNvCxnSpPr/>
          <p:nvPr/>
        </p:nvCxnSpPr>
        <p:spPr bwMode="auto">
          <a:xfrm>
            <a:off x="5310327" y="4739953"/>
            <a:ext cx="250816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F201AE7-F2EB-46B9-8EBD-BE7B3C60FD45}"/>
              </a:ext>
            </a:extLst>
          </p:cNvPr>
          <p:cNvCxnSpPr/>
          <p:nvPr/>
        </p:nvCxnSpPr>
        <p:spPr bwMode="auto">
          <a:xfrm flipV="1">
            <a:off x="1413602" y="4235897"/>
            <a:ext cx="0" cy="504056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lg" len="med"/>
            <a:tailEnd type="diamond" w="lg" len="med"/>
          </a:ln>
          <a:effectLst/>
        </p:spPr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4271F2F-E24B-44EB-8003-404C666EC873}"/>
              </a:ext>
            </a:extLst>
          </p:cNvPr>
          <p:cNvCxnSpPr/>
          <p:nvPr/>
        </p:nvCxnSpPr>
        <p:spPr bwMode="auto">
          <a:xfrm flipV="1">
            <a:off x="1701634" y="4235897"/>
            <a:ext cx="0" cy="504056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lg" len="med"/>
            <a:tailEnd type="diamond" w="lg" len="med"/>
          </a:ln>
          <a:effectLst/>
        </p:spPr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4572E54-DA5A-463E-B44E-298F90ECFE1A}"/>
              </a:ext>
            </a:extLst>
          </p:cNvPr>
          <p:cNvCxnSpPr>
            <a:cxnSpLocks/>
          </p:cNvCxnSpPr>
          <p:nvPr/>
        </p:nvCxnSpPr>
        <p:spPr bwMode="auto">
          <a:xfrm>
            <a:off x="1989666" y="4739953"/>
            <a:ext cx="0" cy="504056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lg" len="med"/>
            <a:tailEnd type="diamond" w="lg" len="med"/>
          </a:ln>
          <a:effectLst/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860E455-AB9C-4224-8701-D11E0339FB7A}"/>
              </a:ext>
            </a:extLst>
          </p:cNvPr>
          <p:cNvCxnSpPr>
            <a:cxnSpLocks/>
          </p:cNvCxnSpPr>
          <p:nvPr/>
        </p:nvCxnSpPr>
        <p:spPr bwMode="auto">
          <a:xfrm flipV="1">
            <a:off x="2853762" y="4235897"/>
            <a:ext cx="0" cy="504056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lg" len="med"/>
            <a:tailEnd type="diamond" w="lg" len="med"/>
          </a:ln>
          <a:effectLst/>
        </p:spPr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ADD6574-F5DA-4315-9023-CE59946E4B20}"/>
              </a:ext>
            </a:extLst>
          </p:cNvPr>
          <p:cNvCxnSpPr/>
          <p:nvPr/>
        </p:nvCxnSpPr>
        <p:spPr bwMode="auto">
          <a:xfrm flipV="1">
            <a:off x="2277698" y="4235897"/>
            <a:ext cx="0" cy="504056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lg" len="med"/>
            <a:tailEnd type="diamond" w="lg" len="med"/>
          </a:ln>
          <a:effectLst/>
        </p:spPr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13454EA-F563-4178-A52B-9B9E719AE716}"/>
              </a:ext>
            </a:extLst>
          </p:cNvPr>
          <p:cNvCxnSpPr>
            <a:cxnSpLocks/>
          </p:cNvCxnSpPr>
          <p:nvPr/>
        </p:nvCxnSpPr>
        <p:spPr bwMode="auto">
          <a:xfrm>
            <a:off x="2565730" y="4739953"/>
            <a:ext cx="0" cy="504056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lg" len="med"/>
            <a:tailEnd type="diamond" w="lg" len="med"/>
          </a:ln>
          <a:effectLst/>
        </p:spPr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51961F6F-CBBE-49BB-83B9-D5AD73AE56BB}"/>
              </a:ext>
            </a:extLst>
          </p:cNvPr>
          <p:cNvSpPr txBox="1"/>
          <p:nvPr/>
        </p:nvSpPr>
        <p:spPr>
          <a:xfrm>
            <a:off x="3429531" y="453031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E3EA069-F2FF-4130-8E4A-10B8C67B41DA}"/>
              </a:ext>
            </a:extLst>
          </p:cNvPr>
          <p:cNvSpPr txBox="1"/>
          <p:nvPr/>
        </p:nvSpPr>
        <p:spPr>
          <a:xfrm>
            <a:off x="7902648" y="4487925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1F0BE505-7522-4D17-BA0E-CB0C26C8945D}"/>
              </a:ext>
            </a:extLst>
          </p:cNvPr>
          <p:cNvCxnSpPr>
            <a:cxnSpLocks/>
          </p:cNvCxnSpPr>
          <p:nvPr/>
        </p:nvCxnSpPr>
        <p:spPr bwMode="auto">
          <a:xfrm flipV="1">
            <a:off x="5754586" y="4487925"/>
            <a:ext cx="0" cy="252028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34E6D76-D5C9-4961-AD7E-E56708490C3D}"/>
              </a:ext>
            </a:extLst>
          </p:cNvPr>
          <p:cNvCxnSpPr>
            <a:cxnSpLocks/>
          </p:cNvCxnSpPr>
          <p:nvPr/>
        </p:nvCxnSpPr>
        <p:spPr bwMode="auto">
          <a:xfrm>
            <a:off x="6042618" y="4739953"/>
            <a:ext cx="0" cy="252028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C02BBF4-AC3B-460D-95F7-84E64E413520}"/>
              </a:ext>
            </a:extLst>
          </p:cNvPr>
          <p:cNvCxnSpPr>
            <a:cxnSpLocks/>
          </p:cNvCxnSpPr>
          <p:nvPr/>
        </p:nvCxnSpPr>
        <p:spPr bwMode="auto">
          <a:xfrm flipV="1">
            <a:off x="6330650" y="4613939"/>
            <a:ext cx="0" cy="126015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09E07F2-820C-4A56-BF63-2D528FB54D91}"/>
              </a:ext>
            </a:extLst>
          </p:cNvPr>
          <p:cNvCxnSpPr>
            <a:cxnSpLocks/>
          </p:cNvCxnSpPr>
          <p:nvPr/>
        </p:nvCxnSpPr>
        <p:spPr bwMode="auto">
          <a:xfrm flipV="1">
            <a:off x="7194746" y="4235897"/>
            <a:ext cx="0" cy="504056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0DD278A9-8830-46D0-8515-54EC5663FDF4}"/>
              </a:ext>
            </a:extLst>
          </p:cNvPr>
          <p:cNvCxnSpPr>
            <a:cxnSpLocks/>
          </p:cNvCxnSpPr>
          <p:nvPr/>
        </p:nvCxnSpPr>
        <p:spPr bwMode="auto">
          <a:xfrm>
            <a:off x="6607115" y="4739953"/>
            <a:ext cx="0" cy="633263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2A81DC8-2B8D-4D2C-AE6F-B5B3312E9925}"/>
              </a:ext>
            </a:extLst>
          </p:cNvPr>
          <p:cNvCxnSpPr>
            <a:cxnSpLocks/>
          </p:cNvCxnSpPr>
          <p:nvPr/>
        </p:nvCxnSpPr>
        <p:spPr bwMode="auto">
          <a:xfrm>
            <a:off x="6906714" y="4739953"/>
            <a:ext cx="1814" cy="504056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oval"/>
          </a:ln>
          <a:effectLst/>
        </p:spPr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E4544B2F-BAC7-4D1C-8A6B-15554DABA2CA}"/>
              </a:ext>
            </a:extLst>
          </p:cNvPr>
          <p:cNvSpPr txBox="1"/>
          <p:nvPr/>
        </p:nvSpPr>
        <p:spPr>
          <a:xfrm>
            <a:off x="1661315" y="3605432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QAM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F3E1932-77E8-4D6C-8382-49E4F0588D34}"/>
              </a:ext>
            </a:extLst>
          </p:cNvPr>
          <p:cNvSpPr txBox="1"/>
          <p:nvPr/>
        </p:nvSpPr>
        <p:spPr>
          <a:xfrm>
            <a:off x="6021748" y="3573016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Gaussian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C10FF84-7DFD-47F0-9CC7-4841683E6837}"/>
              </a:ext>
            </a:extLst>
          </p:cNvPr>
          <p:cNvCxnSpPr/>
          <p:nvPr/>
        </p:nvCxnSpPr>
        <p:spPr bwMode="auto">
          <a:xfrm>
            <a:off x="921658" y="6093296"/>
            <a:ext cx="2507873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A35BCC1E-87F2-4FC4-9D8F-291FA0588164}"/>
              </a:ext>
            </a:extLst>
          </p:cNvPr>
          <p:cNvSpPr txBox="1"/>
          <p:nvPr/>
        </p:nvSpPr>
        <p:spPr>
          <a:xfrm>
            <a:off x="3429531" y="589324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3A7E1DB9-A8DE-47DB-B47D-F9A920C2F80F}"/>
              </a:ext>
            </a:extLst>
          </p:cNvPr>
          <p:cNvSpPr/>
          <p:nvPr/>
        </p:nvSpPr>
        <p:spPr bwMode="auto">
          <a:xfrm>
            <a:off x="1259632" y="5589240"/>
            <a:ext cx="1763878" cy="504007"/>
          </a:xfrm>
          <a:prstGeom prst="round2Same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69A26647-A32F-4098-A10C-D382CE53335A}"/>
              </a:ext>
            </a:extLst>
          </p:cNvPr>
          <p:cNvCxnSpPr/>
          <p:nvPr/>
        </p:nvCxnSpPr>
        <p:spPr bwMode="auto">
          <a:xfrm>
            <a:off x="5364088" y="6108105"/>
            <a:ext cx="250816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BED2C730-AA03-4D36-9FAE-C5B6A314D408}"/>
              </a:ext>
            </a:extLst>
          </p:cNvPr>
          <p:cNvSpPr txBox="1"/>
          <p:nvPr/>
        </p:nvSpPr>
        <p:spPr>
          <a:xfrm>
            <a:off x="7956409" y="5856077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C90D5F9E-E13C-4B76-882B-8CBF93AEA3EF}"/>
              </a:ext>
            </a:extLst>
          </p:cNvPr>
          <p:cNvSpPr/>
          <p:nvPr/>
        </p:nvSpPr>
        <p:spPr bwMode="auto">
          <a:xfrm>
            <a:off x="5520317" y="5833745"/>
            <a:ext cx="563852" cy="274349"/>
          </a:xfrm>
          <a:prstGeom prst="triangle">
            <a:avLst/>
          </a:prstGeom>
          <a:solidFill>
            <a:srgbClr val="00B8FF">
              <a:alpha val="2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2" name="Isosceles Triangle 81">
            <a:extLst>
              <a:ext uri="{FF2B5EF4-FFF2-40B4-BE49-F238E27FC236}">
                <a16:creationId xmlns:a16="http://schemas.microsoft.com/office/drawing/2014/main" id="{0E771E27-C2AC-442B-9A98-0E984873F2AD}"/>
              </a:ext>
            </a:extLst>
          </p:cNvPr>
          <p:cNvSpPr/>
          <p:nvPr/>
        </p:nvSpPr>
        <p:spPr bwMode="auto">
          <a:xfrm rot="10800000">
            <a:off x="5819395" y="6108093"/>
            <a:ext cx="563852" cy="279117"/>
          </a:xfrm>
          <a:prstGeom prst="triangle">
            <a:avLst/>
          </a:prstGeom>
          <a:solidFill>
            <a:srgbClr val="00B8FF">
              <a:alpha val="2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A1EC1812-8AE0-4E26-BD33-8CD4D21F96D7}"/>
              </a:ext>
            </a:extLst>
          </p:cNvPr>
          <p:cNvSpPr/>
          <p:nvPr/>
        </p:nvSpPr>
        <p:spPr bwMode="auto">
          <a:xfrm>
            <a:off x="6970852" y="5594313"/>
            <a:ext cx="563852" cy="513776"/>
          </a:xfrm>
          <a:prstGeom prst="triangle">
            <a:avLst/>
          </a:prstGeom>
          <a:solidFill>
            <a:srgbClr val="00B8FF">
              <a:alpha val="2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4" name="Isosceles Triangle 83">
            <a:extLst>
              <a:ext uri="{FF2B5EF4-FFF2-40B4-BE49-F238E27FC236}">
                <a16:creationId xmlns:a16="http://schemas.microsoft.com/office/drawing/2014/main" id="{81442B58-074E-483C-9C74-78FC1265C976}"/>
              </a:ext>
            </a:extLst>
          </p:cNvPr>
          <p:cNvSpPr/>
          <p:nvPr/>
        </p:nvSpPr>
        <p:spPr bwMode="auto">
          <a:xfrm>
            <a:off x="6105861" y="5970921"/>
            <a:ext cx="563852" cy="139644"/>
          </a:xfrm>
          <a:prstGeom prst="triangle">
            <a:avLst/>
          </a:prstGeom>
          <a:solidFill>
            <a:srgbClr val="00B8FF">
              <a:alpha val="2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3876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93FA-9622-4493-8926-A6224EDAB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Pulse shape determines the correlation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5CB83-BA1F-4A90-9ECC-417B03CDB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55160"/>
            <a:ext cx="7770813" cy="1141792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time-domain correlation is determined by the pulse shape (or frequency-domain window) not the modulation, i.e., OFDM or pulse modulation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229D54-76BC-469C-96D9-7169207616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21E72349-0AA7-4B28-99FF-D7FFD29083F4}" type="slidenum">
              <a:rPr lang="en-GB" altLang="en-US" smtClean="0"/>
              <a:pPr>
                <a:defRPr/>
              </a:pPr>
              <a:t>24</a:t>
            </a:fld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09EF0-E040-42B3-B360-D8E2784BEF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FB11B3A-9663-4455-B8F5-F60B3A8A9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86772"/>
            <a:ext cx="1919816" cy="203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E913C0D-587C-445F-9EC8-11C6743A9B8F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92281" y="6489369"/>
            <a:ext cx="3184520" cy="180975"/>
          </a:xfrm>
        </p:spPr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9254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EBF3-C062-4A8F-A35C-E9DDEC9C7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What does secure pulse look like?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97A6DE8E-3DFE-43D8-9112-7C92B29CDE4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696913" y="332601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116F9682-34C2-4418-A4F6-F0838C501316}"/>
              </a:ext>
            </a:extLst>
          </p:cNvPr>
          <p:cNvSpPr txBox="1">
            <a:spLocks/>
          </p:cNvSpPr>
          <p:nvPr/>
        </p:nvSpPr>
        <p:spPr bwMode="auto">
          <a:xfrm>
            <a:off x="4270264" y="6475413"/>
            <a:ext cx="679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 dirty="0"/>
              <a:t>Slide </a:t>
            </a:r>
            <a:fld id="{21E72349-0AA7-4B28-99FF-D7FFD29083F4}" type="slidenum">
              <a:rPr lang="en-GB" altLang="en-US" sz="1600" smtClean="0"/>
              <a:pPr>
                <a:defRPr/>
              </a:pPr>
              <a:t>25</a:t>
            </a:fld>
            <a:endParaRPr lang="en-GB" altLang="en-US" sz="1600" dirty="0"/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619989DB-2F3B-489A-82B7-426514349D3B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6300192" y="6475415"/>
            <a:ext cx="2242146" cy="363537"/>
          </a:xfrm>
        </p:spPr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3D16210-628C-476C-934B-A25CD15916B4}"/>
              </a:ext>
            </a:extLst>
          </p:cNvPr>
          <p:cNvSpPr txBox="1">
            <a:spLocks/>
          </p:cNvSpPr>
          <p:nvPr/>
        </p:nvSpPr>
        <p:spPr bwMode="auto">
          <a:xfrm>
            <a:off x="653467" y="1686868"/>
            <a:ext cx="7770813" cy="15339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257175" indent="-257175" algn="l" defTabSz="336947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36947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500">
                <a:solidFill>
                  <a:srgbClr val="000000"/>
                </a:solidFill>
                <a:latin typeface="+mn-lt"/>
                <a:ea typeface="+mn-ea"/>
              </a:defRPr>
            </a:lvl2pPr>
            <a:lvl3pPr marL="857250" indent="-171450" algn="l" defTabSz="336947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2001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4pPr>
            <a:lvl5pPr marL="15430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18859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2288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25717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29146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kern="0" dirty="0"/>
              <a:t>Information is confined within the pulse width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kern="0" dirty="0"/>
              <a:t>No information is leaked before the interval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kern="0" dirty="0"/>
              <a:t>No signal for the attack to change after the pulse interval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E146A7D-4C4A-4034-96DA-3029E8CE2EDE}"/>
              </a:ext>
            </a:extLst>
          </p:cNvPr>
          <p:cNvCxnSpPr>
            <a:cxnSpLocks/>
          </p:cNvCxnSpPr>
          <p:nvPr/>
        </p:nvCxnSpPr>
        <p:spPr bwMode="auto">
          <a:xfrm>
            <a:off x="1263875" y="5888415"/>
            <a:ext cx="604867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0E38E70-3C2D-4030-A26E-2396FE37C97E}"/>
              </a:ext>
            </a:extLst>
          </p:cNvPr>
          <p:cNvSpPr txBox="1"/>
          <p:nvPr/>
        </p:nvSpPr>
        <p:spPr>
          <a:xfrm>
            <a:off x="7240539" y="5688337"/>
            <a:ext cx="715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D806245-FECB-481F-8F83-3AB700EFC67D}"/>
              </a:ext>
            </a:extLst>
          </p:cNvPr>
          <p:cNvSpPr/>
          <p:nvPr/>
        </p:nvSpPr>
        <p:spPr bwMode="auto">
          <a:xfrm flipH="1">
            <a:off x="3831118" y="3804237"/>
            <a:ext cx="1606858" cy="2083459"/>
          </a:xfrm>
          <a:custGeom>
            <a:avLst/>
            <a:gdLst>
              <a:gd name="connsiteX0" fmla="*/ 0 w 2116476"/>
              <a:gd name="connsiteY0" fmla="*/ 2249846 h 2270394"/>
              <a:gd name="connsiteX1" fmla="*/ 554804 w 2116476"/>
              <a:gd name="connsiteY1" fmla="*/ 2219023 h 2270394"/>
              <a:gd name="connsiteX2" fmla="*/ 914400 w 2116476"/>
              <a:gd name="connsiteY2" fmla="*/ 1941621 h 2270394"/>
              <a:gd name="connsiteX3" fmla="*/ 1191802 w 2116476"/>
              <a:gd name="connsiteY3" fmla="*/ 893657 h 2270394"/>
              <a:gd name="connsiteX4" fmla="*/ 1345914 w 2116476"/>
              <a:gd name="connsiteY4" fmla="*/ 61450 h 2270394"/>
              <a:gd name="connsiteX5" fmla="*/ 1428108 w 2116476"/>
              <a:gd name="connsiteY5" fmla="*/ 184740 h 2270394"/>
              <a:gd name="connsiteX6" fmla="*/ 1551398 w 2116476"/>
              <a:gd name="connsiteY6" fmla="*/ 1160785 h 2270394"/>
              <a:gd name="connsiteX7" fmla="*/ 1664413 w 2116476"/>
              <a:gd name="connsiteY7" fmla="*/ 1931347 h 2270394"/>
              <a:gd name="connsiteX8" fmla="*/ 1787703 w 2116476"/>
              <a:gd name="connsiteY8" fmla="*/ 2167653 h 2270394"/>
              <a:gd name="connsiteX9" fmla="*/ 2116476 w 2116476"/>
              <a:gd name="connsiteY9" fmla="*/ 2270394 h 227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16476" h="2270394">
                <a:moveTo>
                  <a:pt x="0" y="2249846"/>
                </a:moveTo>
                <a:lnTo>
                  <a:pt x="554804" y="2219023"/>
                </a:lnTo>
                <a:cubicBezTo>
                  <a:pt x="707204" y="2167652"/>
                  <a:pt x="808234" y="2162515"/>
                  <a:pt x="914400" y="1941621"/>
                </a:cubicBezTo>
                <a:cubicBezTo>
                  <a:pt x="1020566" y="1720727"/>
                  <a:pt x="1119883" y="1207019"/>
                  <a:pt x="1191802" y="893657"/>
                </a:cubicBezTo>
                <a:cubicBezTo>
                  <a:pt x="1263721" y="580295"/>
                  <a:pt x="1306530" y="179603"/>
                  <a:pt x="1345914" y="61450"/>
                </a:cubicBezTo>
                <a:cubicBezTo>
                  <a:pt x="1385298" y="-56703"/>
                  <a:pt x="1393861" y="1517"/>
                  <a:pt x="1428108" y="184740"/>
                </a:cubicBezTo>
                <a:cubicBezTo>
                  <a:pt x="1462355" y="367962"/>
                  <a:pt x="1512014" y="869684"/>
                  <a:pt x="1551398" y="1160785"/>
                </a:cubicBezTo>
                <a:cubicBezTo>
                  <a:pt x="1590782" y="1451886"/>
                  <a:pt x="1625029" y="1763536"/>
                  <a:pt x="1664413" y="1931347"/>
                </a:cubicBezTo>
                <a:cubicBezTo>
                  <a:pt x="1703797" y="2099158"/>
                  <a:pt x="1712359" y="2111145"/>
                  <a:pt x="1787703" y="2167653"/>
                </a:cubicBezTo>
                <a:cubicBezTo>
                  <a:pt x="1863047" y="2224161"/>
                  <a:pt x="1989761" y="2247277"/>
                  <a:pt x="2116476" y="2270394"/>
                </a:cubicBezTo>
              </a:path>
            </a:pathLst>
          </a:cu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64729A-FD1D-450E-89D0-0AB055243223}"/>
              </a:ext>
            </a:extLst>
          </p:cNvPr>
          <p:cNvSpPr txBox="1"/>
          <p:nvPr/>
        </p:nvSpPr>
        <p:spPr>
          <a:xfrm>
            <a:off x="2606613" y="3068960"/>
            <a:ext cx="2036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Phase and amplitude info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B83DF79-E66D-40AF-8B40-031EF01C75BB}"/>
              </a:ext>
            </a:extLst>
          </p:cNvPr>
          <p:cNvCxnSpPr>
            <a:cxnSpLocks/>
          </p:cNvCxnSpPr>
          <p:nvPr/>
        </p:nvCxnSpPr>
        <p:spPr bwMode="auto">
          <a:xfrm>
            <a:off x="3448643" y="3671576"/>
            <a:ext cx="846634" cy="49415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0D887AB-4BC3-40A6-B3BA-CF92331BA42B}"/>
              </a:ext>
            </a:extLst>
          </p:cNvPr>
          <p:cNvCxnSpPr>
            <a:cxnSpLocks/>
          </p:cNvCxnSpPr>
          <p:nvPr/>
        </p:nvCxnSpPr>
        <p:spPr bwMode="auto">
          <a:xfrm>
            <a:off x="2119519" y="5070630"/>
            <a:ext cx="436257" cy="74988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61E4E5D-8800-4852-A705-A511EB4B898B}"/>
              </a:ext>
            </a:extLst>
          </p:cNvPr>
          <p:cNvSpPr txBox="1"/>
          <p:nvPr/>
        </p:nvSpPr>
        <p:spPr>
          <a:xfrm>
            <a:off x="1255907" y="4377350"/>
            <a:ext cx="1924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No info about the pulse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EFCE9A9-2834-4DA1-ACC3-909330E579E0}"/>
              </a:ext>
            </a:extLst>
          </p:cNvPr>
          <p:cNvCxnSpPr/>
          <p:nvPr/>
        </p:nvCxnSpPr>
        <p:spPr bwMode="auto">
          <a:xfrm>
            <a:off x="3831118" y="5956318"/>
            <a:ext cx="0" cy="26425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CB939B3-D232-4476-8B5C-9450501A10E3}"/>
              </a:ext>
            </a:extLst>
          </p:cNvPr>
          <p:cNvCxnSpPr/>
          <p:nvPr/>
        </p:nvCxnSpPr>
        <p:spPr bwMode="auto">
          <a:xfrm>
            <a:off x="5427806" y="5956318"/>
            <a:ext cx="0" cy="26425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81DA7C5-18D0-4D65-A62F-95D91D7F97E1}"/>
              </a:ext>
            </a:extLst>
          </p:cNvPr>
          <p:cNvCxnSpPr>
            <a:cxnSpLocks/>
          </p:cNvCxnSpPr>
          <p:nvPr/>
        </p:nvCxnSpPr>
        <p:spPr bwMode="auto">
          <a:xfrm>
            <a:off x="3831118" y="6088447"/>
            <a:ext cx="160685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33DA5A5-CD2A-4B6D-842A-973AE81B11F7}"/>
              </a:ext>
            </a:extLst>
          </p:cNvPr>
          <p:cNvSpPr txBox="1"/>
          <p:nvPr/>
        </p:nvSpPr>
        <p:spPr>
          <a:xfrm>
            <a:off x="4059710" y="6119202"/>
            <a:ext cx="1149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Pulse width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907D6AE-A2F1-49AE-9E2C-5D710D43B984}"/>
              </a:ext>
            </a:extLst>
          </p:cNvPr>
          <p:cNvCxnSpPr>
            <a:cxnSpLocks/>
          </p:cNvCxnSpPr>
          <p:nvPr/>
        </p:nvCxnSpPr>
        <p:spPr bwMode="auto">
          <a:xfrm flipH="1">
            <a:off x="6300192" y="5070630"/>
            <a:ext cx="391923" cy="75803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E45AEF0-6888-461A-8E02-F60DE665CF83}"/>
              </a:ext>
            </a:extLst>
          </p:cNvPr>
          <p:cNvSpPr txBox="1"/>
          <p:nvPr/>
        </p:nvSpPr>
        <p:spPr>
          <a:xfrm>
            <a:off x="5828503" y="4377350"/>
            <a:ext cx="1924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No signal to change</a:t>
            </a:r>
          </a:p>
        </p:txBody>
      </p:sp>
    </p:spTree>
    <p:extLst>
      <p:ext uri="{BB962C8B-B14F-4D97-AF65-F5344CB8AC3E}">
        <p14:creationId xmlns:p14="http://schemas.microsoft.com/office/powerpoint/2010/main" val="23276917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EBF3-C062-4A8F-A35C-E9DDEC9C7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Meeting Spectrum Requirement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97A6DE8E-3DFE-43D8-9112-7C92B29CDE4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696913" y="332601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116F9682-34C2-4418-A4F6-F0838C501316}"/>
              </a:ext>
            </a:extLst>
          </p:cNvPr>
          <p:cNvSpPr txBox="1">
            <a:spLocks/>
          </p:cNvSpPr>
          <p:nvPr/>
        </p:nvSpPr>
        <p:spPr bwMode="auto">
          <a:xfrm>
            <a:off x="4270264" y="6475413"/>
            <a:ext cx="679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 dirty="0"/>
              <a:t>Slide </a:t>
            </a:r>
            <a:fld id="{21E72349-0AA7-4B28-99FF-D7FFD29083F4}" type="slidenum">
              <a:rPr lang="en-GB" altLang="en-US" sz="1600" smtClean="0"/>
              <a:pPr>
                <a:defRPr/>
              </a:pPr>
              <a:t>26</a:t>
            </a:fld>
            <a:endParaRPr lang="en-GB" altLang="en-US" sz="1600" dirty="0"/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619989DB-2F3B-489A-82B7-426514349D3B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6300192" y="6475415"/>
            <a:ext cx="2242146" cy="363537"/>
          </a:xfrm>
        </p:spPr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3D16210-628C-476C-934B-A25CD15916B4}"/>
              </a:ext>
            </a:extLst>
          </p:cNvPr>
          <p:cNvSpPr txBox="1">
            <a:spLocks/>
          </p:cNvSpPr>
          <p:nvPr/>
        </p:nvSpPr>
        <p:spPr bwMode="auto">
          <a:xfrm>
            <a:off x="696913" y="1827217"/>
            <a:ext cx="8003774" cy="6656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257175" indent="-257175" algn="l" defTabSz="336947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36947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500">
                <a:solidFill>
                  <a:srgbClr val="000000"/>
                </a:solidFill>
                <a:latin typeface="+mn-lt"/>
                <a:ea typeface="+mn-ea"/>
              </a:defRPr>
            </a:lvl2pPr>
            <a:lvl3pPr marL="857250" indent="-171450" algn="l" defTabSz="336947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2001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4pPr>
            <a:lvl5pPr marL="15430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18859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2288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25717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29146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kern="0" dirty="0"/>
              <a:t>Zero power at DC subcarrier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E47B1C9-DA26-4612-8D38-019AC651659E}"/>
              </a:ext>
            </a:extLst>
          </p:cNvPr>
          <p:cNvCxnSpPr>
            <a:cxnSpLocks/>
          </p:cNvCxnSpPr>
          <p:nvPr/>
        </p:nvCxnSpPr>
        <p:spPr bwMode="auto">
          <a:xfrm flipV="1">
            <a:off x="1475656" y="4795472"/>
            <a:ext cx="5945609" cy="168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ED9B529-07DD-4D6F-882D-B5F6BA7FDDED}"/>
              </a:ext>
            </a:extLst>
          </p:cNvPr>
          <p:cNvSpPr/>
          <p:nvPr/>
        </p:nvSpPr>
        <p:spPr bwMode="auto">
          <a:xfrm rot="16200000">
            <a:off x="2836956" y="3362164"/>
            <a:ext cx="864096" cy="2002520"/>
          </a:xfrm>
          <a:prstGeom prst="flowChartDelay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Flowchart: Delay 11">
            <a:extLst>
              <a:ext uri="{FF2B5EF4-FFF2-40B4-BE49-F238E27FC236}">
                <a16:creationId xmlns:a16="http://schemas.microsoft.com/office/drawing/2014/main" id="{D9FB9BC1-CD87-4CE0-886F-1B1F664E6381}"/>
              </a:ext>
            </a:extLst>
          </p:cNvPr>
          <p:cNvSpPr/>
          <p:nvPr/>
        </p:nvSpPr>
        <p:spPr bwMode="auto">
          <a:xfrm rot="16200000">
            <a:off x="5288027" y="3362164"/>
            <a:ext cx="864096" cy="2002520"/>
          </a:xfrm>
          <a:prstGeom prst="flowChartDelay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961DA3-C75D-4964-9CED-834225EF1ABD}"/>
              </a:ext>
            </a:extLst>
          </p:cNvPr>
          <p:cNvSpPr txBox="1"/>
          <p:nvPr/>
        </p:nvSpPr>
        <p:spPr>
          <a:xfrm>
            <a:off x="7435895" y="4564639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Freq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E87D94-88A7-4966-A8B3-8430F1D224DF}"/>
              </a:ext>
            </a:extLst>
          </p:cNvPr>
          <p:cNvSpPr txBox="1"/>
          <p:nvPr/>
        </p:nvSpPr>
        <p:spPr>
          <a:xfrm>
            <a:off x="4270264" y="4854545"/>
            <a:ext cx="542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DC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02CE2C6-A82C-449B-83F6-6DA499FE27BC}"/>
              </a:ext>
            </a:extLst>
          </p:cNvPr>
          <p:cNvSpPr/>
          <p:nvPr/>
        </p:nvSpPr>
        <p:spPr bwMode="auto">
          <a:xfrm>
            <a:off x="4495613" y="4757217"/>
            <a:ext cx="45719" cy="68631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6090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EBF3-C062-4A8F-A35C-E9DDEC9C7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Windows and Pulse Shapes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97A6DE8E-3DFE-43D8-9112-7C92B29CDE4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696913" y="332601"/>
            <a:ext cx="8912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Dec 2020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116F9682-34C2-4418-A4F6-F0838C501316}"/>
              </a:ext>
            </a:extLst>
          </p:cNvPr>
          <p:cNvSpPr txBox="1">
            <a:spLocks/>
          </p:cNvSpPr>
          <p:nvPr/>
        </p:nvSpPr>
        <p:spPr bwMode="auto">
          <a:xfrm>
            <a:off x="4270264" y="6475413"/>
            <a:ext cx="679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 dirty="0"/>
              <a:t>Slide </a:t>
            </a:r>
            <a:fld id="{21E72349-0AA7-4B28-99FF-D7FFD29083F4}" type="slidenum">
              <a:rPr lang="en-GB" altLang="en-US" sz="1600" smtClean="0"/>
              <a:pPr>
                <a:defRPr/>
              </a:pPr>
              <a:t>27</a:t>
            </a:fld>
            <a:endParaRPr lang="en-GB" altLang="en-US" sz="1600" dirty="0"/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619989DB-2F3B-489A-82B7-426514349D3B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6300192" y="6475415"/>
            <a:ext cx="2242146" cy="363537"/>
          </a:xfrm>
        </p:spPr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3D16210-628C-476C-934B-A25CD15916B4}"/>
              </a:ext>
            </a:extLst>
          </p:cNvPr>
          <p:cNvSpPr txBox="1">
            <a:spLocks/>
          </p:cNvSpPr>
          <p:nvPr/>
        </p:nvSpPr>
        <p:spPr bwMode="auto">
          <a:xfrm>
            <a:off x="670470" y="1651759"/>
            <a:ext cx="8003774" cy="6656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257175" indent="-257175" algn="l" defTabSz="336947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36947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500">
                <a:solidFill>
                  <a:srgbClr val="000000"/>
                </a:solidFill>
                <a:latin typeface="+mn-lt"/>
                <a:ea typeface="+mn-ea"/>
              </a:defRPr>
            </a:lvl2pPr>
            <a:lvl3pPr marL="857250" indent="-171450" algn="l" defTabSz="336947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2001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4pPr>
            <a:lvl5pPr marL="15430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18859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2288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25717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29146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kern="0" dirty="0"/>
              <a:t>Rectangular, Raised-Cosine (</a:t>
            </a:r>
            <a:r>
              <a:rPr lang="el-GR" sz="2000" b="0" i="1" kern="0" dirty="0"/>
              <a:t>β</a:t>
            </a:r>
            <a:r>
              <a:rPr lang="en-US" sz="2000" b="0" kern="0" dirty="0"/>
              <a:t>=0.15), and differential Blackman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65E2E8-D63E-4CCB-BF6F-CD81F1E48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7439"/>
            <a:ext cx="9144000" cy="430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436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77957AE-DB2F-43D7-ACD9-B0407F0AB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35" y="3027469"/>
            <a:ext cx="8496944" cy="34174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88EBF3-C062-4A8F-A35C-E9DDEC9C7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Tail Truncated Pulse (1/2)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97A6DE8E-3DFE-43D8-9112-7C92B29CDE4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696913" y="332601"/>
            <a:ext cx="8912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Dec 2020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116F9682-34C2-4418-A4F6-F0838C501316}"/>
              </a:ext>
            </a:extLst>
          </p:cNvPr>
          <p:cNvSpPr txBox="1">
            <a:spLocks/>
          </p:cNvSpPr>
          <p:nvPr/>
        </p:nvSpPr>
        <p:spPr bwMode="auto">
          <a:xfrm>
            <a:off x="4270264" y="6475413"/>
            <a:ext cx="679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 dirty="0"/>
              <a:t>Slide </a:t>
            </a:r>
            <a:fld id="{21E72349-0AA7-4B28-99FF-D7FFD29083F4}" type="slidenum">
              <a:rPr lang="en-GB" altLang="en-US" sz="1600" smtClean="0"/>
              <a:pPr>
                <a:defRPr/>
              </a:pPr>
              <a:t>28</a:t>
            </a:fld>
            <a:endParaRPr lang="en-GB" altLang="en-US" sz="1600" dirty="0"/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619989DB-2F3B-489A-82B7-426514349D3B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6300192" y="6475415"/>
            <a:ext cx="2242146" cy="363537"/>
          </a:xfrm>
        </p:spPr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3D16210-628C-476C-934B-A25CD15916B4}"/>
              </a:ext>
            </a:extLst>
          </p:cNvPr>
          <p:cNvSpPr txBox="1">
            <a:spLocks/>
          </p:cNvSpPr>
          <p:nvPr/>
        </p:nvSpPr>
        <p:spPr bwMode="auto">
          <a:xfrm>
            <a:off x="672682" y="1671852"/>
            <a:ext cx="7770813" cy="10498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257175" indent="-257175" algn="l" defTabSz="336947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36947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500">
                <a:solidFill>
                  <a:srgbClr val="000000"/>
                </a:solidFill>
                <a:latin typeface="+mn-lt"/>
                <a:ea typeface="+mn-ea"/>
              </a:defRPr>
            </a:lvl2pPr>
            <a:lvl3pPr marL="857250" indent="-171450" algn="l" defTabSz="336947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2001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4pPr>
            <a:lvl5pPr marL="15430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18859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2288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25717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29146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kern="0" dirty="0"/>
              <a:t>The truncated, differential, Hamming pulse with two opposite Hamming sub-pulses has no DC power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3ADE5DC-6AC3-4A62-A0C9-FA2664711F48}"/>
              </a:ext>
            </a:extLst>
          </p:cNvPr>
          <p:cNvCxnSpPr>
            <a:cxnSpLocks/>
            <a:stCxn id="9" idx="2"/>
          </p:cNvCxnSpPr>
          <p:nvPr/>
        </p:nvCxnSpPr>
        <p:spPr bwMode="auto">
          <a:xfrm>
            <a:off x="2555776" y="4275389"/>
            <a:ext cx="648072" cy="30573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496B14D-1368-478D-B754-58C74D645427}"/>
              </a:ext>
            </a:extLst>
          </p:cNvPr>
          <p:cNvSpPr txBox="1"/>
          <p:nvPr/>
        </p:nvSpPr>
        <p:spPr>
          <a:xfrm>
            <a:off x="1619672" y="3690614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Set the tails to zero for full security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103F73B-A9DF-47BA-ABD7-EB4FBC82E4B3}"/>
              </a:ext>
            </a:extLst>
          </p:cNvPr>
          <p:cNvCxnSpPr>
            <a:cxnSpLocks/>
            <a:stCxn id="9" idx="2"/>
          </p:cNvCxnSpPr>
          <p:nvPr/>
        </p:nvCxnSpPr>
        <p:spPr bwMode="auto">
          <a:xfrm flipH="1">
            <a:off x="1763688" y="4275389"/>
            <a:ext cx="792088" cy="30573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0751235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E5954822-15F1-4A4B-AEC3-74E44FF975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897" y="610623"/>
            <a:ext cx="7770813" cy="1065213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Trail Truncated Pulse (2/2)</a:t>
            </a:r>
          </a:p>
        </p:txBody>
      </p:sp>
      <p:sp>
        <p:nvSpPr>
          <p:cNvPr id="33796" name="Slide Number Placeholder 4">
            <a:extLst>
              <a:ext uri="{FF2B5EF4-FFF2-40B4-BE49-F238E27FC236}">
                <a16:creationId xmlns:a16="http://schemas.microsoft.com/office/drawing/2014/main" id="{BACD636F-74A6-4D30-BFDB-946D42301D5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2D0C2383-E2D9-416E-9CBB-806AF67D7B13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GB" altLang="en-US" sz="1200" b="0"/>
          </a:p>
        </p:txBody>
      </p:sp>
      <p:sp>
        <p:nvSpPr>
          <p:cNvPr id="33797" name="Date Placeholder 1">
            <a:extLst>
              <a:ext uri="{FF2B5EF4-FFF2-40B4-BE49-F238E27FC236}">
                <a16:creationId xmlns:a16="http://schemas.microsoft.com/office/drawing/2014/main" id="{FB12DD48-B2E6-4D06-BCC8-06ABFA901573}"/>
              </a:ext>
            </a:extLst>
          </p:cNvPr>
          <p:cNvSpPr>
            <a:spLocks noGrp="1" noChangeArrowheads="1"/>
          </p:cNvSpPr>
          <p:nvPr>
            <p:ph type="dt" idx="1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Nov 2020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5B2642-4DC0-413E-9BE8-8452253DF4F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82A544-2867-4D8C-9AC2-D0F21E4FE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2" y="3212975"/>
            <a:ext cx="8267087" cy="326243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34BE38B-942B-4CFF-89D9-EDFAFA8AE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78" y="1636334"/>
            <a:ext cx="8018951" cy="117284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The mask weights consist of purely imaginary numbers. No complex multiplication is needed.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Rx doesn’t have to over-sample the received signal, the degradation due to aliasing is negligible, i.e., -34.1dB,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842974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93FA-9622-4493-8926-A6224EDAB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Outline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229D54-76BC-469C-96D9-7169207616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21E72349-0AA7-4B28-99FF-D7FFD29083F4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09EF0-E040-42B3-B360-D8E2784BEF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Dec 2020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FB11B3A-9663-4455-B8F5-F60B3A8A9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86772"/>
            <a:ext cx="1919816" cy="203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9F34366C-65A0-433D-8475-49CE7CCA40C7}"/>
              </a:ext>
            </a:extLst>
          </p:cNvPr>
          <p:cNvSpPr txBox="1">
            <a:spLocks/>
          </p:cNvSpPr>
          <p:nvPr/>
        </p:nvSpPr>
        <p:spPr bwMode="auto">
          <a:xfrm>
            <a:off x="987427" y="1748712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257175" indent="-257175" algn="l" defTabSz="336947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36947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500">
                <a:solidFill>
                  <a:srgbClr val="000000"/>
                </a:solidFill>
                <a:latin typeface="+mn-lt"/>
                <a:ea typeface="+mn-ea"/>
              </a:defRPr>
            </a:lvl2pPr>
            <a:lvl3pPr marL="857250" indent="-171450" algn="l" defTabSz="336947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2001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4pPr>
            <a:lvl5pPr marL="15430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18859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2288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25717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29146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kern="0" dirty="0"/>
              <a:t>Recap of frequency-domain attack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kern="0" dirty="0"/>
              <a:t>Complexity of frequency-domain attack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kern="0" dirty="0"/>
              <a:t>Limitation of frequency-domain attack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kern="0" dirty="0"/>
              <a:t>Introduction of time-domain attack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kern="0" dirty="0"/>
              <a:t>Simulations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kern="0" dirty="0"/>
              <a:t>Summary</a:t>
            </a:r>
          </a:p>
          <a:p>
            <a:endParaRPr lang="en-US" kern="0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33798AE7-77A5-4EE9-B443-EE77C00D6E5B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5"/>
            <a:ext cx="3184520" cy="180975"/>
          </a:xfrm>
        </p:spPr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14915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Slide Number Placeholder 4">
            <a:extLst>
              <a:ext uri="{FF2B5EF4-FFF2-40B4-BE49-F238E27FC236}">
                <a16:creationId xmlns:a16="http://schemas.microsoft.com/office/drawing/2014/main" id="{BACD636F-74A6-4D30-BFDB-946D42301D5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2D0C2383-E2D9-416E-9CBB-806AF67D7B13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GB" altLang="en-US" sz="1200" b="0"/>
          </a:p>
        </p:txBody>
      </p:sp>
      <p:sp>
        <p:nvSpPr>
          <p:cNvPr id="33797" name="Date Placeholder 1">
            <a:extLst>
              <a:ext uri="{FF2B5EF4-FFF2-40B4-BE49-F238E27FC236}">
                <a16:creationId xmlns:a16="http://schemas.microsoft.com/office/drawing/2014/main" id="{FB12DD48-B2E6-4D06-BCC8-06ABFA901573}"/>
              </a:ext>
            </a:extLst>
          </p:cNvPr>
          <p:cNvSpPr>
            <a:spLocks noGrp="1" noChangeArrowheads="1"/>
          </p:cNvSpPr>
          <p:nvPr>
            <p:ph type="dt" idx="1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Nov 2020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5B2642-4DC0-413E-9BE8-8452253DF4F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45A8951-12FC-4766-8F53-F94025AE04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96913" y="1548144"/>
            <a:ext cx="7967663" cy="254337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0" dirty="0"/>
              <a:t>20 MHz bandwidth, 40 dB SNR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0" dirty="0"/>
              <a:t>Wiener filters generate each attack signal sample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0" dirty="0"/>
              <a:t>4x oversampling, </a:t>
            </a:r>
            <a:r>
              <a:rPr lang="en-US" altLang="en-US" sz="2000" b="0" dirty="0" err="1"/>
              <a:t>i.i.d</a:t>
            </a:r>
            <a:r>
              <a:rPr lang="en-US" altLang="en-US" sz="2000" b="0" dirty="0"/>
              <a:t>. noise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0" dirty="0"/>
              <a:t>4kQAM OFDM and BPSK time-domain pulse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0" dirty="0"/>
              <a:t>FD windows: Rectangular, Raised-Cosine </a:t>
            </a:r>
            <a:r>
              <a:rPr lang="el-GR" altLang="en-US" sz="2000" b="0" i="1" dirty="0"/>
              <a:t>β</a:t>
            </a:r>
            <a:r>
              <a:rPr lang="en-US" altLang="en-US" sz="2000" b="0" dirty="0"/>
              <a:t>=0.15, differential Blackman, truncated differential Hamming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0" dirty="0"/>
              <a:t>Time advancement: 2, 3, 4 Ts, where Ts = 1 / Bandwidth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2556C5A-D502-4AA7-884B-D3F582D253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6913" y="642412"/>
            <a:ext cx="7770813" cy="1065213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Simulation Setting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4FE0C91-4F35-4F94-AF26-E8F0321799D7}"/>
              </a:ext>
            </a:extLst>
          </p:cNvPr>
          <p:cNvGrpSpPr/>
          <p:nvPr/>
        </p:nvGrpSpPr>
        <p:grpSpPr>
          <a:xfrm>
            <a:off x="1314202" y="4192093"/>
            <a:ext cx="6385175" cy="2095362"/>
            <a:chOff x="1033710" y="3541994"/>
            <a:chExt cx="7522297" cy="266874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EAB17D1-63C4-4FD4-BD17-04EADC705678}"/>
                </a:ext>
              </a:extLst>
            </p:cNvPr>
            <p:cNvSpPr/>
            <p:nvPr/>
          </p:nvSpPr>
          <p:spPr bwMode="auto">
            <a:xfrm>
              <a:off x="1033710" y="4701473"/>
              <a:ext cx="3456383" cy="501463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en-US" dirty="0"/>
                <a:t>Received signal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89AEF2B-495F-4C01-A257-51FF8DDE0031}"/>
                </a:ext>
              </a:extLst>
            </p:cNvPr>
            <p:cNvSpPr/>
            <p:nvPr/>
          </p:nvSpPr>
          <p:spPr bwMode="auto">
            <a:xfrm>
              <a:off x="4519798" y="4701475"/>
              <a:ext cx="720080" cy="501463"/>
            </a:xfrm>
            <a:prstGeom prst="rect">
              <a:avLst/>
            </a:prstGeom>
            <a:pattFill prst="pct5">
              <a:fgClr>
                <a:srgbClr val="00B8FF"/>
              </a:fgClr>
              <a:bgClr>
                <a:schemeClr val="bg1"/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67CB7A-CE73-4411-8656-F60443025139}"/>
                </a:ext>
              </a:extLst>
            </p:cNvPr>
            <p:cNvSpPr/>
            <p:nvPr/>
          </p:nvSpPr>
          <p:spPr bwMode="auto">
            <a:xfrm>
              <a:off x="5269582" y="4701473"/>
              <a:ext cx="2974826" cy="501463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Future signal</a:t>
              </a:r>
            </a:p>
          </p:txBody>
        </p:sp>
        <p:sp>
          <p:nvSpPr>
            <p:cNvPr id="11" name="Arrow: Curved Left 10">
              <a:extLst>
                <a:ext uri="{FF2B5EF4-FFF2-40B4-BE49-F238E27FC236}">
                  <a16:creationId xmlns:a16="http://schemas.microsoft.com/office/drawing/2014/main" id="{6EEB8559-6C27-4882-9505-6FFA0E52EA3C}"/>
                </a:ext>
              </a:extLst>
            </p:cNvPr>
            <p:cNvSpPr/>
            <p:nvPr/>
          </p:nvSpPr>
          <p:spPr bwMode="auto">
            <a:xfrm rot="16200000">
              <a:off x="4562965" y="2842380"/>
              <a:ext cx="605914" cy="2907375"/>
            </a:xfrm>
            <a:prstGeom prst="curvedLef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8020939-81AC-416A-81D6-2A78B5EB1DD7}"/>
                </a:ext>
              </a:extLst>
            </p:cNvPr>
            <p:cNvSpPr txBox="1"/>
            <p:nvPr/>
          </p:nvSpPr>
          <p:spPr>
            <a:xfrm>
              <a:off x="4081609" y="3541994"/>
              <a:ext cx="1590477" cy="5095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3300"/>
                  </a:solidFill>
                </a:rPr>
                <a:t>Correlation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725CB3D-EBA7-415C-B185-81E9D9A15750}"/>
                </a:ext>
              </a:extLst>
            </p:cNvPr>
            <p:cNvCxnSpPr/>
            <p:nvPr/>
          </p:nvCxnSpPr>
          <p:spPr bwMode="auto">
            <a:xfrm>
              <a:off x="4519798" y="5373216"/>
              <a:ext cx="0" cy="43204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48EC672-F6EE-4673-9A76-4E4B993BFED5}"/>
                </a:ext>
              </a:extLst>
            </p:cNvPr>
            <p:cNvCxnSpPr/>
            <p:nvPr/>
          </p:nvCxnSpPr>
          <p:spPr bwMode="auto">
            <a:xfrm>
              <a:off x="5233900" y="5373216"/>
              <a:ext cx="0" cy="43204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BF72A61-6F09-4592-9A44-536B73C17F5A}"/>
                </a:ext>
              </a:extLst>
            </p:cNvPr>
            <p:cNvCxnSpPr/>
            <p:nvPr/>
          </p:nvCxnSpPr>
          <p:spPr bwMode="auto">
            <a:xfrm>
              <a:off x="4519798" y="5589240"/>
              <a:ext cx="714102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7ADA141-1C79-480B-9D67-E0CB318C0B39}"/>
                </a:ext>
              </a:extLst>
            </p:cNvPr>
            <p:cNvSpPr txBox="1"/>
            <p:nvPr/>
          </p:nvSpPr>
          <p:spPr>
            <a:xfrm>
              <a:off x="1911791" y="5740343"/>
              <a:ext cx="6644216" cy="470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003300"/>
                  </a:solidFill>
                </a:rPr>
                <a:t>Time advancement of attack signal, e.g., 3, 4, 5 samples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34164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Slide Number Placeholder 4">
            <a:extLst>
              <a:ext uri="{FF2B5EF4-FFF2-40B4-BE49-F238E27FC236}">
                <a16:creationId xmlns:a16="http://schemas.microsoft.com/office/drawing/2014/main" id="{BACD636F-74A6-4D30-BFDB-946D42301D5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2D0C2383-E2D9-416E-9CBB-806AF67D7B13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GB" altLang="en-US" sz="1200" b="0"/>
          </a:p>
        </p:txBody>
      </p:sp>
      <p:sp>
        <p:nvSpPr>
          <p:cNvPr id="33797" name="Date Placeholder 1">
            <a:extLst>
              <a:ext uri="{FF2B5EF4-FFF2-40B4-BE49-F238E27FC236}">
                <a16:creationId xmlns:a16="http://schemas.microsoft.com/office/drawing/2014/main" id="{FB12DD48-B2E6-4D06-BCC8-06ABFA901573}"/>
              </a:ext>
            </a:extLst>
          </p:cNvPr>
          <p:cNvSpPr>
            <a:spLocks noGrp="1" noChangeArrowheads="1"/>
          </p:cNvSpPr>
          <p:nvPr>
            <p:ph type="dt" idx="1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Nov 2020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5B2642-4DC0-413E-9BE8-8452253DF4F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DB2D86E-D628-4DA3-8CEA-022F40ABE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913" y="270892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557213" indent="-214313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8572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2001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15430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18859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2288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25717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29146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en-US" sz="2800" kern="0" dirty="0"/>
              <a:t>Correlation CDF for Time Domain Pulse</a:t>
            </a:r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19210594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2127CB3-A484-4295-87C5-14625867C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1638"/>
            <a:ext cx="9144000" cy="4639075"/>
          </a:xfrm>
          <a:prstGeom prst="rect">
            <a:avLst/>
          </a:prstGeom>
        </p:spPr>
      </p:pic>
      <p:sp>
        <p:nvSpPr>
          <p:cNvPr id="33796" name="Slide Number Placeholder 4">
            <a:extLst>
              <a:ext uri="{FF2B5EF4-FFF2-40B4-BE49-F238E27FC236}">
                <a16:creationId xmlns:a16="http://schemas.microsoft.com/office/drawing/2014/main" id="{BACD636F-74A6-4D30-BFDB-946D42301D5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2D0C2383-E2D9-416E-9CBB-806AF67D7B13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GB" altLang="en-US" sz="1200" b="0"/>
          </a:p>
        </p:txBody>
      </p:sp>
      <p:sp>
        <p:nvSpPr>
          <p:cNvPr id="33797" name="Date Placeholder 1">
            <a:extLst>
              <a:ext uri="{FF2B5EF4-FFF2-40B4-BE49-F238E27FC236}">
                <a16:creationId xmlns:a16="http://schemas.microsoft.com/office/drawing/2014/main" id="{FB12DD48-B2E6-4D06-BCC8-06ABFA901573}"/>
              </a:ext>
            </a:extLst>
          </p:cNvPr>
          <p:cNvSpPr>
            <a:spLocks noGrp="1" noChangeArrowheads="1"/>
          </p:cNvSpPr>
          <p:nvPr>
            <p:ph type="dt" idx="1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Nov 2020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5B2642-4DC0-413E-9BE8-8452253DF4F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DB2D86E-D628-4DA3-8CEA-022F40ABE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588" y="606425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557213" indent="-214313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8572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2001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15430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18859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2288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25717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29146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en-US" sz="2800" kern="0" dirty="0"/>
              <a:t>Rectangular and Raised-Cosine</a:t>
            </a:r>
            <a:endParaRPr lang="en-US" altLang="en-US" kern="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48BE196-DD43-4C92-BF16-C9918518158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873628" y="2486905"/>
            <a:ext cx="484190" cy="43803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6F328A1-9A05-40E1-A8FA-1EA01F58BFE7}"/>
              </a:ext>
            </a:extLst>
          </p:cNvPr>
          <p:cNvSpPr txBox="1"/>
          <p:nvPr/>
        </p:nvSpPr>
        <p:spPr>
          <a:xfrm>
            <a:off x="5357818" y="2661489"/>
            <a:ext cx="2709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</a:rPr>
              <a:t>Raised-Cosine is better than Rectangular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C145E5-E2C6-461B-845F-15544C181496}"/>
              </a:ext>
            </a:extLst>
          </p:cNvPr>
          <p:cNvSpPr txBox="1"/>
          <p:nvPr/>
        </p:nvSpPr>
        <p:spPr>
          <a:xfrm>
            <a:off x="2303748" y="2442469"/>
            <a:ext cx="652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C000"/>
                </a:solidFill>
              </a:rPr>
              <a:t>Gap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45DE2E0-4D74-441D-9A75-70B87A61F141}"/>
              </a:ext>
            </a:extLst>
          </p:cNvPr>
          <p:cNvCxnSpPr>
            <a:cxnSpLocks/>
          </p:cNvCxnSpPr>
          <p:nvPr/>
        </p:nvCxnSpPr>
        <p:spPr bwMode="auto">
          <a:xfrm>
            <a:off x="1873821" y="2442469"/>
            <a:ext cx="1762075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4597395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6A09A58-6A59-4902-9C11-A206C02F5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3331"/>
            <a:ext cx="9144000" cy="4552804"/>
          </a:xfrm>
          <a:prstGeom prst="rect">
            <a:avLst/>
          </a:prstGeom>
        </p:spPr>
      </p:pic>
      <p:sp>
        <p:nvSpPr>
          <p:cNvPr id="33796" name="Slide Number Placeholder 4">
            <a:extLst>
              <a:ext uri="{FF2B5EF4-FFF2-40B4-BE49-F238E27FC236}">
                <a16:creationId xmlns:a16="http://schemas.microsoft.com/office/drawing/2014/main" id="{BACD636F-74A6-4D30-BFDB-946D42301D5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2D0C2383-E2D9-416E-9CBB-806AF67D7B13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GB" altLang="en-US" sz="1200" b="0"/>
          </a:p>
        </p:txBody>
      </p:sp>
      <p:sp>
        <p:nvSpPr>
          <p:cNvPr id="33797" name="Date Placeholder 1">
            <a:extLst>
              <a:ext uri="{FF2B5EF4-FFF2-40B4-BE49-F238E27FC236}">
                <a16:creationId xmlns:a16="http://schemas.microsoft.com/office/drawing/2014/main" id="{FB12DD48-B2E6-4D06-BCC8-06ABFA901573}"/>
              </a:ext>
            </a:extLst>
          </p:cNvPr>
          <p:cNvSpPr>
            <a:spLocks noGrp="1" noChangeArrowheads="1"/>
          </p:cNvSpPr>
          <p:nvPr>
            <p:ph type="dt" idx="1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Nov 2020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5B2642-4DC0-413E-9BE8-8452253DF4F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DB2D86E-D628-4DA3-8CEA-022F40ABE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588" y="606425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557213" indent="-214313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8572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2001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15430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18859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2288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25717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29146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en-US" sz="2800" kern="0" dirty="0"/>
              <a:t>Diff Blackman and Truncated Diff Hamming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48BE196-DD43-4C92-BF16-C9918518158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436814" y="2577394"/>
            <a:ext cx="262978" cy="39552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6F328A1-9A05-40E1-A8FA-1EA01F58BFE7}"/>
              </a:ext>
            </a:extLst>
          </p:cNvPr>
          <p:cNvSpPr txBox="1"/>
          <p:nvPr/>
        </p:nvSpPr>
        <p:spPr>
          <a:xfrm>
            <a:off x="2051720" y="291916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C000"/>
                </a:solidFill>
              </a:rPr>
              <a:t>Approach ideal</a:t>
            </a:r>
          </a:p>
        </p:txBody>
      </p:sp>
    </p:spTree>
    <p:extLst>
      <p:ext uri="{BB962C8B-B14F-4D97-AF65-F5344CB8AC3E}">
        <p14:creationId xmlns:p14="http://schemas.microsoft.com/office/powerpoint/2010/main" val="27047262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Slide Number Placeholder 4">
            <a:extLst>
              <a:ext uri="{FF2B5EF4-FFF2-40B4-BE49-F238E27FC236}">
                <a16:creationId xmlns:a16="http://schemas.microsoft.com/office/drawing/2014/main" id="{BACD636F-74A6-4D30-BFDB-946D42301D5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2D0C2383-E2D9-416E-9CBB-806AF67D7B13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GB" altLang="en-US" sz="1200" b="0"/>
          </a:p>
        </p:txBody>
      </p:sp>
      <p:sp>
        <p:nvSpPr>
          <p:cNvPr id="33797" name="Date Placeholder 1">
            <a:extLst>
              <a:ext uri="{FF2B5EF4-FFF2-40B4-BE49-F238E27FC236}">
                <a16:creationId xmlns:a16="http://schemas.microsoft.com/office/drawing/2014/main" id="{FB12DD48-B2E6-4D06-BCC8-06ABFA901573}"/>
              </a:ext>
            </a:extLst>
          </p:cNvPr>
          <p:cNvSpPr>
            <a:spLocks noGrp="1" noChangeArrowheads="1"/>
          </p:cNvSpPr>
          <p:nvPr>
            <p:ph type="dt" idx="1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Nov 2020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5B2642-4DC0-413E-9BE8-8452253DF4F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DB2D86E-D628-4DA3-8CEA-022F40ABE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913" y="270892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557213" indent="-214313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8572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2001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15430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18859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2288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25717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29146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en-US" sz="2800" kern="0" dirty="0"/>
              <a:t>Correlation CDF for OFDM</a:t>
            </a:r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534250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855530-17AA-4434-8FA2-D4E6DF1D3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1638"/>
            <a:ext cx="9143999" cy="4552804"/>
          </a:xfrm>
          <a:prstGeom prst="rect">
            <a:avLst/>
          </a:prstGeom>
        </p:spPr>
      </p:pic>
      <p:sp>
        <p:nvSpPr>
          <p:cNvPr id="33796" name="Slide Number Placeholder 4">
            <a:extLst>
              <a:ext uri="{FF2B5EF4-FFF2-40B4-BE49-F238E27FC236}">
                <a16:creationId xmlns:a16="http://schemas.microsoft.com/office/drawing/2014/main" id="{BACD636F-74A6-4D30-BFDB-946D42301D5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2D0C2383-E2D9-416E-9CBB-806AF67D7B13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GB" altLang="en-US" sz="1200" b="0"/>
          </a:p>
        </p:txBody>
      </p:sp>
      <p:sp>
        <p:nvSpPr>
          <p:cNvPr id="33797" name="Date Placeholder 1">
            <a:extLst>
              <a:ext uri="{FF2B5EF4-FFF2-40B4-BE49-F238E27FC236}">
                <a16:creationId xmlns:a16="http://schemas.microsoft.com/office/drawing/2014/main" id="{FB12DD48-B2E6-4D06-BCC8-06ABFA901573}"/>
              </a:ext>
            </a:extLst>
          </p:cNvPr>
          <p:cNvSpPr>
            <a:spLocks noGrp="1" noChangeArrowheads="1"/>
          </p:cNvSpPr>
          <p:nvPr>
            <p:ph type="dt" idx="1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Nov 2020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5B2642-4DC0-413E-9BE8-8452253DF4F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DB2D86E-D628-4DA3-8CEA-022F40ABE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588" y="606425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557213" indent="-214313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8572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2001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15430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18859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2288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25717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29146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en-US" sz="2800" kern="0" dirty="0"/>
              <a:t>Rectangular and Raised-Cosine</a:t>
            </a:r>
            <a:endParaRPr lang="en-US" altLang="en-US" kern="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48BE196-DD43-4C92-BF16-C9918518158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631532" y="2442469"/>
            <a:ext cx="484190" cy="43803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6F328A1-9A05-40E1-A8FA-1EA01F58BFE7}"/>
              </a:ext>
            </a:extLst>
          </p:cNvPr>
          <p:cNvSpPr txBox="1"/>
          <p:nvPr/>
        </p:nvSpPr>
        <p:spPr>
          <a:xfrm>
            <a:off x="5115722" y="2661488"/>
            <a:ext cx="2709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</a:rPr>
              <a:t>Raised-Cosine is better than Rectangular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1C4BD6-F74A-46DC-930E-A2DD8917ECE6}"/>
              </a:ext>
            </a:extLst>
          </p:cNvPr>
          <p:cNvSpPr txBox="1"/>
          <p:nvPr/>
        </p:nvSpPr>
        <p:spPr>
          <a:xfrm>
            <a:off x="2303748" y="2442469"/>
            <a:ext cx="652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C000"/>
                </a:solidFill>
              </a:rPr>
              <a:t>Gap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4668570-06B1-47EC-A02F-D9C74EF3D65E}"/>
              </a:ext>
            </a:extLst>
          </p:cNvPr>
          <p:cNvCxnSpPr>
            <a:cxnSpLocks/>
          </p:cNvCxnSpPr>
          <p:nvPr/>
        </p:nvCxnSpPr>
        <p:spPr bwMode="auto">
          <a:xfrm>
            <a:off x="1873821" y="2442469"/>
            <a:ext cx="151216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3841059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5C057D-C765-4697-8B10-B055D8B4B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1253"/>
            <a:ext cx="9144000" cy="4437820"/>
          </a:xfrm>
          <a:prstGeom prst="rect">
            <a:avLst/>
          </a:prstGeom>
        </p:spPr>
      </p:pic>
      <p:sp>
        <p:nvSpPr>
          <p:cNvPr id="33796" name="Slide Number Placeholder 4">
            <a:extLst>
              <a:ext uri="{FF2B5EF4-FFF2-40B4-BE49-F238E27FC236}">
                <a16:creationId xmlns:a16="http://schemas.microsoft.com/office/drawing/2014/main" id="{BACD636F-74A6-4D30-BFDB-946D42301D5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2D0C2383-E2D9-416E-9CBB-806AF67D7B13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GB" altLang="en-US" sz="1200" b="0"/>
          </a:p>
        </p:txBody>
      </p:sp>
      <p:sp>
        <p:nvSpPr>
          <p:cNvPr id="33797" name="Date Placeholder 1">
            <a:extLst>
              <a:ext uri="{FF2B5EF4-FFF2-40B4-BE49-F238E27FC236}">
                <a16:creationId xmlns:a16="http://schemas.microsoft.com/office/drawing/2014/main" id="{FB12DD48-B2E6-4D06-BCC8-06ABFA901573}"/>
              </a:ext>
            </a:extLst>
          </p:cNvPr>
          <p:cNvSpPr>
            <a:spLocks noGrp="1" noChangeArrowheads="1"/>
          </p:cNvSpPr>
          <p:nvPr>
            <p:ph type="dt" idx="1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Nov 2020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5B2642-4DC0-413E-9BE8-8452253DF4F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DB2D86E-D628-4DA3-8CEA-022F40ABE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588" y="606425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557213" indent="-214313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8572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2001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15430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18859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2288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25717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29146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en-US" sz="2800" kern="0" dirty="0"/>
              <a:t>Diff Blackman and Diff Hamming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F328A1-9A05-40E1-A8FA-1EA01F58BFE7}"/>
              </a:ext>
            </a:extLst>
          </p:cNvPr>
          <p:cNvSpPr txBox="1"/>
          <p:nvPr/>
        </p:nvSpPr>
        <p:spPr>
          <a:xfrm>
            <a:off x="1977591" y="2564904"/>
            <a:ext cx="652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C000"/>
                </a:solidFill>
              </a:rPr>
              <a:t>Gap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4902CC1-1444-4656-98CA-1178774B4679}"/>
              </a:ext>
            </a:extLst>
          </p:cNvPr>
          <p:cNvCxnSpPr/>
          <p:nvPr/>
        </p:nvCxnSpPr>
        <p:spPr bwMode="auto">
          <a:xfrm>
            <a:off x="1907704" y="2564904"/>
            <a:ext cx="79208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1026371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53BA8-930B-4828-839D-A1C9E5892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Remarks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84838-55D9-4D89-9D4D-F32EDEA05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340" y="1830392"/>
            <a:ext cx="7770813" cy="447892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/>
              <a:t>Without FD windowing or TD pulse shaping, the residual correlation is above 0.3, whose attack signal quality is better than CP replay attack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/>
              <a:t>FD windowing or TD pulse shaping is essentially to reduce the attack signal 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/>
              <a:t>The FD windowing or TD pulse shaping improves both OFDM and TD pulse signals in similar 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/>
              <a:t>Ideal performance can be achieved for time advancement of 4+ (and even 3+) samples with proper TD pulse shaping</a:t>
            </a: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890649-7FC6-4350-82DA-D35456ADCB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21E72349-0AA7-4B28-99FF-D7FFD29083F4}" type="slidenum">
              <a:rPr lang="en-GB" altLang="en-US" smtClean="0"/>
              <a:pPr>
                <a:defRPr/>
              </a:pPr>
              <a:t>37</a:t>
            </a:fld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97ED6-F87B-477E-A829-01DDDCDA244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6CF169C-DAD8-409F-8761-922062B97D4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 2020</a:t>
            </a:r>
          </a:p>
        </p:txBody>
      </p:sp>
    </p:spTree>
    <p:extLst>
      <p:ext uri="{BB962C8B-B14F-4D97-AF65-F5344CB8AC3E}">
        <p14:creationId xmlns:p14="http://schemas.microsoft.com/office/powerpoint/2010/main" val="15931902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A98446F-EBD0-4337-9F3D-E1735ABF348C}"/>
              </a:ext>
            </a:extLst>
          </p:cNvPr>
          <p:cNvSpPr/>
          <p:nvPr/>
        </p:nvSpPr>
        <p:spPr bwMode="auto">
          <a:xfrm>
            <a:off x="2195736" y="5076152"/>
            <a:ext cx="4570596" cy="429541"/>
          </a:xfrm>
          <a:prstGeom prst="rect">
            <a:avLst/>
          </a:prstGeom>
          <a:gradFill>
            <a:gsLst>
              <a:gs pos="0">
                <a:srgbClr val="0070C0"/>
              </a:gs>
              <a:gs pos="4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353BA8-930B-4828-839D-A1C9E5892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Compound Attack to OFDM Signal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84838-55D9-4D89-9D4D-F32EDEA05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340" y="1830392"/>
            <a:ext cx="7770813" cy="145459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/>
              <a:t>Within the observation window of the FD attack, TD attack, e.g., linear MMSE attack can continuously send attack signal such that the attack quality is substantially improved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890649-7FC6-4350-82DA-D35456ADCB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21E72349-0AA7-4B28-99FF-D7FFD29083F4}" type="slidenum">
              <a:rPr lang="en-GB" altLang="en-US" smtClean="0"/>
              <a:pPr>
                <a:defRPr/>
              </a:pPr>
              <a:t>38</a:t>
            </a:fld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97ED6-F87B-477E-A829-01DDDCDA244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6CF169C-DAD8-409F-8761-922062B97D4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 2020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B61E872-E596-4F73-9445-F4077133FBBB}"/>
              </a:ext>
            </a:extLst>
          </p:cNvPr>
          <p:cNvCxnSpPr>
            <a:cxnSpLocks/>
          </p:cNvCxnSpPr>
          <p:nvPr/>
        </p:nvCxnSpPr>
        <p:spPr bwMode="auto">
          <a:xfrm>
            <a:off x="1794008" y="4499248"/>
            <a:ext cx="633670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5C5D5B8-A444-447E-BAA8-92C789C78277}"/>
              </a:ext>
            </a:extLst>
          </p:cNvPr>
          <p:cNvCxnSpPr>
            <a:cxnSpLocks/>
          </p:cNvCxnSpPr>
          <p:nvPr/>
        </p:nvCxnSpPr>
        <p:spPr bwMode="auto">
          <a:xfrm>
            <a:off x="1866016" y="5507360"/>
            <a:ext cx="633670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7AE62FB-FE61-4776-A4F2-FB3F851EECDF}"/>
              </a:ext>
            </a:extLst>
          </p:cNvPr>
          <p:cNvSpPr/>
          <p:nvPr/>
        </p:nvSpPr>
        <p:spPr bwMode="auto">
          <a:xfrm>
            <a:off x="2586096" y="4067200"/>
            <a:ext cx="4570596" cy="429541"/>
          </a:xfrm>
          <a:prstGeom prst="rect">
            <a:avLst/>
          </a:prstGeom>
          <a:gradFill>
            <a:gsLst>
              <a:gs pos="0">
                <a:srgbClr val="0070C0"/>
              </a:gs>
              <a:gs pos="4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A70AC5-3B7E-4EBE-B2A7-44C2BDAA479F}"/>
              </a:ext>
            </a:extLst>
          </p:cNvPr>
          <p:cNvSpPr txBox="1"/>
          <p:nvPr/>
        </p:nvSpPr>
        <p:spPr>
          <a:xfrm>
            <a:off x="8066653" y="4324117"/>
            <a:ext cx="6118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EA9703-8682-4525-B81A-16C0B82112AE}"/>
              </a:ext>
            </a:extLst>
          </p:cNvPr>
          <p:cNvSpPr txBox="1"/>
          <p:nvPr/>
        </p:nvSpPr>
        <p:spPr>
          <a:xfrm>
            <a:off x="8155160" y="5322694"/>
            <a:ext cx="6118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A6E248-2C5E-4892-B085-D621AB23F494}"/>
              </a:ext>
            </a:extLst>
          </p:cNvPr>
          <p:cNvSpPr/>
          <p:nvPr/>
        </p:nvSpPr>
        <p:spPr bwMode="auto">
          <a:xfrm>
            <a:off x="4629416" y="5077819"/>
            <a:ext cx="2143702" cy="4295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EF2E5DD-570E-47D3-97B8-B98390645E90}"/>
              </a:ext>
            </a:extLst>
          </p:cNvPr>
          <p:cNvCxnSpPr/>
          <p:nvPr/>
        </p:nvCxnSpPr>
        <p:spPr bwMode="auto">
          <a:xfrm flipH="1">
            <a:off x="6773118" y="4508783"/>
            <a:ext cx="383574" cy="58401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2BD60DE-612E-4B1B-A178-D3023BED7426}"/>
              </a:ext>
            </a:extLst>
          </p:cNvPr>
          <p:cNvCxnSpPr/>
          <p:nvPr/>
        </p:nvCxnSpPr>
        <p:spPr bwMode="auto">
          <a:xfrm flipH="1">
            <a:off x="4626296" y="4489626"/>
            <a:ext cx="383574" cy="58401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E426634-A90B-4B80-95C2-A99DE164DCBD}"/>
              </a:ext>
            </a:extLst>
          </p:cNvPr>
          <p:cNvSpPr txBox="1"/>
          <p:nvPr/>
        </p:nvSpPr>
        <p:spPr>
          <a:xfrm>
            <a:off x="332871" y="3986437"/>
            <a:ext cx="1728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Genuine signal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8B6952-3E9D-4DA2-817D-51B7E3CFF978}"/>
              </a:ext>
            </a:extLst>
          </p:cNvPr>
          <p:cNvSpPr txBox="1"/>
          <p:nvPr/>
        </p:nvSpPr>
        <p:spPr>
          <a:xfrm>
            <a:off x="386518" y="5045695"/>
            <a:ext cx="15424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Attack signal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DC2C3F2-5C5A-4F0B-A431-35A071794ED6}"/>
              </a:ext>
            </a:extLst>
          </p:cNvPr>
          <p:cNvSpPr/>
          <p:nvPr/>
        </p:nvSpPr>
        <p:spPr bwMode="auto">
          <a:xfrm>
            <a:off x="2195736" y="4885634"/>
            <a:ext cx="551022" cy="6192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4DCC176-A13F-4035-A177-EFC3F6E15ADC}"/>
              </a:ext>
            </a:extLst>
          </p:cNvPr>
          <p:cNvCxnSpPr/>
          <p:nvPr/>
        </p:nvCxnSpPr>
        <p:spPr bwMode="auto">
          <a:xfrm flipH="1">
            <a:off x="2724669" y="4500998"/>
            <a:ext cx="383574" cy="58401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B4A4FD9-040F-4F14-87B6-3C837BE02489}"/>
              </a:ext>
            </a:extLst>
          </p:cNvPr>
          <p:cNvSpPr txBox="1"/>
          <p:nvPr/>
        </p:nvSpPr>
        <p:spPr>
          <a:xfrm>
            <a:off x="3207947" y="4661327"/>
            <a:ext cx="1202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</a:rPr>
              <a:t>TD attack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763477-B97E-4725-9912-5BCAC5C151D2}"/>
              </a:ext>
            </a:extLst>
          </p:cNvPr>
          <p:cNvSpPr txBox="1"/>
          <p:nvPr/>
        </p:nvSpPr>
        <p:spPr>
          <a:xfrm>
            <a:off x="5337625" y="4661327"/>
            <a:ext cx="1188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</a:rPr>
              <a:t>FD attack</a:t>
            </a:r>
          </a:p>
        </p:txBody>
      </p:sp>
    </p:spTree>
    <p:extLst>
      <p:ext uri="{BB962C8B-B14F-4D97-AF65-F5344CB8AC3E}">
        <p14:creationId xmlns:p14="http://schemas.microsoft.com/office/powerpoint/2010/main" val="10116119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53BA8-930B-4828-839D-A1C9E5892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Summary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890649-7FC6-4350-82DA-D35456ADCB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21E72349-0AA7-4B28-99FF-D7FFD29083F4}" type="slidenum">
              <a:rPr lang="en-GB" altLang="en-US" smtClean="0"/>
              <a:pPr>
                <a:defRPr/>
              </a:pPr>
              <a:t>39</a:t>
            </a:fld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97ED6-F87B-477E-A829-01DDDCDA244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6CF169C-DAD8-409F-8761-922062B97D4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 2020</a:t>
            </a:r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18D1C5AE-6908-4284-9C7F-97A4AE9D3F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18958"/>
              </p:ext>
            </p:extLst>
          </p:nvPr>
        </p:nvGraphicFramePr>
        <p:xfrm>
          <a:off x="801581" y="1735861"/>
          <a:ext cx="7767490" cy="3674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572">
                  <a:extLst>
                    <a:ext uri="{9D8B030D-6E8A-4147-A177-3AD203B41FA5}">
                      <a16:colId xmlns:a16="http://schemas.microsoft.com/office/drawing/2014/main" val="1149258741"/>
                    </a:ext>
                  </a:extLst>
                </a:gridCol>
                <a:gridCol w="2002508">
                  <a:extLst>
                    <a:ext uri="{9D8B030D-6E8A-4147-A177-3AD203B41FA5}">
                      <a16:colId xmlns:a16="http://schemas.microsoft.com/office/drawing/2014/main" val="1742693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4055793897"/>
                    </a:ext>
                  </a:extLst>
                </a:gridCol>
                <a:gridCol w="2674194">
                  <a:extLst>
                    <a:ext uri="{9D8B030D-6E8A-4147-A177-3AD203B41FA5}">
                      <a16:colId xmlns:a16="http://schemas.microsoft.com/office/drawing/2014/main" val="2735322572"/>
                    </a:ext>
                  </a:extLst>
                </a:gridCol>
              </a:tblGrid>
              <a:tr h="757035">
                <a:tc gridSpan="2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1200"/>
                        </a:spcBef>
                      </a:pPr>
                      <a:r>
                        <a:rPr lang="en-US" sz="2800" dirty="0"/>
                        <a:t>OFDM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TD Pulse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504464"/>
                  </a:ext>
                </a:extLst>
              </a:tr>
              <a:tr h="7920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Implementation complexity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About the </a:t>
                      </a:r>
                      <a:r>
                        <a:rPr lang="en-US" sz="2000" b="1" i="1" dirty="0">
                          <a:solidFill>
                            <a:srgbClr val="C00000"/>
                          </a:solidFill>
                        </a:rPr>
                        <a:t>same</a:t>
                      </a:r>
                      <a:r>
                        <a:rPr lang="en-US" sz="2000" dirty="0"/>
                        <a:t> as OFDM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One </a:t>
                      </a:r>
                      <a:r>
                        <a:rPr lang="en-US" sz="2000" b="1" i="1" dirty="0">
                          <a:solidFill>
                            <a:srgbClr val="C00000"/>
                          </a:solidFill>
                        </a:rPr>
                        <a:t>more</a:t>
                      </a:r>
                      <a:r>
                        <a:rPr lang="en-US" sz="2000" dirty="0"/>
                        <a:t> FFT operation than OFDM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574505"/>
                  </a:ext>
                </a:extLst>
              </a:tr>
              <a:tr h="648072">
                <a:tc rowSpan="3">
                  <a:txBody>
                    <a:bodyPr/>
                    <a:lstStyle/>
                    <a:p>
                      <a:endParaRPr lang="en-US" sz="2000" dirty="0"/>
                    </a:p>
                    <a:p>
                      <a:endParaRPr lang="en-US" sz="2000" dirty="0"/>
                    </a:p>
                    <a:p>
                      <a:endParaRPr lang="en-US" sz="2000" dirty="0"/>
                    </a:p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Security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FD attack </a:t>
                      </a:r>
                      <a:r>
                        <a:rPr lang="en-US" sz="2000" i="1" dirty="0">
                          <a:solidFill>
                            <a:srgbClr val="0070C0"/>
                          </a:solidFill>
                        </a:rPr>
                        <a:t>O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en-US" sz="2000" i="1" dirty="0">
                          <a:solidFill>
                            <a:srgbClr val="0070C0"/>
                          </a:solidFill>
                        </a:rPr>
                        <a:t>N</a:t>
                      </a:r>
                      <a:r>
                        <a:rPr lang="en-US" sz="2000" baseline="30000" dirty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749472"/>
                  </a:ext>
                </a:extLst>
              </a:tr>
              <a:tr h="7200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TD attack </a:t>
                      </a:r>
                      <a:r>
                        <a:rPr lang="en-US" sz="2000" i="1" dirty="0">
                          <a:solidFill>
                            <a:srgbClr val="0070C0"/>
                          </a:solidFill>
                        </a:rPr>
                        <a:t>O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en-US" sz="2000" i="1" dirty="0">
                          <a:solidFill>
                            <a:srgbClr val="0070C0"/>
                          </a:solidFill>
                        </a:rPr>
                        <a:t>N</a:t>
                      </a:r>
                      <a:r>
                        <a:rPr lang="en-US" sz="2000" baseline="30000" dirty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  <a:p>
                      <a:pPr algn="ctr"/>
                      <a:r>
                        <a:rPr lang="en-US" sz="2000" dirty="0"/>
                        <a:t>Yes</a:t>
                      </a:r>
                      <a:endParaRPr lang="en-US" sz="2000" baseline="30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991601"/>
                  </a:ext>
                </a:extLst>
              </a:tr>
              <a:tr h="7569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70C0"/>
                          </a:solidFill>
                        </a:rPr>
                        <a:t>Overall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>
                          <a:solidFill>
                            <a:srgbClr val="C00000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>
                          <a:solidFill>
                            <a:srgbClr val="C00000"/>
                          </a:solidFill>
                        </a:rPr>
                        <a:t>Yes</a:t>
                      </a:r>
                      <a:endParaRPr lang="en-US" sz="2400" b="1" i="1" baseline="30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040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12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93FA-9622-4493-8926-A6224EDAB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5CB83-BA1F-4A90-9ECC-417B03CDB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55159"/>
            <a:ext cx="7770813" cy="4113213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proposals are on the table, OFDM-based [5] and time-domain pulse-based [4], which mainly differ by one FFT in implementation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[1-2], we showed that OFDM-based signal [5] is vulnerable to various frequency-domain attacks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[4], time-domain pulse signal was proposed, which is similar to UWB  and immune to FD attacks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contribution, we present a time-domain attack applicable to both TD pulse signal and OFDM signal. In addition, the protection scheme against TD attacks is proposed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229D54-76BC-469C-96D9-7169207616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21E72349-0AA7-4B28-99FF-D7FFD29083F4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09EF0-E040-42B3-B360-D8E2784BEF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Dec 2020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FB11B3A-9663-4455-B8F5-F60B3A8A9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86772"/>
            <a:ext cx="1919816" cy="203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F7D85B83-5191-486F-87CA-5912DC17DEA9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5"/>
            <a:ext cx="3184520" cy="180975"/>
          </a:xfrm>
        </p:spPr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92382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53BA8-930B-4828-839D-A1C9E5892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701" y="592247"/>
            <a:ext cx="7770813" cy="1065213"/>
          </a:xfrm>
        </p:spPr>
        <p:txBody>
          <a:bodyPr/>
          <a:lstStyle/>
          <a:p>
            <a:r>
              <a:rPr lang="en-US" altLang="zh-CN" sz="2800" dirty="0"/>
              <a:t>Face Mask and Face Shield 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890649-7FC6-4350-82DA-D35456ADCB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21E72349-0AA7-4B28-99FF-D7FFD29083F4}" type="slidenum">
              <a:rPr lang="en-GB" altLang="en-US" smtClean="0"/>
              <a:pPr>
                <a:defRPr/>
              </a:pPr>
              <a:t>40</a:t>
            </a:fld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97ED6-F87B-477E-A829-01DDDCDA244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6CF169C-DAD8-409F-8761-922062B97D4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F0D75B-5772-4E36-8C6B-D0268EEEA235}"/>
              </a:ext>
            </a:extLst>
          </p:cNvPr>
          <p:cNvSpPr/>
          <p:nvPr/>
        </p:nvSpPr>
        <p:spPr bwMode="auto">
          <a:xfrm rot="20270695">
            <a:off x="5563875" y="3907990"/>
            <a:ext cx="1346345" cy="157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5EA8D11-9D1E-4AAC-8EC7-6D20EDCE7AA2}"/>
              </a:ext>
            </a:extLst>
          </p:cNvPr>
          <p:cNvSpPr/>
          <p:nvPr/>
        </p:nvSpPr>
        <p:spPr bwMode="auto">
          <a:xfrm>
            <a:off x="117668" y="5582325"/>
            <a:ext cx="3855910" cy="8611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FD attacks</a:t>
            </a:r>
          </a:p>
        </p:txBody>
      </p:sp>
      <p:pic>
        <p:nvPicPr>
          <p:cNvPr id="17424" name="Picture 16" descr="Face Mask Stock Illustrations – 126,269 Face Mask Stock Illustrations,  Vectors &amp; Clipart - Dreamstime">
            <a:extLst>
              <a:ext uri="{FF2B5EF4-FFF2-40B4-BE49-F238E27FC236}">
                <a16:creationId xmlns:a16="http://schemas.microsoft.com/office/drawing/2014/main" id="{604E29BF-82F6-4CA3-8692-D9CDA1BD7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189" y="2822661"/>
            <a:ext cx="5159024" cy="343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Content Placeholder 2">
            <a:extLst>
              <a:ext uri="{FF2B5EF4-FFF2-40B4-BE49-F238E27FC236}">
                <a16:creationId xmlns:a16="http://schemas.microsoft.com/office/drawing/2014/main" id="{41FD6D99-F39F-4E0F-98BC-51F1D8179957}"/>
              </a:ext>
            </a:extLst>
          </p:cNvPr>
          <p:cNvSpPr txBox="1">
            <a:spLocks/>
          </p:cNvSpPr>
          <p:nvPr/>
        </p:nvSpPr>
        <p:spPr bwMode="auto">
          <a:xfrm>
            <a:off x="621383" y="1497954"/>
            <a:ext cx="8055073" cy="13549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257175" indent="-257175" algn="l" defTabSz="336947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36947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500">
                <a:solidFill>
                  <a:srgbClr val="000000"/>
                </a:solidFill>
                <a:latin typeface="+mn-lt"/>
                <a:ea typeface="+mn-ea"/>
              </a:defRPr>
            </a:lvl2pPr>
            <a:lvl3pPr marL="857250" indent="-171450" algn="l" defTabSz="336947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2001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4pPr>
            <a:lvl5pPr marL="15430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18859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2288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25717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29146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kern="0" dirty="0"/>
              <a:t>Face shield is like the TD pulse shaping to prevent TD attacks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kern="0" dirty="0"/>
              <a:t>Face mask is like the FFT to prevent FD attacks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BD7043-9C55-412F-BB35-6430AD7A1C4D}"/>
              </a:ext>
            </a:extLst>
          </p:cNvPr>
          <p:cNvSpPr txBox="1"/>
          <p:nvPr/>
        </p:nvSpPr>
        <p:spPr>
          <a:xfrm>
            <a:off x="2699792" y="2175717"/>
            <a:ext cx="3412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We need both protections!</a:t>
            </a:r>
          </a:p>
        </p:txBody>
      </p:sp>
    </p:spTree>
    <p:extLst>
      <p:ext uri="{BB962C8B-B14F-4D97-AF65-F5344CB8AC3E}">
        <p14:creationId xmlns:p14="http://schemas.microsoft.com/office/powerpoint/2010/main" val="38575884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53BA8-930B-4828-839D-A1C9E5892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Conclusions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84838-55D9-4D89-9D4D-F32EDEA05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340" y="1830392"/>
            <a:ext cx="7770813" cy="447892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/>
              <a:t>Time-domain attack is developed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/>
              <a:t>TD attack such as linear MMSE filter is of low implementation complexity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/>
              <a:t>TD attack has similar performances in attacking OFDM and TD pulse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/>
              <a:t>Sounding signal without FD windowing or TD pulse shaping is vulnerable to TD attack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/>
              <a:t>TD attack can work together with FD attack to attack OFDM signal </a:t>
            </a: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890649-7FC6-4350-82DA-D35456ADCB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21E72349-0AA7-4B28-99FF-D7FFD29083F4}" type="slidenum">
              <a:rPr lang="en-GB" altLang="en-US" smtClean="0"/>
              <a:pPr>
                <a:defRPr/>
              </a:pPr>
              <a:t>41</a:t>
            </a:fld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97ED6-F87B-477E-A829-01DDDCDA244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6CF169C-DAD8-409F-8761-922062B97D4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Oct 2020</a:t>
            </a:r>
          </a:p>
        </p:txBody>
      </p:sp>
    </p:spTree>
    <p:extLst>
      <p:ext uri="{BB962C8B-B14F-4D97-AF65-F5344CB8AC3E}">
        <p14:creationId xmlns:p14="http://schemas.microsoft.com/office/powerpoint/2010/main" val="40590701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E5954822-15F1-4A4B-AEC3-74E44FF975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Reference</a:t>
            </a:r>
            <a:endParaRPr lang="en-US" altLang="en-US" dirty="0"/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E1FCB040-EA63-4F33-AD31-20E4A5FB0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00807"/>
            <a:ext cx="7772400" cy="4471391"/>
          </a:xfrm>
        </p:spPr>
        <p:txBody>
          <a:bodyPr/>
          <a:lstStyle/>
          <a:p>
            <a:pPr marL="365760" lvl="4" indent="-457200" algn="just">
              <a:defRPr/>
            </a:pPr>
            <a:r>
              <a:rPr lang="en-GB" altLang="en-US" sz="1800" dirty="0">
                <a:ea typeface="SimSun" panose="02010600030101010101" pitchFamily="2" charset="-122"/>
              </a:rPr>
              <a:t>[1] Q. Li, F. Jiang, X. Chen, and R. Stacey, “</a:t>
            </a:r>
            <a:r>
              <a:rPr lang="en-US" altLang="en-US" sz="1800" dirty="0">
                <a:ea typeface="SimSun" panose="02010600030101010101" pitchFamily="2" charset="-122"/>
              </a:rPr>
              <a:t>Attacks to Fully Random QPSK Sounding Signal,” doc: IEEE 802.11-20-0710r1.</a:t>
            </a:r>
          </a:p>
          <a:p>
            <a:pPr marL="365760" lvl="4" indent="-457200" algn="just">
              <a:defRPr/>
            </a:pPr>
            <a:r>
              <a:rPr lang="en-US" sz="1800" dirty="0"/>
              <a:t>[2]</a:t>
            </a:r>
            <a:r>
              <a:rPr lang="en-GB" altLang="en-US" sz="1800" dirty="0">
                <a:ea typeface="SimSun" panose="02010600030101010101" pitchFamily="2" charset="-122"/>
              </a:rPr>
              <a:t> F. Jiang, Q. Li, X. Chen, and R. Stacey, “</a:t>
            </a:r>
            <a:r>
              <a:rPr lang="en-US" altLang="en-US" sz="1800" dirty="0">
                <a:ea typeface="SimSun" panose="02010600030101010101" pitchFamily="2" charset="-122"/>
              </a:rPr>
              <a:t>Attacks to Fully Random 64QAM Sounding Signal,” doc: IEEE 802.11-20-0964r0</a:t>
            </a:r>
            <a:r>
              <a:rPr lang="en-US" sz="1800" dirty="0"/>
              <a:t>.</a:t>
            </a:r>
            <a:endParaRPr lang="en-US" altLang="en-US" sz="1800" dirty="0">
              <a:ea typeface="SimSun" panose="02010600030101010101" pitchFamily="2" charset="-122"/>
            </a:endParaRPr>
          </a:p>
          <a:p>
            <a:pPr marL="320040" lvl="4" indent="-457200">
              <a:defRPr/>
            </a:pPr>
            <a:r>
              <a:rPr lang="en-GB" altLang="en-US" sz="1800" dirty="0">
                <a:ea typeface="SimSun" panose="02010600030101010101" pitchFamily="2" charset="-122"/>
              </a:rPr>
              <a:t>[3] </a:t>
            </a:r>
            <a:r>
              <a:rPr lang="en-US" sz="1800" dirty="0">
                <a:ea typeface="SimSun" panose="02010600030101010101" pitchFamily="2" charset="-122"/>
              </a:rPr>
              <a:t>A. </a:t>
            </a:r>
            <a:r>
              <a:rPr lang="en-US" sz="1800" dirty="0" err="1">
                <a:ea typeface="SimSun" panose="02010600030101010101" pitchFamily="2" charset="-122"/>
              </a:rPr>
              <a:t>Dabah</a:t>
            </a:r>
            <a:r>
              <a:rPr lang="en-US" sz="1800" dirty="0">
                <a:ea typeface="SimSun" panose="02010600030101010101" pitchFamily="2" charset="-122"/>
              </a:rPr>
              <a:t>, et al., </a:t>
            </a:r>
            <a:r>
              <a:rPr lang="en-GB" altLang="en-US" sz="1800" dirty="0">
                <a:ea typeface="SimSun" panose="02010600030101010101" pitchFamily="2" charset="-122"/>
              </a:rPr>
              <a:t>“</a:t>
            </a:r>
            <a:r>
              <a:rPr lang="en-US" sz="1800" dirty="0">
                <a:ea typeface="SimSun" panose="02010600030101010101" pitchFamily="2" charset="-122"/>
              </a:rPr>
              <a:t>Performance / Complexity Trade-</a:t>
            </a:r>
            <a:r>
              <a:rPr lang="en-US" sz="1800" dirty="0" err="1">
                <a:ea typeface="SimSun" panose="02010600030101010101" pitchFamily="2" charset="-122"/>
              </a:rPr>
              <a:t>os</a:t>
            </a:r>
            <a:r>
              <a:rPr lang="en-US" sz="1800" dirty="0">
                <a:ea typeface="SimSun" panose="02010600030101010101" pitchFamily="2" charset="-122"/>
              </a:rPr>
              <a:t> of the Sphere </a:t>
            </a:r>
            <a:r>
              <a:rPr lang="da-DK" sz="1800" dirty="0">
                <a:ea typeface="SimSun" panose="02010600030101010101" pitchFamily="2" charset="-122"/>
              </a:rPr>
              <a:t>Decoder Algorithm for Massive MIMO Systems,” https://arxiv.org/pdf/2002.09561.pdf.</a:t>
            </a:r>
            <a:endParaRPr lang="en-GB" altLang="en-US" sz="1800" dirty="0">
              <a:ea typeface="SimSun" panose="02010600030101010101" pitchFamily="2" charset="-122"/>
            </a:endParaRPr>
          </a:p>
          <a:p>
            <a:pPr marL="320040" lvl="4" indent="-457200">
              <a:defRPr/>
            </a:pPr>
            <a:r>
              <a:rPr lang="en-GB" altLang="en-US" sz="1800" dirty="0">
                <a:ea typeface="SimSun" panose="02010600030101010101" pitchFamily="2" charset="-122"/>
              </a:rPr>
              <a:t>[4] C. Berger, “</a:t>
            </a:r>
            <a:r>
              <a:rPr lang="en-US" sz="1800" dirty="0"/>
              <a:t>Secure LTF using DFT </a:t>
            </a:r>
            <a:r>
              <a:rPr lang="en-US" sz="1800" dirty="0" err="1"/>
              <a:t>Precdoded</a:t>
            </a:r>
            <a:r>
              <a:rPr lang="en-US" sz="1800" dirty="0"/>
              <a:t> OFDM</a:t>
            </a:r>
            <a:r>
              <a:rPr lang="en-US" altLang="en-US" sz="1800" dirty="0"/>
              <a:t>,</a:t>
            </a:r>
            <a:r>
              <a:rPr lang="en-US" altLang="en-US" sz="1800" dirty="0">
                <a:ea typeface="SimSun" panose="02010600030101010101" pitchFamily="2" charset="-122"/>
              </a:rPr>
              <a:t>” doc: IEEE 802.11-20-1097r1</a:t>
            </a:r>
            <a:r>
              <a:rPr lang="en-US" sz="1800" dirty="0"/>
              <a:t>. </a:t>
            </a:r>
          </a:p>
          <a:p>
            <a:pPr marL="320040" lvl="4" indent="-457200">
              <a:defRPr/>
            </a:pPr>
            <a:r>
              <a:rPr lang="en-GB" altLang="en-US" sz="1800" dirty="0">
                <a:ea typeface="SimSun" panose="02010600030101010101" pitchFamily="2" charset="-122"/>
              </a:rPr>
              <a:t>[5] B. Tian, </a:t>
            </a:r>
            <a:r>
              <a:rPr lang="en-GB" altLang="en-US" sz="1800" i="1" dirty="0">
                <a:ea typeface="SimSun" panose="02010600030101010101" pitchFamily="2" charset="-122"/>
              </a:rPr>
              <a:t>et al.</a:t>
            </a:r>
            <a:r>
              <a:rPr lang="en-GB" altLang="en-US" sz="1800" dirty="0">
                <a:ea typeface="SimSun" panose="02010600030101010101" pitchFamily="2" charset="-122"/>
              </a:rPr>
              <a:t>, “11az </a:t>
            </a:r>
            <a:r>
              <a:rPr lang="en-US" sz="1800" dirty="0"/>
              <a:t>Secure LTF Design</a:t>
            </a:r>
            <a:r>
              <a:rPr lang="en-US" altLang="en-US" sz="1800" dirty="0"/>
              <a:t>,</a:t>
            </a:r>
            <a:r>
              <a:rPr lang="en-US" altLang="en-US" sz="1800" dirty="0">
                <a:ea typeface="SimSun" panose="02010600030101010101" pitchFamily="2" charset="-122"/>
              </a:rPr>
              <a:t>” doc: IEEE 802.11-20-836r0</a:t>
            </a:r>
            <a:r>
              <a:rPr lang="en-US" sz="1800" dirty="0"/>
              <a:t>. </a:t>
            </a:r>
            <a:endParaRPr lang="en-US" altLang="en-US" sz="1800" dirty="0">
              <a:ea typeface="SimSun" panose="02010600030101010101" pitchFamily="2" charset="-122"/>
            </a:endParaRPr>
          </a:p>
          <a:p>
            <a:pPr marL="320040" lvl="4" indent="-457200">
              <a:defRPr/>
            </a:pPr>
            <a:endParaRPr lang="en-US" altLang="en-US" sz="1800" dirty="0">
              <a:ea typeface="SimSun" panose="02010600030101010101" pitchFamily="2" charset="-122"/>
            </a:endParaRPr>
          </a:p>
          <a:p>
            <a:pPr marL="320040" lvl="4" indent="-457200">
              <a:defRPr/>
            </a:pPr>
            <a:endParaRPr lang="en-US" altLang="en-US" sz="1800" dirty="0">
              <a:ea typeface="SimSun" panose="02010600030101010101" pitchFamily="2" charset="-122"/>
            </a:endParaRPr>
          </a:p>
          <a:p>
            <a:pPr marL="0" lvl="4" indent="0" eaLnBrk="1" hangingPunct="1">
              <a:buFontTx/>
              <a:buNone/>
              <a:defRPr/>
            </a:pPr>
            <a:endParaRPr lang="en-GB" altLang="en-US" sz="2000" dirty="0">
              <a:ea typeface="SimSun" panose="02010600030101010101" pitchFamily="2" charset="-122"/>
            </a:endParaRPr>
          </a:p>
        </p:txBody>
      </p:sp>
      <p:sp>
        <p:nvSpPr>
          <p:cNvPr id="33796" name="Slide Number Placeholder 4">
            <a:extLst>
              <a:ext uri="{FF2B5EF4-FFF2-40B4-BE49-F238E27FC236}">
                <a16:creationId xmlns:a16="http://schemas.microsoft.com/office/drawing/2014/main" id="{BACD636F-74A6-4D30-BFDB-946D42301D5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2D0C2383-E2D9-416E-9CBB-806AF67D7B13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GB" altLang="en-US" sz="1200" b="0"/>
          </a:p>
        </p:txBody>
      </p:sp>
      <p:sp>
        <p:nvSpPr>
          <p:cNvPr id="33797" name="Date Placeholder 1">
            <a:extLst>
              <a:ext uri="{FF2B5EF4-FFF2-40B4-BE49-F238E27FC236}">
                <a16:creationId xmlns:a16="http://schemas.microsoft.com/office/drawing/2014/main" id="{FB12DD48-B2E6-4D06-BCC8-06ABFA901573}"/>
              </a:ext>
            </a:extLst>
          </p:cNvPr>
          <p:cNvSpPr>
            <a:spLocks noGrp="1" noChangeArrowheads="1"/>
          </p:cNvSpPr>
          <p:nvPr>
            <p:ph type="dt" idx="1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May 2020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5B2642-4DC0-413E-9BE8-8452253DF4F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E5954822-15F1-4A4B-AEC3-74E44FF975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6274" y="2492896"/>
            <a:ext cx="7770813" cy="1065213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Backup</a:t>
            </a:r>
            <a:endParaRPr lang="en-US" altLang="en-US" dirty="0"/>
          </a:p>
        </p:txBody>
      </p:sp>
      <p:sp>
        <p:nvSpPr>
          <p:cNvPr id="33796" name="Slide Number Placeholder 4">
            <a:extLst>
              <a:ext uri="{FF2B5EF4-FFF2-40B4-BE49-F238E27FC236}">
                <a16:creationId xmlns:a16="http://schemas.microsoft.com/office/drawing/2014/main" id="{BACD636F-74A6-4D30-BFDB-946D42301D5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2D0C2383-E2D9-416E-9CBB-806AF67D7B13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GB" altLang="en-US" sz="1200" b="0"/>
          </a:p>
        </p:txBody>
      </p:sp>
      <p:sp>
        <p:nvSpPr>
          <p:cNvPr id="33797" name="Date Placeholder 1">
            <a:extLst>
              <a:ext uri="{FF2B5EF4-FFF2-40B4-BE49-F238E27FC236}">
                <a16:creationId xmlns:a16="http://schemas.microsoft.com/office/drawing/2014/main" id="{FB12DD48-B2E6-4D06-BCC8-06ABFA901573}"/>
              </a:ext>
            </a:extLst>
          </p:cNvPr>
          <p:cNvSpPr>
            <a:spLocks noGrp="1" noChangeArrowheads="1"/>
          </p:cNvSpPr>
          <p:nvPr>
            <p:ph type="dt" idx="1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Oct 2020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5B2642-4DC0-413E-9BE8-8452253DF4F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596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53BA8-930B-4828-839D-A1C9E5892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701" y="592247"/>
            <a:ext cx="7770813" cy="1065213"/>
          </a:xfrm>
        </p:spPr>
        <p:txBody>
          <a:bodyPr/>
          <a:lstStyle/>
          <a:p>
            <a:r>
              <a:rPr lang="en-US" sz="3200" dirty="0"/>
              <a:t>Cardboard vs. Metal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890649-7FC6-4350-82DA-D35456ADCB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21E72349-0AA7-4B28-99FF-D7FFD29083F4}" type="slidenum">
              <a:rPr lang="en-GB" altLang="en-US" smtClean="0"/>
              <a:pPr>
                <a:defRPr/>
              </a:pPr>
              <a:t>44</a:t>
            </a:fld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97ED6-F87B-477E-A829-01DDDCDA244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6CF169C-DAD8-409F-8761-922062B97D4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 2020</a:t>
            </a:r>
          </a:p>
        </p:txBody>
      </p:sp>
      <p:pic>
        <p:nvPicPr>
          <p:cNvPr id="17412" name="Picture 4" descr="Men and shield">
            <a:extLst>
              <a:ext uri="{FF2B5EF4-FFF2-40B4-BE49-F238E27FC236}">
                <a16:creationId xmlns:a16="http://schemas.microsoft.com/office/drawing/2014/main" id="{0CA49638-DCAB-4849-86AD-A23C60146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763" y="1865309"/>
            <a:ext cx="2991670" cy="319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iding Stock Illustrations – 8,011 Hiding Stock Illustrations, Vectors &amp;  Clipart - Dreamstime">
            <a:extLst>
              <a:ext uri="{FF2B5EF4-FFF2-40B4-BE49-F238E27FC236}">
                <a16:creationId xmlns:a16="http://schemas.microsoft.com/office/drawing/2014/main" id="{3651207D-6FEC-4D99-93C6-9313DD6F4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71" y="2852936"/>
            <a:ext cx="3275856" cy="350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Picture 12" descr="Pin on DIY">
            <a:extLst>
              <a:ext uri="{FF2B5EF4-FFF2-40B4-BE49-F238E27FC236}">
                <a16:creationId xmlns:a16="http://schemas.microsoft.com/office/drawing/2014/main" id="{2DF24E77-5539-41D9-B4B9-708F04235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842" y="3362401"/>
            <a:ext cx="2422542" cy="1162821"/>
          </a:xfrm>
          <a:prstGeom prst="rect">
            <a:avLst/>
          </a:prstGeom>
          <a:solidFill>
            <a:srgbClr val="FFFFFF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18ACFE-5465-424F-A8EA-CDC61A17ACDB}"/>
              </a:ext>
            </a:extLst>
          </p:cNvPr>
          <p:cNvSpPr txBox="1"/>
          <p:nvPr/>
        </p:nvSpPr>
        <p:spPr>
          <a:xfrm rot="366145">
            <a:off x="661395" y="4616684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OFDM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22BFA2-BC8E-4738-99D7-AABF09366CA7}"/>
              </a:ext>
            </a:extLst>
          </p:cNvPr>
          <p:cNvSpPr/>
          <p:nvPr/>
        </p:nvSpPr>
        <p:spPr bwMode="auto">
          <a:xfrm rot="19816854">
            <a:off x="3354949" y="3016956"/>
            <a:ext cx="1396216" cy="4276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CD0E72-7F09-4749-8972-24E1D6D7B0FC}"/>
              </a:ext>
            </a:extLst>
          </p:cNvPr>
          <p:cNvSpPr/>
          <p:nvPr/>
        </p:nvSpPr>
        <p:spPr bwMode="auto">
          <a:xfrm rot="20270695">
            <a:off x="3288006" y="2952257"/>
            <a:ext cx="1896795" cy="6313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EE7141-38C2-4F39-8087-7002F0AB8DF0}"/>
              </a:ext>
            </a:extLst>
          </p:cNvPr>
          <p:cNvSpPr/>
          <p:nvPr/>
        </p:nvSpPr>
        <p:spPr bwMode="auto">
          <a:xfrm>
            <a:off x="4648168" y="2718290"/>
            <a:ext cx="1396216" cy="4276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F0D75B-5772-4E36-8C6B-D0268EEEA235}"/>
              </a:ext>
            </a:extLst>
          </p:cNvPr>
          <p:cNvSpPr/>
          <p:nvPr/>
        </p:nvSpPr>
        <p:spPr bwMode="auto">
          <a:xfrm rot="20270695">
            <a:off x="5563875" y="3907990"/>
            <a:ext cx="1346345" cy="157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7B0C048-7088-4CDE-9A0B-F3CD42B1C0D6}"/>
              </a:ext>
            </a:extLst>
          </p:cNvPr>
          <p:cNvSpPr/>
          <p:nvPr/>
        </p:nvSpPr>
        <p:spPr bwMode="auto">
          <a:xfrm>
            <a:off x="6682414" y="4455803"/>
            <a:ext cx="2461586" cy="79038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735B62-03A0-4667-8E0E-4C5808B3CB4C}"/>
              </a:ext>
            </a:extLst>
          </p:cNvPr>
          <p:cNvSpPr/>
          <p:nvPr/>
        </p:nvSpPr>
        <p:spPr bwMode="auto">
          <a:xfrm rot="20378707">
            <a:off x="3955124" y="2933177"/>
            <a:ext cx="1281492" cy="66987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6" charset="0"/>
                <a:ea typeface="MS Gothic" charset="-128"/>
              </a:rPr>
              <a:t>FFT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5EA8D11-9D1E-4AAC-8EC7-6D20EDCE7AA2}"/>
              </a:ext>
            </a:extLst>
          </p:cNvPr>
          <p:cNvSpPr/>
          <p:nvPr/>
        </p:nvSpPr>
        <p:spPr bwMode="auto">
          <a:xfrm>
            <a:off x="117668" y="5582325"/>
            <a:ext cx="3855910" cy="8611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FD attacks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E2BC73-720A-41B4-B5AD-963A0BE90F39}"/>
              </a:ext>
            </a:extLst>
          </p:cNvPr>
          <p:cNvSpPr txBox="1"/>
          <p:nvPr/>
        </p:nvSpPr>
        <p:spPr>
          <a:xfrm rot="20795490">
            <a:off x="7514093" y="2668109"/>
            <a:ext cx="966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TD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9E25DFA-1F7D-470C-82E9-D90D3DD65AA0}"/>
              </a:ext>
            </a:extLst>
          </p:cNvPr>
          <p:cNvGrpSpPr/>
          <p:nvPr/>
        </p:nvGrpSpPr>
        <p:grpSpPr>
          <a:xfrm rot="18527116">
            <a:off x="914577" y="4984515"/>
            <a:ext cx="1245202" cy="265739"/>
            <a:chOff x="825313" y="1921409"/>
            <a:chExt cx="1245202" cy="265739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737A236-929C-4196-8B0E-30F1453A49B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99592" y="2043917"/>
              <a:ext cx="1170923" cy="22464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5DA548D-CC0D-4625-B387-1DAFB5E85F7B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825314" y="1928928"/>
              <a:ext cx="88017" cy="11184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346DA62-0BAB-4413-BA3C-9E7AC148AB79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913331" y="1921409"/>
              <a:ext cx="88017" cy="11184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B4B1143-8BC9-4F74-866A-DDE9D25D8D18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001348" y="1924546"/>
              <a:ext cx="88017" cy="11184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2718DE1-9B04-4D71-8F97-5907473950E5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089365" y="1932072"/>
              <a:ext cx="88017" cy="11184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06BD62B-E51A-468B-ABD8-4ED1C660384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25313" y="2044871"/>
              <a:ext cx="92923" cy="13335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2763C5F-786F-47F0-BC30-885145E5D276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177382" y="1928928"/>
              <a:ext cx="88017" cy="11184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C8FB1F4-3D42-4BAF-A1F8-C4B217FAD3D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13331" y="2049942"/>
              <a:ext cx="92923" cy="13335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A3837BF-DD67-4501-8713-82F84F72A6E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92514" y="2048988"/>
              <a:ext cx="92923" cy="13335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38796B4-183E-429E-8194-CC4D74DE210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080050" y="2053793"/>
              <a:ext cx="92923" cy="13335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8B569A2-2969-45E8-B985-253FAE04DF4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168068" y="2043917"/>
              <a:ext cx="92923" cy="13335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119F7E0-319D-4E8E-9043-63A032E26310}"/>
              </a:ext>
            </a:extLst>
          </p:cNvPr>
          <p:cNvGrpSpPr/>
          <p:nvPr/>
        </p:nvGrpSpPr>
        <p:grpSpPr>
          <a:xfrm rot="861215">
            <a:off x="7751" y="4322935"/>
            <a:ext cx="1245202" cy="265739"/>
            <a:chOff x="825313" y="1921409"/>
            <a:chExt cx="1245202" cy="265739"/>
          </a:xfrm>
        </p:grpSpPr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0C38A909-D5B4-4DE9-B074-5FF9DDDBE7E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99592" y="2043917"/>
              <a:ext cx="1170923" cy="22464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2EF07DE-9F90-4401-BD5A-0D9D004C48E1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825314" y="1928928"/>
              <a:ext cx="88017" cy="11184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9FF2662-41EE-47E2-9F4E-381CE6DB7CD0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913331" y="1921409"/>
              <a:ext cx="88017" cy="11184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05BDE66-6D38-44C6-BB1E-4B95F29A6310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001348" y="1924546"/>
              <a:ext cx="88017" cy="11184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ADE7D5E-CAE9-4E01-AEDB-F658688C00F9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089365" y="1932072"/>
              <a:ext cx="88017" cy="11184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5FA87D3-F500-4096-A04C-CF4D41BD374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25313" y="2044871"/>
              <a:ext cx="92923" cy="13335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4711C934-1508-4B30-B9CC-0BB080A858D7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177382" y="1928928"/>
              <a:ext cx="88017" cy="11184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EC88A19-127C-4268-ABB4-66AF884952A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13331" y="2049942"/>
              <a:ext cx="92923" cy="13335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ACF16F2-1C26-4540-BAEF-29D06C7A402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92514" y="2048988"/>
              <a:ext cx="92923" cy="13335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2057C98-FCC8-40C5-89D9-16F198710AE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080050" y="2053793"/>
              <a:ext cx="92923" cy="13335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5933BD1-8D94-42B8-B653-EEFB9C5501F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168068" y="2043917"/>
              <a:ext cx="92923" cy="13335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6DAED45C-60E7-40C4-8EAF-F4EBE6693CF0}"/>
              </a:ext>
            </a:extLst>
          </p:cNvPr>
          <p:cNvSpPr txBox="1"/>
          <p:nvPr/>
        </p:nvSpPr>
        <p:spPr>
          <a:xfrm>
            <a:off x="6985643" y="5204360"/>
            <a:ext cx="1728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FD attacks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24BA152-4C19-46CC-A3DD-34BDEFEC23CE}"/>
              </a:ext>
            </a:extLst>
          </p:cNvPr>
          <p:cNvGrpSpPr/>
          <p:nvPr/>
        </p:nvGrpSpPr>
        <p:grpSpPr>
          <a:xfrm rot="861215">
            <a:off x="7177497" y="4734569"/>
            <a:ext cx="1245202" cy="265739"/>
            <a:chOff x="825313" y="1921409"/>
            <a:chExt cx="1245202" cy="265739"/>
          </a:xfrm>
        </p:grpSpPr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E5ADE288-6EA7-401A-863B-F9700D44488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99592" y="2043917"/>
              <a:ext cx="1170923" cy="22464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C4F1242-9BBF-4018-8A48-519CDFAD2B6E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825314" y="1928928"/>
              <a:ext cx="88017" cy="11184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76090FC-E552-4EF9-8E75-5C089CEC7B42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913331" y="1921409"/>
              <a:ext cx="88017" cy="11184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23EBA1A-AC34-4F21-9343-8C07EE46ABDE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001348" y="1924546"/>
              <a:ext cx="88017" cy="11184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6AD955E-08E8-43FC-85DA-69E3A83F0952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089365" y="1932072"/>
              <a:ext cx="88017" cy="11184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7190DBF-CC08-4673-BDE6-B2CA5C80ED8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25313" y="2044871"/>
              <a:ext cx="92923" cy="13335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82A81E3D-63AD-42B8-B418-D2B724D8BF1D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177382" y="1928928"/>
              <a:ext cx="88017" cy="11184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A17C85B-2FDF-4DCF-BF7A-0FA8471C1B9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13331" y="2049942"/>
              <a:ext cx="92923" cy="13335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879F9AD1-EB7C-41EA-8F93-57803E629B8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92514" y="2048988"/>
              <a:ext cx="92923" cy="13335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F80D7FF8-F491-4CBE-BC1D-E672633F5B6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080050" y="2053793"/>
              <a:ext cx="92923" cy="13335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76A3609E-4F25-4D80-9D5F-EE1CFEA8C28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168068" y="2043917"/>
              <a:ext cx="92923" cy="13335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E8AFE11D-A407-4207-8703-A104ACF2CD4E}"/>
              </a:ext>
            </a:extLst>
          </p:cNvPr>
          <p:cNvGrpSpPr/>
          <p:nvPr/>
        </p:nvGrpSpPr>
        <p:grpSpPr>
          <a:xfrm rot="16934065">
            <a:off x="8174916" y="4630255"/>
            <a:ext cx="1245202" cy="265739"/>
            <a:chOff x="825313" y="1921409"/>
            <a:chExt cx="1245202" cy="265739"/>
          </a:xfrm>
        </p:grpSpPr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698759FF-4FEE-424F-BB67-BD7E8038FA8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99592" y="2043917"/>
              <a:ext cx="1170923" cy="22464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B71F95F-D9CB-422F-B39F-3C28DFCBFBAB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825314" y="1928928"/>
              <a:ext cx="88017" cy="11184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08544695-3054-4BB0-84B0-DBA341921B25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913331" y="1921409"/>
              <a:ext cx="88017" cy="11184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2D600C1-EC61-40E8-B007-A8850238C064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001348" y="1924546"/>
              <a:ext cx="88017" cy="11184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A2A079D-F749-4C57-8BDD-A20DA0E85332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089365" y="1932072"/>
              <a:ext cx="88017" cy="11184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C54CF08F-BE0F-412A-A3CD-51B07F68EC0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25313" y="2044871"/>
              <a:ext cx="92923" cy="13335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4C22A27C-2B4B-4718-A77D-B41881EB75C6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177382" y="1928928"/>
              <a:ext cx="88017" cy="11184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A7ABD8F0-2BED-4FFA-BC8E-E3E0CB0017F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13331" y="2049942"/>
              <a:ext cx="92923" cy="13335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B6BE4CD-A91C-43F8-9FCF-750B1EE7B70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92514" y="2048988"/>
              <a:ext cx="92923" cy="13335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069C2C9C-DB59-4FC4-B76E-97D76214457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080050" y="2053793"/>
              <a:ext cx="92923" cy="13335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F6DDA6BD-A61E-4D91-B6FD-5807D7E27D6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168068" y="2043917"/>
              <a:ext cx="92923" cy="13335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2" name="Rectangle 91">
            <a:extLst>
              <a:ext uri="{FF2B5EF4-FFF2-40B4-BE49-F238E27FC236}">
                <a16:creationId xmlns:a16="http://schemas.microsoft.com/office/drawing/2014/main" id="{14A1595C-4011-4D0F-9B54-64AF17381279}"/>
              </a:ext>
            </a:extLst>
          </p:cNvPr>
          <p:cNvSpPr/>
          <p:nvPr/>
        </p:nvSpPr>
        <p:spPr bwMode="auto">
          <a:xfrm>
            <a:off x="248641" y="2801139"/>
            <a:ext cx="3341141" cy="8611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FD attacks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C43833CC-BD4B-457D-BD67-16C8D23D2D50}"/>
              </a:ext>
            </a:extLst>
          </p:cNvPr>
          <p:cNvSpPr/>
          <p:nvPr/>
        </p:nvSpPr>
        <p:spPr bwMode="auto">
          <a:xfrm rot="20455417">
            <a:off x="141440" y="3005621"/>
            <a:ext cx="2096146" cy="8611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FD attacks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73485FAF-6035-461F-97FF-CAB54D640D25}"/>
              </a:ext>
            </a:extLst>
          </p:cNvPr>
          <p:cNvSpPr/>
          <p:nvPr/>
        </p:nvSpPr>
        <p:spPr bwMode="auto">
          <a:xfrm rot="1186369">
            <a:off x="1523664" y="2985694"/>
            <a:ext cx="2096146" cy="8611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FD attacks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5C9F7536-6EF9-44AE-872D-2E24A1FB56DA}"/>
              </a:ext>
            </a:extLst>
          </p:cNvPr>
          <p:cNvSpPr/>
          <p:nvPr/>
        </p:nvSpPr>
        <p:spPr bwMode="auto">
          <a:xfrm rot="5400000">
            <a:off x="2415465" y="4329484"/>
            <a:ext cx="2096146" cy="2455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FD attacks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D0C9268-B6AF-4C05-AB6A-02772121B908}"/>
              </a:ext>
            </a:extLst>
          </p:cNvPr>
          <p:cNvSpPr/>
          <p:nvPr/>
        </p:nvSpPr>
        <p:spPr bwMode="auto">
          <a:xfrm rot="20377279">
            <a:off x="4208518" y="4058839"/>
            <a:ext cx="1768204" cy="622569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02956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93FA-9622-4493-8926-A6224EDAB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Illustration of Correlation </a:t>
            </a:r>
            <a:br>
              <a:rPr lang="en-US" sz="2800" dirty="0"/>
            </a:br>
            <a:r>
              <a:rPr lang="en-US" sz="2800" dirty="0"/>
              <a:t>among OFDM Samples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5CB83-BA1F-4A90-9ECC-417B03CDB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832" y="1772782"/>
            <a:ext cx="7770813" cy="1544546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 with constellation {-3, -1, +1, +3}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samples of 4-PAM in “frequency domain” and are converted to “time domain” by “FFT matrix”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229D54-76BC-469C-96D9-7169207616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21E72349-0AA7-4B28-99FF-D7FFD29083F4}" type="slidenum">
              <a:rPr lang="en-GB" altLang="en-US" smtClean="0"/>
              <a:pPr>
                <a:defRPr/>
              </a:pPr>
              <a:t>45</a:t>
            </a:fld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09EF0-E040-42B3-B360-D8E2784BEF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FB11B3A-9663-4455-B8F5-F60B3A8A9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86772"/>
            <a:ext cx="1919816" cy="203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E913C0D-587C-445F-9EC8-11C6743A9B8F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410528" y="6489369"/>
            <a:ext cx="3184520" cy="180975"/>
          </a:xfrm>
        </p:spPr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0583E3-193F-4CDF-B164-16CCAB3229CE}"/>
                  </a:ext>
                </a:extLst>
              </p:cNvPr>
              <p:cNvSpPr txBox="1"/>
              <p:nvPr/>
            </p:nvSpPr>
            <p:spPr>
              <a:xfrm>
                <a:off x="3092460" y="3187094"/>
                <a:ext cx="2858539" cy="11339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os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8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8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8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e>
                                <m: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os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8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0583E3-193F-4CDF-B164-16CCAB322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460" y="3187094"/>
                <a:ext cx="2858539" cy="11339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3A05E9B9-709D-46DA-84F2-473DA2C6C7CD}"/>
              </a:ext>
            </a:extLst>
          </p:cNvPr>
          <p:cNvCxnSpPr/>
          <p:nvPr/>
        </p:nvCxnSpPr>
        <p:spPr bwMode="auto">
          <a:xfrm>
            <a:off x="903411" y="5773936"/>
            <a:ext cx="250816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92161F18-47D3-434F-A646-E63CD4922935}"/>
              </a:ext>
            </a:extLst>
          </p:cNvPr>
          <p:cNvSpPr/>
          <p:nvPr/>
        </p:nvSpPr>
        <p:spPr bwMode="auto">
          <a:xfrm>
            <a:off x="4080157" y="4999850"/>
            <a:ext cx="662062" cy="129614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 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P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21849323-6619-40FC-9D0E-2C1AAC459C1B}"/>
              </a:ext>
            </a:extLst>
          </p:cNvPr>
          <p:cNvCxnSpPr/>
          <p:nvPr/>
        </p:nvCxnSpPr>
        <p:spPr bwMode="auto">
          <a:xfrm>
            <a:off x="5292080" y="5773936"/>
            <a:ext cx="250816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6A5D4C1-58C3-4BA1-A0AE-57A108335125}"/>
              </a:ext>
            </a:extLst>
          </p:cNvPr>
          <p:cNvCxnSpPr/>
          <p:nvPr/>
        </p:nvCxnSpPr>
        <p:spPr bwMode="auto">
          <a:xfrm flipV="1">
            <a:off x="1763688" y="5269880"/>
            <a:ext cx="0" cy="504056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lg" len="med"/>
            <a:tailEnd type="diamond" w="lg" len="med"/>
          </a:ln>
          <a:effectLst/>
        </p:spPr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BA36875F-7F3F-4595-982A-F8F0F247D3C7}"/>
              </a:ext>
            </a:extLst>
          </p:cNvPr>
          <p:cNvCxnSpPr/>
          <p:nvPr/>
        </p:nvCxnSpPr>
        <p:spPr bwMode="auto">
          <a:xfrm flipV="1">
            <a:off x="2529065" y="5269880"/>
            <a:ext cx="0" cy="504056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lg" len="med"/>
            <a:tailEnd type="diamond" w="lg" len="med"/>
          </a:ln>
          <a:effectLst/>
        </p:spPr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653158E4-D35E-4ECC-B27C-BDA2292D33C6}"/>
              </a:ext>
            </a:extLst>
          </p:cNvPr>
          <p:cNvSpPr txBox="1"/>
          <p:nvPr/>
        </p:nvSpPr>
        <p:spPr>
          <a:xfrm>
            <a:off x="3411284" y="556429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43A3AE5-056F-4054-828F-02BAFEA787EB}"/>
              </a:ext>
            </a:extLst>
          </p:cNvPr>
          <p:cNvSpPr txBox="1"/>
          <p:nvPr/>
        </p:nvSpPr>
        <p:spPr>
          <a:xfrm>
            <a:off x="7884401" y="5521908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475335FE-6C4D-44F6-B159-DFB2CBD6EB6B}"/>
              </a:ext>
            </a:extLst>
          </p:cNvPr>
          <p:cNvCxnSpPr>
            <a:cxnSpLocks/>
          </p:cNvCxnSpPr>
          <p:nvPr/>
        </p:nvCxnSpPr>
        <p:spPr bwMode="auto">
          <a:xfrm flipV="1">
            <a:off x="5950999" y="5039525"/>
            <a:ext cx="0" cy="734411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A69BABF3-5025-4FBF-9217-06DCBC354F9B}"/>
              </a:ext>
            </a:extLst>
          </p:cNvPr>
          <p:cNvCxnSpPr>
            <a:cxnSpLocks/>
          </p:cNvCxnSpPr>
          <p:nvPr/>
        </p:nvCxnSpPr>
        <p:spPr bwMode="auto">
          <a:xfrm>
            <a:off x="6804248" y="5773936"/>
            <a:ext cx="0" cy="252028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oval"/>
          </a:ln>
          <a:effectLst/>
        </p:spPr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E830CCB8-B16B-451D-B427-033539E83BE3}"/>
              </a:ext>
            </a:extLst>
          </p:cNvPr>
          <p:cNvSpPr txBox="1"/>
          <p:nvPr/>
        </p:nvSpPr>
        <p:spPr>
          <a:xfrm>
            <a:off x="1643068" y="4639415"/>
            <a:ext cx="930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4-PAM</a:t>
            </a:r>
          </a:p>
        </p:txBody>
      </p:sp>
    </p:spTree>
    <p:extLst>
      <p:ext uri="{BB962C8B-B14F-4D97-AF65-F5344CB8AC3E}">
        <p14:creationId xmlns:p14="http://schemas.microsoft.com/office/powerpoint/2010/main" val="41040856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93FA-9622-4493-8926-A6224EDAB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Illustration of Correlation </a:t>
            </a:r>
            <a:br>
              <a:rPr lang="en-US" sz="2800" dirty="0"/>
            </a:br>
            <a:r>
              <a:rPr lang="en-US" sz="2800" dirty="0"/>
              <a:t>among OFDM Samples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5CB83-BA1F-4A90-9ECC-417B03CDB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832" y="1772782"/>
            <a:ext cx="7770813" cy="1418749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 observing the 1</a:t>
            </a:r>
            <a:r>
              <a:rPr lang="en-US" altLang="en-US" sz="2000" b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time-domain sample, the attacker can determine both 4-PAM symbols in “frequency-domain” uniquely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Namely, the 2</a:t>
            </a:r>
            <a:r>
              <a:rPr lang="en-US" altLang="en-US" sz="2000" b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alt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TD sample is not secure because it is exposed ahead of time and can be determined from the 1</a:t>
            </a:r>
            <a:r>
              <a:rPr lang="en-US" altLang="en-US" sz="2000" b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sample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229D54-76BC-469C-96D9-7169207616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21E72349-0AA7-4B28-99FF-D7FFD29083F4}" type="slidenum">
              <a:rPr lang="en-GB" altLang="en-US" smtClean="0"/>
              <a:pPr>
                <a:defRPr/>
              </a:pPr>
              <a:t>46</a:t>
            </a:fld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09EF0-E040-42B3-B360-D8E2784BEF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FB11B3A-9663-4455-B8F5-F60B3A8A9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86772"/>
            <a:ext cx="1919816" cy="203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E913C0D-587C-445F-9EC8-11C6743A9B8F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410528" y="6489369"/>
            <a:ext cx="3184520" cy="180975"/>
          </a:xfrm>
        </p:spPr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7D7493-6021-4E57-982E-085D53A74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716" y="3201933"/>
            <a:ext cx="6263044" cy="31676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AF220C-E251-4DC4-9F2E-197F6BFD0A43}"/>
              </a:ext>
            </a:extLst>
          </p:cNvPr>
          <p:cNvSpPr txBox="1"/>
          <p:nvPr/>
        </p:nvSpPr>
        <p:spPr>
          <a:xfrm>
            <a:off x="2213304" y="6041414"/>
            <a:ext cx="716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(-3,-3)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49661D-5899-442C-BDAE-BBF463D50425}"/>
              </a:ext>
            </a:extLst>
          </p:cNvPr>
          <p:cNvSpPr txBox="1"/>
          <p:nvPr/>
        </p:nvSpPr>
        <p:spPr>
          <a:xfrm>
            <a:off x="6948264" y="3152459"/>
            <a:ext cx="57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(3,3)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38A76A-83B1-4D6E-B536-557C2FCCE6BF}"/>
              </a:ext>
            </a:extLst>
          </p:cNvPr>
          <p:cNvSpPr txBox="1"/>
          <p:nvPr/>
        </p:nvSpPr>
        <p:spPr>
          <a:xfrm>
            <a:off x="6369259" y="3371343"/>
            <a:ext cx="57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(3,1)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31CB1E-3B03-40E9-91C0-78CF00CB942B}"/>
              </a:ext>
            </a:extLst>
          </p:cNvPr>
          <p:cNvSpPr txBox="1"/>
          <p:nvPr/>
        </p:nvSpPr>
        <p:spPr>
          <a:xfrm>
            <a:off x="2927895" y="5593313"/>
            <a:ext cx="768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(-3, -1)</a:t>
            </a:r>
          </a:p>
        </p:txBody>
      </p:sp>
    </p:spTree>
    <p:extLst>
      <p:ext uri="{BB962C8B-B14F-4D97-AF65-F5344CB8AC3E}">
        <p14:creationId xmlns:p14="http://schemas.microsoft.com/office/powerpoint/2010/main" val="37608894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EBF3-C062-4A8F-A35C-E9DDEC9C7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Out-of-Band Emission by Pulse Removal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97A6DE8E-3DFE-43D8-9112-7C92B29CDE4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696913" y="332601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116F9682-34C2-4418-A4F6-F0838C501316}"/>
              </a:ext>
            </a:extLst>
          </p:cNvPr>
          <p:cNvSpPr txBox="1">
            <a:spLocks/>
          </p:cNvSpPr>
          <p:nvPr/>
        </p:nvSpPr>
        <p:spPr bwMode="auto">
          <a:xfrm>
            <a:off x="4270264" y="6475413"/>
            <a:ext cx="679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 dirty="0"/>
              <a:t>Slide </a:t>
            </a:r>
            <a:fld id="{21E72349-0AA7-4B28-99FF-D7FFD29083F4}" type="slidenum">
              <a:rPr lang="en-GB" altLang="en-US" sz="1600" smtClean="0"/>
              <a:pPr>
                <a:defRPr/>
              </a:pPr>
              <a:t>47</a:t>
            </a:fld>
            <a:endParaRPr lang="en-GB" altLang="en-US" sz="1600" dirty="0"/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619989DB-2F3B-489A-82B7-426514349D3B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6300192" y="6475415"/>
            <a:ext cx="2242146" cy="363537"/>
          </a:xfrm>
        </p:spPr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3D16210-628C-476C-934B-A25CD15916B4}"/>
              </a:ext>
            </a:extLst>
          </p:cNvPr>
          <p:cNvSpPr txBox="1">
            <a:spLocks/>
          </p:cNvSpPr>
          <p:nvPr/>
        </p:nvSpPr>
        <p:spPr bwMode="auto">
          <a:xfrm>
            <a:off x="672682" y="1671852"/>
            <a:ext cx="8471318" cy="1065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257175" indent="-257175" algn="l" defTabSz="336947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36947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500">
                <a:solidFill>
                  <a:srgbClr val="000000"/>
                </a:solidFill>
                <a:latin typeface="+mn-lt"/>
                <a:ea typeface="+mn-ea"/>
              </a:defRPr>
            </a:lvl2pPr>
            <a:lvl3pPr marL="857250" indent="-171450" algn="l" defTabSz="336947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2001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4pPr>
            <a:lvl5pPr marL="15430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18859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2288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25717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29146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kern="0" dirty="0"/>
              <a:t>Removing the first and last 4 pulses, i.e., adding 0s to the +/-1 sequence, easily eliminates the out-of-band emission. No TD window is needed.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0" kern="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A49B371-7FD3-4801-BC29-901EDF23965D}"/>
              </a:ext>
            </a:extLst>
          </p:cNvPr>
          <p:cNvCxnSpPr>
            <a:cxnSpLocks/>
          </p:cNvCxnSpPr>
          <p:nvPr/>
        </p:nvCxnSpPr>
        <p:spPr bwMode="auto">
          <a:xfrm>
            <a:off x="2028174" y="3822606"/>
            <a:ext cx="489654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2826D477-BBCD-4115-B815-B4EAB8B68F36}"/>
              </a:ext>
            </a:extLst>
          </p:cNvPr>
          <p:cNvSpPr/>
          <p:nvPr/>
        </p:nvSpPr>
        <p:spPr bwMode="auto">
          <a:xfrm>
            <a:off x="3248253" y="2958431"/>
            <a:ext cx="620539" cy="864092"/>
          </a:xfrm>
          <a:prstGeom prst="triangle">
            <a:avLst/>
          </a:prstGeom>
          <a:solidFill>
            <a:srgbClr val="00B8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04B3B1B9-3569-43C7-ABC5-DADC248370C7}"/>
              </a:ext>
            </a:extLst>
          </p:cNvPr>
          <p:cNvSpPr/>
          <p:nvPr/>
        </p:nvSpPr>
        <p:spPr bwMode="auto">
          <a:xfrm>
            <a:off x="3430467" y="2954199"/>
            <a:ext cx="620539" cy="864092"/>
          </a:xfrm>
          <a:prstGeom prst="triangle">
            <a:avLst/>
          </a:prstGeom>
          <a:solidFill>
            <a:srgbClr val="00B8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C50413D8-D28B-430F-B50C-9766682E5DD3}"/>
              </a:ext>
            </a:extLst>
          </p:cNvPr>
          <p:cNvSpPr/>
          <p:nvPr/>
        </p:nvSpPr>
        <p:spPr bwMode="auto">
          <a:xfrm>
            <a:off x="3587033" y="2958431"/>
            <a:ext cx="620539" cy="864092"/>
          </a:xfrm>
          <a:prstGeom prst="triangle">
            <a:avLst/>
          </a:prstGeom>
          <a:solidFill>
            <a:srgbClr val="00B8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18CDEA65-08B1-4DDA-ACDA-82FB526B0AEA}"/>
              </a:ext>
            </a:extLst>
          </p:cNvPr>
          <p:cNvSpPr/>
          <p:nvPr/>
        </p:nvSpPr>
        <p:spPr bwMode="auto">
          <a:xfrm>
            <a:off x="3769247" y="2954199"/>
            <a:ext cx="620539" cy="864092"/>
          </a:xfrm>
          <a:prstGeom prst="triangle">
            <a:avLst/>
          </a:prstGeom>
          <a:solidFill>
            <a:srgbClr val="00B8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20B63A24-24CD-4EC9-AC65-FA534F47E953}"/>
              </a:ext>
            </a:extLst>
          </p:cNvPr>
          <p:cNvSpPr/>
          <p:nvPr/>
        </p:nvSpPr>
        <p:spPr bwMode="auto">
          <a:xfrm>
            <a:off x="4965850" y="2958514"/>
            <a:ext cx="620539" cy="864092"/>
          </a:xfrm>
          <a:prstGeom prst="triangle">
            <a:avLst/>
          </a:prstGeom>
          <a:solidFill>
            <a:srgbClr val="00B8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7DAF6264-1FEC-4504-B4C9-9C232D18E4ED}"/>
              </a:ext>
            </a:extLst>
          </p:cNvPr>
          <p:cNvSpPr/>
          <p:nvPr/>
        </p:nvSpPr>
        <p:spPr bwMode="auto">
          <a:xfrm>
            <a:off x="5148064" y="2954282"/>
            <a:ext cx="620539" cy="864092"/>
          </a:xfrm>
          <a:prstGeom prst="triangle">
            <a:avLst/>
          </a:prstGeom>
          <a:solidFill>
            <a:srgbClr val="00B8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DF4A5EF2-45C9-486F-B16C-07A3ABC63524}"/>
              </a:ext>
            </a:extLst>
          </p:cNvPr>
          <p:cNvSpPr/>
          <p:nvPr/>
        </p:nvSpPr>
        <p:spPr bwMode="auto">
          <a:xfrm>
            <a:off x="5304630" y="2958514"/>
            <a:ext cx="620539" cy="864092"/>
          </a:xfrm>
          <a:prstGeom prst="triangle">
            <a:avLst/>
          </a:prstGeom>
          <a:solidFill>
            <a:srgbClr val="00B8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560ED0D9-12CA-4A4E-AC99-93248436B067}"/>
              </a:ext>
            </a:extLst>
          </p:cNvPr>
          <p:cNvSpPr/>
          <p:nvPr/>
        </p:nvSpPr>
        <p:spPr bwMode="auto">
          <a:xfrm>
            <a:off x="5486844" y="2954282"/>
            <a:ext cx="620539" cy="864092"/>
          </a:xfrm>
          <a:prstGeom prst="triangle">
            <a:avLst/>
          </a:prstGeom>
          <a:solidFill>
            <a:srgbClr val="00B8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BF4AE8-51C2-4C95-8188-0500FCBC1D5A}"/>
              </a:ext>
            </a:extLst>
          </p:cNvPr>
          <p:cNvSpPr txBox="1"/>
          <p:nvPr/>
        </p:nvSpPr>
        <p:spPr>
          <a:xfrm>
            <a:off x="4389786" y="317067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66ED5E7A-AB87-4191-8ECB-9623B91DD90E}"/>
              </a:ext>
            </a:extLst>
          </p:cNvPr>
          <p:cNvSpPr/>
          <p:nvPr/>
        </p:nvSpPr>
        <p:spPr bwMode="auto">
          <a:xfrm>
            <a:off x="3091687" y="2958348"/>
            <a:ext cx="579579" cy="864092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217A3C7-2260-476F-9152-2553560DAD72}"/>
              </a:ext>
            </a:extLst>
          </p:cNvPr>
          <p:cNvSpPr/>
          <p:nvPr/>
        </p:nvSpPr>
        <p:spPr bwMode="auto">
          <a:xfrm>
            <a:off x="5672703" y="2958431"/>
            <a:ext cx="592000" cy="864092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369F6450-500A-40B1-98E5-356A0A92F24C}"/>
              </a:ext>
            </a:extLst>
          </p:cNvPr>
          <p:cNvSpPr/>
          <p:nvPr/>
        </p:nvSpPr>
        <p:spPr bwMode="auto">
          <a:xfrm flipH="1">
            <a:off x="5903909" y="3008523"/>
            <a:ext cx="360040" cy="809827"/>
          </a:xfrm>
          <a:prstGeom prst="rtTriangl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174D62B6-0BF8-473C-BCC7-218C96E66BE0}"/>
              </a:ext>
            </a:extLst>
          </p:cNvPr>
          <p:cNvSpPr/>
          <p:nvPr/>
        </p:nvSpPr>
        <p:spPr bwMode="auto">
          <a:xfrm>
            <a:off x="3097027" y="3012779"/>
            <a:ext cx="392025" cy="809827"/>
          </a:xfrm>
          <a:prstGeom prst="rtTriangl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323141F-5E86-4377-AD3F-25DCDACFA390}"/>
              </a:ext>
            </a:extLst>
          </p:cNvPr>
          <p:cNvCxnSpPr>
            <a:cxnSpLocks/>
          </p:cNvCxnSpPr>
          <p:nvPr/>
        </p:nvCxnSpPr>
        <p:spPr bwMode="auto">
          <a:xfrm>
            <a:off x="2383091" y="3803242"/>
            <a:ext cx="867481" cy="4339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769837A-28D2-4C03-AF08-305F098DBB4A}"/>
              </a:ext>
            </a:extLst>
          </p:cNvPr>
          <p:cNvCxnSpPr>
            <a:cxnSpLocks/>
            <a:stCxn id="11" idx="2"/>
            <a:endCxn id="11" idx="0"/>
          </p:cNvCxnSpPr>
          <p:nvPr/>
        </p:nvCxnSpPr>
        <p:spPr bwMode="auto">
          <a:xfrm flipV="1">
            <a:off x="3248253" y="2958431"/>
            <a:ext cx="310270" cy="864092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22A9DE1-A38A-45C2-9E9D-B3BF2E2C082A}"/>
              </a:ext>
            </a:extLst>
          </p:cNvPr>
          <p:cNvCxnSpPr>
            <a:cxnSpLocks/>
          </p:cNvCxnSpPr>
          <p:nvPr/>
        </p:nvCxnSpPr>
        <p:spPr bwMode="auto">
          <a:xfrm flipV="1">
            <a:off x="3093642" y="3102526"/>
            <a:ext cx="0" cy="60055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4C8F048-F658-4AB2-99A5-618434C62ABC}"/>
              </a:ext>
            </a:extLst>
          </p:cNvPr>
          <p:cNvCxnSpPr>
            <a:cxnSpLocks/>
          </p:cNvCxnSpPr>
          <p:nvPr/>
        </p:nvCxnSpPr>
        <p:spPr bwMode="auto">
          <a:xfrm>
            <a:off x="2500129" y="2921790"/>
            <a:ext cx="505791" cy="46445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F28414D-8148-4A6F-A71E-AD599803CD14}"/>
              </a:ext>
            </a:extLst>
          </p:cNvPr>
          <p:cNvSpPr txBox="1"/>
          <p:nvPr/>
        </p:nvSpPr>
        <p:spPr>
          <a:xfrm>
            <a:off x="821679" y="2642785"/>
            <a:ext cx="1949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Out-</a:t>
            </a:r>
            <a:r>
              <a:rPr lang="en-US" sz="1600" dirty="0" err="1">
                <a:solidFill>
                  <a:schemeClr val="tx1"/>
                </a:solidFill>
              </a:rPr>
              <a:t>ofband</a:t>
            </a:r>
            <a:r>
              <a:rPr lang="en-US" sz="1600" dirty="0">
                <a:solidFill>
                  <a:schemeClr val="tx1"/>
                </a:solidFill>
              </a:rPr>
              <a:t> emission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10D5E92-3E57-4662-85B6-34DB21595E5E}"/>
              </a:ext>
            </a:extLst>
          </p:cNvPr>
          <p:cNvCxnSpPr/>
          <p:nvPr/>
        </p:nvCxnSpPr>
        <p:spPr bwMode="auto">
          <a:xfrm>
            <a:off x="3091687" y="3818024"/>
            <a:ext cx="0" cy="28803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C8DC18E-FDA7-45FC-A78C-D665BE8746D7}"/>
              </a:ext>
            </a:extLst>
          </p:cNvPr>
          <p:cNvCxnSpPr/>
          <p:nvPr/>
        </p:nvCxnSpPr>
        <p:spPr bwMode="auto">
          <a:xfrm>
            <a:off x="6263949" y="3796395"/>
            <a:ext cx="0" cy="28803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3176AF0-DD01-44F9-922E-D719A4EB7BA3}"/>
              </a:ext>
            </a:extLst>
          </p:cNvPr>
          <p:cNvSpPr txBox="1"/>
          <p:nvPr/>
        </p:nvSpPr>
        <p:spPr>
          <a:xfrm>
            <a:off x="7048702" y="3597775"/>
            <a:ext cx="715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Time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A0EB29A-2AC9-4A15-B02E-F39578DB225C}"/>
              </a:ext>
            </a:extLst>
          </p:cNvPr>
          <p:cNvCxnSpPr>
            <a:cxnSpLocks/>
          </p:cNvCxnSpPr>
          <p:nvPr/>
        </p:nvCxnSpPr>
        <p:spPr bwMode="auto">
          <a:xfrm flipV="1">
            <a:off x="3091687" y="3962040"/>
            <a:ext cx="3172262" cy="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26D231B4-1BCD-4B08-8120-B90B68DEFA6E}"/>
              </a:ext>
            </a:extLst>
          </p:cNvPr>
          <p:cNvSpPr txBox="1"/>
          <p:nvPr/>
        </p:nvSpPr>
        <p:spPr>
          <a:xfrm>
            <a:off x="3868792" y="3882534"/>
            <a:ext cx="1561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Symbol duration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0A80416-B23A-4DB6-9619-DF604B0E65B4}"/>
              </a:ext>
            </a:extLst>
          </p:cNvPr>
          <p:cNvCxnSpPr>
            <a:cxnSpLocks/>
          </p:cNvCxnSpPr>
          <p:nvPr/>
        </p:nvCxnSpPr>
        <p:spPr bwMode="auto">
          <a:xfrm>
            <a:off x="2271880" y="3395871"/>
            <a:ext cx="362385" cy="36666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D878DD2-EE09-4608-A5C5-CDC8FC8CDE86}"/>
              </a:ext>
            </a:extLst>
          </p:cNvPr>
          <p:cNvSpPr txBox="1"/>
          <p:nvPr/>
        </p:nvSpPr>
        <p:spPr>
          <a:xfrm>
            <a:off x="985403" y="3069457"/>
            <a:ext cx="14221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Zero-power GI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CA15749B-65B0-48D8-99CA-0C9C6A959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87" y="4205101"/>
            <a:ext cx="8592491" cy="2276503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D581EC54-C5DC-4F15-856C-C19F5289F09D}"/>
              </a:ext>
            </a:extLst>
          </p:cNvPr>
          <p:cNvSpPr txBox="1"/>
          <p:nvPr/>
        </p:nvSpPr>
        <p:spPr>
          <a:xfrm>
            <a:off x="2990843" y="2663162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300"/>
                </a:solidFill>
              </a:rPr>
              <a:t>0   0  +1 +1 …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9E15E2B-3417-4714-BA6A-428A5895C012}"/>
              </a:ext>
            </a:extLst>
          </p:cNvPr>
          <p:cNvCxnSpPr/>
          <p:nvPr/>
        </p:nvCxnSpPr>
        <p:spPr bwMode="auto">
          <a:xfrm>
            <a:off x="6588224" y="3246542"/>
            <a:ext cx="208823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51AE232F-7931-438B-9B65-CED1B47E22E9}"/>
              </a:ext>
            </a:extLst>
          </p:cNvPr>
          <p:cNvSpPr/>
          <p:nvPr/>
        </p:nvSpPr>
        <p:spPr bwMode="auto">
          <a:xfrm>
            <a:off x="6914454" y="2807178"/>
            <a:ext cx="1420986" cy="439361"/>
          </a:xfrm>
          <a:prstGeom prst="round2SameRect">
            <a:avLst/>
          </a:prstGeom>
          <a:solidFill>
            <a:schemeClr val="tx1">
              <a:lumMod val="50000"/>
              <a:lumOff val="50000"/>
              <a:alpha val="5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5EEFE6-FB2E-4916-8B93-C2FA4404F826}"/>
              </a:ext>
            </a:extLst>
          </p:cNvPr>
          <p:cNvSpPr txBox="1"/>
          <p:nvPr/>
        </p:nvSpPr>
        <p:spPr>
          <a:xfrm>
            <a:off x="8748464" y="3049215"/>
            <a:ext cx="72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2729E231-CAB9-4B2B-9E45-A8CD0CB4714F}"/>
              </a:ext>
            </a:extLst>
          </p:cNvPr>
          <p:cNvSpPr/>
          <p:nvPr/>
        </p:nvSpPr>
        <p:spPr bwMode="auto">
          <a:xfrm>
            <a:off x="6915873" y="2810954"/>
            <a:ext cx="1419567" cy="382402"/>
          </a:xfrm>
          <a:custGeom>
            <a:avLst/>
            <a:gdLst>
              <a:gd name="connsiteX0" fmla="*/ 0 w 1419567"/>
              <a:gd name="connsiteY0" fmla="*/ 202916 h 382402"/>
              <a:gd name="connsiteX1" fmla="*/ 92598 w 1419567"/>
              <a:gd name="connsiteY1" fmla="*/ 382324 h 382402"/>
              <a:gd name="connsiteX2" fmla="*/ 179408 w 1419567"/>
              <a:gd name="connsiteY2" fmla="*/ 226065 h 382402"/>
              <a:gd name="connsiteX3" fmla="*/ 260431 w 1419567"/>
              <a:gd name="connsiteY3" fmla="*/ 255002 h 382402"/>
              <a:gd name="connsiteX4" fmla="*/ 318304 w 1419567"/>
              <a:gd name="connsiteY4" fmla="*/ 359 h 382402"/>
              <a:gd name="connsiteX5" fmla="*/ 422476 w 1419567"/>
              <a:gd name="connsiteY5" fmla="*/ 318663 h 382402"/>
              <a:gd name="connsiteX6" fmla="*/ 607671 w 1419567"/>
              <a:gd name="connsiteY6" fmla="*/ 260789 h 382402"/>
              <a:gd name="connsiteX7" fmla="*/ 694481 w 1419567"/>
              <a:gd name="connsiteY7" fmla="*/ 370749 h 382402"/>
              <a:gd name="connsiteX8" fmla="*/ 717631 w 1419567"/>
              <a:gd name="connsiteY8" fmla="*/ 35083 h 382402"/>
              <a:gd name="connsiteX9" fmla="*/ 769717 w 1419567"/>
              <a:gd name="connsiteY9" fmla="*/ 318663 h 382402"/>
              <a:gd name="connsiteX10" fmla="*/ 856527 w 1419567"/>
              <a:gd name="connsiteY10" fmla="*/ 185554 h 382402"/>
              <a:gd name="connsiteX11" fmla="*/ 972274 w 1419567"/>
              <a:gd name="connsiteY11" fmla="*/ 347600 h 382402"/>
              <a:gd name="connsiteX12" fmla="*/ 1018573 w 1419567"/>
              <a:gd name="connsiteY12" fmla="*/ 336025 h 382402"/>
              <a:gd name="connsiteX13" fmla="*/ 1076446 w 1419567"/>
              <a:gd name="connsiteY13" fmla="*/ 168192 h 382402"/>
              <a:gd name="connsiteX14" fmla="*/ 1128532 w 1419567"/>
              <a:gd name="connsiteY14" fmla="*/ 173979 h 382402"/>
              <a:gd name="connsiteX15" fmla="*/ 1209555 w 1419567"/>
              <a:gd name="connsiteY15" fmla="*/ 226065 h 382402"/>
              <a:gd name="connsiteX16" fmla="*/ 1296365 w 1419567"/>
              <a:gd name="connsiteY16" fmla="*/ 104531 h 382402"/>
              <a:gd name="connsiteX17" fmla="*/ 1319514 w 1419567"/>
              <a:gd name="connsiteY17" fmla="*/ 75594 h 382402"/>
              <a:gd name="connsiteX18" fmla="*/ 1342664 w 1419567"/>
              <a:gd name="connsiteY18" fmla="*/ 121893 h 382402"/>
              <a:gd name="connsiteX19" fmla="*/ 1354238 w 1419567"/>
              <a:gd name="connsiteY19" fmla="*/ 214491 h 382402"/>
              <a:gd name="connsiteX20" fmla="*/ 1417899 w 1419567"/>
              <a:gd name="connsiteY20" fmla="*/ 121893 h 382402"/>
              <a:gd name="connsiteX21" fmla="*/ 1394750 w 1419567"/>
              <a:gd name="connsiteY21" fmla="*/ 98744 h 382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19567" h="382402">
                <a:moveTo>
                  <a:pt x="0" y="202916"/>
                </a:moveTo>
                <a:cubicBezTo>
                  <a:pt x="31348" y="290691"/>
                  <a:pt x="62697" y="378466"/>
                  <a:pt x="92598" y="382324"/>
                </a:cubicBezTo>
                <a:cubicBezTo>
                  <a:pt x="122499" y="386182"/>
                  <a:pt x="151436" y="247285"/>
                  <a:pt x="179408" y="226065"/>
                </a:cubicBezTo>
                <a:cubicBezTo>
                  <a:pt x="207380" y="204845"/>
                  <a:pt x="237282" y="292620"/>
                  <a:pt x="260431" y="255002"/>
                </a:cubicBezTo>
                <a:cubicBezTo>
                  <a:pt x="283580" y="217384"/>
                  <a:pt x="291297" y="-10251"/>
                  <a:pt x="318304" y="359"/>
                </a:cubicBezTo>
                <a:cubicBezTo>
                  <a:pt x="345311" y="10969"/>
                  <a:pt x="374248" y="275258"/>
                  <a:pt x="422476" y="318663"/>
                </a:cubicBezTo>
                <a:cubicBezTo>
                  <a:pt x="470704" y="362068"/>
                  <a:pt x="562337" y="252108"/>
                  <a:pt x="607671" y="260789"/>
                </a:cubicBezTo>
                <a:cubicBezTo>
                  <a:pt x="653005" y="269470"/>
                  <a:pt x="676154" y="408367"/>
                  <a:pt x="694481" y="370749"/>
                </a:cubicBezTo>
                <a:cubicBezTo>
                  <a:pt x="712808" y="333131"/>
                  <a:pt x="705092" y="43764"/>
                  <a:pt x="717631" y="35083"/>
                </a:cubicBezTo>
                <a:cubicBezTo>
                  <a:pt x="730170" y="26402"/>
                  <a:pt x="746568" y="293585"/>
                  <a:pt x="769717" y="318663"/>
                </a:cubicBezTo>
                <a:cubicBezTo>
                  <a:pt x="792866" y="343741"/>
                  <a:pt x="822768" y="180731"/>
                  <a:pt x="856527" y="185554"/>
                </a:cubicBezTo>
                <a:cubicBezTo>
                  <a:pt x="890286" y="190377"/>
                  <a:pt x="945266" y="322522"/>
                  <a:pt x="972274" y="347600"/>
                </a:cubicBezTo>
                <a:cubicBezTo>
                  <a:pt x="999282" y="372679"/>
                  <a:pt x="1001211" y="365926"/>
                  <a:pt x="1018573" y="336025"/>
                </a:cubicBezTo>
                <a:cubicBezTo>
                  <a:pt x="1035935" y="306124"/>
                  <a:pt x="1058120" y="195200"/>
                  <a:pt x="1076446" y="168192"/>
                </a:cubicBezTo>
                <a:cubicBezTo>
                  <a:pt x="1094772" y="141184"/>
                  <a:pt x="1106347" y="164334"/>
                  <a:pt x="1128532" y="173979"/>
                </a:cubicBezTo>
                <a:cubicBezTo>
                  <a:pt x="1150717" y="183624"/>
                  <a:pt x="1181583" y="237640"/>
                  <a:pt x="1209555" y="226065"/>
                </a:cubicBezTo>
                <a:cubicBezTo>
                  <a:pt x="1237527" y="214490"/>
                  <a:pt x="1278039" y="129609"/>
                  <a:pt x="1296365" y="104531"/>
                </a:cubicBezTo>
                <a:cubicBezTo>
                  <a:pt x="1314691" y="79453"/>
                  <a:pt x="1311798" y="72700"/>
                  <a:pt x="1319514" y="75594"/>
                </a:cubicBezTo>
                <a:cubicBezTo>
                  <a:pt x="1327230" y="78488"/>
                  <a:pt x="1336877" y="98744"/>
                  <a:pt x="1342664" y="121893"/>
                </a:cubicBezTo>
                <a:cubicBezTo>
                  <a:pt x="1348451" y="145042"/>
                  <a:pt x="1341699" y="214491"/>
                  <a:pt x="1354238" y="214491"/>
                </a:cubicBezTo>
                <a:cubicBezTo>
                  <a:pt x="1366777" y="214491"/>
                  <a:pt x="1411147" y="141184"/>
                  <a:pt x="1417899" y="121893"/>
                </a:cubicBezTo>
                <a:cubicBezTo>
                  <a:pt x="1424651" y="102602"/>
                  <a:pt x="1409700" y="100673"/>
                  <a:pt x="1394750" y="98744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44" name="Picture 43" descr="Shape, arrow&#10;&#10;Description automatically generated">
            <a:extLst>
              <a:ext uri="{FF2B5EF4-FFF2-40B4-BE49-F238E27FC236}">
                <a16:creationId xmlns:a16="http://schemas.microsoft.com/office/drawing/2014/main" id="{B5E71042-6F2B-4998-A6A0-AABFDC6C7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764539" y="2468762"/>
            <a:ext cx="424292" cy="485253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6337F224-9E6A-4745-8CAA-A75E5F52E59B}"/>
              </a:ext>
            </a:extLst>
          </p:cNvPr>
          <p:cNvSpPr txBox="1"/>
          <p:nvPr/>
        </p:nvSpPr>
        <p:spPr>
          <a:xfrm>
            <a:off x="1937853" y="6441615"/>
            <a:ext cx="52682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www.pngall.com/red-cross-mark-pn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9246751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EBF3-C062-4A8F-A35C-E9DDEC9C7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Easy Compliance with Spectrum Mask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97A6DE8E-3DFE-43D8-9112-7C92B29CDE4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696913" y="332601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116F9682-34C2-4418-A4F6-F0838C501316}"/>
              </a:ext>
            </a:extLst>
          </p:cNvPr>
          <p:cNvSpPr txBox="1">
            <a:spLocks/>
          </p:cNvSpPr>
          <p:nvPr/>
        </p:nvSpPr>
        <p:spPr bwMode="auto">
          <a:xfrm>
            <a:off x="4270264" y="6475413"/>
            <a:ext cx="679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 dirty="0"/>
              <a:t>Slide </a:t>
            </a:r>
            <a:fld id="{21E72349-0AA7-4B28-99FF-D7FFD29083F4}" type="slidenum">
              <a:rPr lang="en-GB" altLang="en-US" sz="1600" smtClean="0"/>
              <a:pPr>
                <a:defRPr/>
              </a:pPr>
              <a:t>48</a:t>
            </a:fld>
            <a:endParaRPr lang="en-GB" altLang="en-US" sz="1600" dirty="0"/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619989DB-2F3B-489A-82B7-426514349D3B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6300192" y="6475415"/>
            <a:ext cx="2242146" cy="363537"/>
          </a:xfrm>
        </p:spPr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3D16210-628C-476C-934B-A25CD15916B4}"/>
              </a:ext>
            </a:extLst>
          </p:cNvPr>
          <p:cNvSpPr txBox="1">
            <a:spLocks/>
          </p:cNvSpPr>
          <p:nvPr/>
        </p:nvSpPr>
        <p:spPr bwMode="auto">
          <a:xfrm>
            <a:off x="672682" y="1671852"/>
            <a:ext cx="8471318" cy="1065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257175" indent="-257175" algn="l" defTabSz="336947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36947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500">
                <a:solidFill>
                  <a:srgbClr val="000000"/>
                </a:solidFill>
                <a:latin typeface="+mn-lt"/>
                <a:ea typeface="+mn-ea"/>
              </a:defRPr>
            </a:lvl2pPr>
            <a:lvl3pPr marL="857250" indent="-171450" algn="l" defTabSz="336947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2001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4pPr>
            <a:lvl5pPr marL="15430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18859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2288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25717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29146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kern="0" dirty="0"/>
              <a:t>Easily meet IEEE spectrum mask without additional time-domain windowing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0" kern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4C3597-5959-43AF-B150-4DAA6D70D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2064874"/>
            <a:ext cx="7770813" cy="411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616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53BA8-930B-4828-839D-A1C9E5892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MatLab</a:t>
            </a:r>
            <a:r>
              <a:rPr lang="en-US" dirty="0"/>
              <a:t> Code for Truncated Differential Hamming Pulse (1/2)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890649-7FC6-4350-82DA-D35456ADCB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21E72349-0AA7-4B28-99FF-D7FFD29083F4}" type="slidenum">
              <a:rPr lang="en-GB" altLang="en-US" smtClean="0"/>
              <a:pPr>
                <a:defRPr/>
              </a:pPr>
              <a:t>49</a:t>
            </a:fld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97ED6-F87B-477E-A829-01DDDCDA244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6CF169C-DAD8-409F-8761-922062B97D4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 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521848-BCF3-4F43-A934-65CFDB9D4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2" y="1847927"/>
            <a:ext cx="8812295" cy="426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948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271D1D4D-932F-4AA4-8A0F-A46949322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38" y="1928131"/>
            <a:ext cx="7740451" cy="2941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88EBF3-C062-4A8F-A35C-E9DDEC9C7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Attack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67AF6-66D3-4BF3-98B1-2E017FD0D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938" y="1634080"/>
            <a:ext cx="7772400" cy="117291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b="0" dirty="0"/>
              <a:t>Attacker listens to the beginning part, predicts the future part, and sends time-shifted signal of the future part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97A6DE8E-3DFE-43D8-9112-7C92B29CDE4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696913" y="332601"/>
            <a:ext cx="8912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Dec 2020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116F9682-34C2-4418-A4F6-F0838C501316}"/>
              </a:ext>
            </a:extLst>
          </p:cNvPr>
          <p:cNvSpPr txBox="1">
            <a:spLocks/>
          </p:cNvSpPr>
          <p:nvPr/>
        </p:nvSpPr>
        <p:spPr bwMode="auto">
          <a:xfrm>
            <a:off x="4270264" y="6475413"/>
            <a:ext cx="679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/>
              <a:t>Slide </a:t>
            </a:r>
            <a:fld id="{21E72349-0AA7-4B28-99FF-D7FFD29083F4}" type="slidenum">
              <a:rPr lang="en-GB" altLang="en-US" sz="1600" smtClean="0"/>
              <a:pPr>
                <a:defRPr/>
              </a:pPr>
              <a:t>5</a:t>
            </a:fld>
            <a:endParaRPr lang="en-GB" altLang="en-US" sz="1600" dirty="0"/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619989DB-2F3B-489A-82B7-426514349D3B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6300192" y="6475415"/>
            <a:ext cx="2242146" cy="363537"/>
          </a:xfrm>
        </p:spPr>
        <p:txBody>
          <a:bodyPr/>
          <a:lstStyle/>
          <a:p>
            <a:r>
              <a:rPr lang="en-GB" dirty="0"/>
              <a:t>Li, Intel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84F8039-08AF-43B8-9CE9-D188CC2B7B6F}"/>
              </a:ext>
            </a:extLst>
          </p:cNvPr>
          <p:cNvCxnSpPr>
            <a:cxnSpLocks/>
          </p:cNvCxnSpPr>
          <p:nvPr/>
        </p:nvCxnSpPr>
        <p:spPr bwMode="auto">
          <a:xfrm flipV="1">
            <a:off x="1425041" y="5085127"/>
            <a:ext cx="5472608" cy="5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7F69D96-7827-4DE4-BDDA-C7B715EBD253}"/>
              </a:ext>
            </a:extLst>
          </p:cNvPr>
          <p:cNvSpPr txBox="1"/>
          <p:nvPr/>
        </p:nvSpPr>
        <p:spPr>
          <a:xfrm>
            <a:off x="6957862" y="4921823"/>
            <a:ext cx="620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BE6E71CB-858B-45D1-8FB3-7A817F24C1A8}"/>
              </a:ext>
            </a:extLst>
          </p:cNvPr>
          <p:cNvSpPr/>
          <p:nvPr/>
        </p:nvSpPr>
        <p:spPr bwMode="auto">
          <a:xfrm>
            <a:off x="2937209" y="4653136"/>
            <a:ext cx="3024336" cy="431991"/>
          </a:xfrm>
          <a:prstGeom prst="rtTriangle">
            <a:avLst/>
          </a:prstGeom>
          <a:gradFill>
            <a:gsLst>
              <a:gs pos="0">
                <a:srgbClr val="0070C0"/>
              </a:gs>
              <a:gs pos="51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00A4F8A-72DD-4758-BC64-DDC5410E1E8C}"/>
              </a:ext>
            </a:extLst>
          </p:cNvPr>
          <p:cNvCxnSpPr>
            <a:cxnSpLocks/>
          </p:cNvCxnSpPr>
          <p:nvPr/>
        </p:nvCxnSpPr>
        <p:spPr bwMode="auto">
          <a:xfrm flipV="1">
            <a:off x="1438071" y="5882273"/>
            <a:ext cx="5472608" cy="5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6021390-364B-4DC1-AE59-6F1F3E5A7B71}"/>
              </a:ext>
            </a:extLst>
          </p:cNvPr>
          <p:cNvSpPr txBox="1"/>
          <p:nvPr/>
        </p:nvSpPr>
        <p:spPr>
          <a:xfrm>
            <a:off x="6957862" y="5692780"/>
            <a:ext cx="718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259D18CE-D176-4022-8FE4-E37E46858DF4}"/>
              </a:ext>
            </a:extLst>
          </p:cNvPr>
          <p:cNvSpPr/>
          <p:nvPr/>
        </p:nvSpPr>
        <p:spPr bwMode="auto">
          <a:xfrm>
            <a:off x="2662207" y="5450282"/>
            <a:ext cx="3024336" cy="431991"/>
          </a:xfrm>
          <a:prstGeom prst="rtTriangle">
            <a:avLst/>
          </a:prstGeom>
          <a:gradFill>
            <a:gsLst>
              <a:gs pos="0">
                <a:srgbClr val="0070C0"/>
              </a:gs>
              <a:gs pos="51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3D67651-D89F-46B8-B842-74E97980CD39}"/>
              </a:ext>
            </a:extLst>
          </p:cNvPr>
          <p:cNvSpPr/>
          <p:nvPr/>
        </p:nvSpPr>
        <p:spPr bwMode="auto">
          <a:xfrm>
            <a:off x="2433153" y="5415607"/>
            <a:ext cx="1512168" cy="46166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5C7D9FC-EFE7-46CA-9BD6-7465DBB240FD}"/>
              </a:ext>
            </a:extLst>
          </p:cNvPr>
          <p:cNvCxnSpPr>
            <a:cxnSpLocks/>
          </p:cNvCxnSpPr>
          <p:nvPr/>
        </p:nvCxnSpPr>
        <p:spPr bwMode="auto">
          <a:xfrm>
            <a:off x="3945321" y="5640961"/>
            <a:ext cx="0" cy="24119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4AF7C76-D8EF-4AD0-9486-1FCB33F78835}"/>
              </a:ext>
            </a:extLst>
          </p:cNvPr>
          <p:cNvCxnSpPr>
            <a:cxnSpLocks/>
          </p:cNvCxnSpPr>
          <p:nvPr/>
        </p:nvCxnSpPr>
        <p:spPr bwMode="auto">
          <a:xfrm>
            <a:off x="3943471" y="4468318"/>
            <a:ext cx="0" cy="182600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764953E-FADC-434E-9114-74FCE0F8B213}"/>
              </a:ext>
            </a:extLst>
          </p:cNvPr>
          <p:cNvCxnSpPr>
            <a:cxnSpLocks/>
          </p:cNvCxnSpPr>
          <p:nvPr/>
        </p:nvCxnSpPr>
        <p:spPr bwMode="auto">
          <a:xfrm>
            <a:off x="4233353" y="4468318"/>
            <a:ext cx="0" cy="182600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FF0E4C55-6956-455A-98CE-CF7406D6AD60}"/>
              </a:ext>
            </a:extLst>
          </p:cNvPr>
          <p:cNvSpPr txBox="1"/>
          <p:nvPr/>
        </p:nvSpPr>
        <p:spPr>
          <a:xfrm>
            <a:off x="670539" y="4598683"/>
            <a:ext cx="2101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Genuine signal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BB0D10D-E589-4468-AAB8-846F9AC13F25}"/>
              </a:ext>
            </a:extLst>
          </p:cNvPr>
          <p:cNvSpPr txBox="1"/>
          <p:nvPr/>
        </p:nvSpPr>
        <p:spPr>
          <a:xfrm>
            <a:off x="683341" y="5431184"/>
            <a:ext cx="2160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Attack signal</a:t>
            </a:r>
          </a:p>
        </p:txBody>
      </p: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63A7516A-00AB-4C20-B448-D277E9A6ED3E}"/>
              </a:ext>
            </a:extLst>
          </p:cNvPr>
          <p:cNvCxnSpPr>
            <a:cxnSpLocks/>
          </p:cNvCxnSpPr>
          <p:nvPr/>
        </p:nvCxnSpPr>
        <p:spPr bwMode="auto">
          <a:xfrm flipV="1">
            <a:off x="3729297" y="6021288"/>
            <a:ext cx="432048" cy="273034"/>
          </a:xfrm>
          <a:prstGeom prst="curved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2DD59164-B0C9-4147-BA00-8193B1E5EDC3}"/>
              </a:ext>
            </a:extLst>
          </p:cNvPr>
          <p:cNvSpPr txBox="1"/>
          <p:nvPr/>
        </p:nvSpPr>
        <p:spPr>
          <a:xfrm>
            <a:off x="2028562" y="6088670"/>
            <a:ext cx="1748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Time advancement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2295424-9ED5-43B1-B58E-16D1D05B60BF}"/>
              </a:ext>
            </a:extLst>
          </p:cNvPr>
          <p:cNvCxnSpPr/>
          <p:nvPr/>
        </p:nvCxnSpPr>
        <p:spPr bwMode="auto">
          <a:xfrm>
            <a:off x="6984968" y="4392959"/>
            <a:ext cx="123403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1D5940B-F632-494C-BC42-B1DC509AD063}"/>
              </a:ext>
            </a:extLst>
          </p:cNvPr>
          <p:cNvCxnSpPr>
            <a:cxnSpLocks/>
          </p:cNvCxnSpPr>
          <p:nvPr/>
        </p:nvCxnSpPr>
        <p:spPr bwMode="auto">
          <a:xfrm flipV="1">
            <a:off x="7200992" y="4001713"/>
            <a:ext cx="0" cy="391246"/>
          </a:xfrm>
          <a:prstGeom prst="straightConnector1">
            <a:avLst/>
          </a:prstGeom>
          <a:solidFill>
            <a:srgbClr val="00B8FF"/>
          </a:solidFill>
          <a:ln w="63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2E26440-74B6-4CB2-B46E-AA53E4B659DF}"/>
              </a:ext>
            </a:extLst>
          </p:cNvPr>
          <p:cNvCxnSpPr>
            <a:cxnSpLocks/>
          </p:cNvCxnSpPr>
          <p:nvPr/>
        </p:nvCxnSpPr>
        <p:spPr bwMode="auto">
          <a:xfrm flipV="1">
            <a:off x="7438408" y="4194148"/>
            <a:ext cx="0" cy="19881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27CDE74-BE6E-4AD1-82B9-D32AED0F526A}"/>
              </a:ext>
            </a:extLst>
          </p:cNvPr>
          <p:cNvSpPr txBox="1"/>
          <p:nvPr/>
        </p:nvSpPr>
        <p:spPr>
          <a:xfrm>
            <a:off x="8209102" y="4194148"/>
            <a:ext cx="675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Delay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283EFA-1EC4-4CFD-A91A-C9A47AA2FA59}"/>
              </a:ext>
            </a:extLst>
          </p:cNvPr>
          <p:cNvSpPr txBox="1"/>
          <p:nvPr/>
        </p:nvSpPr>
        <p:spPr>
          <a:xfrm>
            <a:off x="6681625" y="4417367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Fake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8B71C0A-973E-4C14-B37A-A8F2E1CFF0A5}"/>
              </a:ext>
            </a:extLst>
          </p:cNvPr>
          <p:cNvCxnSpPr>
            <a:cxnSpLocks/>
            <a:endCxn id="36" idx="3"/>
          </p:cNvCxnSpPr>
          <p:nvPr/>
        </p:nvCxnSpPr>
        <p:spPr bwMode="auto">
          <a:xfrm flipH="1">
            <a:off x="3945321" y="4869131"/>
            <a:ext cx="288032" cy="77730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5BC8806-E924-4626-AB9B-D612E07497F1}"/>
              </a:ext>
            </a:extLst>
          </p:cNvPr>
          <p:cNvCxnSpPr>
            <a:cxnSpLocks/>
          </p:cNvCxnSpPr>
          <p:nvPr/>
        </p:nvCxnSpPr>
        <p:spPr bwMode="auto">
          <a:xfrm flipH="1">
            <a:off x="5673513" y="5109235"/>
            <a:ext cx="288032" cy="77730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8199232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53BA8-930B-4828-839D-A1C9E5892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MatLab</a:t>
            </a:r>
            <a:r>
              <a:rPr lang="en-US" dirty="0"/>
              <a:t> Code for Truncated Differential Hamming Pulse (2/2)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890649-7FC6-4350-82DA-D35456ADCB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21E72349-0AA7-4B28-99FF-D7FFD29083F4}" type="slidenum">
              <a:rPr lang="en-GB" altLang="en-US" smtClean="0"/>
              <a:pPr>
                <a:defRPr/>
              </a:pPr>
              <a:t>50</a:t>
            </a:fld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97ED6-F87B-477E-A829-01DDDCDA244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6CF169C-DAD8-409F-8761-922062B97D4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 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B211F8-F63A-4EE8-A75C-C9F5EF2C6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67" y="2060848"/>
            <a:ext cx="8788721" cy="38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39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EBF3-C062-4A8F-A35C-E9DDEC9C7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Observation Window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67AF6-66D3-4BF3-98B1-2E017FD0D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938" y="1634080"/>
            <a:ext cx="7772400" cy="117291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b="0" dirty="0"/>
              <a:t>Attacker observes the beginning portion and detects the phases of the sinusoids for generating shifted attack signals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97A6DE8E-3DFE-43D8-9112-7C92B29CDE4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696913" y="332601"/>
            <a:ext cx="8912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Dec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310922-0D61-40DD-B1F5-19F7E18A5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888" y="2852937"/>
            <a:ext cx="6750496" cy="5040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EB5C9C-7CB2-44D9-BA63-FA93DE81E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826" y="3455421"/>
            <a:ext cx="6750496" cy="7494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C8FF78-4F25-45E9-B72F-5E0D48B3A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826" y="4895531"/>
            <a:ext cx="6750496" cy="6217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14ABE4-08CA-4934-8E88-57EF1BB6C6F7}"/>
              </a:ext>
            </a:extLst>
          </p:cNvPr>
          <p:cNvSpPr txBox="1"/>
          <p:nvPr/>
        </p:nvSpPr>
        <p:spPr>
          <a:xfrm>
            <a:off x="4223186" y="404179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B12C9F-9FC4-4279-A8D7-46A937047A4E}"/>
              </a:ext>
            </a:extLst>
          </p:cNvPr>
          <p:cNvSpPr/>
          <p:nvPr/>
        </p:nvSpPr>
        <p:spPr bwMode="auto">
          <a:xfrm>
            <a:off x="1076796" y="2708920"/>
            <a:ext cx="2736305" cy="2915987"/>
          </a:xfrm>
          <a:prstGeom prst="rect">
            <a:avLst/>
          </a:prstGeom>
          <a:solidFill>
            <a:schemeClr val="accent1">
              <a:alpha val="5000"/>
            </a:schemeClr>
          </a:solidFill>
          <a:ln w="15875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2D49C13C-DD0B-49E0-B5B6-F8AC6A4984C4}"/>
              </a:ext>
            </a:extLst>
          </p:cNvPr>
          <p:cNvSpPr/>
          <p:nvPr/>
        </p:nvSpPr>
        <p:spPr bwMode="auto">
          <a:xfrm rot="16200000">
            <a:off x="2336937" y="4545124"/>
            <a:ext cx="216024" cy="2736304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41A59C-4113-4188-84BF-E7BBEC9CB2DB}"/>
              </a:ext>
            </a:extLst>
          </p:cNvPr>
          <p:cNvSpPr txBox="1"/>
          <p:nvPr/>
        </p:nvSpPr>
        <p:spPr>
          <a:xfrm>
            <a:off x="1403648" y="6021288"/>
            <a:ext cx="2327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Observation window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99FCAAD3-C301-4A5F-BEF7-A02E90FCC271}"/>
              </a:ext>
            </a:extLst>
          </p:cNvPr>
          <p:cNvSpPr/>
          <p:nvPr/>
        </p:nvSpPr>
        <p:spPr bwMode="auto">
          <a:xfrm rot="16200000">
            <a:off x="5882023" y="3902952"/>
            <a:ext cx="216024" cy="4054573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A63213-CB0F-480C-A8C0-CA328CD3D8D8}"/>
              </a:ext>
            </a:extLst>
          </p:cNvPr>
          <p:cNvSpPr txBox="1"/>
          <p:nvPr/>
        </p:nvSpPr>
        <p:spPr>
          <a:xfrm>
            <a:off x="5110627" y="6007881"/>
            <a:ext cx="1758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Attack window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116F9682-34C2-4418-A4F6-F0838C501316}"/>
              </a:ext>
            </a:extLst>
          </p:cNvPr>
          <p:cNvSpPr txBox="1">
            <a:spLocks/>
          </p:cNvSpPr>
          <p:nvPr/>
        </p:nvSpPr>
        <p:spPr bwMode="auto">
          <a:xfrm>
            <a:off x="4270264" y="6475413"/>
            <a:ext cx="679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/>
              <a:t>Slide </a:t>
            </a:r>
            <a:fld id="{21E72349-0AA7-4B28-99FF-D7FFD29083F4}" type="slidenum">
              <a:rPr lang="en-GB" altLang="en-US" sz="1600" smtClean="0"/>
              <a:pPr>
                <a:defRPr/>
              </a:pPr>
              <a:t>6</a:t>
            </a:fld>
            <a:endParaRPr lang="en-GB" altLang="en-US" sz="1600" dirty="0"/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619989DB-2F3B-489A-82B7-426514349D3B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6300192" y="6475415"/>
            <a:ext cx="2242146" cy="363537"/>
          </a:xfrm>
        </p:spPr>
        <p:txBody>
          <a:bodyPr/>
          <a:lstStyle/>
          <a:p>
            <a:r>
              <a:rPr lang="en-GB" dirty="0"/>
              <a:t>Li, Intel</a:t>
            </a:r>
          </a:p>
        </p:txBody>
      </p:sp>
    </p:spTree>
    <p:extLst>
      <p:ext uri="{BB962C8B-B14F-4D97-AF65-F5344CB8AC3E}">
        <p14:creationId xmlns:p14="http://schemas.microsoft.com/office/powerpoint/2010/main" val="3174337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6B0C1-BA22-4867-B9E4-B2225116C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09600"/>
            <a:ext cx="7770813" cy="1065213"/>
          </a:xfrm>
        </p:spPr>
        <p:txBody>
          <a:bodyPr/>
          <a:lstStyle/>
          <a:p>
            <a:r>
              <a:rPr lang="en-US" sz="2800" dirty="0"/>
              <a:t>Windowed FFT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50968-0119-4880-A67B-A8B44A9A3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433234"/>
            <a:ext cx="7772400" cy="1065213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b="0" dirty="0"/>
              <a:t>Time-domain window is applied to weight the input signal and then FFT is performed on the weighted signal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46D89-62C3-4192-9C5E-B7A42CA6846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96913" y="332601"/>
            <a:ext cx="8912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Dec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736249-4A39-407E-B42A-92A003B0AD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4270264" y="6475413"/>
            <a:ext cx="679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 dirty="0"/>
              <a:t>Slide </a:t>
            </a:r>
            <a:fld id="{21E72349-0AA7-4B28-99FF-D7FFD29083F4}" type="slidenum">
              <a:rPr lang="en-GB" altLang="en-US" sz="1600" smtClean="0"/>
              <a:pPr>
                <a:defRPr/>
              </a:pPr>
              <a:t>7</a:t>
            </a:fld>
            <a:endParaRPr lang="en-GB" altLang="en-US" sz="1600" dirty="0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FB1492B5-3D02-4AB0-867B-3AD79D52FDDA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6300192" y="6475415"/>
            <a:ext cx="2242146" cy="363537"/>
          </a:xfrm>
        </p:spPr>
        <p:txBody>
          <a:bodyPr/>
          <a:lstStyle/>
          <a:p>
            <a:r>
              <a:rPr lang="en-GB" dirty="0"/>
              <a:t>Li, Intel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F44194-CD1B-4561-B4DB-FA5B8FBFD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09" y="2204864"/>
            <a:ext cx="7555120" cy="432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49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6B0C1-BA22-4867-B9E4-B2225116C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09600"/>
            <a:ext cx="7770813" cy="1065213"/>
          </a:xfrm>
        </p:spPr>
        <p:txBody>
          <a:bodyPr/>
          <a:lstStyle/>
          <a:p>
            <a:r>
              <a:rPr lang="en-US" sz="2800" dirty="0"/>
              <a:t>Windowed FFT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50968-0119-4880-A67B-A8B44A9A3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433234"/>
            <a:ext cx="7772400" cy="1065213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b="0" dirty="0"/>
              <a:t>The longer the window in time, the fewer the significant taps in frequency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46D89-62C3-4192-9C5E-B7A42CA6846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96913" y="332601"/>
            <a:ext cx="8912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Dec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736249-4A39-407E-B42A-92A003B0AD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4270264" y="6475413"/>
            <a:ext cx="679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 dirty="0"/>
              <a:t>Slide </a:t>
            </a:r>
            <a:fld id="{21E72349-0AA7-4B28-99FF-D7FFD29083F4}" type="slidenum">
              <a:rPr lang="en-GB" altLang="en-US" sz="1600" smtClean="0"/>
              <a:pPr>
                <a:defRPr/>
              </a:pPr>
              <a:t>8</a:t>
            </a:fld>
            <a:endParaRPr lang="en-GB" altLang="en-US" sz="1600" dirty="0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FB1492B5-3D02-4AB0-867B-3AD79D52FDDA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6300192" y="6475415"/>
            <a:ext cx="2242146" cy="363537"/>
          </a:xfrm>
        </p:spPr>
        <p:txBody>
          <a:bodyPr/>
          <a:lstStyle/>
          <a:p>
            <a:r>
              <a:rPr lang="en-GB" dirty="0"/>
              <a:t>Li, Intel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ACF070-8A3E-4F6D-AB01-947C71EF5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475679"/>
            <a:ext cx="8363794" cy="376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33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6B0C1-BA22-4867-B9E4-B2225116C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09600"/>
            <a:ext cx="7770813" cy="1065213"/>
          </a:xfrm>
        </p:spPr>
        <p:txBody>
          <a:bodyPr/>
          <a:lstStyle/>
          <a:p>
            <a:r>
              <a:rPr lang="en-US" sz="2800" dirty="0"/>
              <a:t>Windowing in Time, ICI in Frequency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50968-0119-4880-A67B-A8B44A9A3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560459"/>
            <a:ext cx="7772400" cy="106521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dirty="0"/>
              <a:t>The time-domain windowing introduces inter-carrier interferences in frequency domain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46D89-62C3-4192-9C5E-B7A42CA6846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96913" y="332601"/>
            <a:ext cx="8912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Dec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736249-4A39-407E-B42A-92A003B0AD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4270264" y="6475413"/>
            <a:ext cx="679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 dirty="0"/>
              <a:t>Slide </a:t>
            </a:r>
            <a:fld id="{21E72349-0AA7-4B28-99FF-D7FFD29083F4}" type="slidenum">
              <a:rPr lang="en-GB" altLang="en-US" sz="1600" smtClean="0"/>
              <a:pPr>
                <a:defRPr/>
              </a:pPr>
              <a:t>9</a:t>
            </a:fld>
            <a:endParaRPr lang="en-GB" altLang="en-US" sz="1600" dirty="0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FB1492B5-3D02-4AB0-867B-3AD79D52FDDA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6300192" y="6475415"/>
            <a:ext cx="2242146" cy="363537"/>
          </a:xfrm>
        </p:spPr>
        <p:txBody>
          <a:bodyPr/>
          <a:lstStyle/>
          <a:p>
            <a:r>
              <a:rPr lang="en-GB" dirty="0"/>
              <a:t>Li, Intel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974AFB-C0E2-4406-90C4-33D85B7BF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777" y="2348880"/>
            <a:ext cx="7653382" cy="422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78795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169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_169" id="{A421516C-4C05-4482-9A51-2835E851F9C6}" vid="{9E935513-B027-44B3-A59B-F388B5CD40A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Theme_169</Template>
  <TotalTime>88946</TotalTime>
  <Words>2286</Words>
  <Application>Microsoft Office PowerPoint</Application>
  <PresentationFormat>On-screen Show (4:3)</PresentationFormat>
  <Paragraphs>500</Paragraphs>
  <Slides>50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Cambria Math</vt:lpstr>
      <vt:lpstr>Segoe UI</vt:lpstr>
      <vt:lpstr>Times New Roman</vt:lpstr>
      <vt:lpstr>Theme_169</vt:lpstr>
      <vt:lpstr>Microsoft Word 97 - 2003 Document</vt:lpstr>
      <vt:lpstr>Attacks to Fully Random OFDM Sounding Signal</vt:lpstr>
      <vt:lpstr>11az LB249 CID 3911</vt:lpstr>
      <vt:lpstr>Outline</vt:lpstr>
      <vt:lpstr>Background</vt:lpstr>
      <vt:lpstr>Attack Model</vt:lpstr>
      <vt:lpstr>Observation Window</vt:lpstr>
      <vt:lpstr>Windowed FFT (1/2)</vt:lpstr>
      <vt:lpstr>Windowed FFT (2/2)</vt:lpstr>
      <vt:lpstr>Windowing in Time, ICI in Frequency</vt:lpstr>
      <vt:lpstr>Windowing in Time, ICI in Frequency</vt:lpstr>
      <vt:lpstr>Linear Filter</vt:lpstr>
      <vt:lpstr>Linear Signal Model</vt:lpstr>
      <vt:lpstr>Vulnerability of OFDM Sounding Signal </vt:lpstr>
      <vt:lpstr>Frequency Domain Attack</vt:lpstr>
      <vt:lpstr>Complexity doesn’t go up exponentially</vt:lpstr>
      <vt:lpstr>Limitation of FD Attack</vt:lpstr>
      <vt:lpstr>Time Domain Attack</vt:lpstr>
      <vt:lpstr>Exploiting Correlation in Sounding Signal</vt:lpstr>
      <vt:lpstr>Linear MMSE Estimator</vt:lpstr>
      <vt:lpstr>PowerPoint Presentation</vt:lpstr>
      <vt:lpstr>PowerPoint Presentation</vt:lpstr>
      <vt:lpstr>Linear MMSE Solution</vt:lpstr>
      <vt:lpstr>Pulse Representation of OFDM Signal</vt:lpstr>
      <vt:lpstr>Pulse shape determines the correlation</vt:lpstr>
      <vt:lpstr>What does secure pulse look like?</vt:lpstr>
      <vt:lpstr>Meeting Spectrum Requirement</vt:lpstr>
      <vt:lpstr>Windows and Pulse Shapes</vt:lpstr>
      <vt:lpstr>Tail Truncated Pulse (1/2)</vt:lpstr>
      <vt:lpstr>Trail Truncated Pulse (2/2)</vt:lpstr>
      <vt:lpstr>Simulation Setting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Remarks</vt:lpstr>
      <vt:lpstr>Compound Attack to OFDM Signal</vt:lpstr>
      <vt:lpstr>Summary</vt:lpstr>
      <vt:lpstr>Face Mask and Face Shield </vt:lpstr>
      <vt:lpstr>Conclusions</vt:lpstr>
      <vt:lpstr>Reference</vt:lpstr>
      <vt:lpstr>Backup</vt:lpstr>
      <vt:lpstr>Cardboard vs. Metal</vt:lpstr>
      <vt:lpstr>Illustration of Correlation  among OFDM Samples (1/2)</vt:lpstr>
      <vt:lpstr>Illustration of Correlation  among OFDM Samples (2/2)</vt:lpstr>
      <vt:lpstr>Reducing Out-of-Band Emission by Pulse Removal</vt:lpstr>
      <vt:lpstr>Easy Compliance with Spectrum Mask</vt:lpstr>
      <vt:lpstr>MatLab Code for Truncated Differential Hamming Pulse (1/2)</vt:lpstr>
      <vt:lpstr>MatLab Code for Truncated Differential Hamming Pulse (2/2)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apstephe, 100</dc:creator>
  <cp:keywords>CTPClassification=CTP_IC:VisualMarkings=, CTPClassification=CTP_IC</cp:keywords>
  <cp:lastModifiedBy>Qinghua</cp:lastModifiedBy>
  <cp:revision>2868</cp:revision>
  <cp:lastPrinted>1998-02-10T13:28:06Z</cp:lastPrinted>
  <dcterms:created xsi:type="dcterms:W3CDTF">2009-11-13T19:11:16Z</dcterms:created>
  <dcterms:modified xsi:type="dcterms:W3CDTF">2020-12-03T01:50:44Z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b3e20077-4376-47ce-95c9-6bd5ea2fe9b5</vt:lpwstr>
  </property>
  <property fmtid="{D5CDD505-2E9C-101B-9397-08002B2CF9AE}" pid="3" name="CTP_BU">
    <vt:lpwstr>TSCG CENTRAL GROUP</vt:lpwstr>
  </property>
  <property fmtid="{D5CDD505-2E9C-101B-9397-08002B2CF9AE}" pid="4" name="CTP_TimeStamp">
    <vt:lpwstr>2020-07-29 02:40:21Z</vt:lpwstr>
  </property>
  <property fmtid="{D5CDD505-2E9C-101B-9397-08002B2CF9AE}" pid="5" name="CTPClassification">
    <vt:lpwstr>CTP_IC</vt:lpwstr>
  </property>
  <property fmtid="{D5CDD505-2E9C-101B-9397-08002B2CF9AE}" pid="6" name="MSIP_Label_9aa06179-68b3-4e2b-b09b-a2424735516b_Enabled">
    <vt:lpwstr>True</vt:lpwstr>
  </property>
  <property fmtid="{D5CDD505-2E9C-101B-9397-08002B2CF9AE}" pid="7" name="MSIP_Label_9aa06179-68b3-4e2b-b09b-a2424735516b_SiteId">
    <vt:lpwstr>46c98d88-e344-4ed4-8496-4ed7712e255d</vt:lpwstr>
  </property>
  <property fmtid="{D5CDD505-2E9C-101B-9397-08002B2CF9AE}" pid="8" name="MSIP_Label_9aa06179-68b3-4e2b-b09b-a2424735516b_Owner">
    <vt:lpwstr>qinghua.li@intel.com</vt:lpwstr>
  </property>
  <property fmtid="{D5CDD505-2E9C-101B-9397-08002B2CF9AE}" pid="9" name="MSIP_Label_9aa06179-68b3-4e2b-b09b-a2424735516b_SetDate">
    <vt:lpwstr>2020-08-21T21:08:16.3480342Z</vt:lpwstr>
  </property>
  <property fmtid="{D5CDD505-2E9C-101B-9397-08002B2CF9AE}" pid="10" name="MSIP_Label_9aa06179-68b3-4e2b-b09b-a2424735516b_Name">
    <vt:lpwstr>Intel Confidential</vt:lpwstr>
  </property>
  <property fmtid="{D5CDD505-2E9C-101B-9397-08002B2CF9AE}" pid="11" name="MSIP_Label_9aa06179-68b3-4e2b-b09b-a2424735516b_Application">
    <vt:lpwstr>Microsoft Azure Information Protection</vt:lpwstr>
  </property>
  <property fmtid="{D5CDD505-2E9C-101B-9397-08002B2CF9AE}" pid="12" name="MSIP_Label_9aa06179-68b3-4e2b-b09b-a2424735516b_ActionId">
    <vt:lpwstr>0ff4af41-73a0-48fb-8fa8-d9944e1a54ff</vt:lpwstr>
  </property>
  <property fmtid="{D5CDD505-2E9C-101B-9397-08002B2CF9AE}" pid="13" name="MSIP_Label_9aa06179-68b3-4e2b-b09b-a2424735516b_Extended_MSFT_Method">
    <vt:lpwstr>Automatic</vt:lpwstr>
  </property>
  <property fmtid="{D5CDD505-2E9C-101B-9397-08002B2CF9AE}" pid="14" name="Sensitivity">
    <vt:lpwstr>Intel Confidential</vt:lpwstr>
  </property>
</Properties>
</file>