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259" r:id="rId4"/>
    <p:sldId id="563" r:id="rId5"/>
    <p:sldId id="556" r:id="rId6"/>
    <p:sldId id="575" r:id="rId7"/>
    <p:sldId id="557" r:id="rId8"/>
    <p:sldId id="558" r:id="rId9"/>
    <p:sldId id="559" r:id="rId10"/>
    <p:sldId id="576" r:id="rId11"/>
    <p:sldId id="578" r:id="rId12"/>
    <p:sldId id="577" r:id="rId13"/>
    <p:sldId id="57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9" autoAdjust="0"/>
    <p:restoredTop sz="94547" autoAdjust="0"/>
  </p:normalViewPr>
  <p:slideViewPr>
    <p:cSldViewPr>
      <p:cViewPr varScale="1">
        <p:scale>
          <a:sx n="105" d="100"/>
          <a:sy n="105" d="100"/>
        </p:scale>
        <p:origin x="13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802.11-20/1372r1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802.11-20/1372r1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8-01-0jtc-draft-ls-from-802-11-to-iso-iec-jtc1-sc6-in-relation-to-a-proposed-wake-up-radio-project.docx" TargetMode="External"/><Relationship Id="rId2" Type="http://schemas.openxmlformats.org/officeDocument/2006/relationships/hyperlink" Target="https://mentor.ieee.org/802.11/dcn/20/11-20-1358-02-0jtc-draft-ls-from-802-11-to-iso-iec-jtc1-sc6-in-relation-to-a-proposed-wake-up-radio-projec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43883"/>
              </p:ext>
            </p:extLst>
          </p:nvPr>
        </p:nvGraphicFramePr>
        <p:xfrm>
          <a:off x="993775" y="2438400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8400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RCM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38675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guidelines:</a:t>
            </a:r>
          </a:p>
          <a:p>
            <a:r>
              <a:rPr lang="en-US" dirty="0"/>
              <a:t>Request that the PAR contained in 802.11-20/0742r3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Yes: 55, No: 0, Abstain: 19 (Motion passes)</a:t>
            </a:r>
          </a:p>
          <a:p>
            <a:r>
              <a:rPr lang="en-US" dirty="0"/>
              <a:t>[RCM SG result: Approved by unanimous consent. 19 present]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04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RCM CSD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6E3D27-C4B9-4D4A-A18A-AEBD78A3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guidelines:</a:t>
            </a:r>
          </a:p>
          <a:p>
            <a:r>
              <a:rPr lang="en-US" dirty="0"/>
              <a:t>Request that the CSD contained in 802.11-20/1117r3 be posted to the IEEE 802 Executive Committee (EC) agenda for WG 802 preview and EC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Yes: 60, No: 0, Abstain: 20 (Motion passes)</a:t>
            </a:r>
          </a:p>
          <a:p>
            <a:r>
              <a:rPr lang="en-US" dirty="0"/>
              <a:t>[RCM SC result: Approved by unanimous consent. 17 present]</a:t>
            </a:r>
          </a:p>
        </p:txBody>
      </p:sp>
    </p:spTree>
    <p:extLst>
      <p:ext uri="{BB962C8B-B14F-4D97-AF65-F5344CB8AC3E}">
        <p14:creationId xmlns:p14="http://schemas.microsoft.com/office/powerpoint/2010/main" val="4689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Privacy PAR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667EFE-E085-4DEE-A0FD-E9D7BE9A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75072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guidelines:</a:t>
            </a:r>
          </a:p>
          <a:p>
            <a:r>
              <a:rPr lang="en-US" dirty="0"/>
              <a:t>Request that the PAR contained in 802.11-20/0854r5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Result: Yes: 62, No: 0, Abstain: 20 (Motion passes)</a:t>
            </a:r>
          </a:p>
          <a:p>
            <a:r>
              <a:rPr lang="en-US" dirty="0"/>
              <a:t>[RCM SG result: Approved by unanimous consent. 17 present]</a:t>
            </a:r>
          </a:p>
        </p:txBody>
      </p:sp>
    </p:spTree>
    <p:extLst>
      <p:ext uri="{BB962C8B-B14F-4D97-AF65-F5344CB8AC3E}">
        <p14:creationId xmlns:p14="http://schemas.microsoft.com/office/powerpoint/2010/main" val="47121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Privacy CSD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9F9F19-2124-4E83-9BB1-39FFC2372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guidelines:</a:t>
            </a:r>
          </a:p>
          <a:p>
            <a:r>
              <a:rPr lang="en-US" dirty="0"/>
              <a:t>Request that the CSD contained in 802.11-20/1346r2 be posted to the IEEE 802 Executive Committee (EC) agenda for WG 802 preview and EC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Jerome Henry</a:t>
            </a:r>
          </a:p>
          <a:p>
            <a:r>
              <a:rPr lang="en-US" dirty="0"/>
              <a:t>Result: Yes: 61, No: 0, Abstain: 20 (Motion passes)</a:t>
            </a:r>
          </a:p>
          <a:p>
            <a:r>
              <a:rPr lang="en-US" dirty="0"/>
              <a:t>[RCM SG result: Approved by unanimous consent. 17 present]</a:t>
            </a:r>
          </a:p>
        </p:txBody>
      </p:sp>
    </p:spTree>
    <p:extLst>
      <p:ext uri="{BB962C8B-B14F-4D97-AF65-F5344CB8AC3E}">
        <p14:creationId xmlns:p14="http://schemas.microsoft.com/office/powerpoint/2010/main" val="333588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Addition of verified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FRIday</a:t>
            </a:r>
            <a:r>
              <a:rPr lang="en-US" dirty="0"/>
              <a:t> (September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graphicFrame>
        <p:nvGraphicFramePr>
          <p:cNvPr id="12" name="Group 148">
            <a:extLst>
              <a:ext uri="{FF2B5EF4-FFF2-40B4-BE49-F238E27FC236}">
                <a16:creationId xmlns:a16="http://schemas.microsoft.com/office/drawing/2014/main" id="{041D75DD-BF6E-4DC4-9E8C-D2105F8B5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43052"/>
              </p:ext>
            </p:extLst>
          </p:nvPr>
        </p:nvGraphicFramePr>
        <p:xfrm>
          <a:off x="951628" y="762000"/>
          <a:ext cx="10325970" cy="4963968"/>
        </p:xfrm>
        <a:graphic>
          <a:graphicData uri="http://schemas.openxmlformats.org/drawingml/2006/table">
            <a:tbl>
              <a:tblPr/>
              <a:tblGrid>
                <a:gridCol w="1122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5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6642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712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035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21150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29" y="5803741"/>
            <a:ext cx="11353800" cy="720884"/>
          </a:xfrm>
        </p:spPr>
        <p:txBody>
          <a:bodyPr/>
          <a:lstStyle/>
          <a:p>
            <a:r>
              <a:rPr lang="en-US" sz="1800" dirty="0"/>
              <a:t>Moved: Ian Sherlock, Seconded: Marc </a:t>
            </a:r>
            <a:r>
              <a:rPr lang="en-US" sz="1800" dirty="0" err="1"/>
              <a:t>Emmelmann</a:t>
            </a:r>
            <a:endParaRPr lang="en-US" sz="1800" dirty="0"/>
          </a:p>
          <a:p>
            <a:r>
              <a:rPr lang="en-US" sz="1800" dirty="0"/>
              <a:t>Result: Approved by unanimous consent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524000"/>
            <a:ext cx="11353800" cy="4722815"/>
          </a:xfrm>
        </p:spPr>
        <p:txBody>
          <a:bodyPr/>
          <a:lstStyle/>
          <a:p>
            <a:r>
              <a:rPr lang="en-US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John Kenney (IEEE 1609)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Jay Holcomb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r>
              <a:rPr lang="en-US" dirty="0"/>
              <a:t> (802.19)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 Godfrey (802.24)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Allan Jones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US" dirty="0" err="1"/>
              <a:t>Coex</a:t>
            </a:r>
            <a:r>
              <a:rPr lang="en-US" dirty="0"/>
              <a:t> SC Re-charter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724400"/>
          </a:xfrm>
        </p:spPr>
        <p:txBody>
          <a:bodyPr/>
          <a:lstStyle/>
          <a:p>
            <a:r>
              <a:rPr lang="en-US" dirty="0"/>
              <a:t>Approve the following revised charter for the </a:t>
            </a:r>
            <a:r>
              <a:rPr lang="en-US" dirty="0" err="1"/>
              <a:t>Coex</a:t>
            </a:r>
            <a:r>
              <a:rPr lang="en-US" dirty="0"/>
              <a:t> SC:</a:t>
            </a:r>
          </a:p>
          <a:p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SC:</a:t>
            </a:r>
          </a:p>
          <a:p>
            <a:r>
              <a:rPr lang="en-US" dirty="0"/>
              <a:t>Shall promote, within the 802.11 WG and externally, an environment that enables IEEE 802.11 technologies to have equitable access to unlicensed spectrum globally</a:t>
            </a:r>
          </a:p>
          <a:p>
            <a:r>
              <a:rPr lang="en-US" dirty="0"/>
              <a:t>Shall focus on coexistence of 802.11ax &amp; 802.11be with LAA &amp; NR-U in the 5 GHz &amp; 6 GHz bands globally</a:t>
            </a:r>
          </a:p>
          <a:p>
            <a:r>
              <a:rPr lang="en-US" dirty="0"/>
              <a:t>May consider coexistence with other technologies and in other bands as directed by the Chair of the 802.11 WG</a:t>
            </a: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Yes: 57, No: 15, Abstain: 14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92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J</a:t>
            </a:r>
            <a:r>
              <a:rPr lang="en-GB" dirty="0"/>
              <a:t>TC1 </a:t>
            </a:r>
            <a:r>
              <a:rPr lang="en-US" dirty="0"/>
              <a:t>Liaison to ISO on WUR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ED6EE1-1FA1-411E-A327-E1288C5E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0818285" cy="4113213"/>
          </a:xfrm>
        </p:spPr>
        <p:txBody>
          <a:bodyPr/>
          <a:lstStyle/>
          <a:p>
            <a:pPr marL="0" indent="0"/>
            <a:r>
              <a:rPr lang="en-AU" dirty="0"/>
              <a:t>Move that</a:t>
            </a:r>
            <a:r>
              <a:rPr lang="en-AU" sz="2400" b="1" dirty="0"/>
              <a:t> IEEE 802.11 WG approves sending a Liaison Statement based on the material  </a:t>
            </a:r>
            <a:r>
              <a:rPr lang="en-AU" sz="2400" b="1" dirty="0">
                <a:hlinkClick r:id="rId2"/>
              </a:rPr>
              <a:t>11-20-1358-02</a:t>
            </a:r>
            <a:r>
              <a:rPr lang="en-AU" sz="2400" b="1" dirty="0"/>
              <a:t> to ISO/IEC JTC1/SC6 in relation to the PWI in SC6 on WUR, granting the chair editorial license.</a:t>
            </a:r>
          </a:p>
          <a:p>
            <a:pPr marL="0" indent="0"/>
            <a:endParaRPr lang="en-AU" dirty="0"/>
          </a:p>
          <a:p>
            <a:pPr marL="0" indent="0"/>
            <a:r>
              <a:rPr lang="en-AU" sz="2400" b="1" dirty="0"/>
              <a:t>Moved: Andrew Myles</a:t>
            </a:r>
          </a:p>
          <a:p>
            <a:pPr marL="0" indent="0"/>
            <a:r>
              <a:rPr lang="en-AU" sz="2400" b="1" dirty="0"/>
              <a:t>Seconded: </a:t>
            </a:r>
            <a:r>
              <a:rPr lang="en-AU" sz="2400" b="1" dirty="0" err="1"/>
              <a:t>Minyoung</a:t>
            </a:r>
            <a:r>
              <a:rPr lang="en-AU" sz="2400" b="1" dirty="0"/>
              <a:t> Park</a:t>
            </a:r>
          </a:p>
          <a:p>
            <a:pPr marL="0" indent="0"/>
            <a:r>
              <a:rPr lang="en-US" sz="2400" b="1" dirty="0"/>
              <a:t>Result: Yes: </a:t>
            </a:r>
            <a:r>
              <a:rPr lang="en-US" dirty="0"/>
              <a:t>64</a:t>
            </a:r>
            <a:r>
              <a:rPr lang="en-US" sz="2400" b="1" dirty="0"/>
              <a:t>, No: </a:t>
            </a:r>
            <a:r>
              <a:rPr lang="en-US" dirty="0"/>
              <a:t>1</a:t>
            </a:r>
            <a:r>
              <a:rPr lang="en-US" sz="2400" b="1" dirty="0"/>
              <a:t>, Abstain: </a:t>
            </a:r>
            <a:r>
              <a:rPr lang="en-US" dirty="0"/>
              <a:t>22</a:t>
            </a:r>
            <a:r>
              <a:rPr lang="en-US" sz="2400" b="1" dirty="0"/>
              <a:t> (Motion </a:t>
            </a:r>
            <a:r>
              <a:rPr lang="en-US" dirty="0"/>
              <a:t>passes</a:t>
            </a:r>
            <a:r>
              <a:rPr lang="en-US" sz="2400" b="1" dirty="0"/>
              <a:t>)</a:t>
            </a:r>
          </a:p>
          <a:p>
            <a:pPr marL="457200" lvl="1" indent="0"/>
            <a:endParaRPr lang="en-AU" sz="2400" b="1" dirty="0"/>
          </a:p>
          <a:p>
            <a:pPr marL="0" indent="0"/>
            <a:r>
              <a:rPr lang="en-AU" sz="2400" b="1" dirty="0"/>
              <a:t>Note: the JTC1 SC approved </a:t>
            </a:r>
            <a:r>
              <a:rPr lang="en-AU" sz="2400" b="1" dirty="0">
                <a:hlinkClick r:id="rId3"/>
              </a:rPr>
              <a:t>11-20-1358-01</a:t>
            </a:r>
            <a:r>
              <a:rPr lang="en-AU" sz="2400" b="1" dirty="0"/>
              <a:t> unanimously. </a:t>
            </a:r>
            <a:r>
              <a:rPr lang="en-AU" sz="2400" b="1" dirty="0">
                <a:hlinkClick r:id="rId2"/>
              </a:rPr>
              <a:t>11-20-1358-02</a:t>
            </a:r>
            <a:r>
              <a:rPr lang="en-AU" sz="2400" b="1" dirty="0"/>
              <a:t> contains some editorial corrections.</a:t>
            </a:r>
          </a:p>
          <a:p>
            <a:pPr marL="457200" lvl="1" indent="0"/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TGmd</a:t>
            </a:r>
            <a:r>
              <a:rPr lang="en-US" dirty="0"/>
              <a:t>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30390"/>
            <a:ext cx="11353800" cy="4494214"/>
          </a:xfrm>
        </p:spPr>
        <p:txBody>
          <a:bodyPr/>
          <a:lstStyle/>
          <a:p>
            <a:r>
              <a:rPr lang="en-US" dirty="0"/>
              <a:t>Approve document 11-20/1500r2 as the report to the IEEE 802 Executive Committee on the requirements for conditional approval to forward P802.11REVmd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r>
              <a:rPr lang="en-US" dirty="0"/>
              <a:t>Request the IEEE 802 Executive Committee to conditionally approve forwarding P802.11REVmd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Seconded: Emily Qi</a:t>
            </a:r>
          </a:p>
          <a:p>
            <a:r>
              <a:rPr lang="en-US" dirty="0"/>
              <a:t>Result: Yes: 88, No: 0, Abstain: 6 (Motion passes)</a:t>
            </a:r>
          </a:p>
          <a:p>
            <a:r>
              <a:rPr lang="en-US" dirty="0"/>
              <a:t>[</a:t>
            </a:r>
            <a:r>
              <a:rPr lang="en-US" dirty="0" err="1"/>
              <a:t>TGmd</a:t>
            </a:r>
            <a:r>
              <a:rPr lang="en-US" dirty="0"/>
              <a:t> result: Approved by unanimous consent. 27 voters present]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TGbd</a:t>
            </a:r>
            <a:r>
              <a:rPr lang="en-US" dirty="0"/>
              <a:t>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Instruct the </a:t>
            </a:r>
            <a:r>
              <a:rPr lang="en-US" dirty="0" err="1"/>
              <a:t>TGbd</a:t>
            </a:r>
            <a:r>
              <a:rPr lang="en-US" dirty="0"/>
              <a:t> editor to prepare IEEE P802.11bd D1.0 by incorporating</a:t>
            </a:r>
          </a:p>
          <a:p>
            <a:r>
              <a:rPr lang="en-US" dirty="0"/>
              <a:t>P802.11bd D0.3 and all accepted comment resolutions as contained in 11-20/0701r7, and the draft text documented in 11-20/0897r2 and 11-20/1236r1,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 day Working Group Technical Letter Ballot asking the question “Should P802.11bd D1.0 be forwarded to SA Ballot?”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Bo Sun</a:t>
            </a:r>
          </a:p>
          <a:p>
            <a:r>
              <a:rPr lang="en-US" dirty="0"/>
              <a:t>Seconded: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Result: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1088</Words>
  <Application>Microsoft Office PowerPoint</Application>
  <PresentationFormat>Widescreen</PresentationFormat>
  <Paragraphs>216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802.11 September 2020 WG Motions</vt:lpstr>
      <vt:lpstr>Abstract</vt:lpstr>
      <vt:lpstr>FRIday (September 18)</vt:lpstr>
      <vt:lpstr>Motion 1: Officer Confirmation</vt:lpstr>
      <vt:lpstr>Motion 2: WG Liaison Officers</vt:lpstr>
      <vt:lpstr>Motion 3: Coex SC Re-charter</vt:lpstr>
      <vt:lpstr>Motion 4: JTC1 Liaison to ISO on WUR</vt:lpstr>
      <vt:lpstr>Motion 5: TGmd RevCom</vt:lpstr>
      <vt:lpstr>Motion 6: TGbd letter ballot</vt:lpstr>
      <vt:lpstr>Motion 7: RCM PAR</vt:lpstr>
      <vt:lpstr>Motion 8: RCM CSD</vt:lpstr>
      <vt:lpstr>Motion 9: Privacy PAR</vt:lpstr>
      <vt:lpstr>Motion 10: Privacy CSD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Stephen McCann</cp:lastModifiedBy>
  <cp:revision>674</cp:revision>
  <cp:lastPrinted>1601-01-01T00:00:00Z</cp:lastPrinted>
  <dcterms:created xsi:type="dcterms:W3CDTF">2018-05-10T16:45:22Z</dcterms:created>
  <dcterms:modified xsi:type="dcterms:W3CDTF">2020-09-21T11:05:42Z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