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2"/>
  </p:notesMasterIdLst>
  <p:handoutMasterIdLst>
    <p:handoutMasterId r:id="rId16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781" r:id="rId128"/>
    <p:sldId id="787" r:id="rId129"/>
    <p:sldId id="783" r:id="rId130"/>
    <p:sldId id="784" r:id="rId131"/>
    <p:sldId id="785" r:id="rId132"/>
    <p:sldId id="786" r:id="rId133"/>
    <p:sldId id="788" r:id="rId134"/>
    <p:sldId id="790" r:id="rId135"/>
    <p:sldId id="791" r:id="rId136"/>
    <p:sldId id="792" r:id="rId137"/>
    <p:sldId id="793" r:id="rId138"/>
    <p:sldId id="794" r:id="rId139"/>
    <p:sldId id="799" r:id="rId140"/>
    <p:sldId id="795" r:id="rId141"/>
    <p:sldId id="796" r:id="rId142"/>
    <p:sldId id="797" r:id="rId143"/>
    <p:sldId id="798" r:id="rId144"/>
    <p:sldId id="800" r:id="rId145"/>
    <p:sldId id="801" r:id="rId146"/>
    <p:sldId id="802" r:id="rId147"/>
    <p:sldId id="803" r:id="rId148"/>
    <p:sldId id="806" r:id="rId149"/>
    <p:sldId id="804" r:id="rId150"/>
    <p:sldId id="805" r:id="rId151"/>
    <p:sldId id="315" r:id="rId152"/>
    <p:sldId id="312" r:id="rId153"/>
    <p:sldId id="318" r:id="rId154"/>
    <p:sldId id="472" r:id="rId155"/>
    <p:sldId id="473" r:id="rId156"/>
    <p:sldId id="474" r:id="rId157"/>
    <p:sldId id="480" r:id="rId158"/>
    <p:sldId id="259" r:id="rId159"/>
    <p:sldId id="260" r:id="rId160"/>
    <p:sldId id="261" r:id="rId1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Oct. 20th" id="{6534D9B6-4DF1-4BC3-AE69-2EE7ABBEDD5C}">
          <p14:sldIdLst>
            <p14:sldId id="781"/>
            <p14:sldId id="787"/>
            <p14:sldId id="783"/>
            <p14:sldId id="784"/>
            <p14:sldId id="785"/>
            <p14:sldId id="786"/>
          </p14:sldIdLst>
        </p14:section>
        <p14:section name="Oct. 21th" id="{9D9F1313-41D8-42B8-907D-8E068C064BEA}">
          <p14:sldIdLst>
            <p14:sldId id="788"/>
            <p14:sldId id="790"/>
            <p14:sldId id="791"/>
            <p14:sldId id="792"/>
            <p14:sldId id="793"/>
          </p14:sldIdLst>
        </p14:section>
        <p14:section name="Oct. 22nd" id="{16B929C8-888E-4FB3-87FB-8C9FFEA9AD5D}">
          <p14:sldIdLst>
            <p14:sldId id="794"/>
            <p14:sldId id="799"/>
            <p14:sldId id="795"/>
            <p14:sldId id="796"/>
            <p14:sldId id="797"/>
            <p14:sldId id="798"/>
          </p14:sldIdLst>
        </p14:section>
        <p14:section name="Oct. 26th" id="{E13EDD9C-0942-4CE1-870F-8D6C018DFEF6}">
          <p14:sldIdLst>
            <p14:sldId id="800"/>
            <p14:sldId id="801"/>
            <p14:sldId id="802"/>
            <p14:sldId id="803"/>
            <p14:sldId id="806"/>
            <p14:sldId id="804"/>
            <p14:sldId id="80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6807" autoAdjust="0"/>
  </p:normalViewPr>
  <p:slideViewPr>
    <p:cSldViewPr>
      <p:cViewPr varScale="1">
        <p:scale>
          <a:sx n="133" d="100"/>
          <a:sy n="133" d="100"/>
        </p:scale>
        <p:origin x="144" y="26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131</a:t>
            </a:fld>
            <a:endParaRPr lang="en-US"/>
          </a:p>
        </p:txBody>
      </p:sp>
    </p:spTree>
    <p:extLst>
      <p:ext uri="{BB962C8B-B14F-4D97-AF65-F5344CB8AC3E}">
        <p14:creationId xmlns:p14="http://schemas.microsoft.com/office/powerpoint/2010/main" val="1660771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3911103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142</a:t>
            </a:fld>
            <a:endParaRPr lang="en-US"/>
          </a:p>
        </p:txBody>
      </p:sp>
    </p:spTree>
    <p:extLst>
      <p:ext uri="{BB962C8B-B14F-4D97-AF65-F5344CB8AC3E}">
        <p14:creationId xmlns:p14="http://schemas.microsoft.com/office/powerpoint/2010/main" val="131102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30900208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2020-10-21</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6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status (Roy Want) – 10min 11-20-1391</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11-20-1654 </a:t>
            </a:r>
            <a:r>
              <a:rPr lang="en-US" sz="1400" dirty="0"/>
              <a:t>proposed resolutions to a few 11az LB249 CIDs (Qi Wang) – 20min</a:t>
            </a:r>
          </a:p>
          <a:p>
            <a:pPr algn="just">
              <a:spcBef>
                <a:spcPct val="20000"/>
              </a:spcBef>
              <a:buFontTx/>
              <a:buChar char="•"/>
            </a:pPr>
            <a:r>
              <a:rPr lang="en-US" sz="1600" b="0" dirty="0"/>
              <a:t>Continue comment resolution for comments pending resolution (as time permits) – (Roy Want/Jonathan Segev)</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69239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11-20-1654</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3850, 3851, 3852  as</a:t>
            </a:r>
            <a:r>
              <a:rPr lang="en-GB" b="0" dirty="0"/>
              <a:t> </a:t>
            </a:r>
            <a:r>
              <a:rPr lang="en-US" b="0" dirty="0"/>
              <a:t>depicted in document 11-20-1654r1.</a:t>
            </a:r>
          </a:p>
          <a:p>
            <a:endParaRPr lang="en-US" b="0" dirty="0"/>
          </a:p>
          <a:p>
            <a:r>
              <a:rPr lang="en-US" b="0" dirty="0"/>
              <a:t>Results (Y/N/A): 8/0/2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29193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144595112"/>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11-20-xxx?</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10135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732680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453571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727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11-20-1684 Comment Resolution LB249 – CID 3772 (Christian Berger) – 15min </a:t>
            </a:r>
            <a:endParaRPr 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148947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090844436"/>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11-20-1683</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bl>
          </a:graphicData>
        </a:graphic>
      </p:graphicFrame>
    </p:spTree>
    <p:extLst>
      <p:ext uri="{BB962C8B-B14F-4D97-AF65-F5344CB8AC3E}">
        <p14:creationId xmlns:p14="http://schemas.microsoft.com/office/powerpoint/2010/main" val="1261072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6458131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2241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56638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22</a:t>
            </a:r>
            <a:r>
              <a:rPr lang="en-US" altLang="en-US" baseline="30000" dirty="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5min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as time permits. </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867000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11-20-1683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3006, 3007, 3899, 3990, 4012, 3264, 3265, 3317, 3320, 3321, 3322, 3455, 3456 (13 CIDs total) as</a:t>
            </a:r>
            <a:r>
              <a:rPr lang="en-GB" b="0" dirty="0"/>
              <a:t> </a:t>
            </a:r>
            <a:r>
              <a:rPr lang="en-US" b="0" dirty="0"/>
              <a:t>depicted in document 11-20-1683r3.</a:t>
            </a:r>
          </a:p>
          <a:p>
            <a:endParaRPr lang="en-US" b="0" dirty="0"/>
          </a:p>
          <a:p>
            <a:r>
              <a:rPr lang="en-US" b="0" dirty="0"/>
              <a:t>Results (Y/N/A): 11/0/0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8570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286181370"/>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marT="45712" marB="45712"/>
                </a:tc>
                <a:tc>
                  <a:txBody>
                    <a:bodyPr/>
                    <a:lstStyle/>
                    <a:p>
                      <a:endParaRPr lang="en-US" sz="1400" dirty="0"/>
                    </a:p>
                  </a:txBody>
                  <a:tcPr marT="45712" marB="45712"/>
                </a:tc>
                <a:extLst>
                  <a:ext uri="{0D108BD9-81ED-4DB2-BD59-A6C34878D82A}">
                    <a16:rowId xmlns:a16="http://schemas.microsoft.com/office/drawing/2014/main" val="685580322"/>
                  </a:ext>
                </a:extLst>
              </a:tr>
            </a:tbl>
          </a:graphicData>
        </a:graphic>
      </p:graphicFrame>
    </p:spTree>
    <p:extLst>
      <p:ext uri="{BB962C8B-B14F-4D97-AF65-F5344CB8AC3E}">
        <p14:creationId xmlns:p14="http://schemas.microsoft.com/office/powerpoint/2010/main" val="302791045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3170310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1561456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0784826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5min</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15min</a:t>
            </a:r>
          </a:p>
          <a:p>
            <a:pPr lvl="1" algn="just">
              <a:spcBef>
                <a:spcPct val="20000"/>
              </a:spcBef>
              <a:buFontTx/>
              <a:buChar char="•"/>
            </a:pPr>
            <a:r>
              <a:rPr lang="en-US" sz="1400" dirty="0"/>
              <a:t> 11-20-1666 </a:t>
            </a:r>
            <a:r>
              <a:rPr lang="en-US" sz="1400" dirty="0" err="1"/>
              <a:t>Misc</a:t>
            </a:r>
            <a:r>
              <a:rPr lang="en-US" sz="1400" dirty="0"/>
              <a:t> CIDs clause 9 and 11 (Dibakar Das) – 45min</a:t>
            </a:r>
          </a:p>
          <a:p>
            <a:pPr lvl="1" algn="just">
              <a:spcBef>
                <a:spcPct val="20000"/>
              </a:spcBef>
              <a:buFontTx/>
              <a:buChar char="•"/>
            </a:pPr>
            <a:r>
              <a:rPr lang="en-US" altLang="en-US" sz="1400" dirty="0"/>
              <a:t>11-20-1687 Comment Resolution LB249 – CID 3772 (Christian Berger) – 10min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2 min (special order)</a:t>
            </a:r>
          </a:p>
          <a:p>
            <a:pPr algn="just">
              <a:spcBef>
                <a:spcPct val="20000"/>
              </a:spcBef>
              <a:buFontTx/>
              <a:buChar char="•"/>
            </a:pPr>
            <a:r>
              <a:rPr lang="en-US" sz="1600" b="0" dirty="0"/>
              <a:t>Plans for the IEEE </a:t>
            </a:r>
            <a:r>
              <a:rPr lang="en-US" sz="1600" b="0"/>
              <a:t>Electronic Meeting week – 1min.</a:t>
            </a:r>
            <a:endParaRPr lang="en-US" sz="1600" b="0" dirty="0"/>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250821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11-20-1683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 (CIDs total) as</a:t>
            </a:r>
            <a:r>
              <a:rPr lang="en-GB" b="0" dirty="0"/>
              <a:t> </a:t>
            </a:r>
            <a:r>
              <a:rPr lang="en-US" b="0" dirty="0"/>
              <a:t>depicted in document 11-20-???</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4857762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marT="45712" marB="45712"/>
                </a:tc>
                <a:tc>
                  <a:txBody>
                    <a:bodyPr/>
                    <a:lstStyle/>
                    <a:p>
                      <a:endParaRPr lang="en-US" sz="1400" dirty="0"/>
                    </a:p>
                  </a:txBody>
                  <a:tcPr marT="45712" marB="45712"/>
                </a:tc>
                <a:extLst>
                  <a:ext uri="{0D108BD9-81ED-4DB2-BD59-A6C34878D82A}">
                    <a16:rowId xmlns:a16="http://schemas.microsoft.com/office/drawing/2014/main" val="685580322"/>
                  </a:ext>
                </a:extLst>
              </a:tr>
            </a:tbl>
          </a:graphicData>
        </a:graphic>
      </p:graphicFrame>
    </p:spTree>
    <p:extLst>
      <p:ext uri="{BB962C8B-B14F-4D97-AF65-F5344CB8AC3E}">
        <p14:creationId xmlns:p14="http://schemas.microsoft.com/office/powerpoint/2010/main" val="201259504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96228273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err="1"/>
              <a:t>TGaz</a:t>
            </a:r>
            <a:r>
              <a:rPr lang="en-US" dirty="0"/>
              <a:t> during the IEEE Electronic Meeting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altLang="en-US" sz="1800" b="0" kern="0" dirty="0"/>
              <a:t>Targets for the week:</a:t>
            </a:r>
          </a:p>
          <a:p>
            <a:pPr marL="685800" lvl="1">
              <a:buFont typeface="Arial" panose="020B0604020202020204" pitchFamily="34" charset="0"/>
              <a:buChar char="•"/>
            </a:pPr>
            <a:r>
              <a:rPr lang="en-US" altLang="en-US" sz="1600" kern="0" dirty="0"/>
              <a:t>Complete LB249 comment resolution and initiate a new recirculation ballot.</a:t>
            </a:r>
          </a:p>
          <a:p>
            <a:pPr marL="400050" lvl="1" indent="0"/>
            <a:endParaRPr lang="en-US" altLang="en-US" sz="1600" b="0" kern="0" dirty="0"/>
          </a:p>
          <a:p>
            <a:pPr marL="285750" indent="-285750">
              <a:buFont typeface="Arial" panose="020B0604020202020204" pitchFamily="34" charset="0"/>
              <a:buChar char="•"/>
            </a:pPr>
            <a:r>
              <a:rPr lang="en-US" altLang="en-US" sz="1800" b="0" kern="0" dirty="0"/>
              <a:t>5 meeting slots 2hrs each: </a:t>
            </a:r>
          </a:p>
          <a:p>
            <a:pPr marL="685800" lvl="1">
              <a:buFont typeface="Arial" panose="020B0604020202020204" pitchFamily="34" charset="0"/>
              <a:buChar char="•"/>
            </a:pPr>
            <a:r>
              <a:rPr lang="en-US" altLang="en-US" sz="1600" b="0" kern="0" dirty="0"/>
              <a:t>Tue. Nov. 3</a:t>
            </a:r>
            <a:r>
              <a:rPr lang="en-US" altLang="en-US" sz="1600" b="0" kern="0" baseline="30000" dirty="0"/>
              <a:t>rd</a:t>
            </a:r>
            <a:r>
              <a:rPr lang="en-US" altLang="en-US" sz="1600" b="0" kern="0" dirty="0"/>
              <a:t> single slot.</a:t>
            </a:r>
          </a:p>
          <a:p>
            <a:pPr marL="685800" lvl="1">
              <a:buFont typeface="Arial" panose="020B0604020202020204" pitchFamily="34" charset="0"/>
              <a:buChar char="•"/>
            </a:pPr>
            <a:r>
              <a:rPr lang="en-US" altLang="en-US" sz="1600" b="0" kern="0" dirty="0"/>
              <a:t>Wed. Nov. 4</a:t>
            </a:r>
            <a:r>
              <a:rPr lang="en-US" altLang="en-US" sz="1600" b="0" kern="0" baseline="30000" dirty="0"/>
              <a:t>th</a:t>
            </a:r>
            <a:r>
              <a:rPr lang="en-US" altLang="en-US" sz="1600" b="0" kern="0" dirty="0"/>
              <a:t> two meeting slots. </a:t>
            </a:r>
          </a:p>
          <a:p>
            <a:pPr marL="685800" lvl="1">
              <a:buFont typeface="Arial" panose="020B0604020202020204" pitchFamily="34" charset="0"/>
              <a:buChar char="•"/>
            </a:pPr>
            <a:r>
              <a:rPr lang="en-US" altLang="en-US" sz="1600" b="0" kern="0" dirty="0"/>
              <a:t>Thu. Nov. 5</a:t>
            </a:r>
            <a:r>
              <a:rPr lang="en-US" altLang="en-US" sz="1600" b="0" kern="0" baseline="30000" dirty="0"/>
              <a:t>th</a:t>
            </a:r>
            <a:r>
              <a:rPr lang="en-US" altLang="en-US" sz="1600" b="0" kern="0" dirty="0"/>
              <a:t> two meeting slots</a:t>
            </a:r>
          </a:p>
          <a:p>
            <a:pPr marL="685800" lvl="1">
              <a:buFont typeface="Arial" panose="020B0604020202020204" pitchFamily="34" charset="0"/>
              <a:buChar char="•"/>
            </a:pPr>
            <a:r>
              <a:rPr lang="en-US" altLang="en-US" sz="1600" b="0" kern="0" dirty="0"/>
              <a:t>Mon. Nov. 9</a:t>
            </a:r>
            <a:r>
              <a:rPr lang="en-US" altLang="en-US" sz="1600" b="0" kern="0" baseline="30000" dirty="0"/>
              <a:t>th</a:t>
            </a:r>
            <a:r>
              <a:rPr lang="en-US" altLang="en-US" sz="1600" b="0" kern="0" dirty="0"/>
              <a:t> single meeting slot.</a:t>
            </a:r>
          </a:p>
          <a:p>
            <a:pPr marL="285750">
              <a:buFont typeface="Arial" panose="020B0604020202020204" pitchFamily="34" charset="0"/>
              <a:buChar char="•"/>
            </a:pPr>
            <a:r>
              <a:rPr lang="en-US" altLang="en-US" sz="2000" b="0" kern="0" dirty="0"/>
              <a:t>If you are planning a submission and would like to allocate agenda time, please indicate so early:</a:t>
            </a:r>
          </a:p>
          <a:p>
            <a:pPr marL="685800" lvl="1">
              <a:buFont typeface="Arial" panose="020B0604020202020204" pitchFamily="34" charset="0"/>
              <a:buChar char="•"/>
            </a:pPr>
            <a:r>
              <a:rPr lang="en-US" altLang="en-US" sz="1600" kern="0" dirty="0"/>
              <a:t>Priority likely given to thus submissions.</a:t>
            </a:r>
          </a:p>
          <a:p>
            <a:pPr marL="0" indent="0"/>
            <a:endParaRPr lang="en-US" altLang="en-US" sz="1800" b="0" kern="0" dirty="0"/>
          </a:p>
          <a:p>
            <a:pPr marL="0" indent="0"/>
            <a:endParaRPr lang="en-US" altLang="en-US" sz="1800" b="0" kern="0" dirty="0"/>
          </a:p>
          <a:p>
            <a:pPr marL="0" indent="0"/>
            <a:endParaRPr lang="en-US" altLang="en-US" sz="1800" b="0" kern="0" dirty="0"/>
          </a:p>
        </p:txBody>
      </p:sp>
    </p:spTree>
    <p:extLst>
      <p:ext uri="{BB962C8B-B14F-4D97-AF65-F5344CB8AC3E}">
        <p14:creationId xmlns:p14="http://schemas.microsoft.com/office/powerpoint/2010/main" val="209886041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0043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52303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120376</TotalTime>
  <Words>12962</Words>
  <Application>Microsoft Office PowerPoint</Application>
  <PresentationFormat>Widescreen</PresentationFormat>
  <Paragraphs>2144</Paragraphs>
  <Slides>160</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160</vt:i4>
      </vt:variant>
    </vt:vector>
  </HeadingPairs>
  <TitlesOfParts>
    <vt:vector size="168"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IEEE Electronic Meeting slot - Oct. 20th </vt:lpstr>
      <vt:lpstr>Submission 11-20-1654</vt:lpstr>
      <vt:lpstr>Submission pipeline</vt:lpstr>
      <vt:lpstr>Scheduled telecon</vt:lpstr>
      <vt:lpstr>AOB?</vt:lpstr>
      <vt:lpstr>Adjourn</vt:lpstr>
      <vt:lpstr>IEEE Electronic Meeting slot - Oct. 21th </vt:lpstr>
      <vt:lpstr>Submission pipeline</vt:lpstr>
      <vt:lpstr>Scheduled telecon</vt:lpstr>
      <vt:lpstr>AOB?</vt:lpstr>
      <vt:lpstr>Adjourn</vt:lpstr>
      <vt:lpstr>IEEE Electronic Meeting slot - Oct. 22nd</vt:lpstr>
      <vt:lpstr>Submission 11-20-1683</vt:lpstr>
      <vt:lpstr>Submission pipeline</vt:lpstr>
      <vt:lpstr>Scheduled telecon</vt:lpstr>
      <vt:lpstr>AOB?</vt:lpstr>
      <vt:lpstr>Adjourn</vt:lpstr>
      <vt:lpstr>IEEE Electronic Meeting slot - Oct. 26th</vt:lpstr>
      <vt:lpstr>Submission 11-20-1683</vt:lpstr>
      <vt:lpstr>Submission pipeline</vt:lpstr>
      <vt:lpstr>Scheduled telecons</vt:lpstr>
      <vt:lpstr>TGaz during the IEEE Electronic Meeting week</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743</cp:revision>
  <cp:lastPrinted>1601-01-01T00:00:00Z</cp:lastPrinted>
  <dcterms:created xsi:type="dcterms:W3CDTF">2018-08-06T10:28:59Z</dcterms:created>
  <dcterms:modified xsi:type="dcterms:W3CDTF">2020-10-27T04:18:34Z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