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9"/>
  </p:notesMasterIdLst>
  <p:handoutMasterIdLst>
    <p:handoutMasterId r:id="rId120"/>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36" r:id="rId76"/>
    <p:sldId id="737" r:id="rId77"/>
    <p:sldId id="726" r:id="rId78"/>
    <p:sldId id="735" r:id="rId79"/>
    <p:sldId id="727" r:id="rId80"/>
    <p:sldId id="728" r:id="rId81"/>
    <p:sldId id="729" r:id="rId82"/>
    <p:sldId id="738" r:id="rId83"/>
    <p:sldId id="739" r:id="rId84"/>
    <p:sldId id="740" r:id="rId85"/>
    <p:sldId id="741" r:id="rId86"/>
    <p:sldId id="742" r:id="rId87"/>
    <p:sldId id="730" r:id="rId88"/>
    <p:sldId id="749" r:id="rId89"/>
    <p:sldId id="750" r:id="rId90"/>
    <p:sldId id="731" r:id="rId91"/>
    <p:sldId id="732" r:id="rId92"/>
    <p:sldId id="733" r:id="rId93"/>
    <p:sldId id="734" r:id="rId94"/>
    <p:sldId id="743" r:id="rId95"/>
    <p:sldId id="748" r:id="rId96"/>
    <p:sldId id="751" r:id="rId97"/>
    <p:sldId id="744" r:id="rId98"/>
    <p:sldId id="745" r:id="rId99"/>
    <p:sldId id="746" r:id="rId100"/>
    <p:sldId id="747" r:id="rId101"/>
    <p:sldId id="752" r:id="rId102"/>
    <p:sldId id="753" r:id="rId103"/>
    <p:sldId id="754" r:id="rId104"/>
    <p:sldId id="755" r:id="rId105"/>
    <p:sldId id="756" r:id="rId106"/>
    <p:sldId id="757" r:id="rId107"/>
    <p:sldId id="758" r:id="rId108"/>
    <p:sldId id="315" r:id="rId109"/>
    <p:sldId id="312" r:id="rId110"/>
    <p:sldId id="318" r:id="rId111"/>
    <p:sldId id="472" r:id="rId112"/>
    <p:sldId id="473" r:id="rId113"/>
    <p:sldId id="474" r:id="rId114"/>
    <p:sldId id="480" r:id="rId115"/>
    <p:sldId id="259" r:id="rId116"/>
    <p:sldId id="260" r:id="rId117"/>
    <p:sldId id="261" r:id="rId1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36"/>
            <p14:sldId id="737"/>
            <p14:sldId id="726"/>
            <p14:sldId id="735"/>
            <p14:sldId id="727"/>
            <p14:sldId id="728"/>
            <p14:sldId id="729"/>
          </p14:sldIdLst>
        </p14:section>
        <p14:section name="Oct. 1st" id="{70431D2B-C4C8-49B3-B3EB-C3A5154A100F}">
          <p14:sldIdLst>
            <p14:sldId id="738"/>
            <p14:sldId id="739"/>
            <p14:sldId id="740"/>
            <p14:sldId id="741"/>
            <p14:sldId id="742"/>
          </p14:sldIdLst>
        </p14:section>
        <p14:section name="Oct. 6th" id="{14BF7A66-231D-4543-8EF8-26EAA518279A}">
          <p14:sldIdLst>
            <p14:sldId id="730"/>
            <p14:sldId id="749"/>
            <p14:sldId id="750"/>
            <p14:sldId id="731"/>
            <p14:sldId id="732"/>
            <p14:sldId id="733"/>
            <p14:sldId id="734"/>
          </p14:sldIdLst>
        </p14:section>
        <p14:section name="Oct. 7th" id="{64317F6A-2188-449B-A4D1-853DDE311316}">
          <p14:sldIdLst>
            <p14:sldId id="743"/>
            <p14:sldId id="748"/>
            <p14:sldId id="751"/>
            <p14:sldId id="744"/>
            <p14:sldId id="745"/>
            <p14:sldId id="746"/>
            <p14:sldId id="747"/>
          </p14:sldIdLst>
        </p14:section>
        <p14:section name="Oct. 8th" id="{FD6E3272-DB3B-450B-8B65-C76DD4676AC2}">
          <p14:sldIdLst>
            <p14:sldId id="752"/>
            <p14:sldId id="753"/>
            <p14:sldId id="754"/>
            <p14:sldId id="755"/>
            <p14:sldId id="756"/>
            <p14:sldId id="757"/>
            <p14:sldId id="75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6807" autoAdjust="0"/>
  </p:normalViewPr>
  <p:slideViewPr>
    <p:cSldViewPr>
      <p:cViewPr varScale="1">
        <p:scale>
          <a:sx n="131" d="100"/>
          <a:sy n="131" d="100"/>
        </p:scale>
        <p:origin x="144"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85</a:t>
            </a:fld>
            <a:endParaRPr lang="en-US"/>
          </a:p>
        </p:txBody>
      </p:sp>
    </p:spTree>
    <p:extLst>
      <p:ext uri="{BB962C8B-B14F-4D97-AF65-F5344CB8AC3E}">
        <p14:creationId xmlns:p14="http://schemas.microsoft.com/office/powerpoint/2010/main" val="3389564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92</a:t>
            </a:fld>
            <a:endParaRPr lang="en-US"/>
          </a:p>
        </p:txBody>
      </p:sp>
    </p:spTree>
    <p:extLst>
      <p:ext uri="{BB962C8B-B14F-4D97-AF65-F5344CB8AC3E}">
        <p14:creationId xmlns:p14="http://schemas.microsoft.com/office/powerpoint/2010/main" val="624510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86935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575192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2020-10-06</a:t>
            </a:r>
            <a:endParaRPr lang="en-GB" sz="2000" b="0" dirty="0"/>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06"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502248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8</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algn="just">
              <a:spcBef>
                <a:spcPct val="20000"/>
              </a:spcBef>
              <a:buFontTx/>
              <a:buChar char="•"/>
            </a:pPr>
            <a:r>
              <a:rPr lang="en-US" altLang="en-US" sz="1600" b="0" dirty="0"/>
              <a:t>Review CID resolution from the remaining batch (those CRs with no resolution yet) (Editors) – as time permits</a:t>
            </a:r>
          </a:p>
          <a:p>
            <a:pPr lvl="1" algn="just">
              <a:spcBef>
                <a:spcPct val="20000"/>
              </a:spcBef>
              <a:buFontTx/>
              <a:buChar char="•"/>
            </a:pPr>
            <a:r>
              <a:rPr lang="en-US" altLang="en-US" sz="1400" dirty="0"/>
              <a:t>11-20-1437 </a:t>
            </a:r>
            <a:r>
              <a:rPr lang="en-US" sz="1400" dirty="0"/>
              <a:t>LB249 CR for Various Comments (Roy Want/Jonathan Segev)</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48799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11-20-???r?</a:t>
            </a:r>
          </a:p>
          <a:p>
            <a:endParaRPr lang="en-US" b="0" dirty="0"/>
          </a:p>
          <a:p>
            <a:r>
              <a:rPr lang="en-US" b="0" dirty="0"/>
              <a:t>Results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046721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663746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1952044940"/>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100297867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87517520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4736823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8228974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000" dirty="0">
                <a:cs typeface="Times New Roman" panose="02020603050405020304" pitchFamily="18" charset="0"/>
              </a:rPr>
              <a:t>Sep. Electronic Meeting Agenda </a:t>
            </a:r>
          </a:p>
          <a:p>
            <a:pPr algn="ctr">
              <a:lnSpc>
                <a:spcPct val="90000"/>
              </a:lnSpc>
              <a:buFontTx/>
              <a:buNone/>
            </a:pPr>
            <a:r>
              <a:rPr lang="en-US" altLang="en-US" sz="4000" dirty="0">
                <a:cs typeface="Times New Roman" panose="02020603050405020304" pitchFamily="18" charset="0"/>
              </a:rPr>
              <a:t>And meetings running between Sep. and Nov.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Clarify on previous SP from Sep. 24</a:t>
            </a:r>
            <a:r>
              <a:rPr lang="en-US" altLang="en-US" sz="1600" b="0" baseline="30000" dirty="0"/>
              <a:t>th</a:t>
            </a:r>
            <a:r>
              <a:rPr lang="en-US" altLang="en-US" sz="1600" b="0" dirty="0"/>
              <a:t> – 7min (Roy Want)</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(Erik Lindskog) – 1hr</a:t>
            </a:r>
          </a:p>
          <a:p>
            <a:pPr lvl="1" algn="just">
              <a:spcBef>
                <a:spcPct val="20000"/>
              </a:spcBef>
              <a:buFontTx/>
              <a:buChar char="•"/>
            </a:pPr>
            <a:r>
              <a:rPr lang="en-US" sz="1400" b="0" dirty="0"/>
              <a:t>11-20-1501 </a:t>
            </a:r>
            <a:r>
              <a:rPr lang="en-US" sz="1400" dirty="0"/>
              <a:t>LMR Time Stamps (Erik Lindskog) – 30min </a:t>
            </a:r>
          </a:p>
          <a:p>
            <a:pPr lvl="1" algn="just">
              <a:spcBef>
                <a:spcPct val="20000"/>
              </a:spcBef>
              <a:buFontTx/>
              <a:buChar char="•"/>
            </a:pPr>
            <a:r>
              <a:rPr lang="en-US" sz="1400" b="0" dirty="0"/>
              <a:t>11-20-1553 LB 249 some DMG CIDs part 1 (Assaf Kasher)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11-20-1392r2.</a:t>
            </a:r>
          </a:p>
          <a:p>
            <a:endParaRPr lang="en-US" b="0" dirty="0"/>
          </a:p>
          <a:p>
            <a:r>
              <a:rPr lang="en-US" b="0" dirty="0"/>
              <a:t>Results (Y/N/A): 10/0/1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379630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11-20-1502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3052, 3053, 3874, 3557, 3656, 3804, 3301, 3152, 3841, 3310 as</a:t>
            </a:r>
            <a:r>
              <a:rPr lang="en-GB" b="0" dirty="0"/>
              <a:t> </a:t>
            </a:r>
            <a:r>
              <a:rPr lang="en-US" b="0" dirty="0"/>
              <a:t>depicted in document 11-20-1502r3</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73054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323749012"/>
              </p:ext>
            </p:extLst>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994471977"/>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676336868"/>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1890855876"/>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2201078079"/>
                  </a:ext>
                </a:extLst>
              </a:tr>
              <a:tr h="0">
                <a:tc>
                  <a:txBody>
                    <a:bodyPr/>
                    <a:lstStyle/>
                    <a:p>
                      <a:r>
                        <a:rPr lang="en-US" sz="1400" dirty="0"/>
                        <a:t>11-20-340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a:t>
                      </a:r>
                    </a:p>
                  </a:txBody>
                  <a:tcPr marT="45712" marB="45712"/>
                </a:tc>
                <a:extLst>
                  <a:ext uri="{0D108BD9-81ED-4DB2-BD59-A6C34878D82A}">
                    <a16:rowId xmlns:a16="http://schemas.microsoft.com/office/drawing/2014/main" val="356366238"/>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0606-E826-422B-B337-C90E9B3D22E3}"/>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B3DFDD0E-85AE-4904-95D3-ACE32B93684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94E62A-EEC4-48DD-904D-485004544788}"/>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B76B231E-226D-4317-9558-2B887541ABB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9051CD-CB03-464F-861B-1CCE8163967B}"/>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718255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as needed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047105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237732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a:t>
                      </a:r>
                      <a:r>
                        <a:rPr lang="en-US" sz="1400" b="0" dirty="0"/>
                        <a:t>1-20-1553</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 249 some DMG CIDs part 1</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11-20-0340</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LB249_FTM_negotiation_and_exchange</a:t>
                      </a:r>
                    </a:p>
                  </a:txBody>
                  <a:tcPr marT="45712" marB="45712"/>
                </a:tc>
                <a:tc>
                  <a:txBody>
                    <a:bodyPr/>
                    <a:lstStyle/>
                    <a:p>
                      <a:r>
                        <a:rPr lang="en-US" sz="1400" dirty="0"/>
                        <a:t>CR – for completion </a:t>
                      </a:r>
                    </a:p>
                  </a:txBody>
                  <a:tcPr marT="45712" marB="45712"/>
                </a:tc>
                <a:extLst>
                  <a:ext uri="{0D108BD9-81ED-4DB2-BD59-A6C34878D82A}">
                    <a16:rowId xmlns:a16="http://schemas.microsoft.com/office/drawing/2014/main" val="1890855876"/>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28900469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6749432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5668096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033431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11-20-0340 LB249_FTM_negotiation_and_exchange (Girish Madpuwar) – for completion (1hr)</a:t>
            </a:r>
          </a:p>
          <a:p>
            <a:pPr lvl="1" algn="just">
              <a:spcBef>
                <a:spcPct val="20000"/>
              </a:spcBef>
              <a:buFontTx/>
              <a:buChar char="•"/>
            </a:pPr>
            <a:r>
              <a:rPr lang="en-US" sz="1400" dirty="0"/>
              <a:t>11-20-1553 LB 249 some DMG CIDs part 1 (Assaf Kasher) – 1hr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87146770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11-20-0340</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3066, 3760, 3842, 3843, 3912, 3913, 3914, 3771, 3777, 3778, 3779, 3780, 3782, 3783, 3625, 3768 as depicted in document 11-20-0340r8.</a:t>
            </a:r>
          </a:p>
          <a:p>
            <a:endParaRPr lang="en-US" b="0" dirty="0"/>
          </a:p>
          <a:p>
            <a:r>
              <a:rPr lang="en-US" b="0" dirty="0"/>
              <a:t>Results (Y/N/A): 12/0/1</a:t>
            </a:r>
          </a:p>
          <a:p>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785098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11-20-1553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b="0" dirty="0"/>
          </a:p>
          <a:p>
            <a:r>
              <a:rPr lang="en-US" b="0" dirty="0"/>
              <a:t>We agree to the resolutions of CIDs 3000, 3018, 3054, 3055, 3056, 3057, 3058, 3059, 3060, 3061, 3153, 3154, 3175 as depicted in document 11-20-1553r1.</a:t>
            </a:r>
          </a:p>
          <a:p>
            <a:r>
              <a:rPr lang="en-US" b="0" dirty="0"/>
              <a:t>Results (Y/N/A): 6/0/1</a:t>
            </a:r>
          </a:p>
          <a:p>
            <a:br>
              <a:rPr lang="en-US" dirty="0"/>
            </a:br>
            <a:br>
              <a:rPr lang="en-US" dirty="0"/>
            </a:br>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07867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78926549"/>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2201078079"/>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bl>
          </a:graphicData>
        </a:graphic>
      </p:graphicFrame>
    </p:spTree>
    <p:extLst>
      <p:ext uri="{BB962C8B-B14F-4D97-AF65-F5344CB8AC3E}">
        <p14:creationId xmlns:p14="http://schemas.microsoft.com/office/powerpoint/2010/main" val="75217075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970419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965174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0304911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Oct. 7</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LB249 CR status and summary:</a:t>
            </a:r>
          </a:p>
          <a:p>
            <a:pPr lvl="1" algn="just">
              <a:spcBef>
                <a:spcPct val="20000"/>
              </a:spcBef>
              <a:buFontTx/>
              <a:buChar char="•"/>
            </a:pPr>
            <a:r>
              <a:rPr lang="en-US" altLang="en-US" sz="1400" dirty="0"/>
              <a:t>11-20-017 and 11-20-1391 (Roy Want) -10min </a:t>
            </a:r>
            <a:endParaRPr lang="en-US" altLang="en-US" sz="1400" b="0" dirty="0"/>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11-20-1501 LMR Time Stamps (Erik Lindskog) – 25min</a:t>
            </a:r>
          </a:p>
          <a:p>
            <a:pPr lvl="1" algn="just">
              <a:spcBef>
                <a:spcPct val="20000"/>
              </a:spcBef>
              <a:buFontTx/>
              <a:buChar char="•"/>
            </a:pPr>
            <a:r>
              <a:rPr lang="en-US" sz="1400" dirty="0"/>
              <a:t>11-20-1581 Some LB 249 Passive TB Ranging CR – Part IV (Erik Lindskog) follow up (10min)</a:t>
            </a:r>
          </a:p>
          <a:p>
            <a:pPr algn="just">
              <a:spcBef>
                <a:spcPct val="20000"/>
              </a:spcBef>
              <a:buFontTx/>
              <a:buChar char="•"/>
            </a:pPr>
            <a:r>
              <a:rPr lang="en-US" altLang="en-US" sz="1600" b="0" dirty="0"/>
              <a:t>Review CID resolution from the remaining batch (those CRs with no resolution yet) (Editors) – as time permits</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784080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3274, 3047, 3275, 3234 as</a:t>
            </a:r>
            <a:r>
              <a:rPr lang="en-GB" b="0" dirty="0"/>
              <a:t> </a:t>
            </a:r>
            <a:r>
              <a:rPr lang="en-US" b="0" dirty="0"/>
              <a:t>depicted in document 11-20-1501r2</a:t>
            </a:r>
          </a:p>
          <a:p>
            <a:endParaRPr lang="en-US" b="0" dirty="0"/>
          </a:p>
          <a:p>
            <a:r>
              <a:rPr lang="en-US" b="0" dirty="0"/>
              <a:t>Results (Y/N/A): 12/0/2</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03583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11-20-1581</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3658 as</a:t>
            </a:r>
            <a:r>
              <a:rPr lang="en-GB" b="0" dirty="0"/>
              <a:t> </a:t>
            </a:r>
            <a:r>
              <a:rPr lang="en-US" b="0" dirty="0"/>
              <a:t>depicted in document 11-20-1581r2</a:t>
            </a:r>
          </a:p>
          <a:p>
            <a:endParaRPr lang="en-US" b="0" dirty="0"/>
          </a:p>
          <a:p>
            <a:r>
              <a:rPr lang="en-US" b="0" dirty="0"/>
              <a:t>Results (Y/N/A): 9/0/3</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1605977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463134676"/>
              </p:ext>
            </p:extLst>
          </p:nvPr>
        </p:nvGraphicFramePr>
        <p:xfrm>
          <a:off x="442315" y="1628800"/>
          <a:ext cx="11305256" cy="1767760"/>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11-20-1437</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CR for Various Comments</a:t>
                      </a:r>
                    </a:p>
                  </a:txBody>
                  <a:tcPr marT="45712" marB="45712"/>
                </a:tc>
                <a:tc>
                  <a:txBody>
                    <a:bodyPr/>
                    <a:lstStyle/>
                    <a:p>
                      <a:r>
                        <a:rPr lang="en-US" sz="1400" dirty="0"/>
                        <a:t>CR</a:t>
                      </a:r>
                    </a:p>
                  </a:txBody>
                  <a:tcPr marT="45712" marB="45712"/>
                </a:tc>
                <a:extLst>
                  <a:ext uri="{0D108BD9-81ED-4DB2-BD59-A6C34878D82A}">
                    <a16:rowId xmlns:a16="http://schemas.microsoft.com/office/drawing/2014/main" val="1114117265"/>
                  </a:ext>
                </a:extLst>
              </a:tr>
              <a:tr h="0">
                <a:tc>
                  <a:txBody>
                    <a:bodyPr/>
                    <a:lstStyle/>
                    <a:p>
                      <a:r>
                        <a:rPr lang="en-US" sz="1400" dirty="0"/>
                        <a:t>11-20-1556</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a:t>
                      </a:r>
                    </a:p>
                  </a:txBody>
                  <a:tcPr marT="45712" marB="45712"/>
                </a:tc>
                <a:tc>
                  <a:txBody>
                    <a:bodyPr/>
                    <a:lstStyle/>
                    <a:p>
                      <a:r>
                        <a:rPr lang="en-US" sz="1400" dirty="0"/>
                        <a:t>CR</a:t>
                      </a:r>
                    </a:p>
                  </a:txBody>
                  <a:tcPr marT="45712" marB="45712"/>
                </a:tc>
                <a:extLst>
                  <a:ext uri="{0D108BD9-81ED-4DB2-BD59-A6C34878D82A}">
                    <a16:rowId xmlns:a16="http://schemas.microsoft.com/office/drawing/2014/main" val="224120238"/>
                  </a:ext>
                </a:extLst>
              </a:tr>
              <a:tr h="0">
                <a:tc>
                  <a:txBody>
                    <a:bodyPr/>
                    <a:lstStyle/>
                    <a:p>
                      <a:r>
                        <a:rPr lang="en-US" sz="1400" dirty="0"/>
                        <a:t>11-20-1555</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Wi-Fi FTM timestamp optimization</a:t>
                      </a:r>
                    </a:p>
                  </a:txBody>
                  <a:tcPr marT="45712" marB="45712"/>
                </a:tc>
                <a:tc>
                  <a:txBody>
                    <a:bodyPr/>
                    <a:lstStyle/>
                    <a:p>
                      <a:r>
                        <a:rPr lang="en-US" sz="1400" dirty="0"/>
                        <a:t>Supportive material 11-20-1501 Technical</a:t>
                      </a:r>
                    </a:p>
                  </a:txBody>
                  <a:tcPr marT="45712" marB="45712"/>
                </a:tc>
                <a:extLst>
                  <a:ext uri="{0D108BD9-81ED-4DB2-BD59-A6C34878D82A}">
                    <a16:rowId xmlns:a16="http://schemas.microsoft.com/office/drawing/2014/main" val="369587584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422343"/>
                  </a:ext>
                </a:extLst>
              </a:tr>
            </a:tbl>
          </a:graphicData>
        </a:graphic>
      </p:graphicFrame>
    </p:spTree>
    <p:extLst>
      <p:ext uri="{BB962C8B-B14F-4D97-AF65-F5344CB8AC3E}">
        <p14:creationId xmlns:p14="http://schemas.microsoft.com/office/powerpoint/2010/main" val="29994231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a:t>Oct. 7 			(Wed.), 	13:00 ET – 15:00 ET</a:t>
            </a:r>
            <a:r>
              <a:rPr lang="en-US" altLang="en-US" sz="1600" b="0" kern="0" baseline="30000"/>
              <a:t> +</a:t>
            </a:r>
            <a:endParaRPr lang="en-US" altLang="en-US" sz="1600" b="0" kern="0"/>
          </a:p>
          <a:p>
            <a:pPr>
              <a:buFont typeface="Arial" panose="020B0604020202020204" pitchFamily="34" charset="0"/>
              <a:buChar char="•"/>
            </a:pPr>
            <a:r>
              <a:rPr lang="en-US" altLang="en-US" sz="1600" b="0" kern="0"/>
              <a:t>Oct</a:t>
            </a:r>
            <a:r>
              <a:rPr lang="en-US" altLang="en-US" sz="1600" b="0" kern="0" dirty="0"/>
              <a: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81442396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909782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101001</TotalTime>
  <Words>10064</Words>
  <Application>Microsoft Office PowerPoint</Application>
  <PresentationFormat>Widescreen</PresentationFormat>
  <Paragraphs>1613</Paragraphs>
  <Slides>117</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117</vt:i4>
      </vt:variant>
    </vt:vector>
  </HeadingPairs>
  <TitlesOfParts>
    <vt:vector size="125"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11-20-1392</vt:lpstr>
      <vt:lpstr>Submission 11-20-1502</vt:lpstr>
      <vt:lpstr>Submission pipeline</vt:lpstr>
      <vt:lpstr>Review Submissions</vt:lpstr>
      <vt:lpstr>Scheduled telecon</vt:lpstr>
      <vt:lpstr>AOB?</vt:lpstr>
      <vt:lpstr>Adjourn</vt:lpstr>
      <vt:lpstr>IEEE Electronic Meeting slot - Oct. 1st </vt:lpstr>
      <vt:lpstr>Submission pipeline</vt:lpstr>
      <vt:lpstr>Scheduled telecon</vt:lpstr>
      <vt:lpstr>AOB?</vt:lpstr>
      <vt:lpstr>Adjourn</vt:lpstr>
      <vt:lpstr>IEEE Electronic Meeting slot - Oct. 6th </vt:lpstr>
      <vt:lpstr>Submission 11-20-0340</vt:lpstr>
      <vt:lpstr>Submission 11-20-1553</vt:lpstr>
      <vt:lpstr>Submission pipeline</vt:lpstr>
      <vt:lpstr>Scheduled telecon</vt:lpstr>
      <vt:lpstr>AOB?</vt:lpstr>
      <vt:lpstr>Adjourn</vt:lpstr>
      <vt:lpstr>IEEE Electronic Meeting slot - Oct. 7th </vt:lpstr>
      <vt:lpstr>Submission 11-20-1581</vt:lpstr>
      <vt:lpstr>Submission 11-20-1581</vt:lpstr>
      <vt:lpstr>Submission pipeline</vt:lpstr>
      <vt:lpstr>Scheduled telecon</vt:lpstr>
      <vt:lpstr>AOB?</vt:lpstr>
      <vt:lpstr>Adjourn</vt:lpstr>
      <vt:lpstr>IEEE Electronic Meeting slot - Oct. 8th </vt:lpstr>
      <vt:lpstr>Submission 11-20-???</vt:lpstr>
      <vt:lpstr>Submission 11-20-1581</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667</cp:revision>
  <cp:lastPrinted>1601-01-01T00:00:00Z</cp:lastPrinted>
  <dcterms:created xsi:type="dcterms:W3CDTF">2018-08-06T10:28:59Z</dcterms:created>
  <dcterms:modified xsi:type="dcterms:W3CDTF">2020-10-07T23:09:21Z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