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331" r:id="rId2"/>
    <p:sldId id="948" r:id="rId3"/>
    <p:sldId id="951" r:id="rId4"/>
    <p:sldId id="957" r:id="rId5"/>
    <p:sldId id="958" r:id="rId6"/>
    <p:sldId id="919" r:id="rId7"/>
    <p:sldId id="950" r:id="rId8"/>
  </p:sldIdLst>
  <p:sldSz cx="9144000" cy="6858000" type="screen4x3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12">
          <p15:clr>
            <a:srgbClr val="A4A3A4"/>
          </p15:clr>
        </p15:guide>
        <p15:guide id="2" pos="28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339AA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0746" autoAdjust="0"/>
    <p:restoredTop sz="95383" autoAdjust="0"/>
  </p:normalViewPr>
  <p:slideViewPr>
    <p:cSldViewPr>
      <p:cViewPr varScale="1">
        <p:scale>
          <a:sx n="128" d="100"/>
          <a:sy n="128" d="100"/>
        </p:scale>
        <p:origin x="1842" y="120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2850" y="-594"/>
      </p:cViewPr>
      <p:guideLst>
        <p:guide orient="horz" pos="2312"/>
        <p:guide pos="282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="" xmlns:a16="http://schemas.microsoft.com/office/drawing/2014/main" id="{355FA4C3-EA6F-4DEC-9A5B-DA9F4B2DCCD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286125" y="206375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802.11-19/xxxxr0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="" xmlns:a16="http://schemas.microsoft.com/office/drawing/2014/main" id="{C3847927-4241-4395-85F2-4DA1D4673C1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6375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3076" name="Rectangle 4">
            <a:extLst>
              <a:ext uri="{FF2B5EF4-FFF2-40B4-BE49-F238E27FC236}">
                <a16:creationId xmlns="" xmlns:a16="http://schemas.microsoft.com/office/drawing/2014/main" id="{0835B85C-0C92-4AAB-B5CD-5874F0F84968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779838" y="9612313"/>
            <a:ext cx="24098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/>
              <a:t>Alice Chen (Qualcomm)</a:t>
            </a:r>
          </a:p>
        </p:txBody>
      </p:sp>
      <p:sp>
        <p:nvSpPr>
          <p:cNvPr id="3077" name="Rectangle 5">
            <a:extLst>
              <a:ext uri="{FF2B5EF4-FFF2-40B4-BE49-F238E27FC236}">
                <a16:creationId xmlns="" xmlns:a16="http://schemas.microsoft.com/office/drawing/2014/main" id="{216F8561-CC11-4763-86D6-E7ED36EFF48D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A7A4710E-391E-40EE-B9A8-9D33E6E9238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4342" name="Line 6">
            <a:extLst>
              <a:ext uri="{FF2B5EF4-FFF2-40B4-BE49-F238E27FC236}">
                <a16:creationId xmlns="" xmlns:a16="http://schemas.microsoft.com/office/drawing/2014/main" id="{5F56412F-514B-4C5E-8C72-CCE02BB37E88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1" name="Rectangle 7">
            <a:extLst>
              <a:ext uri="{FF2B5EF4-FFF2-40B4-BE49-F238E27FC236}">
                <a16:creationId xmlns="" xmlns:a16="http://schemas.microsoft.com/office/drawing/2014/main" id="{EE46596A-ED38-406F-B588-A1AE73AFE6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4344" name="Line 8">
            <a:extLst>
              <a:ext uri="{FF2B5EF4-FFF2-40B4-BE49-F238E27FC236}">
                <a16:creationId xmlns="" xmlns:a16="http://schemas.microsoft.com/office/drawing/2014/main" id="{BD52F7B8-7212-4565-994E-D2E4DC0E1C8C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59744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="" xmlns:a16="http://schemas.microsoft.com/office/drawing/2014/main" id="{A165344A-BCBA-4503-B758-E91B7019013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328988" y="120650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 dirty="0"/>
              <a:t>doc.: IEEE 802.11-19/xxxxr0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="" xmlns:a16="http://schemas.microsoft.com/office/drawing/2014/main" id="{92CFA2B8-A839-4F7B-A8F9-45D426ADBAD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20650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13316" name="Rectangle 4">
            <a:extLst>
              <a:ext uri="{FF2B5EF4-FFF2-40B4-BE49-F238E27FC236}">
                <a16:creationId xmlns="" xmlns:a16="http://schemas.microsoft.com/office/drawing/2014/main" id="{E12586DF-74E9-42FA-92D8-CB004E81097A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50888"/>
            <a:ext cx="4948238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>
            <a:extLst>
              <a:ext uri="{FF2B5EF4-FFF2-40B4-BE49-F238E27FC236}">
                <a16:creationId xmlns="" xmlns:a16="http://schemas.microsoft.com/office/drawing/2014/main" id="{C5E92402-188A-4BA7-8E2B-60EBEB15FFE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054" name="Rectangle 6">
            <a:extLst>
              <a:ext uri="{FF2B5EF4-FFF2-40B4-BE49-F238E27FC236}">
                <a16:creationId xmlns="" xmlns:a16="http://schemas.microsoft.com/office/drawing/2014/main" id="{E2EF01C8-FB3D-4155-B52F-C120FD4754F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109259" y="9615488"/>
            <a:ext cx="104547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/>
            </a:lvl5pPr>
          </a:lstStyle>
          <a:p>
            <a:pPr lvl="4">
              <a:defRPr/>
            </a:pPr>
            <a:r>
              <a:rPr lang="en-GB" dirty="0" smtClean="0"/>
              <a:t>(Huawei)</a:t>
            </a:r>
            <a:endParaRPr lang="en-GB" dirty="0"/>
          </a:p>
        </p:txBody>
      </p:sp>
      <p:sp>
        <p:nvSpPr>
          <p:cNvPr id="2055" name="Rectangle 7">
            <a:extLst>
              <a:ext uri="{FF2B5EF4-FFF2-40B4-BE49-F238E27FC236}">
                <a16:creationId xmlns="" xmlns:a16="http://schemas.microsoft.com/office/drawing/2014/main" id="{CBACD2E4-B6D6-47BB-8DEB-DC83A37FBF3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1272" name="Rectangle 8">
            <a:extLst>
              <a:ext uri="{FF2B5EF4-FFF2-40B4-BE49-F238E27FC236}">
                <a16:creationId xmlns="" xmlns:a16="http://schemas.microsoft.com/office/drawing/2014/main" id="{5AB43281-AFEB-4794-91F4-4DEB6BFEFF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3321" name="Line 9">
            <a:extLst>
              <a:ext uri="{FF2B5EF4-FFF2-40B4-BE49-F238E27FC236}">
                <a16:creationId xmlns="" xmlns:a16="http://schemas.microsoft.com/office/drawing/2014/main" id="{86DC4FDC-7731-4889-B2D9-586AD7BC58BF}"/>
              </a:ext>
            </a:extLst>
          </p:cNvPr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2" name="Line 10">
            <a:extLst>
              <a:ext uri="{FF2B5EF4-FFF2-40B4-BE49-F238E27FC236}">
                <a16:creationId xmlns="" xmlns:a16="http://schemas.microsoft.com/office/drawing/2014/main" id="{A608F1E5-A3E0-4039-9B0C-798F9ECC1885}"/>
              </a:ext>
            </a:extLst>
          </p:cNvPr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050680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2">
            <a:extLst>
              <a:ext uri="{FF2B5EF4-FFF2-40B4-BE49-F238E27FC236}">
                <a16:creationId xmlns="" xmlns:a16="http://schemas.microsoft.com/office/drawing/2014/main" id="{49943552-E89A-4A9E-AAEF-4B47750FB3F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5513388" y="120650"/>
            <a:ext cx="641350" cy="212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802.11-19/xxxxr0</a:t>
            </a:r>
          </a:p>
        </p:txBody>
      </p:sp>
      <p:sp>
        <p:nvSpPr>
          <p:cNvPr id="16388" name="Rectangle 3">
            <a:extLst>
              <a:ext uri="{FF2B5EF4-FFF2-40B4-BE49-F238E27FC236}">
                <a16:creationId xmlns="" xmlns:a16="http://schemas.microsoft.com/office/drawing/2014/main" id="{6389D189-BBDC-4D3B-87C2-07BBB8BCAA06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/>
              <a:t>September 2012</a:t>
            </a:r>
          </a:p>
        </p:txBody>
      </p:sp>
      <p:sp>
        <p:nvSpPr>
          <p:cNvPr id="16389" name="Rectangle 6">
            <a:extLst>
              <a:ext uri="{FF2B5EF4-FFF2-40B4-BE49-F238E27FC236}">
                <a16:creationId xmlns="" xmlns:a16="http://schemas.microsoft.com/office/drawing/2014/main" id="{44F662B7-7009-4912-B6F1-2566616E04F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5230813" y="9615488"/>
            <a:ext cx="9239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Alice Chen (Qualcomm)</a:t>
            </a:r>
          </a:p>
        </p:txBody>
      </p:sp>
      <p:sp>
        <p:nvSpPr>
          <p:cNvPr id="16390" name="Rectangle 7">
            <a:extLst>
              <a:ext uri="{FF2B5EF4-FFF2-40B4-BE49-F238E27FC236}">
                <a16:creationId xmlns="" xmlns:a16="http://schemas.microsoft.com/office/drawing/2014/main" id="{B391E2D3-A1E1-4C5E-92B9-D1E2EC5F3D3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5BBD4055-202F-46DB-9486-BD49C6FC6D52}" type="slidenum">
              <a:rPr lang="en-GB" altLang="en-US" smtClean="0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16391" name="Rectangle 2">
            <a:extLst>
              <a:ext uri="{FF2B5EF4-FFF2-40B4-BE49-F238E27FC236}">
                <a16:creationId xmlns="" xmlns:a16="http://schemas.microsoft.com/office/drawing/2014/main" id="{580814C7-1F51-4760-8C05-47A916B4AC3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/>
        </p:spPr>
      </p:sp>
      <p:sp>
        <p:nvSpPr>
          <p:cNvPr id="16392" name="Rectangle 3">
            <a:extLst>
              <a:ext uri="{FF2B5EF4-FFF2-40B4-BE49-F238E27FC236}">
                <a16:creationId xmlns="" xmlns:a16="http://schemas.microsoft.com/office/drawing/2014/main" id="{BE9BB772-6625-4649-81F5-E381AB6E634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44547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802.11-19/xxxxr0</a:t>
            </a:r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4">
              <a:defRPr/>
            </a:pPr>
            <a:r>
              <a:rPr lang="en-GB" smtClean="0"/>
              <a:t>(Huawei)</a:t>
            </a:r>
            <a:endParaRPr lang="en-GB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Page </a:t>
            </a:r>
            <a:fld id="{6D97498F-4D25-4339-A505-6DFAF1C539A8}" type="slidenum">
              <a:rPr lang="en-GB" altLang="en-US" smtClean="0"/>
              <a:pPr>
                <a:defRPr/>
              </a:pPr>
              <a:t>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905772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802.11-19/xxxxr0</a:t>
            </a:r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4">
              <a:defRPr/>
            </a:pPr>
            <a:r>
              <a:rPr lang="en-GB" smtClean="0"/>
              <a:t>(Huawei)</a:t>
            </a:r>
            <a:endParaRPr lang="en-GB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Page </a:t>
            </a:r>
            <a:fld id="{6D97498F-4D25-4339-A505-6DFAF1C539A8}" type="slidenum">
              <a:rPr lang="en-GB" altLang="en-US" smtClean="0"/>
              <a:pPr>
                <a:defRPr/>
              </a:pPr>
              <a:t>3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593192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802.11-19/xxxxr0</a:t>
            </a:r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4">
              <a:defRPr/>
            </a:pPr>
            <a:r>
              <a:rPr lang="en-GB" smtClean="0"/>
              <a:t>(Huawei)</a:t>
            </a:r>
            <a:endParaRPr lang="en-GB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Page </a:t>
            </a:r>
            <a:fld id="{6D97498F-4D25-4339-A505-6DFAF1C539A8}" type="slidenum">
              <a:rPr lang="en-GB" altLang="en-US" smtClean="0"/>
              <a:pPr>
                <a:defRPr/>
              </a:pPr>
              <a:t>4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009645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802.11-19/xxxxr0</a:t>
            </a:r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4">
              <a:defRPr/>
            </a:pPr>
            <a:r>
              <a:rPr lang="en-GB" smtClean="0"/>
              <a:t>(Huawei)</a:t>
            </a:r>
            <a:endParaRPr lang="en-GB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Page </a:t>
            </a:r>
            <a:fld id="{6D97498F-4D25-4339-A505-6DFAF1C539A8}" type="slidenum">
              <a:rPr lang="en-GB" altLang="en-US" smtClean="0"/>
              <a:pPr>
                <a:defRPr/>
              </a:pPr>
              <a:t>5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292352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="" xmlns:a16="http://schemas.microsoft.com/office/drawing/2014/main" id="{06CFF25A-AE5D-4878-BC4A-E0F2E0863D1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="" xmlns:a16="http://schemas.microsoft.com/office/drawing/2014/main" id="{23CA8882-3F16-471A-B8DB-2643B3170DF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Alice Chen (Qualcomm)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C24A0396-1A4E-4409-96DE-494DDD5FDCE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4724FB4-94AE-4750-B841-108DEBC86DE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057073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="" xmlns:a16="http://schemas.microsoft.com/office/drawing/2014/main" id="{F62F9BB0-1D78-4E92-8AB5-CCA6C81C81B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93A629FD-4ED0-4725-8B45-82D2B3BFEFF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64CBFA8-9A69-4D2E-AFF7-F3FA7A729FD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586203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="" xmlns:a16="http://schemas.microsoft.com/office/drawing/2014/main" id="{ADC25286-F119-41CC-B936-A99D615BEBF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BFE0F447-7DAF-4F40-945E-510B714F88B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9830A6D-8C9E-4B26-958C-BFDE032B009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388356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16795" y="1931779"/>
            <a:ext cx="8572500" cy="1375761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 lang="en-US" sz="1600" kern="1200" baseline="0" dirty="0">
                <a:solidFill>
                  <a:prstClr val="black">
                    <a:lumMod val="75000"/>
                    <a:lumOff val="25000"/>
                  </a:prstClr>
                </a:solidFill>
                <a:latin typeface="Qualcomm Office Regular" pitchFamily="34" charset="0"/>
                <a:ea typeface="+mn-ea"/>
                <a:cs typeface="Arial" pitchFamily="34" charset="0"/>
              </a:defRPr>
            </a:lvl4pPr>
            <a:lvl5pPr marL="1200150" indent="-260604">
              <a:buFont typeface="Qualcomm Regular" pitchFamily="34" charset="0"/>
              <a:buChar char="−"/>
              <a:defRPr/>
            </a:lvl5pPr>
            <a:lvl6pPr marL="1628775" indent="0">
              <a:buNone/>
              <a:defRPr sz="12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212655" y="740540"/>
            <a:ext cx="8574733" cy="484748"/>
          </a:xfrm>
          <a:prstGeom prst="rect">
            <a:avLst/>
          </a:prstGeom>
        </p:spPr>
        <p:txBody>
          <a:bodyPr vert="horz" wrap="square" lIns="68580" tIns="34290" rIns="68580" bIns="34290" rtlCol="0" anchor="ctr">
            <a:spAutoFit/>
          </a:bodyPr>
          <a:lstStyle>
            <a:lvl1pPr>
              <a:defRPr sz="3600">
                <a:latin typeface="Qualcomm Office Regular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2"/>
          <p:cNvSpPr>
            <a:spLocks noGrp="1"/>
          </p:cNvSpPr>
          <p:nvPr>
            <p:ph type="body" idx="13"/>
          </p:nvPr>
        </p:nvSpPr>
        <p:spPr>
          <a:xfrm>
            <a:off x="212655" y="1426466"/>
            <a:ext cx="8574733" cy="350865"/>
          </a:xfrm>
        </p:spPr>
        <p:txBody>
          <a:bodyPr tIns="0" bIns="0" anchor="t"/>
          <a:lstStyle>
            <a:lvl1pPr marL="0" indent="0" algn="l" defTabSz="914400" rtl="0" eaLnBrk="1" latinLnBrk="0" hangingPunct="1">
              <a:lnSpc>
                <a:spcPct val="95000"/>
              </a:lnSpc>
              <a:spcBef>
                <a:spcPct val="20000"/>
              </a:spcBef>
              <a:buFontTx/>
              <a:buNone/>
              <a:defRPr lang="en-US" sz="2400" b="0" kern="1200" dirty="0" smtClean="0">
                <a:solidFill>
                  <a:schemeClr val="bg2"/>
                </a:solidFill>
                <a:latin typeface="Qualcomm Office Regular" pitchFamily="34" charset="0"/>
                <a:ea typeface="+mn-ea"/>
                <a:cs typeface="Arial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277773" y="504825"/>
            <a:ext cx="8588453" cy="0"/>
          </a:xfrm>
          <a:prstGeom prst="line">
            <a:avLst/>
          </a:prstGeom>
          <a:ln w="47625">
            <a:gradFill flip="none" rotWithShape="1">
              <a:gsLst>
                <a:gs pos="100000">
                  <a:srgbClr val="004274"/>
                </a:gs>
                <a:gs pos="0">
                  <a:srgbClr val="008E95"/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0" name="Group 39"/>
          <p:cNvGrpSpPr>
            <a:grpSpLocks noChangeAspect="1"/>
          </p:cNvGrpSpPr>
          <p:nvPr userDrawn="1"/>
        </p:nvGrpSpPr>
        <p:grpSpPr>
          <a:xfrm>
            <a:off x="7716645" y="6546300"/>
            <a:ext cx="721158" cy="157272"/>
            <a:chOff x="187326" y="5085556"/>
            <a:chExt cx="8393112" cy="1830388"/>
          </a:xfrm>
          <a:solidFill>
            <a:schemeClr val="bg1">
              <a:lumMod val="75000"/>
            </a:schemeClr>
          </a:solidFill>
        </p:grpSpPr>
        <p:sp>
          <p:nvSpPr>
            <p:cNvPr id="41" name="Freeform 7"/>
            <p:cNvSpPr>
              <a:spLocks/>
            </p:cNvSpPr>
            <p:nvPr userDrawn="1"/>
          </p:nvSpPr>
          <p:spPr bwMode="auto">
            <a:xfrm>
              <a:off x="3603626" y="5388769"/>
              <a:ext cx="585787" cy="892175"/>
            </a:xfrm>
            <a:custGeom>
              <a:avLst/>
              <a:gdLst>
                <a:gd name="T0" fmla="*/ 0 w 156"/>
                <a:gd name="T1" fmla="*/ 218 h 238"/>
                <a:gd name="T2" fmla="*/ 20 w 156"/>
                <a:gd name="T3" fmla="*/ 238 h 238"/>
                <a:gd name="T4" fmla="*/ 156 w 156"/>
                <a:gd name="T5" fmla="*/ 238 h 238"/>
                <a:gd name="T6" fmla="*/ 126 w 156"/>
                <a:gd name="T7" fmla="*/ 189 h 238"/>
                <a:gd name="T8" fmla="*/ 47 w 156"/>
                <a:gd name="T9" fmla="*/ 189 h 238"/>
                <a:gd name="T10" fmla="*/ 47 w 156"/>
                <a:gd name="T11" fmla="*/ 0 h 238"/>
                <a:gd name="T12" fmla="*/ 0 w 156"/>
                <a:gd name="T13" fmla="*/ 0 h 238"/>
                <a:gd name="T14" fmla="*/ 0 w 156"/>
                <a:gd name="T15" fmla="*/ 21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6" h="238">
                  <a:moveTo>
                    <a:pt x="0" y="218"/>
                  </a:moveTo>
                  <a:cubicBezTo>
                    <a:pt x="0" y="227"/>
                    <a:pt x="11" y="238"/>
                    <a:pt x="20" y="238"/>
                  </a:cubicBezTo>
                  <a:cubicBezTo>
                    <a:pt x="156" y="238"/>
                    <a:pt x="156" y="238"/>
                    <a:pt x="156" y="238"/>
                  </a:cubicBezTo>
                  <a:cubicBezTo>
                    <a:pt x="126" y="189"/>
                    <a:pt x="126" y="189"/>
                    <a:pt x="126" y="189"/>
                  </a:cubicBezTo>
                  <a:cubicBezTo>
                    <a:pt x="47" y="189"/>
                    <a:pt x="47" y="189"/>
                    <a:pt x="47" y="189"/>
                  </a:cubicBezTo>
                  <a:cubicBezTo>
                    <a:pt x="47" y="0"/>
                    <a:pt x="47" y="0"/>
                    <a:pt x="47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21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2" name="Freeform 8"/>
            <p:cNvSpPr>
              <a:spLocks noEditPoints="1"/>
            </p:cNvSpPr>
            <p:nvPr userDrawn="1"/>
          </p:nvSpPr>
          <p:spPr bwMode="auto">
            <a:xfrm>
              <a:off x="187326" y="5085556"/>
              <a:ext cx="1541462" cy="1830388"/>
            </a:xfrm>
            <a:custGeom>
              <a:avLst/>
              <a:gdLst>
                <a:gd name="T0" fmla="*/ 411 w 411"/>
                <a:gd name="T1" fmla="*/ 206 h 488"/>
                <a:gd name="T2" fmla="*/ 206 w 411"/>
                <a:gd name="T3" fmla="*/ 0 h 488"/>
                <a:gd name="T4" fmla="*/ 0 w 411"/>
                <a:gd name="T5" fmla="*/ 206 h 488"/>
                <a:gd name="T6" fmla="*/ 206 w 411"/>
                <a:gd name="T7" fmla="*/ 412 h 488"/>
                <a:gd name="T8" fmla="*/ 241 w 411"/>
                <a:gd name="T9" fmla="*/ 408 h 488"/>
                <a:gd name="T10" fmla="*/ 240 w 411"/>
                <a:gd name="T11" fmla="*/ 488 h 488"/>
                <a:gd name="T12" fmla="*/ 298 w 411"/>
                <a:gd name="T13" fmla="*/ 488 h 488"/>
                <a:gd name="T14" fmla="*/ 298 w 411"/>
                <a:gd name="T15" fmla="*/ 389 h 488"/>
                <a:gd name="T16" fmla="*/ 411 w 411"/>
                <a:gd name="T17" fmla="*/ 206 h 488"/>
                <a:gd name="T18" fmla="*/ 298 w 411"/>
                <a:gd name="T19" fmla="*/ 302 h 488"/>
                <a:gd name="T20" fmla="*/ 298 w 411"/>
                <a:gd name="T21" fmla="*/ 236 h 488"/>
                <a:gd name="T22" fmla="*/ 240 w 411"/>
                <a:gd name="T23" fmla="*/ 252 h 488"/>
                <a:gd name="T24" fmla="*/ 241 w 411"/>
                <a:gd name="T25" fmla="*/ 334 h 488"/>
                <a:gd name="T26" fmla="*/ 206 w 411"/>
                <a:gd name="T27" fmla="*/ 339 h 488"/>
                <a:gd name="T28" fmla="*/ 73 w 411"/>
                <a:gd name="T29" fmla="*/ 206 h 488"/>
                <a:gd name="T30" fmla="*/ 206 w 411"/>
                <a:gd name="T31" fmla="*/ 73 h 488"/>
                <a:gd name="T32" fmla="*/ 339 w 411"/>
                <a:gd name="T33" fmla="*/ 206 h 488"/>
                <a:gd name="T34" fmla="*/ 298 w 411"/>
                <a:gd name="T35" fmla="*/ 302 h 4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411" h="488">
                  <a:moveTo>
                    <a:pt x="411" y="206"/>
                  </a:moveTo>
                  <a:cubicBezTo>
                    <a:pt x="411" y="92"/>
                    <a:pt x="319" y="0"/>
                    <a:pt x="206" y="0"/>
                  </a:cubicBezTo>
                  <a:cubicBezTo>
                    <a:pt x="92" y="0"/>
                    <a:pt x="0" y="92"/>
                    <a:pt x="0" y="206"/>
                  </a:cubicBezTo>
                  <a:cubicBezTo>
                    <a:pt x="0" y="319"/>
                    <a:pt x="92" y="412"/>
                    <a:pt x="206" y="412"/>
                  </a:cubicBezTo>
                  <a:cubicBezTo>
                    <a:pt x="218" y="412"/>
                    <a:pt x="229" y="410"/>
                    <a:pt x="241" y="408"/>
                  </a:cubicBezTo>
                  <a:cubicBezTo>
                    <a:pt x="240" y="488"/>
                    <a:pt x="240" y="488"/>
                    <a:pt x="240" y="488"/>
                  </a:cubicBezTo>
                  <a:cubicBezTo>
                    <a:pt x="298" y="488"/>
                    <a:pt x="298" y="488"/>
                    <a:pt x="298" y="488"/>
                  </a:cubicBezTo>
                  <a:cubicBezTo>
                    <a:pt x="298" y="389"/>
                    <a:pt x="298" y="389"/>
                    <a:pt x="298" y="389"/>
                  </a:cubicBezTo>
                  <a:cubicBezTo>
                    <a:pt x="365" y="355"/>
                    <a:pt x="411" y="286"/>
                    <a:pt x="411" y="206"/>
                  </a:cubicBezTo>
                  <a:close/>
                  <a:moveTo>
                    <a:pt x="298" y="302"/>
                  </a:moveTo>
                  <a:cubicBezTo>
                    <a:pt x="298" y="236"/>
                    <a:pt x="298" y="236"/>
                    <a:pt x="298" y="236"/>
                  </a:cubicBezTo>
                  <a:cubicBezTo>
                    <a:pt x="240" y="252"/>
                    <a:pt x="240" y="252"/>
                    <a:pt x="240" y="252"/>
                  </a:cubicBezTo>
                  <a:cubicBezTo>
                    <a:pt x="241" y="334"/>
                    <a:pt x="241" y="334"/>
                    <a:pt x="241" y="334"/>
                  </a:cubicBezTo>
                  <a:cubicBezTo>
                    <a:pt x="229" y="337"/>
                    <a:pt x="218" y="339"/>
                    <a:pt x="206" y="339"/>
                  </a:cubicBezTo>
                  <a:cubicBezTo>
                    <a:pt x="132" y="339"/>
                    <a:pt x="73" y="279"/>
                    <a:pt x="73" y="206"/>
                  </a:cubicBezTo>
                  <a:cubicBezTo>
                    <a:pt x="73" y="132"/>
                    <a:pt x="132" y="73"/>
                    <a:pt x="206" y="73"/>
                  </a:cubicBezTo>
                  <a:cubicBezTo>
                    <a:pt x="279" y="73"/>
                    <a:pt x="339" y="132"/>
                    <a:pt x="339" y="206"/>
                  </a:cubicBezTo>
                  <a:cubicBezTo>
                    <a:pt x="339" y="244"/>
                    <a:pt x="323" y="278"/>
                    <a:pt x="298" y="3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3" name="Freeform 9"/>
            <p:cNvSpPr>
              <a:spLocks/>
            </p:cNvSpPr>
            <p:nvPr userDrawn="1"/>
          </p:nvSpPr>
          <p:spPr bwMode="auto">
            <a:xfrm>
              <a:off x="1863726" y="5388769"/>
              <a:ext cx="652462" cy="892175"/>
            </a:xfrm>
            <a:custGeom>
              <a:avLst/>
              <a:gdLst>
                <a:gd name="T0" fmla="*/ 154 w 174"/>
                <a:gd name="T1" fmla="*/ 238 h 238"/>
                <a:gd name="T2" fmla="*/ 20 w 174"/>
                <a:gd name="T3" fmla="*/ 238 h 238"/>
                <a:gd name="T4" fmla="*/ 0 w 174"/>
                <a:gd name="T5" fmla="*/ 218 h 238"/>
                <a:gd name="T6" fmla="*/ 0 w 174"/>
                <a:gd name="T7" fmla="*/ 0 h 238"/>
                <a:gd name="T8" fmla="*/ 46 w 174"/>
                <a:gd name="T9" fmla="*/ 0 h 238"/>
                <a:gd name="T10" fmla="*/ 46 w 174"/>
                <a:gd name="T11" fmla="*/ 189 h 238"/>
                <a:gd name="T12" fmla="*/ 127 w 174"/>
                <a:gd name="T13" fmla="*/ 189 h 238"/>
                <a:gd name="T14" fmla="*/ 127 w 174"/>
                <a:gd name="T15" fmla="*/ 0 h 238"/>
                <a:gd name="T16" fmla="*/ 174 w 174"/>
                <a:gd name="T17" fmla="*/ 0 h 238"/>
                <a:gd name="T18" fmla="*/ 174 w 174"/>
                <a:gd name="T19" fmla="*/ 218 h 238"/>
                <a:gd name="T20" fmla="*/ 154 w 174"/>
                <a:gd name="T21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4" h="238">
                  <a:moveTo>
                    <a:pt x="154" y="238"/>
                  </a:moveTo>
                  <a:cubicBezTo>
                    <a:pt x="20" y="238"/>
                    <a:pt x="20" y="238"/>
                    <a:pt x="20" y="238"/>
                  </a:cubicBezTo>
                  <a:cubicBezTo>
                    <a:pt x="11" y="238"/>
                    <a:pt x="0" y="228"/>
                    <a:pt x="0" y="218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6" y="0"/>
                    <a:pt x="46" y="0"/>
                    <a:pt x="46" y="0"/>
                  </a:cubicBezTo>
                  <a:cubicBezTo>
                    <a:pt x="46" y="189"/>
                    <a:pt x="46" y="189"/>
                    <a:pt x="46" y="189"/>
                  </a:cubicBezTo>
                  <a:cubicBezTo>
                    <a:pt x="127" y="189"/>
                    <a:pt x="127" y="189"/>
                    <a:pt x="127" y="189"/>
                  </a:cubicBezTo>
                  <a:cubicBezTo>
                    <a:pt x="127" y="0"/>
                    <a:pt x="127" y="0"/>
                    <a:pt x="127" y="0"/>
                  </a:cubicBezTo>
                  <a:cubicBezTo>
                    <a:pt x="174" y="0"/>
                    <a:pt x="174" y="0"/>
                    <a:pt x="174" y="0"/>
                  </a:cubicBezTo>
                  <a:cubicBezTo>
                    <a:pt x="174" y="218"/>
                    <a:pt x="174" y="218"/>
                    <a:pt x="174" y="218"/>
                  </a:cubicBezTo>
                  <a:cubicBezTo>
                    <a:pt x="174" y="228"/>
                    <a:pt x="163" y="238"/>
                    <a:pt x="154" y="23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4" name="Freeform 10"/>
            <p:cNvSpPr>
              <a:spLocks/>
            </p:cNvSpPr>
            <p:nvPr userDrawn="1"/>
          </p:nvSpPr>
          <p:spPr bwMode="auto">
            <a:xfrm>
              <a:off x="4079876" y="5358606"/>
              <a:ext cx="712787" cy="946150"/>
            </a:xfrm>
            <a:custGeom>
              <a:avLst/>
              <a:gdLst>
                <a:gd name="T0" fmla="*/ 190 w 190"/>
                <a:gd name="T1" fmla="*/ 17 h 252"/>
                <a:gd name="T2" fmla="*/ 126 w 190"/>
                <a:gd name="T3" fmla="*/ 0 h 252"/>
                <a:gd name="T4" fmla="*/ 0 w 190"/>
                <a:gd name="T5" fmla="*/ 126 h 252"/>
                <a:gd name="T6" fmla="*/ 126 w 190"/>
                <a:gd name="T7" fmla="*/ 252 h 252"/>
                <a:gd name="T8" fmla="*/ 187 w 190"/>
                <a:gd name="T9" fmla="*/ 237 h 252"/>
                <a:gd name="T10" fmla="*/ 164 w 190"/>
                <a:gd name="T11" fmla="*/ 196 h 252"/>
                <a:gd name="T12" fmla="*/ 126 w 190"/>
                <a:gd name="T13" fmla="*/ 205 h 252"/>
                <a:gd name="T14" fmla="*/ 47 w 190"/>
                <a:gd name="T15" fmla="*/ 126 h 252"/>
                <a:gd name="T16" fmla="*/ 126 w 190"/>
                <a:gd name="T17" fmla="*/ 46 h 252"/>
                <a:gd name="T18" fmla="*/ 167 w 190"/>
                <a:gd name="T19" fmla="*/ 58 h 252"/>
                <a:gd name="T20" fmla="*/ 190 w 190"/>
                <a:gd name="T21" fmla="*/ 17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90" h="252">
                  <a:moveTo>
                    <a:pt x="190" y="17"/>
                  </a:moveTo>
                  <a:cubicBezTo>
                    <a:pt x="171" y="6"/>
                    <a:pt x="149" y="0"/>
                    <a:pt x="126" y="0"/>
                  </a:cubicBezTo>
                  <a:cubicBezTo>
                    <a:pt x="57" y="0"/>
                    <a:pt x="0" y="56"/>
                    <a:pt x="0" y="126"/>
                  </a:cubicBezTo>
                  <a:cubicBezTo>
                    <a:pt x="0" y="196"/>
                    <a:pt x="57" y="252"/>
                    <a:pt x="126" y="252"/>
                  </a:cubicBezTo>
                  <a:cubicBezTo>
                    <a:pt x="148" y="252"/>
                    <a:pt x="169" y="246"/>
                    <a:pt x="187" y="237"/>
                  </a:cubicBezTo>
                  <a:cubicBezTo>
                    <a:pt x="164" y="196"/>
                    <a:pt x="164" y="196"/>
                    <a:pt x="164" y="196"/>
                  </a:cubicBezTo>
                  <a:cubicBezTo>
                    <a:pt x="153" y="202"/>
                    <a:pt x="140" y="205"/>
                    <a:pt x="126" y="205"/>
                  </a:cubicBezTo>
                  <a:cubicBezTo>
                    <a:pt x="82" y="205"/>
                    <a:pt x="47" y="170"/>
                    <a:pt x="47" y="126"/>
                  </a:cubicBezTo>
                  <a:cubicBezTo>
                    <a:pt x="47" y="82"/>
                    <a:pt x="82" y="46"/>
                    <a:pt x="126" y="46"/>
                  </a:cubicBezTo>
                  <a:cubicBezTo>
                    <a:pt x="141" y="46"/>
                    <a:pt x="155" y="51"/>
                    <a:pt x="167" y="58"/>
                  </a:cubicBezTo>
                  <a:lnTo>
                    <a:pt x="190" y="1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5" name="Freeform 11"/>
            <p:cNvSpPr>
              <a:spLocks noEditPoints="1"/>
            </p:cNvSpPr>
            <p:nvPr userDrawn="1"/>
          </p:nvSpPr>
          <p:spPr bwMode="auto">
            <a:xfrm>
              <a:off x="4725988" y="5358606"/>
              <a:ext cx="944562" cy="949325"/>
            </a:xfrm>
            <a:custGeom>
              <a:avLst/>
              <a:gdLst>
                <a:gd name="T0" fmla="*/ 126 w 252"/>
                <a:gd name="T1" fmla="*/ 0 h 253"/>
                <a:gd name="T2" fmla="*/ 0 w 252"/>
                <a:gd name="T3" fmla="*/ 127 h 253"/>
                <a:gd name="T4" fmla="*/ 126 w 252"/>
                <a:gd name="T5" fmla="*/ 253 h 253"/>
                <a:gd name="T6" fmla="*/ 252 w 252"/>
                <a:gd name="T7" fmla="*/ 127 h 253"/>
                <a:gd name="T8" fmla="*/ 126 w 252"/>
                <a:gd name="T9" fmla="*/ 0 h 253"/>
                <a:gd name="T10" fmla="*/ 126 w 252"/>
                <a:gd name="T11" fmla="*/ 206 h 253"/>
                <a:gd name="T12" fmla="*/ 47 w 252"/>
                <a:gd name="T13" fmla="*/ 127 h 253"/>
                <a:gd name="T14" fmla="*/ 126 w 252"/>
                <a:gd name="T15" fmla="*/ 47 h 253"/>
                <a:gd name="T16" fmla="*/ 206 w 252"/>
                <a:gd name="T17" fmla="*/ 127 h 253"/>
                <a:gd name="T18" fmla="*/ 126 w 252"/>
                <a:gd name="T19" fmla="*/ 206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52" h="253">
                  <a:moveTo>
                    <a:pt x="126" y="0"/>
                  </a:moveTo>
                  <a:cubicBezTo>
                    <a:pt x="56" y="0"/>
                    <a:pt x="0" y="57"/>
                    <a:pt x="0" y="127"/>
                  </a:cubicBezTo>
                  <a:cubicBezTo>
                    <a:pt x="0" y="197"/>
                    <a:pt x="56" y="253"/>
                    <a:pt x="126" y="253"/>
                  </a:cubicBezTo>
                  <a:cubicBezTo>
                    <a:pt x="196" y="253"/>
                    <a:pt x="252" y="196"/>
                    <a:pt x="252" y="127"/>
                  </a:cubicBezTo>
                  <a:cubicBezTo>
                    <a:pt x="252" y="57"/>
                    <a:pt x="196" y="0"/>
                    <a:pt x="126" y="0"/>
                  </a:cubicBezTo>
                  <a:close/>
                  <a:moveTo>
                    <a:pt x="126" y="206"/>
                  </a:moveTo>
                  <a:cubicBezTo>
                    <a:pt x="82" y="206"/>
                    <a:pt x="47" y="171"/>
                    <a:pt x="47" y="127"/>
                  </a:cubicBezTo>
                  <a:cubicBezTo>
                    <a:pt x="47" y="83"/>
                    <a:pt x="82" y="47"/>
                    <a:pt x="126" y="47"/>
                  </a:cubicBezTo>
                  <a:cubicBezTo>
                    <a:pt x="170" y="47"/>
                    <a:pt x="206" y="83"/>
                    <a:pt x="206" y="127"/>
                  </a:cubicBezTo>
                  <a:cubicBezTo>
                    <a:pt x="206" y="170"/>
                    <a:pt x="170" y="206"/>
                    <a:pt x="126" y="20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6" name="Freeform 12"/>
            <p:cNvSpPr>
              <a:spLocks noEditPoints="1"/>
            </p:cNvSpPr>
            <p:nvPr userDrawn="1"/>
          </p:nvSpPr>
          <p:spPr bwMode="auto">
            <a:xfrm>
              <a:off x="2584451" y="5393531"/>
              <a:ext cx="952500" cy="884238"/>
            </a:xfrm>
            <a:custGeom>
              <a:avLst/>
              <a:gdLst>
                <a:gd name="T0" fmla="*/ 354 w 600"/>
                <a:gd name="T1" fmla="*/ 0 h 557"/>
                <a:gd name="T2" fmla="*/ 245 w 600"/>
                <a:gd name="T3" fmla="*/ 0 h 557"/>
                <a:gd name="T4" fmla="*/ 0 w 600"/>
                <a:gd name="T5" fmla="*/ 557 h 557"/>
                <a:gd name="T6" fmla="*/ 115 w 600"/>
                <a:gd name="T7" fmla="*/ 557 h 557"/>
                <a:gd name="T8" fmla="*/ 174 w 600"/>
                <a:gd name="T9" fmla="*/ 434 h 557"/>
                <a:gd name="T10" fmla="*/ 430 w 600"/>
                <a:gd name="T11" fmla="*/ 434 h 557"/>
                <a:gd name="T12" fmla="*/ 434 w 600"/>
                <a:gd name="T13" fmla="*/ 446 h 557"/>
                <a:gd name="T14" fmla="*/ 484 w 600"/>
                <a:gd name="T15" fmla="*/ 557 h 557"/>
                <a:gd name="T16" fmla="*/ 600 w 600"/>
                <a:gd name="T17" fmla="*/ 557 h 557"/>
                <a:gd name="T18" fmla="*/ 354 w 600"/>
                <a:gd name="T19" fmla="*/ 0 h 557"/>
                <a:gd name="T20" fmla="*/ 210 w 600"/>
                <a:gd name="T21" fmla="*/ 342 h 557"/>
                <a:gd name="T22" fmla="*/ 300 w 600"/>
                <a:gd name="T23" fmla="*/ 141 h 557"/>
                <a:gd name="T24" fmla="*/ 389 w 600"/>
                <a:gd name="T25" fmla="*/ 342 h 557"/>
                <a:gd name="T26" fmla="*/ 210 w 600"/>
                <a:gd name="T27" fmla="*/ 342 h 5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00" h="557">
                  <a:moveTo>
                    <a:pt x="354" y="0"/>
                  </a:moveTo>
                  <a:lnTo>
                    <a:pt x="245" y="0"/>
                  </a:lnTo>
                  <a:lnTo>
                    <a:pt x="0" y="557"/>
                  </a:lnTo>
                  <a:lnTo>
                    <a:pt x="115" y="557"/>
                  </a:lnTo>
                  <a:lnTo>
                    <a:pt x="174" y="434"/>
                  </a:lnTo>
                  <a:lnTo>
                    <a:pt x="430" y="434"/>
                  </a:lnTo>
                  <a:lnTo>
                    <a:pt x="434" y="446"/>
                  </a:lnTo>
                  <a:lnTo>
                    <a:pt x="484" y="557"/>
                  </a:lnTo>
                  <a:lnTo>
                    <a:pt x="600" y="557"/>
                  </a:lnTo>
                  <a:lnTo>
                    <a:pt x="354" y="0"/>
                  </a:lnTo>
                  <a:close/>
                  <a:moveTo>
                    <a:pt x="210" y="342"/>
                  </a:moveTo>
                  <a:lnTo>
                    <a:pt x="300" y="141"/>
                  </a:lnTo>
                  <a:lnTo>
                    <a:pt x="389" y="342"/>
                  </a:lnTo>
                  <a:lnTo>
                    <a:pt x="210" y="34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7" name="Freeform 13"/>
            <p:cNvSpPr>
              <a:spLocks/>
            </p:cNvSpPr>
            <p:nvPr userDrawn="1"/>
          </p:nvSpPr>
          <p:spPr bwMode="auto">
            <a:xfrm>
              <a:off x="5599113" y="5382419"/>
              <a:ext cx="2932112" cy="966788"/>
            </a:xfrm>
            <a:custGeom>
              <a:avLst/>
              <a:gdLst>
                <a:gd name="T0" fmla="*/ 770 w 782"/>
                <a:gd name="T1" fmla="*/ 211 h 258"/>
                <a:gd name="T2" fmla="*/ 685 w 782"/>
                <a:gd name="T3" fmla="*/ 14 h 258"/>
                <a:gd name="T4" fmla="*/ 658 w 782"/>
                <a:gd name="T5" fmla="*/ 0 h 258"/>
                <a:gd name="T6" fmla="*/ 632 w 782"/>
                <a:gd name="T7" fmla="*/ 14 h 258"/>
                <a:gd name="T8" fmla="*/ 569 w 782"/>
                <a:gd name="T9" fmla="*/ 158 h 258"/>
                <a:gd name="T10" fmla="*/ 506 w 782"/>
                <a:gd name="T11" fmla="*/ 14 h 258"/>
                <a:gd name="T12" fmla="*/ 480 w 782"/>
                <a:gd name="T13" fmla="*/ 0 h 258"/>
                <a:gd name="T14" fmla="*/ 454 w 782"/>
                <a:gd name="T15" fmla="*/ 14 h 258"/>
                <a:gd name="T16" fmla="*/ 391 w 782"/>
                <a:gd name="T17" fmla="*/ 159 h 258"/>
                <a:gd name="T18" fmla="*/ 328 w 782"/>
                <a:gd name="T19" fmla="*/ 14 h 258"/>
                <a:gd name="T20" fmla="*/ 302 w 782"/>
                <a:gd name="T21" fmla="*/ 0 h 258"/>
                <a:gd name="T22" fmla="*/ 276 w 782"/>
                <a:gd name="T23" fmla="*/ 14 h 258"/>
                <a:gd name="T24" fmla="*/ 213 w 782"/>
                <a:gd name="T25" fmla="*/ 158 h 258"/>
                <a:gd name="T26" fmla="*/ 150 w 782"/>
                <a:gd name="T27" fmla="*/ 14 h 258"/>
                <a:gd name="T28" fmla="*/ 124 w 782"/>
                <a:gd name="T29" fmla="*/ 0 h 258"/>
                <a:gd name="T30" fmla="*/ 97 w 782"/>
                <a:gd name="T31" fmla="*/ 14 h 258"/>
                <a:gd name="T32" fmla="*/ 12 w 782"/>
                <a:gd name="T33" fmla="*/ 211 h 258"/>
                <a:gd name="T34" fmla="*/ 56 w 782"/>
                <a:gd name="T35" fmla="*/ 233 h 258"/>
                <a:gd name="T36" fmla="*/ 124 w 782"/>
                <a:gd name="T37" fmla="*/ 76 h 258"/>
                <a:gd name="T38" fmla="*/ 191 w 782"/>
                <a:gd name="T39" fmla="*/ 233 h 258"/>
                <a:gd name="T40" fmla="*/ 235 w 782"/>
                <a:gd name="T41" fmla="*/ 233 h 258"/>
                <a:gd name="T42" fmla="*/ 302 w 782"/>
                <a:gd name="T43" fmla="*/ 76 h 258"/>
                <a:gd name="T44" fmla="*/ 369 w 782"/>
                <a:gd name="T45" fmla="*/ 233 h 258"/>
                <a:gd name="T46" fmla="*/ 388 w 782"/>
                <a:gd name="T47" fmla="*/ 245 h 258"/>
                <a:gd name="T48" fmla="*/ 391 w 782"/>
                <a:gd name="T49" fmla="*/ 245 h 258"/>
                <a:gd name="T50" fmla="*/ 394 w 782"/>
                <a:gd name="T51" fmla="*/ 245 h 258"/>
                <a:gd name="T52" fmla="*/ 413 w 782"/>
                <a:gd name="T53" fmla="*/ 233 h 258"/>
                <a:gd name="T54" fmla="*/ 480 w 782"/>
                <a:gd name="T55" fmla="*/ 76 h 258"/>
                <a:gd name="T56" fmla="*/ 547 w 782"/>
                <a:gd name="T57" fmla="*/ 233 h 258"/>
                <a:gd name="T58" fmla="*/ 591 w 782"/>
                <a:gd name="T59" fmla="*/ 233 h 258"/>
                <a:gd name="T60" fmla="*/ 658 w 782"/>
                <a:gd name="T61" fmla="*/ 76 h 258"/>
                <a:gd name="T62" fmla="*/ 726 w 782"/>
                <a:gd name="T63" fmla="*/ 233 h 258"/>
                <a:gd name="T64" fmla="*/ 770 w 782"/>
                <a:gd name="T65" fmla="*/ 211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82" h="258">
                  <a:moveTo>
                    <a:pt x="770" y="211"/>
                  </a:moveTo>
                  <a:cubicBezTo>
                    <a:pt x="685" y="14"/>
                    <a:pt x="685" y="14"/>
                    <a:pt x="685" y="14"/>
                  </a:cubicBezTo>
                  <a:cubicBezTo>
                    <a:pt x="680" y="4"/>
                    <a:pt x="671" y="0"/>
                    <a:pt x="658" y="0"/>
                  </a:cubicBezTo>
                  <a:cubicBezTo>
                    <a:pt x="646" y="0"/>
                    <a:pt x="637" y="4"/>
                    <a:pt x="632" y="14"/>
                  </a:cubicBezTo>
                  <a:cubicBezTo>
                    <a:pt x="569" y="158"/>
                    <a:pt x="569" y="158"/>
                    <a:pt x="569" y="158"/>
                  </a:cubicBezTo>
                  <a:cubicBezTo>
                    <a:pt x="506" y="14"/>
                    <a:pt x="506" y="14"/>
                    <a:pt x="506" y="14"/>
                  </a:cubicBezTo>
                  <a:cubicBezTo>
                    <a:pt x="501" y="4"/>
                    <a:pt x="493" y="0"/>
                    <a:pt x="480" y="0"/>
                  </a:cubicBezTo>
                  <a:cubicBezTo>
                    <a:pt x="468" y="0"/>
                    <a:pt x="459" y="4"/>
                    <a:pt x="454" y="14"/>
                  </a:cubicBezTo>
                  <a:cubicBezTo>
                    <a:pt x="391" y="159"/>
                    <a:pt x="391" y="159"/>
                    <a:pt x="391" y="159"/>
                  </a:cubicBezTo>
                  <a:cubicBezTo>
                    <a:pt x="328" y="14"/>
                    <a:pt x="328" y="14"/>
                    <a:pt x="328" y="14"/>
                  </a:cubicBezTo>
                  <a:cubicBezTo>
                    <a:pt x="323" y="4"/>
                    <a:pt x="314" y="0"/>
                    <a:pt x="302" y="0"/>
                  </a:cubicBezTo>
                  <a:cubicBezTo>
                    <a:pt x="289" y="0"/>
                    <a:pt x="281" y="4"/>
                    <a:pt x="276" y="14"/>
                  </a:cubicBezTo>
                  <a:cubicBezTo>
                    <a:pt x="213" y="158"/>
                    <a:pt x="213" y="158"/>
                    <a:pt x="213" y="158"/>
                  </a:cubicBezTo>
                  <a:cubicBezTo>
                    <a:pt x="150" y="14"/>
                    <a:pt x="150" y="14"/>
                    <a:pt x="150" y="14"/>
                  </a:cubicBezTo>
                  <a:cubicBezTo>
                    <a:pt x="145" y="4"/>
                    <a:pt x="136" y="0"/>
                    <a:pt x="124" y="0"/>
                  </a:cubicBezTo>
                  <a:cubicBezTo>
                    <a:pt x="111" y="0"/>
                    <a:pt x="102" y="4"/>
                    <a:pt x="97" y="14"/>
                  </a:cubicBezTo>
                  <a:cubicBezTo>
                    <a:pt x="12" y="211"/>
                    <a:pt x="12" y="211"/>
                    <a:pt x="12" y="211"/>
                  </a:cubicBezTo>
                  <a:cubicBezTo>
                    <a:pt x="0" y="242"/>
                    <a:pt x="42" y="258"/>
                    <a:pt x="56" y="233"/>
                  </a:cubicBezTo>
                  <a:cubicBezTo>
                    <a:pt x="124" y="76"/>
                    <a:pt x="124" y="76"/>
                    <a:pt x="124" y="76"/>
                  </a:cubicBezTo>
                  <a:cubicBezTo>
                    <a:pt x="191" y="233"/>
                    <a:pt x="191" y="233"/>
                    <a:pt x="191" y="233"/>
                  </a:cubicBezTo>
                  <a:cubicBezTo>
                    <a:pt x="200" y="249"/>
                    <a:pt x="227" y="248"/>
                    <a:pt x="235" y="233"/>
                  </a:cubicBezTo>
                  <a:cubicBezTo>
                    <a:pt x="302" y="76"/>
                    <a:pt x="302" y="76"/>
                    <a:pt x="302" y="76"/>
                  </a:cubicBezTo>
                  <a:cubicBezTo>
                    <a:pt x="369" y="233"/>
                    <a:pt x="369" y="233"/>
                    <a:pt x="369" y="233"/>
                  </a:cubicBezTo>
                  <a:cubicBezTo>
                    <a:pt x="373" y="241"/>
                    <a:pt x="381" y="244"/>
                    <a:pt x="388" y="245"/>
                  </a:cubicBezTo>
                  <a:cubicBezTo>
                    <a:pt x="389" y="245"/>
                    <a:pt x="390" y="245"/>
                    <a:pt x="391" y="245"/>
                  </a:cubicBezTo>
                  <a:cubicBezTo>
                    <a:pt x="392" y="245"/>
                    <a:pt x="393" y="245"/>
                    <a:pt x="394" y="245"/>
                  </a:cubicBezTo>
                  <a:cubicBezTo>
                    <a:pt x="401" y="244"/>
                    <a:pt x="409" y="241"/>
                    <a:pt x="413" y="233"/>
                  </a:cubicBezTo>
                  <a:cubicBezTo>
                    <a:pt x="480" y="76"/>
                    <a:pt x="480" y="76"/>
                    <a:pt x="480" y="76"/>
                  </a:cubicBezTo>
                  <a:cubicBezTo>
                    <a:pt x="547" y="233"/>
                    <a:pt x="547" y="233"/>
                    <a:pt x="547" y="233"/>
                  </a:cubicBezTo>
                  <a:cubicBezTo>
                    <a:pt x="555" y="248"/>
                    <a:pt x="582" y="249"/>
                    <a:pt x="591" y="233"/>
                  </a:cubicBezTo>
                  <a:cubicBezTo>
                    <a:pt x="658" y="76"/>
                    <a:pt x="658" y="76"/>
                    <a:pt x="658" y="76"/>
                  </a:cubicBezTo>
                  <a:cubicBezTo>
                    <a:pt x="726" y="233"/>
                    <a:pt x="726" y="233"/>
                    <a:pt x="726" y="233"/>
                  </a:cubicBezTo>
                  <a:cubicBezTo>
                    <a:pt x="740" y="258"/>
                    <a:pt x="782" y="242"/>
                    <a:pt x="770" y="2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8" name="Freeform 14"/>
            <p:cNvSpPr>
              <a:spLocks noEditPoints="1"/>
            </p:cNvSpPr>
            <p:nvPr userDrawn="1"/>
          </p:nvSpPr>
          <p:spPr bwMode="auto">
            <a:xfrm>
              <a:off x="8370888" y="5396706"/>
              <a:ext cx="209550" cy="206375"/>
            </a:xfrm>
            <a:custGeom>
              <a:avLst/>
              <a:gdLst>
                <a:gd name="T0" fmla="*/ 29 w 56"/>
                <a:gd name="T1" fmla="*/ 0 h 55"/>
                <a:gd name="T2" fmla="*/ 0 w 56"/>
                <a:gd name="T3" fmla="*/ 28 h 55"/>
                <a:gd name="T4" fmla="*/ 29 w 56"/>
                <a:gd name="T5" fmla="*/ 55 h 55"/>
                <a:gd name="T6" fmla="*/ 56 w 56"/>
                <a:gd name="T7" fmla="*/ 28 h 55"/>
                <a:gd name="T8" fmla="*/ 29 w 56"/>
                <a:gd name="T9" fmla="*/ 0 h 55"/>
                <a:gd name="T10" fmla="*/ 29 w 56"/>
                <a:gd name="T11" fmla="*/ 51 h 55"/>
                <a:gd name="T12" fmla="*/ 6 w 56"/>
                <a:gd name="T13" fmla="*/ 28 h 55"/>
                <a:gd name="T14" fmla="*/ 29 w 56"/>
                <a:gd name="T15" fmla="*/ 5 h 55"/>
                <a:gd name="T16" fmla="*/ 51 w 56"/>
                <a:gd name="T17" fmla="*/ 28 h 55"/>
                <a:gd name="T18" fmla="*/ 29 w 56"/>
                <a:gd name="T19" fmla="*/ 51 h 55"/>
                <a:gd name="T20" fmla="*/ 41 w 56"/>
                <a:gd name="T21" fmla="*/ 21 h 55"/>
                <a:gd name="T22" fmla="*/ 30 w 56"/>
                <a:gd name="T23" fmla="*/ 12 h 55"/>
                <a:gd name="T24" fmla="*/ 18 w 56"/>
                <a:gd name="T25" fmla="*/ 12 h 55"/>
                <a:gd name="T26" fmla="*/ 18 w 56"/>
                <a:gd name="T27" fmla="*/ 44 h 55"/>
                <a:gd name="T28" fmla="*/ 23 w 56"/>
                <a:gd name="T29" fmla="*/ 44 h 55"/>
                <a:gd name="T30" fmla="*/ 23 w 56"/>
                <a:gd name="T31" fmla="*/ 30 h 55"/>
                <a:gd name="T32" fmla="*/ 28 w 56"/>
                <a:gd name="T33" fmla="*/ 30 h 55"/>
                <a:gd name="T34" fmla="*/ 37 w 56"/>
                <a:gd name="T35" fmla="*/ 44 h 55"/>
                <a:gd name="T36" fmla="*/ 42 w 56"/>
                <a:gd name="T37" fmla="*/ 44 h 55"/>
                <a:gd name="T38" fmla="*/ 33 w 56"/>
                <a:gd name="T39" fmla="*/ 30 h 55"/>
                <a:gd name="T40" fmla="*/ 41 w 56"/>
                <a:gd name="T41" fmla="*/ 21 h 55"/>
                <a:gd name="T42" fmla="*/ 23 w 56"/>
                <a:gd name="T43" fmla="*/ 26 h 55"/>
                <a:gd name="T44" fmla="*/ 23 w 56"/>
                <a:gd name="T45" fmla="*/ 16 h 55"/>
                <a:gd name="T46" fmla="*/ 29 w 56"/>
                <a:gd name="T47" fmla="*/ 16 h 55"/>
                <a:gd name="T48" fmla="*/ 36 w 56"/>
                <a:gd name="T49" fmla="*/ 21 h 55"/>
                <a:gd name="T50" fmla="*/ 28 w 56"/>
                <a:gd name="T51" fmla="*/ 26 h 55"/>
                <a:gd name="T52" fmla="*/ 23 w 56"/>
                <a:gd name="T53" fmla="*/ 26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56" h="55">
                  <a:moveTo>
                    <a:pt x="29" y="0"/>
                  </a:moveTo>
                  <a:cubicBezTo>
                    <a:pt x="13" y="0"/>
                    <a:pt x="0" y="12"/>
                    <a:pt x="0" y="28"/>
                  </a:cubicBezTo>
                  <a:cubicBezTo>
                    <a:pt x="0" y="44"/>
                    <a:pt x="13" y="55"/>
                    <a:pt x="29" y="55"/>
                  </a:cubicBezTo>
                  <a:cubicBezTo>
                    <a:pt x="44" y="55"/>
                    <a:pt x="56" y="44"/>
                    <a:pt x="56" y="28"/>
                  </a:cubicBezTo>
                  <a:cubicBezTo>
                    <a:pt x="56" y="12"/>
                    <a:pt x="44" y="0"/>
                    <a:pt x="29" y="0"/>
                  </a:cubicBezTo>
                  <a:close/>
                  <a:moveTo>
                    <a:pt x="29" y="51"/>
                  </a:moveTo>
                  <a:cubicBezTo>
                    <a:pt x="16" y="51"/>
                    <a:pt x="6" y="41"/>
                    <a:pt x="6" y="28"/>
                  </a:cubicBezTo>
                  <a:cubicBezTo>
                    <a:pt x="6" y="15"/>
                    <a:pt x="16" y="5"/>
                    <a:pt x="29" y="5"/>
                  </a:cubicBezTo>
                  <a:cubicBezTo>
                    <a:pt x="41" y="5"/>
                    <a:pt x="51" y="15"/>
                    <a:pt x="51" y="28"/>
                  </a:cubicBezTo>
                  <a:cubicBezTo>
                    <a:pt x="51" y="41"/>
                    <a:pt x="41" y="51"/>
                    <a:pt x="29" y="51"/>
                  </a:cubicBezTo>
                  <a:close/>
                  <a:moveTo>
                    <a:pt x="41" y="21"/>
                  </a:moveTo>
                  <a:cubicBezTo>
                    <a:pt x="41" y="15"/>
                    <a:pt x="38" y="12"/>
                    <a:pt x="30" y="12"/>
                  </a:cubicBezTo>
                  <a:cubicBezTo>
                    <a:pt x="18" y="12"/>
                    <a:pt x="18" y="12"/>
                    <a:pt x="18" y="12"/>
                  </a:cubicBezTo>
                  <a:cubicBezTo>
                    <a:pt x="18" y="44"/>
                    <a:pt x="18" y="44"/>
                    <a:pt x="18" y="44"/>
                  </a:cubicBezTo>
                  <a:cubicBezTo>
                    <a:pt x="23" y="44"/>
                    <a:pt x="23" y="44"/>
                    <a:pt x="23" y="44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8" y="30"/>
                    <a:pt x="28" y="30"/>
                    <a:pt x="28" y="30"/>
                  </a:cubicBezTo>
                  <a:cubicBezTo>
                    <a:pt x="37" y="44"/>
                    <a:pt x="37" y="44"/>
                    <a:pt x="37" y="44"/>
                  </a:cubicBezTo>
                  <a:cubicBezTo>
                    <a:pt x="42" y="44"/>
                    <a:pt x="42" y="44"/>
                    <a:pt x="42" y="44"/>
                  </a:cubicBezTo>
                  <a:cubicBezTo>
                    <a:pt x="33" y="30"/>
                    <a:pt x="33" y="30"/>
                    <a:pt x="33" y="30"/>
                  </a:cubicBezTo>
                  <a:cubicBezTo>
                    <a:pt x="38" y="29"/>
                    <a:pt x="41" y="27"/>
                    <a:pt x="41" y="21"/>
                  </a:cubicBezTo>
                  <a:close/>
                  <a:moveTo>
                    <a:pt x="23" y="26"/>
                  </a:moveTo>
                  <a:cubicBezTo>
                    <a:pt x="23" y="16"/>
                    <a:pt x="23" y="16"/>
                    <a:pt x="23" y="16"/>
                  </a:cubicBezTo>
                  <a:cubicBezTo>
                    <a:pt x="29" y="16"/>
                    <a:pt x="29" y="16"/>
                    <a:pt x="29" y="16"/>
                  </a:cubicBezTo>
                  <a:cubicBezTo>
                    <a:pt x="33" y="16"/>
                    <a:pt x="36" y="17"/>
                    <a:pt x="36" y="21"/>
                  </a:cubicBezTo>
                  <a:cubicBezTo>
                    <a:pt x="36" y="26"/>
                    <a:pt x="33" y="26"/>
                    <a:pt x="28" y="26"/>
                  </a:cubicBezTo>
                  <a:lnTo>
                    <a:pt x="23" y="2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sp>
        <p:nvSpPr>
          <p:cNvPr id="4" name="TextBox 3"/>
          <p:cNvSpPr txBox="1"/>
          <p:nvPr userDrawn="1"/>
        </p:nvSpPr>
        <p:spPr>
          <a:xfrm>
            <a:off x="217485" y="6477716"/>
            <a:ext cx="194675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6858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fld id="{AB307C75-CA2F-4BA6-858A-60F533452F31}" type="datetimeFigureOut">
              <a:rPr lang="en-US" sz="1000" kern="1200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pPr marL="0" marR="0" indent="0" algn="l" defTabSz="685800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t>11/2/2020</a:t>
            </a:fld>
            <a:endParaRPr lang="en-US" sz="1000" kern="1200" dirty="0">
              <a:solidFill>
                <a:schemeClr val="bg1">
                  <a:lumMod val="7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9" name="TextBox 48"/>
          <p:cNvSpPr txBox="1"/>
          <p:nvPr userDrawn="1"/>
        </p:nvSpPr>
        <p:spPr>
          <a:xfrm>
            <a:off x="3221753" y="6477716"/>
            <a:ext cx="270049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6858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en-US" sz="1000" kern="1200" dirty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Qualcomm Confidential and Proprietary</a:t>
            </a:r>
          </a:p>
        </p:txBody>
      </p:sp>
    </p:spTree>
    <p:extLst>
      <p:ext uri="{BB962C8B-B14F-4D97-AF65-F5344CB8AC3E}">
        <p14:creationId xmlns:p14="http://schemas.microsoft.com/office/powerpoint/2010/main" val="22223759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1346AB4A-F2D2-4CAE-A247-7BBB1DA6E2B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51222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Mar 2019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2FBBCEAB-3AB2-4B43-892C-9CC9AB0F996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7962035" y="6475413"/>
            <a:ext cx="581890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(</a:t>
            </a:r>
            <a:r>
              <a:rPr lang="en-US" altLang="zh-CN" dirty="0" smtClean="0"/>
              <a:t>Huawei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BE2C725E-CEC6-4239-BAB5-230F69D8940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 dirty="0"/>
              <a:t>Slide </a:t>
            </a:r>
            <a:fld id="{6D24465E-2B0A-4D96-BA39-EC98956D452B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41223596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="" xmlns:a16="http://schemas.microsoft.com/office/drawing/2014/main" id="{1346AB4A-F2D2-4CAE-A247-7BBB1DA6E2B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Nov 2019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="" xmlns:a16="http://schemas.microsoft.com/office/drawing/2014/main" id="{2FBBCEAB-3AB2-4B43-892C-9CC9AB0F996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7962035" y="6475413"/>
            <a:ext cx="581890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(</a:t>
            </a:r>
            <a:r>
              <a:rPr lang="en-US" altLang="zh-CN" dirty="0" smtClean="0"/>
              <a:t>Huawei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BE2C725E-CEC6-4239-BAB5-230F69D8940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 dirty="0"/>
              <a:t>Slide </a:t>
            </a:r>
            <a:fld id="{6D24465E-2B0A-4D96-BA39-EC98956D452B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  <p:sp>
        <p:nvSpPr>
          <p:cNvPr id="7" name="Title 6">
            <a:extLst>
              <a:ext uri="{FF2B5EF4-FFF2-40B4-BE49-F238E27FC236}">
                <a16:creationId xmlns="" xmlns:a16="http://schemas.microsoft.com/office/drawing/2014/main" id="{0F0DBE41-23D8-4A5A-BF78-102A9350C2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626052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="" xmlns:a16="http://schemas.microsoft.com/office/drawing/2014/main" id="{42C5AA8A-721E-4701-979E-BF5C4138F95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="" xmlns:a16="http://schemas.microsoft.com/office/drawing/2014/main" id="{FB6A99CE-AF1B-49DE-AF80-A702BAA04D6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7962035" y="6475413"/>
            <a:ext cx="581890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(</a:t>
            </a:r>
            <a:r>
              <a:rPr lang="en-US" altLang="zh-CN" dirty="0" smtClean="0"/>
              <a:t>Huawei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875855FF-BF19-459E-A397-045CECD5D68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1A8E2A3D-E627-4495-87FA-07CADBD1A42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999266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347B849B-93E3-4CC8-9DB0-6FACE6085CC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C09D8205-394C-426D-8FC1-81C9ED9A72F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7962034" y="6475413"/>
            <a:ext cx="581891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(</a:t>
            </a:r>
            <a:r>
              <a:rPr lang="en-US" altLang="zh-CN" dirty="0" smtClean="0"/>
              <a:t>Huawei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956F7E5C-8145-4D78-8DFD-A73CB80D81A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4FD36828-69CB-428A-B4D6-804E25381CB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706199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="" xmlns:a16="http://schemas.microsoft.com/office/drawing/2014/main" id="{07747953-910E-41D0-B426-83211257758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9" name="Rectangle 6">
            <a:extLst>
              <a:ext uri="{FF2B5EF4-FFF2-40B4-BE49-F238E27FC236}">
                <a16:creationId xmlns="" xmlns:a16="http://schemas.microsoft.com/office/drawing/2014/main" id="{AC392964-DCA8-4B8C-A88B-DD33598E9DC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28B5B38-3CA6-4065-9CD5-5260489CB60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1" name="Rectangle 5">
            <a:extLst>
              <a:ext uri="{FF2B5EF4-FFF2-40B4-BE49-F238E27FC236}">
                <a16:creationId xmlns="" xmlns:a16="http://schemas.microsoft.com/office/drawing/2014/main" id="{FB6A99CE-AF1B-49DE-AF80-A702BAA04D6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7962035" y="6475413"/>
            <a:ext cx="581890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(</a:t>
            </a:r>
            <a:r>
              <a:rPr lang="en-US" altLang="zh-CN" dirty="0" smtClean="0"/>
              <a:t>Huawei</a:t>
            </a:r>
            <a:r>
              <a:rPr lang="en-GB" dirty="0" smtClean="0"/>
              <a:t>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69481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="" xmlns:a16="http://schemas.microsoft.com/office/drawing/2014/main" id="{14D0DD47-63E1-499C-8731-3DDE6710EC4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5" name="Rectangle 6">
            <a:extLst>
              <a:ext uri="{FF2B5EF4-FFF2-40B4-BE49-F238E27FC236}">
                <a16:creationId xmlns="" xmlns:a16="http://schemas.microsoft.com/office/drawing/2014/main" id="{3FEC452D-85C8-46D2-93FA-90CCD7DE0B0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2E413AC-0033-4B91-B3E5-414687900E6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284322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="" xmlns:a16="http://schemas.microsoft.com/office/drawing/2014/main" id="{E3C34B0A-1C2A-4887-9294-5C1D0A38A82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4" name="Rectangle 6">
            <a:extLst>
              <a:ext uri="{FF2B5EF4-FFF2-40B4-BE49-F238E27FC236}">
                <a16:creationId xmlns="" xmlns:a16="http://schemas.microsoft.com/office/drawing/2014/main" id="{3933CA27-7287-4786-B3D2-342F4ACB5C7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6058778-6F47-4E07-8D0C-6A1D61C757E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136951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32FA0C2D-5E95-4491-9BC6-02C2914C903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88D30F5B-BAFC-419E-8586-A86CFFD6A7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A2EEC17A-EAB1-4A41-96DA-8B291E61E5F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651868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24EF4FFA-7CBB-4BED-8002-05D415428ED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64228FD3-0ADC-4BF3-9A41-2994D88922A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697E2182-2EB9-4C7C-9FBE-667E76C7165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671195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="" xmlns:a16="http://schemas.microsoft.com/office/drawing/2014/main" id="{CB4A7A8C-72DF-41BA-8169-B042054B5E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="" xmlns:a16="http://schemas.microsoft.com/office/drawing/2014/main" id="{58C2B0C1-6B28-42F7-BBBE-C47739494A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1989138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="" xmlns:a16="http://schemas.microsoft.com/office/drawing/2014/main" id="{1CADB04A-8BC5-4077-AD64-B68ADEED303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3375"/>
            <a:ext cx="1182687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1029" name="Rectangle 5">
            <a:extLst>
              <a:ext uri="{FF2B5EF4-FFF2-40B4-BE49-F238E27FC236}">
                <a16:creationId xmlns="" xmlns:a16="http://schemas.microsoft.com/office/drawing/2014/main" id="{38AB3E98-49DA-464A-B03C-7E5902DC0D5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447471" y="6475413"/>
            <a:ext cx="109645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GB"/>
              <a:t>Alice Chen (Qualcomm)</a:t>
            </a:r>
            <a:endParaRPr lang="en-GB" dirty="0"/>
          </a:p>
        </p:txBody>
      </p:sp>
      <p:sp>
        <p:nvSpPr>
          <p:cNvPr id="1030" name="Rectangle 6">
            <a:extLst>
              <a:ext uri="{FF2B5EF4-FFF2-40B4-BE49-F238E27FC236}">
                <a16:creationId xmlns="" xmlns:a16="http://schemas.microsoft.com/office/drawing/2014/main" id="{DEC7A05B-326C-4C35-B0D7-96B86EFC799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49C4EAE-3D00-4EB7-8462-25329E06137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031" name="Rectangle 7">
            <a:extLst>
              <a:ext uri="{FF2B5EF4-FFF2-40B4-BE49-F238E27FC236}">
                <a16:creationId xmlns="" xmlns:a16="http://schemas.microsoft.com/office/drawing/2014/main" id="{F47EBAF5-52AC-49CF-A3FD-31E596F2D8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29148" y="331014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GB" altLang="en-US" sz="1800" b="1" dirty="0"/>
              <a:t>doc.: IEEE </a:t>
            </a:r>
            <a:r>
              <a:rPr lang="en-GB" altLang="en-US" sz="1800" b="1" dirty="0" smtClean="0"/>
              <a:t>802.11-20/1365r0</a:t>
            </a:r>
            <a:endParaRPr lang="en-GB" altLang="en-US" sz="1800" b="1" dirty="0"/>
          </a:p>
        </p:txBody>
      </p:sp>
      <p:sp>
        <p:nvSpPr>
          <p:cNvPr id="1032" name="Line 8">
            <a:extLst>
              <a:ext uri="{FF2B5EF4-FFF2-40B4-BE49-F238E27FC236}">
                <a16:creationId xmlns="" xmlns:a16="http://schemas.microsoft.com/office/drawing/2014/main" id="{FDC60003-D664-41D3-9C89-AA78BAF9E527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>
            <a:extLst>
              <a:ext uri="{FF2B5EF4-FFF2-40B4-BE49-F238E27FC236}">
                <a16:creationId xmlns="" xmlns:a16="http://schemas.microsoft.com/office/drawing/2014/main" id="{8031D55B-1F73-4D59-B8F1-227F435EA8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 dirty="0"/>
              <a:t>Submission</a:t>
            </a:r>
          </a:p>
        </p:txBody>
      </p:sp>
      <p:sp>
        <p:nvSpPr>
          <p:cNvPr id="1034" name="Line 10">
            <a:extLst>
              <a:ext uri="{FF2B5EF4-FFF2-40B4-BE49-F238E27FC236}">
                <a16:creationId xmlns="" xmlns:a16="http://schemas.microsoft.com/office/drawing/2014/main" id="{A5E172D9-FA67-45B8-9FE7-7DF4FC3AC9D3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760" r:id="rId1"/>
    <p:sldLayoutId id="2147485761" r:id="rId2"/>
    <p:sldLayoutId id="2147485762" r:id="rId3"/>
    <p:sldLayoutId id="2147485763" r:id="rId4"/>
    <p:sldLayoutId id="2147485764" r:id="rId5"/>
    <p:sldLayoutId id="2147485765" r:id="rId6"/>
    <p:sldLayoutId id="2147485766" r:id="rId7"/>
    <p:sldLayoutId id="2147485767" r:id="rId8"/>
    <p:sldLayoutId id="2147485768" r:id="rId9"/>
    <p:sldLayoutId id="2147485769" r:id="rId10"/>
    <p:sldLayoutId id="2147485770" r:id="rId11"/>
    <p:sldLayoutId id="2147485771" r:id="rId12"/>
    <p:sldLayoutId id="2147485773" r:id="rId13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Slide Number Placeholder 5">
            <a:extLst>
              <a:ext uri="{FF2B5EF4-FFF2-40B4-BE49-F238E27FC236}">
                <a16:creationId xmlns="" xmlns:a16="http://schemas.microsoft.com/office/drawing/2014/main" id="{4DFE3077-6BFB-4E1C-9218-0E8E2CEA90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9B20EFD3-9F87-4CC4-BE12-53B84810E182}" type="slidenum">
              <a:rPr lang="en-GB" altLang="en-US" sz="1200" b="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GB" altLang="en-US" sz="1200" b="0"/>
          </a:p>
        </p:txBody>
      </p:sp>
      <p:sp>
        <p:nvSpPr>
          <p:cNvPr id="15365" name="Rectangle 2">
            <a:extLst>
              <a:ext uri="{FF2B5EF4-FFF2-40B4-BE49-F238E27FC236}">
                <a16:creationId xmlns="" xmlns:a16="http://schemas.microsoft.com/office/drawing/2014/main" id="{5EB80220-6DDA-46D8-A532-4F8294B75F3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noFill/>
        </p:spPr>
        <p:txBody>
          <a:bodyPr/>
          <a:lstStyle/>
          <a:p>
            <a:r>
              <a:rPr lang="en-US" altLang="en-US" dirty="0" smtClean="0"/>
              <a:t>Further Discussion about Blindness for non-STR MLD</a:t>
            </a:r>
            <a:endParaRPr lang="en-GB" altLang="en-US" dirty="0"/>
          </a:p>
        </p:txBody>
      </p:sp>
      <p:sp>
        <p:nvSpPr>
          <p:cNvPr id="15366" name="Rectangle 4">
            <a:extLst>
              <a:ext uri="{FF2B5EF4-FFF2-40B4-BE49-F238E27FC236}">
                <a16:creationId xmlns="" xmlns:a16="http://schemas.microsoft.com/office/drawing/2014/main" id="{AAB4AADD-B9F4-45B4-B9D2-5B5E3506EF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799" y="1971369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2000" dirty="0"/>
              <a:t>Date:</a:t>
            </a:r>
            <a:r>
              <a:rPr lang="en-GB" altLang="en-US" sz="2000" b="0" dirty="0"/>
              <a:t> </a:t>
            </a:r>
            <a:r>
              <a:rPr lang="en-GB" altLang="en-US" sz="2000" b="0" dirty="0" smtClean="0"/>
              <a:t>2020-08-18</a:t>
            </a:r>
            <a:endParaRPr lang="en-GB" altLang="en-US" sz="2000" b="0" dirty="0"/>
          </a:p>
        </p:txBody>
      </p:sp>
      <p:sp>
        <p:nvSpPr>
          <p:cNvPr id="15368" name="Rectangle 6">
            <a:extLst>
              <a:ext uri="{FF2B5EF4-FFF2-40B4-BE49-F238E27FC236}">
                <a16:creationId xmlns="" xmlns:a16="http://schemas.microsoft.com/office/drawing/2014/main" id="{1F254AD5-AF47-4227-BA6A-AD2DFF84AC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" y="2352369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en-US" sz="2000"/>
              <a:t>Authors:</a:t>
            </a:r>
            <a:endParaRPr lang="en-GB" altLang="en-US" sz="2000" b="0"/>
          </a:p>
        </p:txBody>
      </p:sp>
      <p:graphicFrame>
        <p:nvGraphicFramePr>
          <p:cNvPr id="9" name="Table 8">
            <a:extLst>
              <a:ext uri="{FF2B5EF4-FFF2-40B4-BE49-F238E27FC236}">
                <a16:creationId xmlns="" xmlns:a16="http://schemas.microsoft.com/office/drawing/2014/main" id="{1EEAD0EE-0DFD-4F81-B0C3-618EF9CBFB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9720706"/>
              </p:ext>
            </p:extLst>
          </p:nvPr>
        </p:nvGraphicFramePr>
        <p:xfrm>
          <a:off x="1152525" y="2998720"/>
          <a:ext cx="7391400" cy="2539499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478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9906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6858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220980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444563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Affiliations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9988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err="1" smtClean="0"/>
                        <a:t>Yiqing</a:t>
                      </a:r>
                      <a:r>
                        <a:rPr lang="en-US" altLang="zh-CN" sz="1100" baseline="0" dirty="0" smtClean="0"/>
                        <a:t> Li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8"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Huawei</a:t>
                      </a:r>
                      <a:endParaRPr 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Shenzhen, China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liyiqing3@huawei.com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8137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 err="1" smtClean="0"/>
                        <a:t>Yunbo</a:t>
                      </a:r>
                      <a:r>
                        <a:rPr lang="en-US" altLang="zh-CN" sz="1100" dirty="0" smtClean="0"/>
                        <a:t> Li 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196283733"/>
                  </a:ext>
                </a:extLst>
              </a:tr>
              <a:tr h="19988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Yuchen</a:t>
                      </a:r>
                      <a:r>
                        <a:rPr lang="en-US" sz="1100" baseline="0" dirty="0" smtClean="0"/>
                        <a:t> Guo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9431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Ming </a:t>
                      </a:r>
                      <a:r>
                        <a:rPr lang="en-US" sz="1100" dirty="0" err="1" smtClean="0"/>
                        <a:t>Gan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754585805"/>
                  </a:ext>
                </a:extLst>
              </a:tr>
              <a:tr h="1295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err="1" smtClean="0"/>
                        <a:t>Guogang</a:t>
                      </a:r>
                      <a:r>
                        <a:rPr lang="en-US" sz="1100" dirty="0" smtClean="0"/>
                        <a:t> Huang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45110212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/>
                        <a:t>Rob Sun</a:t>
                      </a:r>
                      <a:endParaRPr lang="en-US" altLang="zh-CN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402084387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err="1" smtClean="0"/>
                        <a:t>Mengyao</a:t>
                      </a:r>
                      <a:r>
                        <a:rPr lang="en-US" sz="1100" baseline="0" dirty="0" smtClean="0"/>
                        <a:t> Ma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err="1" smtClean="0"/>
                        <a:t>Hongjia</a:t>
                      </a:r>
                      <a:r>
                        <a:rPr lang="en-US" sz="1100" dirty="0" smtClean="0"/>
                        <a:t> Su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03265076-FD70-4C31-B264-554CB894DA9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29742" cy="276999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Aug 2020</a:t>
            </a:r>
            <a:endParaRPr lang="en-GB" altLang="en-US" dirty="0"/>
          </a:p>
        </p:txBody>
      </p:sp>
      <p:sp>
        <p:nvSpPr>
          <p:cNvPr id="10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27694" y="6475413"/>
            <a:ext cx="1216231" cy="184666"/>
          </a:xfrm>
        </p:spPr>
        <p:txBody>
          <a:bodyPr/>
          <a:lstStyle/>
          <a:p>
            <a:pPr>
              <a:defRPr/>
            </a:pPr>
            <a:r>
              <a:rPr lang="en-GB" dirty="0" err="1" smtClean="0"/>
              <a:t>Yiqing</a:t>
            </a:r>
            <a:r>
              <a:rPr lang="en-GB" dirty="0" smtClean="0"/>
              <a:t> </a:t>
            </a:r>
            <a:r>
              <a:rPr lang="en-GB" dirty="0" smtClean="0"/>
              <a:t>Li (</a:t>
            </a:r>
            <a:r>
              <a:rPr lang="en-US" altLang="zh-CN" dirty="0" smtClean="0"/>
              <a:t>Huawei</a:t>
            </a:r>
            <a:r>
              <a:rPr lang="en-GB" dirty="0" smtClean="0"/>
              <a:t>)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75290" y="1747345"/>
            <a:ext cx="7772400" cy="4728068"/>
          </a:xfrm>
        </p:spPr>
        <p:txBody>
          <a:bodyPr/>
          <a:lstStyle/>
          <a:p>
            <a:pPr algn="just"/>
            <a:r>
              <a:rPr lang="en-US" altLang="zh-CN" sz="1800" dirty="0" smtClean="0"/>
              <a:t>How to handle the blindness issue at non-STR non-AP MLD side is discussed in [1];</a:t>
            </a:r>
          </a:p>
          <a:p>
            <a:pPr algn="just"/>
            <a:r>
              <a:rPr lang="en-US" altLang="zh-CN" sz="1800" dirty="0" smtClean="0"/>
              <a:t>There are three main points </a:t>
            </a:r>
          </a:p>
          <a:p>
            <a:pPr lvl="1" algn="just"/>
            <a:r>
              <a:rPr lang="en-US" altLang="zh-CN" sz="1600" dirty="0" smtClean="0"/>
              <a:t>Introduce a </a:t>
            </a:r>
            <a:r>
              <a:rPr lang="en-US" altLang="zh-CN" sz="1600" dirty="0" err="1" smtClean="0"/>
              <a:t>MediumSyncDelay</a:t>
            </a:r>
            <a:r>
              <a:rPr lang="en-US" altLang="zh-CN" sz="1600" dirty="0" smtClean="0"/>
              <a:t> parameter</a:t>
            </a:r>
          </a:p>
          <a:p>
            <a:pPr lvl="1" algn="just"/>
            <a:r>
              <a:rPr lang="en-US" altLang="zh-CN" sz="1600" dirty="0" smtClean="0"/>
              <a:t>Decrease the ED threshold, [-82dBm, -62dBm]</a:t>
            </a:r>
          </a:p>
          <a:p>
            <a:pPr lvl="1" algn="just"/>
            <a:r>
              <a:rPr lang="en-US" altLang="zh-CN" sz="1600" dirty="0" smtClean="0"/>
              <a:t>Allow to transmit limited times of RTS while </a:t>
            </a:r>
            <a:r>
              <a:rPr lang="en-US" altLang="zh-CN" sz="1600" dirty="0" err="1" smtClean="0"/>
              <a:t>MediumSyncDelay</a:t>
            </a:r>
            <a:r>
              <a:rPr lang="en-US" altLang="zh-CN" sz="1600" dirty="0" smtClean="0"/>
              <a:t> timer is running</a:t>
            </a:r>
          </a:p>
          <a:p>
            <a:pPr algn="just"/>
            <a:r>
              <a:rPr lang="en-US" altLang="zh-CN" sz="1800" dirty="0" smtClean="0"/>
              <a:t>Allow </a:t>
            </a:r>
            <a:r>
              <a:rPr lang="en-US" altLang="zh-CN" sz="1800" dirty="0"/>
              <a:t>RTS transmission while </a:t>
            </a:r>
            <a:r>
              <a:rPr lang="en-US" altLang="zh-CN" sz="1800" dirty="0" err="1"/>
              <a:t>MediumSyncDelay</a:t>
            </a:r>
            <a:r>
              <a:rPr lang="en-US" altLang="zh-CN" sz="1800" dirty="0"/>
              <a:t> timer is running will be risk in certain case, it should be </a:t>
            </a:r>
            <a:r>
              <a:rPr lang="en-US" altLang="zh-CN" sz="1800" dirty="0" smtClean="0"/>
              <a:t>avoided.</a:t>
            </a:r>
            <a:endParaRPr lang="en-US" altLang="zh-CN" sz="1800" dirty="0"/>
          </a:p>
          <a:p>
            <a:pPr lvl="1" algn="just"/>
            <a:endParaRPr lang="en-US" altLang="zh-CN" sz="1600" dirty="0"/>
          </a:p>
          <a:p>
            <a:pPr algn="just"/>
            <a:endParaRPr lang="en-US" sz="1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2</a:t>
            </a:fld>
            <a:endParaRPr lang="en-GB" alt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7" name="Date Placeholder 1">
            <a:extLst>
              <a:ext uri="{FF2B5EF4-FFF2-40B4-BE49-F238E27FC236}">
                <a16:creationId xmlns="" xmlns:a16="http://schemas.microsoft.com/office/drawing/2014/main" id="{03265076-FD70-4C31-B264-554CB894DA9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29742" cy="276999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Aug 2020</a:t>
            </a:r>
            <a:endParaRPr lang="en-GB" altLang="en-US" dirty="0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27694" y="6475413"/>
            <a:ext cx="1216231" cy="184666"/>
          </a:xfrm>
        </p:spPr>
        <p:txBody>
          <a:bodyPr/>
          <a:lstStyle/>
          <a:p>
            <a:pPr>
              <a:defRPr/>
            </a:pPr>
            <a:r>
              <a:rPr lang="en-GB" dirty="0" err="1" smtClean="0"/>
              <a:t>Yiqing</a:t>
            </a:r>
            <a:r>
              <a:rPr lang="en-GB" dirty="0" smtClean="0"/>
              <a:t> </a:t>
            </a:r>
            <a:r>
              <a:rPr lang="en-GB" dirty="0" smtClean="0"/>
              <a:t>Li (</a:t>
            </a:r>
            <a:r>
              <a:rPr lang="en-US" altLang="zh-CN" dirty="0" smtClean="0"/>
              <a:t>Huawei</a:t>
            </a:r>
            <a:r>
              <a:rPr lang="en-GB" dirty="0" smtClean="0"/>
              <a:t>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800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矩形 65"/>
          <p:cNvSpPr/>
          <p:nvPr/>
        </p:nvSpPr>
        <p:spPr bwMode="auto">
          <a:xfrm>
            <a:off x="5412500" y="6036618"/>
            <a:ext cx="436734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 cap="flat" cmpd="sng" algn="ctr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6" name="矩形 45"/>
          <p:cNvSpPr/>
          <p:nvPr/>
        </p:nvSpPr>
        <p:spPr bwMode="auto">
          <a:xfrm>
            <a:off x="4020434" y="5360343"/>
            <a:ext cx="762000" cy="217808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75290" y="1747345"/>
            <a:ext cx="7772400" cy="2771947"/>
          </a:xfrm>
        </p:spPr>
        <p:txBody>
          <a:bodyPr/>
          <a:lstStyle/>
          <a:p>
            <a:pPr algn="just"/>
            <a:r>
              <a:rPr lang="en-US" altLang="zh-CN" sz="1800" dirty="0" smtClean="0"/>
              <a:t>It is a typical scenario that AP3 in link2 can be heard by STA2, but STA3 (associated with AP3) is hidden from STA2;</a:t>
            </a:r>
          </a:p>
          <a:p>
            <a:pPr algn="just"/>
            <a:r>
              <a:rPr lang="en-US" sz="1800" dirty="0" smtClean="0"/>
              <a:t>After the  blindness period, channel will be busy for STA2 due to the transmission of PPDU3, but when PPDU3 is finished, STA2 will sense the channel becomes idle;  </a:t>
            </a:r>
          </a:p>
          <a:p>
            <a:pPr algn="just"/>
            <a:r>
              <a:rPr lang="en-US" sz="1800" dirty="0" smtClean="0"/>
              <a:t>If STA2 start to </a:t>
            </a:r>
            <a:r>
              <a:rPr lang="en-US" sz="1800" dirty="0" err="1" smtClean="0"/>
              <a:t>backoff</a:t>
            </a:r>
            <a:r>
              <a:rPr lang="en-US" sz="1800" dirty="0" smtClean="0"/>
              <a:t>, and transmit RTS, it will collide with BA from STA3 to AP3;</a:t>
            </a:r>
          </a:p>
          <a:p>
            <a:pPr algn="just"/>
            <a:r>
              <a:rPr lang="en-US" sz="1800" dirty="0" smtClean="0"/>
              <a:t>The standard should avoid it happens.</a:t>
            </a:r>
            <a:endParaRPr lang="en-US" sz="1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3</a:t>
            </a:fld>
            <a:endParaRPr lang="en-GB" alt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Issues to </a:t>
            </a:r>
            <a:r>
              <a:rPr lang="en-US" dirty="0" err="1" smtClean="0"/>
              <a:t>Tx</a:t>
            </a:r>
            <a:r>
              <a:rPr lang="en-US" dirty="0" smtClean="0"/>
              <a:t> RTS in </a:t>
            </a:r>
            <a:r>
              <a:rPr lang="en-US" altLang="zh-CN" dirty="0" err="1" smtClean="0"/>
              <a:t>MediumSyncDelay</a:t>
            </a:r>
            <a:r>
              <a:rPr lang="en-US" dirty="0" smtClean="0"/>
              <a:t> </a:t>
            </a:r>
            <a:endParaRPr lang="en-US" dirty="0"/>
          </a:p>
        </p:txBody>
      </p:sp>
      <p:cxnSp>
        <p:nvCxnSpPr>
          <p:cNvPr id="7" name="直接连接符 6"/>
          <p:cNvCxnSpPr/>
          <p:nvPr/>
        </p:nvCxnSpPr>
        <p:spPr bwMode="auto">
          <a:xfrm>
            <a:off x="2039234" y="5046018"/>
            <a:ext cx="48768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9" name="直接连接符 8"/>
          <p:cNvCxnSpPr/>
          <p:nvPr/>
        </p:nvCxnSpPr>
        <p:spPr bwMode="auto">
          <a:xfrm>
            <a:off x="2047000" y="5579418"/>
            <a:ext cx="48768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0" name="直接连接符 9"/>
          <p:cNvCxnSpPr/>
          <p:nvPr/>
        </p:nvCxnSpPr>
        <p:spPr bwMode="auto">
          <a:xfrm>
            <a:off x="2047000" y="6341418"/>
            <a:ext cx="48768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1" name="矩形 10"/>
          <p:cNvSpPr/>
          <p:nvPr/>
        </p:nvSpPr>
        <p:spPr bwMode="auto">
          <a:xfrm>
            <a:off x="2496434" y="4741218"/>
            <a:ext cx="15240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2" name="直接连接符 11"/>
          <p:cNvCxnSpPr/>
          <p:nvPr/>
        </p:nvCxnSpPr>
        <p:spPr bwMode="auto">
          <a:xfrm>
            <a:off x="2496434" y="5198418"/>
            <a:ext cx="1524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 w="sm" len="sm"/>
            <a:tailEnd type="arrow" w="sm" len="sm"/>
          </a:ln>
          <a:effectLst/>
        </p:spPr>
      </p:cxnSp>
      <p:sp>
        <p:nvSpPr>
          <p:cNvPr id="14" name="矩形 13"/>
          <p:cNvSpPr/>
          <p:nvPr/>
        </p:nvSpPr>
        <p:spPr bwMode="auto">
          <a:xfrm>
            <a:off x="3258434" y="6036618"/>
            <a:ext cx="15240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矩形 14"/>
          <p:cNvSpPr/>
          <p:nvPr/>
        </p:nvSpPr>
        <p:spPr bwMode="auto">
          <a:xfrm>
            <a:off x="5011034" y="6036618"/>
            <a:ext cx="8382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7" name="直接连接符 16"/>
          <p:cNvCxnSpPr/>
          <p:nvPr/>
        </p:nvCxnSpPr>
        <p:spPr bwMode="auto">
          <a:xfrm>
            <a:off x="4020434" y="5198418"/>
            <a:ext cx="2823521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 w="sm" len="sm"/>
            <a:tailEnd type="arrow" w="sm" len="sm"/>
          </a:ln>
          <a:effectLst/>
        </p:spPr>
      </p:cxnSp>
      <p:cxnSp>
        <p:nvCxnSpPr>
          <p:cNvPr id="19" name="直接箭头连接符 18"/>
          <p:cNvCxnSpPr/>
          <p:nvPr/>
        </p:nvCxnSpPr>
        <p:spPr bwMode="auto">
          <a:xfrm flipV="1">
            <a:off x="4782434" y="5579418"/>
            <a:ext cx="0" cy="4572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20" name="直接连接符 19"/>
          <p:cNvCxnSpPr/>
          <p:nvPr/>
        </p:nvCxnSpPr>
        <p:spPr bwMode="auto">
          <a:xfrm>
            <a:off x="4791959" y="5360343"/>
            <a:ext cx="6096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2" name="直接连接符 21"/>
          <p:cNvCxnSpPr/>
          <p:nvPr/>
        </p:nvCxnSpPr>
        <p:spPr bwMode="auto">
          <a:xfrm flipV="1">
            <a:off x="4782434" y="5367294"/>
            <a:ext cx="76200" cy="21212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5" name="直接连接符 24"/>
          <p:cNvCxnSpPr/>
          <p:nvPr/>
        </p:nvCxnSpPr>
        <p:spPr bwMode="auto">
          <a:xfrm flipV="1">
            <a:off x="4858634" y="5368561"/>
            <a:ext cx="76200" cy="21212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6" name="直接连接符 25"/>
          <p:cNvCxnSpPr/>
          <p:nvPr/>
        </p:nvCxnSpPr>
        <p:spPr bwMode="auto">
          <a:xfrm flipV="1">
            <a:off x="4934833" y="5367960"/>
            <a:ext cx="76200" cy="21212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7" name="直接连接符 26"/>
          <p:cNvCxnSpPr/>
          <p:nvPr/>
        </p:nvCxnSpPr>
        <p:spPr bwMode="auto">
          <a:xfrm flipV="1">
            <a:off x="5011034" y="5366027"/>
            <a:ext cx="76200" cy="21212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8" name="直接连接符 27"/>
          <p:cNvCxnSpPr/>
          <p:nvPr/>
        </p:nvCxnSpPr>
        <p:spPr bwMode="auto">
          <a:xfrm flipV="1">
            <a:off x="5087234" y="5367294"/>
            <a:ext cx="76200" cy="21212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9" name="直接连接符 28"/>
          <p:cNvCxnSpPr/>
          <p:nvPr/>
        </p:nvCxnSpPr>
        <p:spPr bwMode="auto">
          <a:xfrm flipV="1">
            <a:off x="5163433" y="5366693"/>
            <a:ext cx="76200" cy="21212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30" name="直接连接符 29"/>
          <p:cNvCxnSpPr/>
          <p:nvPr/>
        </p:nvCxnSpPr>
        <p:spPr bwMode="auto">
          <a:xfrm flipV="1">
            <a:off x="5239635" y="5366027"/>
            <a:ext cx="76200" cy="21212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31" name="直接连接符 30"/>
          <p:cNvCxnSpPr/>
          <p:nvPr/>
        </p:nvCxnSpPr>
        <p:spPr bwMode="auto">
          <a:xfrm flipV="1">
            <a:off x="5315835" y="5367294"/>
            <a:ext cx="76200" cy="21212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33" name="矩形 32"/>
          <p:cNvSpPr/>
          <p:nvPr/>
        </p:nvSpPr>
        <p:spPr bwMode="auto">
          <a:xfrm>
            <a:off x="5412500" y="5273351"/>
            <a:ext cx="1122534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34" name="直接箭头连接符 33"/>
          <p:cNvCxnSpPr/>
          <p:nvPr/>
        </p:nvCxnSpPr>
        <p:spPr bwMode="auto">
          <a:xfrm flipV="1">
            <a:off x="4020434" y="5122218"/>
            <a:ext cx="0" cy="4572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sm" len="sm"/>
            <a:tailEnd type="none"/>
          </a:ln>
          <a:effectLst/>
        </p:spPr>
      </p:cxnSp>
      <p:cxnSp>
        <p:nvCxnSpPr>
          <p:cNvPr id="35" name="直接箭头连接符 34"/>
          <p:cNvCxnSpPr/>
          <p:nvPr/>
        </p:nvCxnSpPr>
        <p:spPr bwMode="auto">
          <a:xfrm flipV="1">
            <a:off x="4791959" y="5272386"/>
            <a:ext cx="0" cy="305765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sm" len="sm"/>
            <a:tailEnd type="none"/>
          </a:ln>
          <a:effectLst/>
        </p:spPr>
      </p:cxnSp>
      <p:cxnSp>
        <p:nvCxnSpPr>
          <p:cNvPr id="36" name="直接箭头连接符 35"/>
          <p:cNvCxnSpPr/>
          <p:nvPr/>
        </p:nvCxnSpPr>
        <p:spPr bwMode="auto">
          <a:xfrm flipV="1">
            <a:off x="6843955" y="5120951"/>
            <a:ext cx="0" cy="4572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sm" len="sm"/>
            <a:tailEnd type="none"/>
          </a:ln>
          <a:effectLst/>
        </p:spPr>
      </p:cxnSp>
      <p:cxnSp>
        <p:nvCxnSpPr>
          <p:cNvPr id="37" name="直接箭头连接符 36"/>
          <p:cNvCxnSpPr/>
          <p:nvPr/>
        </p:nvCxnSpPr>
        <p:spPr bwMode="auto">
          <a:xfrm flipV="1">
            <a:off x="2496434" y="5120951"/>
            <a:ext cx="0" cy="4572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sm" len="sm"/>
            <a:tailEnd type="none"/>
          </a:ln>
          <a:effectLst/>
        </p:spPr>
      </p:cxnSp>
      <p:sp>
        <p:nvSpPr>
          <p:cNvPr id="38" name="文本框 37"/>
          <p:cNvSpPr txBox="1"/>
          <p:nvPr/>
        </p:nvSpPr>
        <p:spPr>
          <a:xfrm>
            <a:off x="2743200" y="5206676"/>
            <a:ext cx="963725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900" dirty="0" smtClean="0"/>
              <a:t>Blindness period</a:t>
            </a:r>
            <a:endParaRPr lang="zh-CN" altLang="en-US" sz="900" dirty="0"/>
          </a:p>
        </p:txBody>
      </p:sp>
      <p:sp>
        <p:nvSpPr>
          <p:cNvPr id="39" name="文本框 38"/>
          <p:cNvSpPr txBox="1"/>
          <p:nvPr/>
        </p:nvSpPr>
        <p:spPr>
          <a:xfrm>
            <a:off x="4053336" y="5348586"/>
            <a:ext cx="66877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900" dirty="0" smtClean="0"/>
              <a:t>CCA busy</a:t>
            </a:r>
            <a:endParaRPr lang="zh-CN" altLang="en-US" sz="900" dirty="0"/>
          </a:p>
        </p:txBody>
      </p:sp>
      <p:sp>
        <p:nvSpPr>
          <p:cNvPr id="45" name="文本框 44"/>
          <p:cNvSpPr txBox="1"/>
          <p:nvPr/>
        </p:nvSpPr>
        <p:spPr>
          <a:xfrm>
            <a:off x="4861252" y="5022647"/>
            <a:ext cx="108234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900" dirty="0" err="1" smtClean="0"/>
              <a:t>MediumSyncDelay</a:t>
            </a:r>
            <a:endParaRPr lang="zh-CN" altLang="en-US" sz="900" dirty="0"/>
          </a:p>
        </p:txBody>
      </p:sp>
      <p:sp>
        <p:nvSpPr>
          <p:cNvPr id="47" name="文本框 46"/>
          <p:cNvSpPr txBox="1"/>
          <p:nvPr/>
        </p:nvSpPr>
        <p:spPr>
          <a:xfrm>
            <a:off x="1482755" y="4818361"/>
            <a:ext cx="42191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900" dirty="0"/>
              <a:t>link</a:t>
            </a:r>
            <a:r>
              <a:rPr lang="en-US" altLang="zh-CN" sz="900" dirty="0" smtClean="0"/>
              <a:t>1</a:t>
            </a:r>
            <a:endParaRPr lang="zh-CN" altLang="en-US" sz="900" dirty="0"/>
          </a:p>
        </p:txBody>
      </p:sp>
      <p:sp>
        <p:nvSpPr>
          <p:cNvPr id="48" name="文本框 47"/>
          <p:cNvSpPr txBox="1"/>
          <p:nvPr/>
        </p:nvSpPr>
        <p:spPr>
          <a:xfrm>
            <a:off x="1463647" y="5347319"/>
            <a:ext cx="42191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900" dirty="0"/>
              <a:t>link</a:t>
            </a:r>
            <a:r>
              <a:rPr lang="en-US" altLang="zh-CN" sz="900" dirty="0" smtClean="0"/>
              <a:t>2</a:t>
            </a:r>
            <a:endParaRPr lang="zh-CN" altLang="en-US" sz="900" dirty="0"/>
          </a:p>
        </p:txBody>
      </p:sp>
      <p:sp>
        <p:nvSpPr>
          <p:cNvPr id="49" name="文本框 48"/>
          <p:cNvSpPr txBox="1"/>
          <p:nvPr/>
        </p:nvSpPr>
        <p:spPr>
          <a:xfrm>
            <a:off x="7068434" y="4791815"/>
            <a:ext cx="460382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900" dirty="0" smtClean="0"/>
              <a:t>STA1</a:t>
            </a:r>
            <a:endParaRPr lang="zh-CN" altLang="en-US" sz="900" dirty="0"/>
          </a:p>
        </p:txBody>
      </p:sp>
      <p:sp>
        <p:nvSpPr>
          <p:cNvPr id="50" name="文本框 49"/>
          <p:cNvSpPr txBox="1"/>
          <p:nvPr/>
        </p:nvSpPr>
        <p:spPr>
          <a:xfrm>
            <a:off x="7056070" y="5366693"/>
            <a:ext cx="460382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900" dirty="0" smtClean="0"/>
              <a:t>STA2</a:t>
            </a:r>
            <a:endParaRPr lang="zh-CN" altLang="en-US" sz="900" dirty="0"/>
          </a:p>
        </p:txBody>
      </p:sp>
      <p:sp>
        <p:nvSpPr>
          <p:cNvPr id="51" name="文本框 50"/>
          <p:cNvSpPr txBox="1"/>
          <p:nvPr/>
        </p:nvSpPr>
        <p:spPr>
          <a:xfrm>
            <a:off x="1463647" y="6110586"/>
            <a:ext cx="42191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900" dirty="0" smtClean="0"/>
              <a:t>link2</a:t>
            </a:r>
            <a:endParaRPr lang="zh-CN" altLang="en-US" sz="900" dirty="0"/>
          </a:p>
        </p:txBody>
      </p:sp>
      <p:sp>
        <p:nvSpPr>
          <p:cNvPr id="52" name="文本框 51"/>
          <p:cNvSpPr txBox="1"/>
          <p:nvPr/>
        </p:nvSpPr>
        <p:spPr>
          <a:xfrm>
            <a:off x="7103700" y="6169968"/>
            <a:ext cx="460382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900" dirty="0" smtClean="0"/>
              <a:t>STA3</a:t>
            </a:r>
            <a:endParaRPr lang="zh-CN" altLang="en-US" sz="900" dirty="0"/>
          </a:p>
        </p:txBody>
      </p:sp>
      <p:sp>
        <p:nvSpPr>
          <p:cNvPr id="53" name="文本框 52"/>
          <p:cNvSpPr txBox="1"/>
          <p:nvPr/>
        </p:nvSpPr>
        <p:spPr>
          <a:xfrm>
            <a:off x="991542" y="4817418"/>
            <a:ext cx="38985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900" dirty="0" smtClean="0"/>
              <a:t>AP1</a:t>
            </a:r>
            <a:endParaRPr lang="zh-CN" altLang="en-US" sz="900" dirty="0"/>
          </a:p>
        </p:txBody>
      </p:sp>
      <p:sp>
        <p:nvSpPr>
          <p:cNvPr id="54" name="文本框 53"/>
          <p:cNvSpPr txBox="1"/>
          <p:nvPr/>
        </p:nvSpPr>
        <p:spPr>
          <a:xfrm>
            <a:off x="972434" y="5346376"/>
            <a:ext cx="38985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900" dirty="0" smtClean="0"/>
              <a:t>AP2</a:t>
            </a:r>
            <a:endParaRPr lang="zh-CN" altLang="en-US" sz="900" dirty="0"/>
          </a:p>
        </p:txBody>
      </p:sp>
      <p:sp>
        <p:nvSpPr>
          <p:cNvPr id="55" name="文本框 54"/>
          <p:cNvSpPr txBox="1"/>
          <p:nvPr/>
        </p:nvSpPr>
        <p:spPr>
          <a:xfrm>
            <a:off x="972434" y="6109643"/>
            <a:ext cx="38985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900" dirty="0" smtClean="0"/>
              <a:t>AP3</a:t>
            </a:r>
            <a:endParaRPr lang="zh-CN" altLang="en-US" sz="900" dirty="0"/>
          </a:p>
        </p:txBody>
      </p:sp>
      <p:sp>
        <p:nvSpPr>
          <p:cNvPr id="56" name="矩形 55"/>
          <p:cNvSpPr/>
          <p:nvPr/>
        </p:nvSpPr>
        <p:spPr bwMode="auto">
          <a:xfrm>
            <a:off x="972434" y="4775358"/>
            <a:ext cx="375752" cy="880259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7" name="矩形 56"/>
          <p:cNvSpPr/>
          <p:nvPr/>
        </p:nvSpPr>
        <p:spPr bwMode="auto">
          <a:xfrm>
            <a:off x="7113919" y="4775359"/>
            <a:ext cx="375752" cy="880259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8" name="文本框 57"/>
          <p:cNvSpPr txBox="1"/>
          <p:nvPr/>
        </p:nvSpPr>
        <p:spPr>
          <a:xfrm>
            <a:off x="387659" y="5119986"/>
            <a:ext cx="617477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900" dirty="0" smtClean="0"/>
              <a:t>AP MLD</a:t>
            </a:r>
            <a:endParaRPr lang="zh-CN" altLang="en-US" sz="900" dirty="0"/>
          </a:p>
        </p:txBody>
      </p:sp>
      <p:sp>
        <p:nvSpPr>
          <p:cNvPr id="59" name="文本框 58"/>
          <p:cNvSpPr txBox="1"/>
          <p:nvPr/>
        </p:nvSpPr>
        <p:spPr>
          <a:xfrm>
            <a:off x="7451079" y="5043786"/>
            <a:ext cx="854721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900" dirty="0" smtClean="0"/>
              <a:t>Non-AP MLD</a:t>
            </a:r>
            <a:endParaRPr lang="zh-CN" altLang="en-US" sz="900" dirty="0"/>
          </a:p>
        </p:txBody>
      </p:sp>
      <p:sp>
        <p:nvSpPr>
          <p:cNvPr id="60" name="文本框 59"/>
          <p:cNvSpPr txBox="1"/>
          <p:nvPr/>
        </p:nvSpPr>
        <p:spPr>
          <a:xfrm>
            <a:off x="2572602" y="4762357"/>
            <a:ext cx="1447832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900" dirty="0" smtClean="0"/>
              <a:t>PPDU1 from STA1 to AP1</a:t>
            </a:r>
            <a:endParaRPr lang="zh-CN" altLang="en-US" sz="900" dirty="0"/>
          </a:p>
        </p:txBody>
      </p:sp>
      <p:sp>
        <p:nvSpPr>
          <p:cNvPr id="61" name="矩形 60"/>
          <p:cNvSpPr/>
          <p:nvPr/>
        </p:nvSpPr>
        <p:spPr>
          <a:xfrm>
            <a:off x="5424487" y="5242868"/>
            <a:ext cx="116769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900" dirty="0" smtClean="0"/>
              <a:t>RTS </a:t>
            </a:r>
            <a:r>
              <a:rPr lang="en-US" altLang="zh-CN" sz="900" dirty="0"/>
              <a:t>from </a:t>
            </a:r>
            <a:r>
              <a:rPr lang="en-US" altLang="zh-CN" sz="900" dirty="0" smtClean="0"/>
              <a:t>STA2 </a:t>
            </a:r>
            <a:r>
              <a:rPr lang="en-US" altLang="zh-CN" sz="900" dirty="0"/>
              <a:t>to </a:t>
            </a:r>
            <a:r>
              <a:rPr lang="en-US" altLang="zh-CN" sz="900" dirty="0" smtClean="0"/>
              <a:t>AP2</a:t>
            </a:r>
            <a:endParaRPr lang="zh-CN" altLang="en-US" sz="900" dirty="0"/>
          </a:p>
        </p:txBody>
      </p:sp>
      <p:sp>
        <p:nvSpPr>
          <p:cNvPr id="62" name="文本框 61"/>
          <p:cNvSpPr txBox="1"/>
          <p:nvPr/>
        </p:nvSpPr>
        <p:spPr>
          <a:xfrm>
            <a:off x="3321917" y="6072335"/>
            <a:ext cx="147668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900" dirty="0" smtClean="0"/>
              <a:t>PPDU3 from AP3 to STA3 </a:t>
            </a:r>
            <a:endParaRPr lang="zh-CN" altLang="en-US" sz="900" dirty="0"/>
          </a:p>
        </p:txBody>
      </p:sp>
      <p:sp>
        <p:nvSpPr>
          <p:cNvPr id="63" name="文本框 62"/>
          <p:cNvSpPr txBox="1"/>
          <p:nvPr/>
        </p:nvSpPr>
        <p:spPr>
          <a:xfrm>
            <a:off x="4943284" y="6017568"/>
            <a:ext cx="9779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900" dirty="0" smtClean="0"/>
              <a:t>BA3 from STA3 to AP3 </a:t>
            </a:r>
            <a:endParaRPr lang="zh-CN" altLang="en-US" sz="900" dirty="0"/>
          </a:p>
        </p:txBody>
      </p:sp>
      <p:cxnSp>
        <p:nvCxnSpPr>
          <p:cNvPr id="65" name="直接箭头连接符 64"/>
          <p:cNvCxnSpPr/>
          <p:nvPr/>
        </p:nvCxnSpPr>
        <p:spPr bwMode="auto">
          <a:xfrm>
            <a:off x="5620634" y="5636567"/>
            <a:ext cx="0" cy="36195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69" name="直接连接符 68"/>
          <p:cNvCxnSpPr/>
          <p:nvPr/>
        </p:nvCxnSpPr>
        <p:spPr bwMode="auto">
          <a:xfrm>
            <a:off x="5305709" y="6018278"/>
            <a:ext cx="296159" cy="342749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C0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70" name="直接连接符 69"/>
          <p:cNvCxnSpPr/>
          <p:nvPr/>
        </p:nvCxnSpPr>
        <p:spPr bwMode="auto">
          <a:xfrm flipH="1">
            <a:off x="5305707" y="6017011"/>
            <a:ext cx="302512" cy="34401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C0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75" name="文本框 74"/>
          <p:cNvSpPr txBox="1"/>
          <p:nvPr/>
        </p:nvSpPr>
        <p:spPr>
          <a:xfrm>
            <a:off x="5569834" y="5668318"/>
            <a:ext cx="110799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900" dirty="0" smtClean="0"/>
              <a:t>Interference to BA3</a:t>
            </a:r>
            <a:endParaRPr lang="zh-CN" altLang="en-US" sz="900" dirty="0"/>
          </a:p>
        </p:txBody>
      </p:sp>
      <p:sp>
        <p:nvSpPr>
          <p:cNvPr id="64" name="Date Placeholder 1">
            <a:extLst>
              <a:ext uri="{FF2B5EF4-FFF2-40B4-BE49-F238E27FC236}">
                <a16:creationId xmlns="" xmlns:a16="http://schemas.microsoft.com/office/drawing/2014/main" id="{03265076-FD70-4C31-B264-554CB894DA9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29742" cy="276999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Aug 2020</a:t>
            </a:r>
            <a:endParaRPr lang="en-GB" altLang="en-US" dirty="0"/>
          </a:p>
        </p:txBody>
      </p:sp>
      <p:sp>
        <p:nvSpPr>
          <p:cNvPr id="6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27694" y="6475413"/>
            <a:ext cx="1216231" cy="184666"/>
          </a:xfrm>
        </p:spPr>
        <p:txBody>
          <a:bodyPr/>
          <a:lstStyle/>
          <a:p>
            <a:pPr>
              <a:defRPr/>
            </a:pPr>
            <a:r>
              <a:rPr lang="en-GB" dirty="0" err="1" smtClean="0"/>
              <a:t>Yiqing</a:t>
            </a:r>
            <a:r>
              <a:rPr lang="en-GB" dirty="0" smtClean="0"/>
              <a:t> </a:t>
            </a:r>
            <a:r>
              <a:rPr lang="en-GB" dirty="0" smtClean="0"/>
              <a:t>Li (</a:t>
            </a:r>
            <a:r>
              <a:rPr lang="en-US" altLang="zh-CN" dirty="0" smtClean="0"/>
              <a:t>Huawei</a:t>
            </a:r>
            <a:r>
              <a:rPr lang="en-GB" dirty="0" smtClean="0"/>
              <a:t>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22003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矩形 45"/>
          <p:cNvSpPr/>
          <p:nvPr/>
        </p:nvSpPr>
        <p:spPr bwMode="auto">
          <a:xfrm>
            <a:off x="4020434" y="5360343"/>
            <a:ext cx="762000" cy="217808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75290" y="1747345"/>
            <a:ext cx="7772400" cy="2771947"/>
          </a:xfrm>
        </p:spPr>
        <p:txBody>
          <a:bodyPr/>
          <a:lstStyle/>
          <a:p>
            <a:pPr algn="just"/>
            <a:r>
              <a:rPr lang="en-US" altLang="zh-CN" sz="1800" dirty="0" smtClean="0"/>
              <a:t>A potential solution is </a:t>
            </a:r>
            <a:r>
              <a:rPr lang="en-US" altLang="zh-CN" sz="1800" dirty="0" smtClean="0">
                <a:solidFill>
                  <a:srgbClr val="C00000"/>
                </a:solidFill>
              </a:rPr>
              <a:t>that if the channel is busy </a:t>
            </a:r>
            <a:r>
              <a:rPr lang="en-US" altLang="zh-CN" sz="1800" dirty="0">
                <a:solidFill>
                  <a:srgbClr val="C00000"/>
                </a:solidFill>
              </a:rPr>
              <a:t>right after the blindness </a:t>
            </a:r>
            <a:r>
              <a:rPr lang="en-US" altLang="zh-CN" sz="1800" dirty="0" smtClean="0">
                <a:solidFill>
                  <a:srgbClr val="C00000"/>
                </a:solidFill>
              </a:rPr>
              <a:t>period base on the ED sensing results, STA2 is not allowed to start contend the channel within EIFS time</a:t>
            </a:r>
            <a:r>
              <a:rPr lang="en-US" altLang="zh-CN" sz="1800" dirty="0" smtClean="0"/>
              <a:t>; </a:t>
            </a:r>
          </a:p>
          <a:p>
            <a:pPr algn="just"/>
            <a:r>
              <a:rPr lang="en-US" sz="1800" dirty="0" smtClean="0"/>
              <a:t>So it will leave time for STA3 to transmit BA3 to AP3;</a:t>
            </a:r>
          </a:p>
          <a:p>
            <a:pPr algn="just"/>
            <a:r>
              <a:rPr lang="en-US" sz="1800" dirty="0" smtClean="0"/>
              <a:t>If there are following PPDU4 from AP3 after BA3, STA2 will decode PPDU4 to set NAV. </a:t>
            </a:r>
            <a:endParaRPr lang="en-US" sz="1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4</a:t>
            </a:fld>
            <a:endParaRPr lang="en-GB" alt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Tx</a:t>
            </a:r>
            <a:r>
              <a:rPr lang="en-US" dirty="0" smtClean="0"/>
              <a:t> RTS in </a:t>
            </a:r>
            <a:r>
              <a:rPr lang="en-US" altLang="zh-CN" dirty="0" err="1" smtClean="0"/>
              <a:t>MediumSyncDelay</a:t>
            </a:r>
            <a:r>
              <a:rPr lang="en-US" dirty="0" smtClean="0"/>
              <a:t> </a:t>
            </a:r>
            <a:endParaRPr lang="en-US" dirty="0"/>
          </a:p>
        </p:txBody>
      </p:sp>
      <p:cxnSp>
        <p:nvCxnSpPr>
          <p:cNvPr id="7" name="直接连接符 6"/>
          <p:cNvCxnSpPr/>
          <p:nvPr/>
        </p:nvCxnSpPr>
        <p:spPr bwMode="auto">
          <a:xfrm>
            <a:off x="2039234" y="5046018"/>
            <a:ext cx="48768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9" name="直接连接符 8"/>
          <p:cNvCxnSpPr/>
          <p:nvPr/>
        </p:nvCxnSpPr>
        <p:spPr bwMode="auto">
          <a:xfrm>
            <a:off x="2047000" y="5579418"/>
            <a:ext cx="48768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0" name="直接连接符 9"/>
          <p:cNvCxnSpPr/>
          <p:nvPr/>
        </p:nvCxnSpPr>
        <p:spPr bwMode="auto">
          <a:xfrm>
            <a:off x="2047000" y="6341418"/>
            <a:ext cx="48768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1" name="矩形 10"/>
          <p:cNvSpPr/>
          <p:nvPr/>
        </p:nvSpPr>
        <p:spPr bwMode="auto">
          <a:xfrm>
            <a:off x="2496434" y="4741218"/>
            <a:ext cx="15240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2" name="直接连接符 11"/>
          <p:cNvCxnSpPr/>
          <p:nvPr/>
        </p:nvCxnSpPr>
        <p:spPr bwMode="auto">
          <a:xfrm>
            <a:off x="2496434" y="5198418"/>
            <a:ext cx="1524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 w="sm" len="sm"/>
            <a:tailEnd type="arrow" w="sm" len="sm"/>
          </a:ln>
          <a:effectLst/>
        </p:spPr>
      </p:cxnSp>
      <p:sp>
        <p:nvSpPr>
          <p:cNvPr id="14" name="矩形 13"/>
          <p:cNvSpPr/>
          <p:nvPr/>
        </p:nvSpPr>
        <p:spPr bwMode="auto">
          <a:xfrm>
            <a:off x="3258434" y="6036618"/>
            <a:ext cx="15240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矩形 14"/>
          <p:cNvSpPr/>
          <p:nvPr/>
        </p:nvSpPr>
        <p:spPr bwMode="auto">
          <a:xfrm>
            <a:off x="5011034" y="6036618"/>
            <a:ext cx="8382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7" name="直接连接符 16"/>
          <p:cNvCxnSpPr/>
          <p:nvPr/>
        </p:nvCxnSpPr>
        <p:spPr bwMode="auto">
          <a:xfrm>
            <a:off x="4020434" y="5198418"/>
            <a:ext cx="2823521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 w="sm" len="sm"/>
            <a:tailEnd type="arrow" w="sm" len="sm"/>
          </a:ln>
          <a:effectLst/>
        </p:spPr>
      </p:cxnSp>
      <p:cxnSp>
        <p:nvCxnSpPr>
          <p:cNvPr id="19" name="直接箭头连接符 18"/>
          <p:cNvCxnSpPr/>
          <p:nvPr/>
        </p:nvCxnSpPr>
        <p:spPr bwMode="auto">
          <a:xfrm flipV="1">
            <a:off x="4782434" y="5579418"/>
            <a:ext cx="0" cy="4572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20" name="直接连接符 19"/>
          <p:cNvCxnSpPr/>
          <p:nvPr/>
        </p:nvCxnSpPr>
        <p:spPr bwMode="auto">
          <a:xfrm>
            <a:off x="6096000" y="5360343"/>
            <a:ext cx="6096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2" name="直接连接符 21"/>
          <p:cNvCxnSpPr/>
          <p:nvPr/>
        </p:nvCxnSpPr>
        <p:spPr bwMode="auto">
          <a:xfrm flipV="1">
            <a:off x="6086475" y="5367294"/>
            <a:ext cx="76200" cy="21212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5" name="直接连接符 24"/>
          <p:cNvCxnSpPr/>
          <p:nvPr/>
        </p:nvCxnSpPr>
        <p:spPr bwMode="auto">
          <a:xfrm flipV="1">
            <a:off x="6162675" y="5368561"/>
            <a:ext cx="76200" cy="21212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6" name="直接连接符 25"/>
          <p:cNvCxnSpPr/>
          <p:nvPr/>
        </p:nvCxnSpPr>
        <p:spPr bwMode="auto">
          <a:xfrm flipV="1">
            <a:off x="6238874" y="5367960"/>
            <a:ext cx="76200" cy="21212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7" name="直接连接符 26"/>
          <p:cNvCxnSpPr/>
          <p:nvPr/>
        </p:nvCxnSpPr>
        <p:spPr bwMode="auto">
          <a:xfrm flipV="1">
            <a:off x="6315075" y="5366027"/>
            <a:ext cx="76200" cy="21212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8" name="直接连接符 27"/>
          <p:cNvCxnSpPr/>
          <p:nvPr/>
        </p:nvCxnSpPr>
        <p:spPr bwMode="auto">
          <a:xfrm flipV="1">
            <a:off x="6391275" y="5367294"/>
            <a:ext cx="76200" cy="21212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9" name="直接连接符 28"/>
          <p:cNvCxnSpPr/>
          <p:nvPr/>
        </p:nvCxnSpPr>
        <p:spPr bwMode="auto">
          <a:xfrm flipV="1">
            <a:off x="6467474" y="5366693"/>
            <a:ext cx="76200" cy="21212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30" name="直接连接符 29"/>
          <p:cNvCxnSpPr/>
          <p:nvPr/>
        </p:nvCxnSpPr>
        <p:spPr bwMode="auto">
          <a:xfrm flipV="1">
            <a:off x="6543676" y="5366027"/>
            <a:ext cx="76200" cy="21212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31" name="直接连接符 30"/>
          <p:cNvCxnSpPr/>
          <p:nvPr/>
        </p:nvCxnSpPr>
        <p:spPr bwMode="auto">
          <a:xfrm flipV="1">
            <a:off x="6619876" y="5367294"/>
            <a:ext cx="76200" cy="21212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34" name="直接箭头连接符 33"/>
          <p:cNvCxnSpPr/>
          <p:nvPr/>
        </p:nvCxnSpPr>
        <p:spPr bwMode="auto">
          <a:xfrm flipV="1">
            <a:off x="4020434" y="5122218"/>
            <a:ext cx="0" cy="4572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sm" len="sm"/>
            <a:tailEnd type="none"/>
          </a:ln>
          <a:effectLst/>
        </p:spPr>
      </p:cxnSp>
      <p:cxnSp>
        <p:nvCxnSpPr>
          <p:cNvPr id="35" name="直接箭头连接符 34"/>
          <p:cNvCxnSpPr/>
          <p:nvPr/>
        </p:nvCxnSpPr>
        <p:spPr bwMode="auto">
          <a:xfrm flipV="1">
            <a:off x="4791959" y="5272386"/>
            <a:ext cx="0" cy="305765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sm" len="sm"/>
            <a:tailEnd type="none"/>
          </a:ln>
          <a:effectLst/>
        </p:spPr>
      </p:cxnSp>
      <p:cxnSp>
        <p:nvCxnSpPr>
          <p:cNvPr id="36" name="直接箭头连接符 35"/>
          <p:cNvCxnSpPr/>
          <p:nvPr/>
        </p:nvCxnSpPr>
        <p:spPr bwMode="auto">
          <a:xfrm flipV="1">
            <a:off x="6843955" y="5120951"/>
            <a:ext cx="0" cy="4572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sm" len="sm"/>
            <a:tailEnd type="none"/>
          </a:ln>
          <a:effectLst/>
        </p:spPr>
      </p:cxnSp>
      <p:cxnSp>
        <p:nvCxnSpPr>
          <p:cNvPr id="37" name="直接箭头连接符 36"/>
          <p:cNvCxnSpPr/>
          <p:nvPr/>
        </p:nvCxnSpPr>
        <p:spPr bwMode="auto">
          <a:xfrm flipV="1">
            <a:off x="2496434" y="5120951"/>
            <a:ext cx="0" cy="4572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sm" len="sm"/>
            <a:tailEnd type="none"/>
          </a:ln>
          <a:effectLst/>
        </p:spPr>
      </p:cxnSp>
      <p:sp>
        <p:nvSpPr>
          <p:cNvPr id="38" name="文本框 37"/>
          <p:cNvSpPr txBox="1"/>
          <p:nvPr/>
        </p:nvSpPr>
        <p:spPr>
          <a:xfrm>
            <a:off x="2743200" y="5206676"/>
            <a:ext cx="963725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900" dirty="0" smtClean="0"/>
              <a:t>Blindness period</a:t>
            </a:r>
            <a:endParaRPr lang="zh-CN" altLang="en-US" sz="900" dirty="0"/>
          </a:p>
        </p:txBody>
      </p:sp>
      <p:sp>
        <p:nvSpPr>
          <p:cNvPr id="39" name="文本框 38"/>
          <p:cNvSpPr txBox="1"/>
          <p:nvPr/>
        </p:nvSpPr>
        <p:spPr>
          <a:xfrm>
            <a:off x="4053336" y="5348586"/>
            <a:ext cx="66877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900" dirty="0" smtClean="0"/>
              <a:t>CCA busy</a:t>
            </a:r>
            <a:endParaRPr lang="zh-CN" altLang="en-US" sz="900" dirty="0"/>
          </a:p>
        </p:txBody>
      </p:sp>
      <p:sp>
        <p:nvSpPr>
          <p:cNvPr id="45" name="文本框 44"/>
          <p:cNvSpPr txBox="1"/>
          <p:nvPr/>
        </p:nvSpPr>
        <p:spPr>
          <a:xfrm>
            <a:off x="4861252" y="5022647"/>
            <a:ext cx="108234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900" dirty="0" err="1" smtClean="0"/>
              <a:t>MediumSyncDelay</a:t>
            </a:r>
            <a:endParaRPr lang="zh-CN" altLang="en-US" sz="900" dirty="0"/>
          </a:p>
        </p:txBody>
      </p:sp>
      <p:sp>
        <p:nvSpPr>
          <p:cNvPr id="47" name="文本框 46"/>
          <p:cNvSpPr txBox="1"/>
          <p:nvPr/>
        </p:nvSpPr>
        <p:spPr>
          <a:xfrm>
            <a:off x="1482755" y="4818361"/>
            <a:ext cx="42191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900" dirty="0"/>
              <a:t>link</a:t>
            </a:r>
            <a:r>
              <a:rPr lang="en-US" altLang="zh-CN" sz="900" dirty="0" smtClean="0"/>
              <a:t>1</a:t>
            </a:r>
            <a:endParaRPr lang="zh-CN" altLang="en-US" sz="900" dirty="0"/>
          </a:p>
        </p:txBody>
      </p:sp>
      <p:sp>
        <p:nvSpPr>
          <p:cNvPr id="48" name="文本框 47"/>
          <p:cNvSpPr txBox="1"/>
          <p:nvPr/>
        </p:nvSpPr>
        <p:spPr>
          <a:xfrm>
            <a:off x="1463647" y="5347319"/>
            <a:ext cx="42191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900" dirty="0"/>
              <a:t>link</a:t>
            </a:r>
            <a:r>
              <a:rPr lang="en-US" altLang="zh-CN" sz="900" dirty="0" smtClean="0"/>
              <a:t>2</a:t>
            </a:r>
            <a:endParaRPr lang="zh-CN" altLang="en-US" sz="900" dirty="0"/>
          </a:p>
        </p:txBody>
      </p:sp>
      <p:sp>
        <p:nvSpPr>
          <p:cNvPr id="49" name="文本框 48"/>
          <p:cNvSpPr txBox="1"/>
          <p:nvPr/>
        </p:nvSpPr>
        <p:spPr>
          <a:xfrm>
            <a:off x="7068434" y="4791815"/>
            <a:ext cx="460382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900" dirty="0" smtClean="0"/>
              <a:t>STA1</a:t>
            </a:r>
            <a:endParaRPr lang="zh-CN" altLang="en-US" sz="900" dirty="0"/>
          </a:p>
        </p:txBody>
      </p:sp>
      <p:sp>
        <p:nvSpPr>
          <p:cNvPr id="50" name="文本框 49"/>
          <p:cNvSpPr txBox="1"/>
          <p:nvPr/>
        </p:nvSpPr>
        <p:spPr>
          <a:xfrm>
            <a:off x="7056070" y="5366693"/>
            <a:ext cx="460382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900" dirty="0" smtClean="0"/>
              <a:t>STA2</a:t>
            </a:r>
            <a:endParaRPr lang="zh-CN" altLang="en-US" sz="900" dirty="0"/>
          </a:p>
        </p:txBody>
      </p:sp>
      <p:sp>
        <p:nvSpPr>
          <p:cNvPr id="51" name="文本框 50"/>
          <p:cNvSpPr txBox="1"/>
          <p:nvPr/>
        </p:nvSpPr>
        <p:spPr>
          <a:xfrm>
            <a:off x="1463647" y="6110586"/>
            <a:ext cx="42191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900" dirty="0" smtClean="0"/>
              <a:t>link2</a:t>
            </a:r>
            <a:endParaRPr lang="zh-CN" altLang="en-US" sz="900" dirty="0"/>
          </a:p>
        </p:txBody>
      </p:sp>
      <p:sp>
        <p:nvSpPr>
          <p:cNvPr id="52" name="文本框 51"/>
          <p:cNvSpPr txBox="1"/>
          <p:nvPr/>
        </p:nvSpPr>
        <p:spPr>
          <a:xfrm>
            <a:off x="7103700" y="6169968"/>
            <a:ext cx="460382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900" dirty="0" smtClean="0"/>
              <a:t>STA3</a:t>
            </a:r>
            <a:endParaRPr lang="zh-CN" altLang="en-US" sz="900" dirty="0"/>
          </a:p>
        </p:txBody>
      </p:sp>
      <p:sp>
        <p:nvSpPr>
          <p:cNvPr id="53" name="文本框 52"/>
          <p:cNvSpPr txBox="1"/>
          <p:nvPr/>
        </p:nvSpPr>
        <p:spPr>
          <a:xfrm>
            <a:off x="991542" y="4817418"/>
            <a:ext cx="38985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900" dirty="0" smtClean="0"/>
              <a:t>AP1</a:t>
            </a:r>
            <a:endParaRPr lang="zh-CN" altLang="en-US" sz="900" dirty="0"/>
          </a:p>
        </p:txBody>
      </p:sp>
      <p:sp>
        <p:nvSpPr>
          <p:cNvPr id="54" name="文本框 53"/>
          <p:cNvSpPr txBox="1"/>
          <p:nvPr/>
        </p:nvSpPr>
        <p:spPr>
          <a:xfrm>
            <a:off x="972434" y="5346376"/>
            <a:ext cx="38985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900" dirty="0" smtClean="0"/>
              <a:t>AP2</a:t>
            </a:r>
            <a:endParaRPr lang="zh-CN" altLang="en-US" sz="900" dirty="0"/>
          </a:p>
        </p:txBody>
      </p:sp>
      <p:sp>
        <p:nvSpPr>
          <p:cNvPr id="55" name="文本框 54"/>
          <p:cNvSpPr txBox="1"/>
          <p:nvPr/>
        </p:nvSpPr>
        <p:spPr>
          <a:xfrm>
            <a:off x="972434" y="6109643"/>
            <a:ext cx="38985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900" dirty="0" smtClean="0"/>
              <a:t>AP3</a:t>
            </a:r>
            <a:endParaRPr lang="zh-CN" altLang="en-US" sz="900" dirty="0"/>
          </a:p>
        </p:txBody>
      </p:sp>
      <p:sp>
        <p:nvSpPr>
          <p:cNvPr id="56" name="矩形 55"/>
          <p:cNvSpPr/>
          <p:nvPr/>
        </p:nvSpPr>
        <p:spPr bwMode="auto">
          <a:xfrm>
            <a:off x="972434" y="4775358"/>
            <a:ext cx="375752" cy="880259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7" name="矩形 56"/>
          <p:cNvSpPr/>
          <p:nvPr/>
        </p:nvSpPr>
        <p:spPr bwMode="auto">
          <a:xfrm>
            <a:off x="7113919" y="4775359"/>
            <a:ext cx="375752" cy="880259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8" name="文本框 57"/>
          <p:cNvSpPr txBox="1"/>
          <p:nvPr/>
        </p:nvSpPr>
        <p:spPr>
          <a:xfrm>
            <a:off x="387659" y="5119986"/>
            <a:ext cx="617477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900" dirty="0" smtClean="0"/>
              <a:t>AP MLD</a:t>
            </a:r>
            <a:endParaRPr lang="zh-CN" altLang="en-US" sz="900" dirty="0"/>
          </a:p>
        </p:txBody>
      </p:sp>
      <p:sp>
        <p:nvSpPr>
          <p:cNvPr id="59" name="文本框 58"/>
          <p:cNvSpPr txBox="1"/>
          <p:nvPr/>
        </p:nvSpPr>
        <p:spPr>
          <a:xfrm>
            <a:off x="7451079" y="5043786"/>
            <a:ext cx="854721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900" dirty="0" smtClean="0"/>
              <a:t>Non-AP MLD</a:t>
            </a:r>
            <a:endParaRPr lang="zh-CN" altLang="en-US" sz="900" dirty="0"/>
          </a:p>
        </p:txBody>
      </p:sp>
      <p:sp>
        <p:nvSpPr>
          <p:cNvPr id="60" name="文本框 59"/>
          <p:cNvSpPr txBox="1"/>
          <p:nvPr/>
        </p:nvSpPr>
        <p:spPr>
          <a:xfrm>
            <a:off x="2572602" y="4762357"/>
            <a:ext cx="1447832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900" dirty="0" smtClean="0"/>
              <a:t>PPDU1 from STA1 to AP1</a:t>
            </a:r>
            <a:endParaRPr lang="zh-CN" altLang="en-US" sz="900" dirty="0"/>
          </a:p>
        </p:txBody>
      </p:sp>
      <p:sp>
        <p:nvSpPr>
          <p:cNvPr id="62" name="文本框 61"/>
          <p:cNvSpPr txBox="1"/>
          <p:nvPr/>
        </p:nvSpPr>
        <p:spPr>
          <a:xfrm>
            <a:off x="3321917" y="6072335"/>
            <a:ext cx="147668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900" dirty="0" smtClean="0"/>
              <a:t>PPDU3 from AP3 to STA3 </a:t>
            </a:r>
            <a:endParaRPr lang="zh-CN" altLang="en-US" sz="900" dirty="0"/>
          </a:p>
        </p:txBody>
      </p:sp>
      <p:sp>
        <p:nvSpPr>
          <p:cNvPr id="63" name="文本框 62"/>
          <p:cNvSpPr txBox="1"/>
          <p:nvPr/>
        </p:nvSpPr>
        <p:spPr>
          <a:xfrm>
            <a:off x="4943284" y="6017568"/>
            <a:ext cx="9779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900" dirty="0" smtClean="0"/>
              <a:t>BA3 from STA3 to AP3 </a:t>
            </a:r>
            <a:endParaRPr lang="zh-CN" altLang="en-US" sz="900" dirty="0"/>
          </a:p>
        </p:txBody>
      </p:sp>
      <p:cxnSp>
        <p:nvCxnSpPr>
          <p:cNvPr id="64" name="直接箭头连接符 63"/>
          <p:cNvCxnSpPr/>
          <p:nvPr/>
        </p:nvCxnSpPr>
        <p:spPr bwMode="auto">
          <a:xfrm flipV="1">
            <a:off x="6086475" y="5257800"/>
            <a:ext cx="0" cy="339725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sm" len="sm"/>
            <a:tailEnd type="none"/>
          </a:ln>
          <a:effectLst/>
        </p:spPr>
      </p:cxnSp>
      <p:cxnSp>
        <p:nvCxnSpPr>
          <p:cNvPr id="67" name="直接连接符 66"/>
          <p:cNvCxnSpPr/>
          <p:nvPr/>
        </p:nvCxnSpPr>
        <p:spPr bwMode="auto">
          <a:xfrm>
            <a:off x="4782434" y="5317886"/>
            <a:ext cx="1304041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 w="sm" len="sm"/>
            <a:tailEnd type="arrow" w="sm" len="sm"/>
          </a:ln>
          <a:effectLst/>
        </p:spPr>
      </p:cxnSp>
      <p:sp>
        <p:nvSpPr>
          <p:cNvPr id="68" name="文本框 67"/>
          <p:cNvSpPr txBox="1"/>
          <p:nvPr/>
        </p:nvSpPr>
        <p:spPr>
          <a:xfrm>
            <a:off x="5257800" y="5358367"/>
            <a:ext cx="42191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900" dirty="0" smtClean="0"/>
              <a:t>EIFS</a:t>
            </a:r>
            <a:endParaRPr lang="zh-CN" altLang="en-US" sz="900" dirty="0"/>
          </a:p>
        </p:txBody>
      </p:sp>
      <p:sp>
        <p:nvSpPr>
          <p:cNvPr id="61" name="Date Placeholder 1">
            <a:extLst>
              <a:ext uri="{FF2B5EF4-FFF2-40B4-BE49-F238E27FC236}">
                <a16:creationId xmlns="" xmlns:a16="http://schemas.microsoft.com/office/drawing/2014/main" id="{03265076-FD70-4C31-B264-554CB894DA9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29742" cy="276999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Aug 2020</a:t>
            </a:r>
            <a:endParaRPr lang="en-GB" altLang="en-US" dirty="0"/>
          </a:p>
        </p:txBody>
      </p:sp>
      <p:sp>
        <p:nvSpPr>
          <p:cNvPr id="6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27694" y="6475413"/>
            <a:ext cx="1216231" cy="184666"/>
          </a:xfrm>
        </p:spPr>
        <p:txBody>
          <a:bodyPr/>
          <a:lstStyle/>
          <a:p>
            <a:pPr>
              <a:defRPr/>
            </a:pPr>
            <a:r>
              <a:rPr lang="en-GB" dirty="0" err="1" smtClean="0"/>
              <a:t>Yiqing</a:t>
            </a:r>
            <a:r>
              <a:rPr lang="en-GB" dirty="0" smtClean="0"/>
              <a:t> </a:t>
            </a:r>
            <a:r>
              <a:rPr lang="en-GB" dirty="0" smtClean="0"/>
              <a:t>Li (</a:t>
            </a:r>
            <a:r>
              <a:rPr lang="en-US" altLang="zh-CN" dirty="0" smtClean="0"/>
              <a:t>Huawei</a:t>
            </a:r>
            <a:r>
              <a:rPr lang="en-GB" dirty="0" smtClean="0"/>
              <a:t>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10491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矩形 45"/>
          <p:cNvSpPr/>
          <p:nvPr/>
        </p:nvSpPr>
        <p:spPr bwMode="auto">
          <a:xfrm>
            <a:off x="4020434" y="5360343"/>
            <a:ext cx="762000" cy="217808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75290" y="1747345"/>
            <a:ext cx="7772400" cy="2771947"/>
          </a:xfrm>
        </p:spPr>
        <p:txBody>
          <a:bodyPr/>
          <a:lstStyle/>
          <a:p>
            <a:pPr algn="just"/>
            <a:r>
              <a:rPr lang="en-US" altLang="zh-CN" sz="1800" dirty="0" smtClean="0"/>
              <a:t>No matter STA3 is hidden or not, disallow channel access within EIFS following a immediate busy will not hurt the system performance</a:t>
            </a:r>
          </a:p>
          <a:p>
            <a:pPr lvl="1" algn="just"/>
            <a:r>
              <a:rPr lang="en-US" altLang="zh-CN" sz="1400" dirty="0" smtClean="0"/>
              <a:t>For the case that STA3 is hidden from STA2, it is the scenario we want to protect STA3’s transmission</a:t>
            </a:r>
          </a:p>
          <a:p>
            <a:pPr lvl="1" algn="just"/>
            <a:r>
              <a:rPr lang="en-US" altLang="zh-CN" sz="1400" dirty="0" smtClean="0"/>
              <a:t>For the case that STA3 is not hidden from STA2, STA2 will set NAV by BA3 from STA3, and </a:t>
            </a:r>
            <a:r>
              <a:rPr lang="en-US" altLang="zh-CN" sz="1400" dirty="0" err="1" smtClean="0"/>
              <a:t>MediumSyncDelay</a:t>
            </a:r>
            <a:r>
              <a:rPr lang="en-US" altLang="zh-CN" sz="1400" dirty="0" smtClean="0"/>
              <a:t> time expires.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5</a:t>
            </a:fld>
            <a:endParaRPr lang="en-GB" alt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Tx</a:t>
            </a:r>
            <a:r>
              <a:rPr lang="en-US" dirty="0" smtClean="0"/>
              <a:t> RTS in </a:t>
            </a:r>
            <a:r>
              <a:rPr lang="en-US" altLang="zh-CN" dirty="0" err="1" smtClean="0"/>
              <a:t>MediumSyncDelay</a:t>
            </a:r>
            <a:r>
              <a:rPr lang="en-US" dirty="0" smtClean="0"/>
              <a:t> </a:t>
            </a:r>
            <a:endParaRPr lang="en-US" dirty="0"/>
          </a:p>
        </p:txBody>
      </p:sp>
      <p:cxnSp>
        <p:nvCxnSpPr>
          <p:cNvPr id="7" name="直接连接符 6"/>
          <p:cNvCxnSpPr/>
          <p:nvPr/>
        </p:nvCxnSpPr>
        <p:spPr bwMode="auto">
          <a:xfrm>
            <a:off x="2039234" y="5046018"/>
            <a:ext cx="48768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9" name="直接连接符 8"/>
          <p:cNvCxnSpPr/>
          <p:nvPr/>
        </p:nvCxnSpPr>
        <p:spPr bwMode="auto">
          <a:xfrm>
            <a:off x="2047000" y="5579418"/>
            <a:ext cx="48768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0" name="直接连接符 9"/>
          <p:cNvCxnSpPr/>
          <p:nvPr/>
        </p:nvCxnSpPr>
        <p:spPr bwMode="auto">
          <a:xfrm>
            <a:off x="2047000" y="6341418"/>
            <a:ext cx="48768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1" name="矩形 10"/>
          <p:cNvSpPr/>
          <p:nvPr/>
        </p:nvSpPr>
        <p:spPr bwMode="auto">
          <a:xfrm>
            <a:off x="2496434" y="4741218"/>
            <a:ext cx="15240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2" name="直接连接符 11"/>
          <p:cNvCxnSpPr/>
          <p:nvPr/>
        </p:nvCxnSpPr>
        <p:spPr bwMode="auto">
          <a:xfrm>
            <a:off x="2496434" y="5198418"/>
            <a:ext cx="1524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 w="sm" len="sm"/>
            <a:tailEnd type="arrow" w="sm" len="sm"/>
          </a:ln>
          <a:effectLst/>
        </p:spPr>
      </p:cxnSp>
      <p:sp>
        <p:nvSpPr>
          <p:cNvPr id="14" name="矩形 13"/>
          <p:cNvSpPr/>
          <p:nvPr/>
        </p:nvSpPr>
        <p:spPr bwMode="auto">
          <a:xfrm>
            <a:off x="3258434" y="6036618"/>
            <a:ext cx="15240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矩形 14"/>
          <p:cNvSpPr/>
          <p:nvPr/>
        </p:nvSpPr>
        <p:spPr bwMode="auto">
          <a:xfrm>
            <a:off x="5011034" y="6036618"/>
            <a:ext cx="8382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7" name="直接连接符 16"/>
          <p:cNvCxnSpPr/>
          <p:nvPr/>
        </p:nvCxnSpPr>
        <p:spPr bwMode="auto">
          <a:xfrm>
            <a:off x="4020434" y="5198418"/>
            <a:ext cx="2823521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 w="sm" len="sm"/>
            <a:tailEnd type="arrow" w="sm" len="sm"/>
          </a:ln>
          <a:effectLst/>
        </p:spPr>
      </p:cxnSp>
      <p:cxnSp>
        <p:nvCxnSpPr>
          <p:cNvPr id="19" name="直接箭头连接符 18"/>
          <p:cNvCxnSpPr/>
          <p:nvPr/>
        </p:nvCxnSpPr>
        <p:spPr bwMode="auto">
          <a:xfrm flipV="1">
            <a:off x="4782434" y="5579418"/>
            <a:ext cx="0" cy="4572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20" name="直接连接符 19"/>
          <p:cNvCxnSpPr/>
          <p:nvPr/>
        </p:nvCxnSpPr>
        <p:spPr bwMode="auto">
          <a:xfrm>
            <a:off x="6096000" y="5360343"/>
            <a:ext cx="6096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2" name="直接连接符 21"/>
          <p:cNvCxnSpPr/>
          <p:nvPr/>
        </p:nvCxnSpPr>
        <p:spPr bwMode="auto">
          <a:xfrm flipV="1">
            <a:off x="6086475" y="5367294"/>
            <a:ext cx="76200" cy="21212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5" name="直接连接符 24"/>
          <p:cNvCxnSpPr/>
          <p:nvPr/>
        </p:nvCxnSpPr>
        <p:spPr bwMode="auto">
          <a:xfrm flipV="1">
            <a:off x="6162675" y="5368561"/>
            <a:ext cx="76200" cy="21212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6" name="直接连接符 25"/>
          <p:cNvCxnSpPr/>
          <p:nvPr/>
        </p:nvCxnSpPr>
        <p:spPr bwMode="auto">
          <a:xfrm flipV="1">
            <a:off x="6238874" y="5367960"/>
            <a:ext cx="76200" cy="21212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7" name="直接连接符 26"/>
          <p:cNvCxnSpPr/>
          <p:nvPr/>
        </p:nvCxnSpPr>
        <p:spPr bwMode="auto">
          <a:xfrm flipV="1">
            <a:off x="6315075" y="5366027"/>
            <a:ext cx="76200" cy="21212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8" name="直接连接符 27"/>
          <p:cNvCxnSpPr/>
          <p:nvPr/>
        </p:nvCxnSpPr>
        <p:spPr bwMode="auto">
          <a:xfrm flipV="1">
            <a:off x="6391275" y="5367294"/>
            <a:ext cx="76200" cy="21212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9" name="直接连接符 28"/>
          <p:cNvCxnSpPr/>
          <p:nvPr/>
        </p:nvCxnSpPr>
        <p:spPr bwMode="auto">
          <a:xfrm flipV="1">
            <a:off x="6467474" y="5366693"/>
            <a:ext cx="76200" cy="21212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30" name="直接连接符 29"/>
          <p:cNvCxnSpPr/>
          <p:nvPr/>
        </p:nvCxnSpPr>
        <p:spPr bwMode="auto">
          <a:xfrm flipV="1">
            <a:off x="6543676" y="5366027"/>
            <a:ext cx="76200" cy="21212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31" name="直接连接符 30"/>
          <p:cNvCxnSpPr/>
          <p:nvPr/>
        </p:nvCxnSpPr>
        <p:spPr bwMode="auto">
          <a:xfrm flipV="1">
            <a:off x="6619876" y="5367294"/>
            <a:ext cx="76200" cy="21212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34" name="直接箭头连接符 33"/>
          <p:cNvCxnSpPr/>
          <p:nvPr/>
        </p:nvCxnSpPr>
        <p:spPr bwMode="auto">
          <a:xfrm flipV="1">
            <a:off x="4020434" y="5122218"/>
            <a:ext cx="0" cy="4572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sm" len="sm"/>
            <a:tailEnd type="none"/>
          </a:ln>
          <a:effectLst/>
        </p:spPr>
      </p:cxnSp>
      <p:cxnSp>
        <p:nvCxnSpPr>
          <p:cNvPr id="35" name="直接箭头连接符 34"/>
          <p:cNvCxnSpPr/>
          <p:nvPr/>
        </p:nvCxnSpPr>
        <p:spPr bwMode="auto">
          <a:xfrm flipV="1">
            <a:off x="4791959" y="5272386"/>
            <a:ext cx="0" cy="305765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sm" len="sm"/>
            <a:tailEnd type="none"/>
          </a:ln>
          <a:effectLst/>
        </p:spPr>
      </p:cxnSp>
      <p:cxnSp>
        <p:nvCxnSpPr>
          <p:cNvPr id="36" name="直接箭头连接符 35"/>
          <p:cNvCxnSpPr/>
          <p:nvPr/>
        </p:nvCxnSpPr>
        <p:spPr bwMode="auto">
          <a:xfrm flipV="1">
            <a:off x="6843955" y="5120951"/>
            <a:ext cx="0" cy="4572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sm" len="sm"/>
            <a:tailEnd type="none"/>
          </a:ln>
          <a:effectLst/>
        </p:spPr>
      </p:cxnSp>
      <p:cxnSp>
        <p:nvCxnSpPr>
          <p:cNvPr id="37" name="直接箭头连接符 36"/>
          <p:cNvCxnSpPr/>
          <p:nvPr/>
        </p:nvCxnSpPr>
        <p:spPr bwMode="auto">
          <a:xfrm flipV="1">
            <a:off x="2496434" y="5120951"/>
            <a:ext cx="0" cy="4572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sm" len="sm"/>
            <a:tailEnd type="none"/>
          </a:ln>
          <a:effectLst/>
        </p:spPr>
      </p:cxnSp>
      <p:sp>
        <p:nvSpPr>
          <p:cNvPr id="38" name="文本框 37"/>
          <p:cNvSpPr txBox="1"/>
          <p:nvPr/>
        </p:nvSpPr>
        <p:spPr>
          <a:xfrm>
            <a:off x="2743200" y="5206676"/>
            <a:ext cx="963725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900" dirty="0" smtClean="0"/>
              <a:t>Blindness period</a:t>
            </a:r>
            <a:endParaRPr lang="zh-CN" altLang="en-US" sz="900" dirty="0"/>
          </a:p>
        </p:txBody>
      </p:sp>
      <p:sp>
        <p:nvSpPr>
          <p:cNvPr id="39" name="文本框 38"/>
          <p:cNvSpPr txBox="1"/>
          <p:nvPr/>
        </p:nvSpPr>
        <p:spPr>
          <a:xfrm>
            <a:off x="4053336" y="5348586"/>
            <a:ext cx="66877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900" dirty="0" smtClean="0"/>
              <a:t>CCA busy</a:t>
            </a:r>
            <a:endParaRPr lang="zh-CN" altLang="en-US" sz="900" dirty="0"/>
          </a:p>
        </p:txBody>
      </p:sp>
      <p:sp>
        <p:nvSpPr>
          <p:cNvPr id="45" name="文本框 44"/>
          <p:cNvSpPr txBox="1"/>
          <p:nvPr/>
        </p:nvSpPr>
        <p:spPr>
          <a:xfrm>
            <a:off x="4861252" y="5022647"/>
            <a:ext cx="108234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900" dirty="0" err="1" smtClean="0"/>
              <a:t>MediumSyncDelay</a:t>
            </a:r>
            <a:endParaRPr lang="zh-CN" altLang="en-US" sz="900" dirty="0"/>
          </a:p>
        </p:txBody>
      </p:sp>
      <p:sp>
        <p:nvSpPr>
          <p:cNvPr id="47" name="文本框 46"/>
          <p:cNvSpPr txBox="1"/>
          <p:nvPr/>
        </p:nvSpPr>
        <p:spPr>
          <a:xfrm>
            <a:off x="1482755" y="4818361"/>
            <a:ext cx="42191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900" dirty="0"/>
              <a:t>link</a:t>
            </a:r>
            <a:r>
              <a:rPr lang="en-US" altLang="zh-CN" sz="900" dirty="0" smtClean="0"/>
              <a:t>1</a:t>
            </a:r>
            <a:endParaRPr lang="zh-CN" altLang="en-US" sz="900" dirty="0"/>
          </a:p>
        </p:txBody>
      </p:sp>
      <p:sp>
        <p:nvSpPr>
          <p:cNvPr id="48" name="文本框 47"/>
          <p:cNvSpPr txBox="1"/>
          <p:nvPr/>
        </p:nvSpPr>
        <p:spPr>
          <a:xfrm>
            <a:off x="1463647" y="5347319"/>
            <a:ext cx="42191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900" dirty="0"/>
              <a:t>link</a:t>
            </a:r>
            <a:r>
              <a:rPr lang="en-US" altLang="zh-CN" sz="900" dirty="0" smtClean="0"/>
              <a:t>2</a:t>
            </a:r>
            <a:endParaRPr lang="zh-CN" altLang="en-US" sz="900" dirty="0"/>
          </a:p>
        </p:txBody>
      </p:sp>
      <p:sp>
        <p:nvSpPr>
          <p:cNvPr id="49" name="文本框 48"/>
          <p:cNvSpPr txBox="1"/>
          <p:nvPr/>
        </p:nvSpPr>
        <p:spPr>
          <a:xfrm>
            <a:off x="7068434" y="4791815"/>
            <a:ext cx="460382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900" dirty="0" smtClean="0"/>
              <a:t>STA1</a:t>
            </a:r>
            <a:endParaRPr lang="zh-CN" altLang="en-US" sz="900" dirty="0"/>
          </a:p>
        </p:txBody>
      </p:sp>
      <p:sp>
        <p:nvSpPr>
          <p:cNvPr id="50" name="文本框 49"/>
          <p:cNvSpPr txBox="1"/>
          <p:nvPr/>
        </p:nvSpPr>
        <p:spPr>
          <a:xfrm>
            <a:off x="7056070" y="5366693"/>
            <a:ext cx="460382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900" dirty="0" smtClean="0"/>
              <a:t>STA2</a:t>
            </a:r>
            <a:endParaRPr lang="zh-CN" altLang="en-US" sz="900" dirty="0"/>
          </a:p>
        </p:txBody>
      </p:sp>
      <p:sp>
        <p:nvSpPr>
          <p:cNvPr id="51" name="文本框 50"/>
          <p:cNvSpPr txBox="1"/>
          <p:nvPr/>
        </p:nvSpPr>
        <p:spPr>
          <a:xfrm>
            <a:off x="1463647" y="6110586"/>
            <a:ext cx="42191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900" dirty="0" smtClean="0"/>
              <a:t>link2</a:t>
            </a:r>
            <a:endParaRPr lang="zh-CN" altLang="en-US" sz="900" dirty="0"/>
          </a:p>
        </p:txBody>
      </p:sp>
      <p:sp>
        <p:nvSpPr>
          <p:cNvPr id="52" name="文本框 51"/>
          <p:cNvSpPr txBox="1"/>
          <p:nvPr/>
        </p:nvSpPr>
        <p:spPr>
          <a:xfrm>
            <a:off x="7103700" y="6169968"/>
            <a:ext cx="460382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900" dirty="0" smtClean="0"/>
              <a:t>STA3</a:t>
            </a:r>
            <a:endParaRPr lang="zh-CN" altLang="en-US" sz="900" dirty="0"/>
          </a:p>
        </p:txBody>
      </p:sp>
      <p:sp>
        <p:nvSpPr>
          <p:cNvPr id="53" name="文本框 52"/>
          <p:cNvSpPr txBox="1"/>
          <p:nvPr/>
        </p:nvSpPr>
        <p:spPr>
          <a:xfrm>
            <a:off x="991542" y="4817418"/>
            <a:ext cx="38985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900" dirty="0" smtClean="0"/>
              <a:t>AP1</a:t>
            </a:r>
            <a:endParaRPr lang="zh-CN" altLang="en-US" sz="900" dirty="0"/>
          </a:p>
        </p:txBody>
      </p:sp>
      <p:sp>
        <p:nvSpPr>
          <p:cNvPr id="54" name="文本框 53"/>
          <p:cNvSpPr txBox="1"/>
          <p:nvPr/>
        </p:nvSpPr>
        <p:spPr>
          <a:xfrm>
            <a:off x="972434" y="5346376"/>
            <a:ext cx="38985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900" dirty="0" smtClean="0"/>
              <a:t>AP2</a:t>
            </a:r>
            <a:endParaRPr lang="zh-CN" altLang="en-US" sz="900" dirty="0"/>
          </a:p>
        </p:txBody>
      </p:sp>
      <p:sp>
        <p:nvSpPr>
          <p:cNvPr id="55" name="文本框 54"/>
          <p:cNvSpPr txBox="1"/>
          <p:nvPr/>
        </p:nvSpPr>
        <p:spPr>
          <a:xfrm>
            <a:off x="972434" y="6109643"/>
            <a:ext cx="38985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900" dirty="0" smtClean="0"/>
              <a:t>AP3</a:t>
            </a:r>
            <a:endParaRPr lang="zh-CN" altLang="en-US" sz="900" dirty="0"/>
          </a:p>
        </p:txBody>
      </p:sp>
      <p:sp>
        <p:nvSpPr>
          <p:cNvPr id="56" name="矩形 55"/>
          <p:cNvSpPr/>
          <p:nvPr/>
        </p:nvSpPr>
        <p:spPr bwMode="auto">
          <a:xfrm>
            <a:off x="972434" y="4775358"/>
            <a:ext cx="375752" cy="880259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7" name="矩形 56"/>
          <p:cNvSpPr/>
          <p:nvPr/>
        </p:nvSpPr>
        <p:spPr bwMode="auto">
          <a:xfrm>
            <a:off x="7113919" y="4775359"/>
            <a:ext cx="375752" cy="880259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8" name="文本框 57"/>
          <p:cNvSpPr txBox="1"/>
          <p:nvPr/>
        </p:nvSpPr>
        <p:spPr>
          <a:xfrm>
            <a:off x="387659" y="5119986"/>
            <a:ext cx="617477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900" dirty="0" smtClean="0"/>
              <a:t>AP MLD</a:t>
            </a:r>
            <a:endParaRPr lang="zh-CN" altLang="en-US" sz="900" dirty="0"/>
          </a:p>
        </p:txBody>
      </p:sp>
      <p:sp>
        <p:nvSpPr>
          <p:cNvPr id="59" name="文本框 58"/>
          <p:cNvSpPr txBox="1"/>
          <p:nvPr/>
        </p:nvSpPr>
        <p:spPr>
          <a:xfrm>
            <a:off x="7451079" y="5043786"/>
            <a:ext cx="854721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900" dirty="0" smtClean="0"/>
              <a:t>Non-AP MLD</a:t>
            </a:r>
            <a:endParaRPr lang="zh-CN" altLang="en-US" sz="900" dirty="0"/>
          </a:p>
        </p:txBody>
      </p:sp>
      <p:sp>
        <p:nvSpPr>
          <p:cNvPr id="60" name="文本框 59"/>
          <p:cNvSpPr txBox="1"/>
          <p:nvPr/>
        </p:nvSpPr>
        <p:spPr>
          <a:xfrm>
            <a:off x="2572602" y="4762357"/>
            <a:ext cx="1447832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900" dirty="0" smtClean="0"/>
              <a:t>PPDU1 from STA1 to AP1</a:t>
            </a:r>
            <a:endParaRPr lang="zh-CN" altLang="en-US" sz="900" dirty="0"/>
          </a:p>
        </p:txBody>
      </p:sp>
      <p:sp>
        <p:nvSpPr>
          <p:cNvPr id="62" name="文本框 61"/>
          <p:cNvSpPr txBox="1"/>
          <p:nvPr/>
        </p:nvSpPr>
        <p:spPr>
          <a:xfrm>
            <a:off x="3321917" y="6072335"/>
            <a:ext cx="147668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900" dirty="0" smtClean="0"/>
              <a:t>PPDU3 from AP3 to STA3 </a:t>
            </a:r>
            <a:endParaRPr lang="zh-CN" altLang="en-US" sz="900" dirty="0"/>
          </a:p>
        </p:txBody>
      </p:sp>
      <p:sp>
        <p:nvSpPr>
          <p:cNvPr id="63" name="文本框 62"/>
          <p:cNvSpPr txBox="1"/>
          <p:nvPr/>
        </p:nvSpPr>
        <p:spPr>
          <a:xfrm>
            <a:off x="4943284" y="6017568"/>
            <a:ext cx="9779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900" dirty="0" smtClean="0"/>
              <a:t>BA3 from STA3 to AP3 </a:t>
            </a:r>
            <a:endParaRPr lang="zh-CN" altLang="en-US" sz="900" dirty="0"/>
          </a:p>
        </p:txBody>
      </p:sp>
      <p:cxnSp>
        <p:nvCxnSpPr>
          <p:cNvPr id="64" name="直接箭头连接符 63"/>
          <p:cNvCxnSpPr/>
          <p:nvPr/>
        </p:nvCxnSpPr>
        <p:spPr bwMode="auto">
          <a:xfrm flipV="1">
            <a:off x="6086475" y="5257800"/>
            <a:ext cx="0" cy="339725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sm" len="sm"/>
            <a:tailEnd type="none"/>
          </a:ln>
          <a:effectLst/>
        </p:spPr>
      </p:cxnSp>
      <p:cxnSp>
        <p:nvCxnSpPr>
          <p:cNvPr id="67" name="直接连接符 66"/>
          <p:cNvCxnSpPr/>
          <p:nvPr/>
        </p:nvCxnSpPr>
        <p:spPr bwMode="auto">
          <a:xfrm>
            <a:off x="4782434" y="5317886"/>
            <a:ext cx="1304041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 w="sm" len="sm"/>
            <a:tailEnd type="arrow" w="sm" len="sm"/>
          </a:ln>
          <a:effectLst/>
        </p:spPr>
      </p:cxnSp>
      <p:sp>
        <p:nvSpPr>
          <p:cNvPr id="68" name="文本框 67"/>
          <p:cNvSpPr txBox="1"/>
          <p:nvPr/>
        </p:nvSpPr>
        <p:spPr>
          <a:xfrm>
            <a:off x="5257800" y="5358367"/>
            <a:ext cx="42191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900" dirty="0" smtClean="0"/>
              <a:t>EIFS</a:t>
            </a:r>
            <a:endParaRPr lang="zh-CN" altLang="en-US" sz="900" dirty="0"/>
          </a:p>
        </p:txBody>
      </p:sp>
      <p:sp>
        <p:nvSpPr>
          <p:cNvPr id="61" name="Date Placeholder 1">
            <a:extLst>
              <a:ext uri="{FF2B5EF4-FFF2-40B4-BE49-F238E27FC236}">
                <a16:creationId xmlns="" xmlns:a16="http://schemas.microsoft.com/office/drawing/2014/main" id="{03265076-FD70-4C31-B264-554CB894DA9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29742" cy="276999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Aug 2020</a:t>
            </a:r>
            <a:endParaRPr lang="en-GB" altLang="en-US" dirty="0"/>
          </a:p>
        </p:txBody>
      </p:sp>
      <p:sp>
        <p:nvSpPr>
          <p:cNvPr id="6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27694" y="6475413"/>
            <a:ext cx="1216231" cy="184666"/>
          </a:xfrm>
        </p:spPr>
        <p:txBody>
          <a:bodyPr/>
          <a:lstStyle/>
          <a:p>
            <a:pPr>
              <a:defRPr/>
            </a:pPr>
            <a:r>
              <a:rPr lang="en-GB" dirty="0" err="1" smtClean="0"/>
              <a:t>Yiqing</a:t>
            </a:r>
            <a:r>
              <a:rPr lang="en-GB" dirty="0" smtClean="0"/>
              <a:t> </a:t>
            </a:r>
            <a:r>
              <a:rPr lang="en-GB" dirty="0" smtClean="0"/>
              <a:t>Li (</a:t>
            </a:r>
            <a:r>
              <a:rPr lang="en-US" altLang="zh-CN" dirty="0" smtClean="0"/>
              <a:t>Huawei</a:t>
            </a:r>
            <a:r>
              <a:rPr lang="en-GB" dirty="0" smtClean="0"/>
              <a:t>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19302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altLang="zh-CN" sz="1800" dirty="0"/>
              <a:t>Allow RTS transmission while </a:t>
            </a:r>
            <a:r>
              <a:rPr lang="en-US" altLang="zh-CN" sz="1800" dirty="0" err="1"/>
              <a:t>MediumSyncDelay</a:t>
            </a:r>
            <a:r>
              <a:rPr lang="en-US" altLang="zh-CN" sz="1800" dirty="0"/>
              <a:t> timer is running will be risk if the channel is busy right after the blindness period base on the ED sensing results, the </a:t>
            </a:r>
            <a:r>
              <a:rPr lang="en-US" altLang="zh-CN" sz="1800" dirty="0" smtClean="0"/>
              <a:t>standard </a:t>
            </a:r>
            <a:r>
              <a:rPr lang="en-US" altLang="zh-CN" sz="1800" dirty="0"/>
              <a:t>should </a:t>
            </a:r>
            <a:r>
              <a:rPr lang="en-US" altLang="zh-CN" sz="1800" dirty="0" smtClean="0"/>
              <a:t>avoided it happens.</a:t>
            </a:r>
            <a:endParaRPr lang="en-US" altLang="zh-CN" sz="1800" dirty="0"/>
          </a:p>
          <a:p>
            <a:pPr algn="just"/>
            <a:endParaRPr lang="en-US" sz="1800" dirty="0" smtClean="0"/>
          </a:p>
          <a:p>
            <a:pPr marL="457200" lvl="1" indent="0">
              <a:buNone/>
            </a:pPr>
            <a:endParaRPr lang="en-US" sz="1600" dirty="0" smtClean="0"/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6</a:t>
            </a:fld>
            <a:endParaRPr lang="en-GB" altLang="en-US" dirty="0"/>
          </a:p>
        </p:txBody>
      </p:sp>
      <p:sp>
        <p:nvSpPr>
          <p:cNvPr id="6" name="标题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7" name="Date Placeholder 1">
            <a:extLst>
              <a:ext uri="{FF2B5EF4-FFF2-40B4-BE49-F238E27FC236}">
                <a16:creationId xmlns="" xmlns:a16="http://schemas.microsoft.com/office/drawing/2014/main" id="{03265076-FD70-4C31-B264-554CB894DA9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29742" cy="276999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Aug 2020</a:t>
            </a:r>
            <a:endParaRPr lang="en-GB" altLang="en-US" dirty="0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27694" y="6475413"/>
            <a:ext cx="1216231" cy="184666"/>
          </a:xfrm>
        </p:spPr>
        <p:txBody>
          <a:bodyPr/>
          <a:lstStyle/>
          <a:p>
            <a:pPr>
              <a:defRPr/>
            </a:pPr>
            <a:r>
              <a:rPr lang="en-GB" dirty="0" err="1" smtClean="0"/>
              <a:t>Yiqing</a:t>
            </a:r>
            <a:r>
              <a:rPr lang="en-GB" dirty="0" smtClean="0"/>
              <a:t> </a:t>
            </a:r>
            <a:r>
              <a:rPr lang="en-GB" dirty="0" smtClean="0"/>
              <a:t>Li (</a:t>
            </a:r>
            <a:r>
              <a:rPr lang="en-US" altLang="zh-CN" dirty="0" smtClean="0"/>
              <a:t>Huawei</a:t>
            </a:r>
            <a:r>
              <a:rPr lang="en-GB" dirty="0" smtClean="0"/>
              <a:t>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06686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 smtClean="0"/>
              <a:t>[1] </a:t>
            </a:r>
            <a:r>
              <a:rPr lang="en-US" sz="1800" dirty="0"/>
              <a:t>11-20-1009-01-00be-multi-link-hidden-terminal-followup</a:t>
            </a: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7</a:t>
            </a:fld>
            <a:endParaRPr lang="en-GB" altLang="en-US" dirty="0"/>
          </a:p>
        </p:txBody>
      </p:sp>
      <p:sp>
        <p:nvSpPr>
          <p:cNvPr id="6" name="标题 5"/>
          <p:cNvSpPr>
            <a:spLocks noGrp="1"/>
          </p:cNvSpPr>
          <p:nvPr>
            <p:ph type="title" idx="4294967295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 smtClean="0"/>
              <a:t>Reference</a:t>
            </a:r>
            <a:endParaRPr lang="en-US" dirty="0"/>
          </a:p>
        </p:txBody>
      </p:sp>
      <p:sp>
        <p:nvSpPr>
          <p:cNvPr id="8" name="Date Placeholder 1">
            <a:extLst>
              <a:ext uri="{FF2B5EF4-FFF2-40B4-BE49-F238E27FC236}">
                <a16:creationId xmlns="" xmlns:a16="http://schemas.microsoft.com/office/drawing/2014/main" id="{03265076-FD70-4C31-B264-554CB894DA9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29742" cy="276999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Aug 2020</a:t>
            </a:r>
            <a:endParaRPr lang="en-GB" altLang="en-US" dirty="0"/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27694" y="6475413"/>
            <a:ext cx="1216231" cy="184666"/>
          </a:xfrm>
        </p:spPr>
        <p:txBody>
          <a:bodyPr/>
          <a:lstStyle/>
          <a:p>
            <a:pPr>
              <a:defRPr/>
            </a:pPr>
            <a:r>
              <a:rPr lang="en-GB" dirty="0" err="1" smtClean="0"/>
              <a:t>Yiqing</a:t>
            </a:r>
            <a:r>
              <a:rPr lang="en-GB" dirty="0" smtClean="0"/>
              <a:t> </a:t>
            </a:r>
            <a:r>
              <a:rPr lang="en-GB" dirty="0" smtClean="0"/>
              <a:t>Li (</a:t>
            </a:r>
            <a:r>
              <a:rPr lang="en-US" altLang="zh-CN" dirty="0" smtClean="0"/>
              <a:t>Huawei</a:t>
            </a:r>
            <a:r>
              <a:rPr lang="en-GB" dirty="0" smtClean="0"/>
              <a:t>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95751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93066</TotalTime>
  <Words>604</Words>
  <Application>Microsoft Office PowerPoint</Application>
  <PresentationFormat>全屏显示(4:3)</PresentationFormat>
  <Paragraphs>137</Paragraphs>
  <Slides>7</Slides>
  <Notes>5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2" baseType="lpstr">
      <vt:lpstr>Qualcomm Office Regular</vt:lpstr>
      <vt:lpstr>Qualcomm Regular</vt:lpstr>
      <vt:lpstr>Arial</vt:lpstr>
      <vt:lpstr>Times New Roman</vt:lpstr>
      <vt:lpstr>802-11-Submission</vt:lpstr>
      <vt:lpstr>Further Discussion about Blindness for non-STR MLD</vt:lpstr>
      <vt:lpstr>Motivation</vt:lpstr>
      <vt:lpstr>Issues to Tx RTS in MediumSyncDelay </vt:lpstr>
      <vt:lpstr>Tx RTS in MediumSyncDelay </vt:lpstr>
      <vt:lpstr>Tx RTS in MediumSyncDelay </vt:lpstr>
      <vt:lpstr>Summary</vt:lpstr>
      <vt:lpstr>Reference</vt:lpstr>
    </vt:vector>
  </TitlesOfParts>
  <Company>Qualcomm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WNG SC Agenda</dc:title>
  <dc:creator>alicel@qti.qualcomm.com</dc:creator>
  <cp:lastModifiedBy>Liyunbo</cp:lastModifiedBy>
  <cp:revision>2035</cp:revision>
  <cp:lastPrinted>1998-02-10T13:28:06Z</cp:lastPrinted>
  <dcterms:created xsi:type="dcterms:W3CDTF">2004-12-02T14:01:45Z</dcterms:created>
  <dcterms:modified xsi:type="dcterms:W3CDTF">2020-11-02T03:38:04Z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_2015_ms_pID_725343">
    <vt:lpwstr>(3)KHgmDzZPsO+TAdZ0b0q/sgEeZFqiw29bXYlw+4aqwGSnr9G/se0/to3tPLM4amBvjXuhaZWA
kQ4ZKCKYIp5s+hHUlQJiNVr28gn/MkHeylkDggGe/2o+2R/EhZbiLuwQVB2asZ6tmSQqpcc9
5JQZEZLfUfUfSNaaQ/kl1x61oWbHPx38BVa6BAvCdGAzQr+InJc7oH0uvrobgrznMgS51uGs
i2Ch0ZqDlkoOwEFRdg</vt:lpwstr>
  </property>
  <property fmtid="{D5CDD505-2E9C-101B-9397-08002B2CF9AE}" pid="4" name="_2015_ms_pID_7253431">
    <vt:lpwstr>P5+3E77sw2q7g+j8sYJD37BnuUxAEv8086Uiy63GpDMOJFBwZca8BE
1onOz6+PP0rad0sRJvD+OSh7hR7mCO9r+Bvv5pSlfShDP0mkHu5IB1eyhaNpToWgviAPdkqb
0XBAAhQYhMJZdVKLO/p1g3pIe2NRl/q4AX6INfGeuKZ5EKOFtpsOoviNjxnpcfiviwUcHx9X
TZhV+k+2MX0Wob4dVxoFwNnT9hwldySFcwP0</vt:lpwstr>
  </property>
  <property fmtid="{D5CDD505-2E9C-101B-9397-08002B2CF9AE}" pid="5" name="_2015_ms_pID_7253432">
    <vt:lpwstr>luaqmBwhhjzqYoRfpht39pM=</vt:lpwstr>
  </property>
  <property fmtid="{D5CDD505-2E9C-101B-9397-08002B2CF9AE}" pid="6" name="_readonly">
    <vt:lpwstr/>
  </property>
  <property fmtid="{D5CDD505-2E9C-101B-9397-08002B2CF9AE}" pid="7" name="_change">
    <vt:lpwstr/>
  </property>
  <property fmtid="{D5CDD505-2E9C-101B-9397-08002B2CF9AE}" pid="8" name="_full-control">
    <vt:lpwstr/>
  </property>
  <property fmtid="{D5CDD505-2E9C-101B-9397-08002B2CF9AE}" pid="9" name="sflag">
    <vt:lpwstr>1602213276</vt:lpwstr>
  </property>
</Properties>
</file>