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9"/>
  </p:notesMasterIdLst>
  <p:handoutMasterIdLst>
    <p:handoutMasterId r:id="rId30"/>
  </p:handoutMasterIdLst>
  <p:sldIdLst>
    <p:sldId id="331" r:id="rId2"/>
    <p:sldId id="370" r:id="rId3"/>
    <p:sldId id="372" r:id="rId4"/>
    <p:sldId id="367" r:id="rId5"/>
    <p:sldId id="385" r:id="rId6"/>
    <p:sldId id="383" r:id="rId7"/>
    <p:sldId id="384" r:id="rId8"/>
    <p:sldId id="396" r:id="rId9"/>
    <p:sldId id="360" r:id="rId10"/>
    <p:sldId id="386" r:id="rId11"/>
    <p:sldId id="393" r:id="rId12"/>
    <p:sldId id="394" r:id="rId13"/>
    <p:sldId id="387" r:id="rId14"/>
    <p:sldId id="381" r:id="rId15"/>
    <p:sldId id="392" r:id="rId16"/>
    <p:sldId id="346" r:id="rId17"/>
    <p:sldId id="380" r:id="rId18"/>
    <p:sldId id="371" r:id="rId19"/>
    <p:sldId id="382" r:id="rId20"/>
    <p:sldId id="389" r:id="rId21"/>
    <p:sldId id="388" r:id="rId22"/>
    <p:sldId id="401" r:id="rId23"/>
    <p:sldId id="390" r:id="rId24"/>
    <p:sldId id="391" r:id="rId25"/>
    <p:sldId id="397" r:id="rId26"/>
    <p:sldId id="398" r:id="rId27"/>
    <p:sldId id="399" r:id="rId28"/>
  </p:sldIdLst>
  <p:sldSz cx="9144000" cy="6858000" type="screen4x3"/>
  <p:notesSz cx="6794500" cy="9931400"/>
  <p:defaultTextStyle>
    <a:defPPr>
      <a:defRPr lang="en-GB"/>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312">
          <p15:clr>
            <a:srgbClr val="A4A3A4"/>
          </p15:clr>
        </p15:guide>
        <p15:guide id="2" pos="282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lein, Arik" initials="Arik" lastIdx="9" clrIdx="0">
    <p:extLst>
      <p:ext uri="{19B8F6BF-5375-455C-9EA6-DF929625EA0E}">
        <p15:presenceInfo xmlns:p15="http://schemas.microsoft.com/office/powerpoint/2012/main" userId="Klein, Arik" providerId="None"/>
      </p:ext>
    </p:extLst>
  </p:cmAuthor>
  <p:cmAuthor id="2" name="Huang, Po-kai" initials="HP" lastIdx="17" clrIdx="1">
    <p:extLst>
      <p:ext uri="{19B8F6BF-5375-455C-9EA6-DF929625EA0E}">
        <p15:presenceInfo xmlns:p15="http://schemas.microsoft.com/office/powerpoint/2012/main" userId="S-1-5-21-725345543-602162358-527237240-2471230" providerId="AD"/>
      </p:ext>
    </p:extLst>
  </p:cmAuthor>
  <p:cmAuthor id="3" name="Cordeiro, Carlos" initials="CC" lastIdx="10" clrIdx="2">
    <p:extLst>
      <p:ext uri="{19B8F6BF-5375-455C-9EA6-DF929625EA0E}">
        <p15:presenceInfo xmlns:p15="http://schemas.microsoft.com/office/powerpoint/2012/main" userId="S-1-5-21-725345543-602162358-527237240-8334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8900"/>
    <a:srgbClr val="61D6FF"/>
    <a:srgbClr val="FF3300"/>
    <a:srgbClr val="339A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85" autoAdjust="0"/>
    <p:restoredTop sz="81885" autoAdjust="0"/>
  </p:normalViewPr>
  <p:slideViewPr>
    <p:cSldViewPr>
      <p:cViewPr varScale="1">
        <p:scale>
          <a:sx n="91" d="100"/>
          <a:sy n="91" d="100"/>
        </p:scale>
        <p:origin x="2022" y="90"/>
      </p:cViewPr>
      <p:guideLst>
        <p:guide orient="horz" pos="2160"/>
        <p:guide pos="2880"/>
      </p:guideLst>
    </p:cSldViewPr>
  </p:slideViewPr>
  <p:outlineViewPr>
    <p:cViewPr>
      <p:scale>
        <a:sx n="50" d="100"/>
        <a:sy n="50"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p:scale>
          <a:sx n="100" d="100"/>
          <a:sy n="100" d="100"/>
        </p:scale>
        <p:origin x="3492" y="72"/>
      </p:cViewPr>
      <p:guideLst>
        <p:guide orient="horz" pos="2312"/>
        <p:guide pos="28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xmlns="" id="{355FA4C3-EA6F-4DEC-9A5B-DA9F4B2DCCDA}"/>
              </a:ext>
            </a:extLst>
          </p:cNvPr>
          <p:cNvSpPr>
            <a:spLocks noGrp="1" noChangeArrowheads="1"/>
          </p:cNvSpPr>
          <p:nvPr>
            <p:ph type="hdr" sz="quarter"/>
          </p:nvPr>
        </p:nvSpPr>
        <p:spPr bwMode="auto">
          <a:xfrm>
            <a:off x="3286125" y="206375"/>
            <a:ext cx="28257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pPr>
              <a:defRPr/>
            </a:pPr>
            <a:r>
              <a:rPr lang="en-GB" smtClean="0"/>
              <a:t>doc.: IEEE 802.11-20/xxxr0</a:t>
            </a:r>
            <a:endParaRPr lang="en-GB"/>
          </a:p>
        </p:txBody>
      </p:sp>
      <p:sp>
        <p:nvSpPr>
          <p:cNvPr id="3075" name="Rectangle 3">
            <a:extLst>
              <a:ext uri="{FF2B5EF4-FFF2-40B4-BE49-F238E27FC236}">
                <a16:creationId xmlns:a16="http://schemas.microsoft.com/office/drawing/2014/main" xmlns="" id="{C3847927-4241-4395-85F2-4DA1D4673C1D}"/>
              </a:ext>
            </a:extLst>
          </p:cNvPr>
          <p:cNvSpPr>
            <a:spLocks noGrp="1" noChangeArrowheads="1"/>
          </p:cNvSpPr>
          <p:nvPr>
            <p:ph type="dt" sz="quarter" idx="1"/>
          </p:nvPr>
        </p:nvSpPr>
        <p:spPr bwMode="auto">
          <a:xfrm>
            <a:off x="682625" y="203656"/>
            <a:ext cx="1227837"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pPr>
              <a:defRPr/>
            </a:pPr>
            <a:r>
              <a:rPr lang="en-US" altLang="zh-CN" dirty="0" smtClean="0"/>
              <a:t>September 2020</a:t>
            </a:r>
            <a:endParaRPr lang="en-GB" altLang="en-US" dirty="0"/>
          </a:p>
        </p:txBody>
      </p:sp>
      <p:sp>
        <p:nvSpPr>
          <p:cNvPr id="3076" name="Rectangle 4">
            <a:extLst>
              <a:ext uri="{FF2B5EF4-FFF2-40B4-BE49-F238E27FC236}">
                <a16:creationId xmlns:a16="http://schemas.microsoft.com/office/drawing/2014/main" xmlns="" id="{0835B85C-0C92-4AAB-B5CD-5874F0F84968}"/>
              </a:ext>
            </a:extLst>
          </p:cNvPr>
          <p:cNvSpPr>
            <a:spLocks noGrp="1" noChangeArrowheads="1"/>
          </p:cNvSpPr>
          <p:nvPr>
            <p:ph type="ftr" sz="quarter" idx="2"/>
          </p:nvPr>
        </p:nvSpPr>
        <p:spPr bwMode="auto">
          <a:xfrm>
            <a:off x="4880010" y="9612313"/>
            <a:ext cx="130965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pPr>
              <a:defRPr/>
            </a:pPr>
            <a:r>
              <a:rPr lang="en-GB" smtClean="0"/>
              <a:t>Boyce Yangbo Huawei</a:t>
            </a:r>
            <a:endParaRPr lang="en-GB" dirty="0"/>
          </a:p>
        </p:txBody>
      </p:sp>
      <p:sp>
        <p:nvSpPr>
          <p:cNvPr id="3077" name="Rectangle 5">
            <a:extLst>
              <a:ext uri="{FF2B5EF4-FFF2-40B4-BE49-F238E27FC236}">
                <a16:creationId xmlns:a16="http://schemas.microsoft.com/office/drawing/2014/main" xmlns="" id="{216F8561-CC11-4763-86D6-E7ED36EFF48D}"/>
              </a:ext>
            </a:extLst>
          </p:cNvPr>
          <p:cNvSpPr>
            <a:spLocks noGrp="1" noChangeArrowheads="1"/>
          </p:cNvSpPr>
          <p:nvPr>
            <p:ph type="sldNum" sz="quarter" idx="3"/>
          </p:nvPr>
        </p:nvSpPr>
        <p:spPr bwMode="auto">
          <a:xfrm>
            <a:off x="3067050" y="9612313"/>
            <a:ext cx="51276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vl1pPr>
          </a:lstStyle>
          <a:p>
            <a:pPr>
              <a:defRPr/>
            </a:pPr>
            <a:r>
              <a:rPr lang="en-GB" altLang="en-US"/>
              <a:t>Page </a:t>
            </a:r>
            <a:fld id="{A7A4710E-391E-40EE-B9A8-9D33E6E92389}" type="slidenum">
              <a:rPr lang="en-GB" altLang="en-US"/>
              <a:pPr>
                <a:defRPr/>
              </a:pPr>
              <a:t>‹#›</a:t>
            </a:fld>
            <a:endParaRPr lang="en-GB" altLang="en-US"/>
          </a:p>
        </p:txBody>
      </p:sp>
      <p:sp>
        <p:nvSpPr>
          <p:cNvPr id="14342" name="Line 6">
            <a:extLst>
              <a:ext uri="{FF2B5EF4-FFF2-40B4-BE49-F238E27FC236}">
                <a16:creationId xmlns:a16="http://schemas.microsoft.com/office/drawing/2014/main" xmlns="" id="{5F56412F-514B-4C5E-8C72-CCE02BB37E88}"/>
              </a:ext>
            </a:extLst>
          </p:cNvPr>
          <p:cNvSpPr>
            <a:spLocks noChangeShapeType="1"/>
          </p:cNvSpPr>
          <p:nvPr/>
        </p:nvSpPr>
        <p:spPr bwMode="auto">
          <a:xfrm>
            <a:off x="681038" y="415925"/>
            <a:ext cx="54324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11" name="Rectangle 7">
            <a:extLst>
              <a:ext uri="{FF2B5EF4-FFF2-40B4-BE49-F238E27FC236}">
                <a16:creationId xmlns:a16="http://schemas.microsoft.com/office/drawing/2014/main" xmlns="" id="{EE46596A-ED38-406F-B588-A1AE73AFE630}"/>
              </a:ext>
            </a:extLst>
          </p:cNvPr>
          <p:cNvSpPr>
            <a:spLocks noChangeArrowheads="1"/>
          </p:cNvSpPr>
          <p:nvPr/>
        </p:nvSpPr>
        <p:spPr bwMode="auto">
          <a:xfrm>
            <a:off x="681038" y="9612313"/>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GB" altLang="en-US"/>
              <a:t>Submission</a:t>
            </a:r>
          </a:p>
        </p:txBody>
      </p:sp>
      <p:sp>
        <p:nvSpPr>
          <p:cNvPr id="14344" name="Line 8">
            <a:extLst>
              <a:ext uri="{FF2B5EF4-FFF2-40B4-BE49-F238E27FC236}">
                <a16:creationId xmlns:a16="http://schemas.microsoft.com/office/drawing/2014/main" xmlns="" id="{BD52F7B8-7212-4565-994E-D2E4DC0E1C8C}"/>
              </a:ext>
            </a:extLst>
          </p:cNvPr>
          <p:cNvSpPr>
            <a:spLocks noChangeShapeType="1"/>
          </p:cNvSpPr>
          <p:nvPr/>
        </p:nvSpPr>
        <p:spPr bwMode="auto">
          <a:xfrm>
            <a:off x="681038" y="9599613"/>
            <a:ext cx="558323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7139472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A165344A-BCBA-4503-B758-E91B70190134}"/>
              </a:ext>
            </a:extLst>
          </p:cNvPr>
          <p:cNvSpPr>
            <a:spLocks noGrp="1" noChangeArrowheads="1"/>
          </p:cNvSpPr>
          <p:nvPr>
            <p:ph type="hdr" sz="quarter"/>
          </p:nvPr>
        </p:nvSpPr>
        <p:spPr bwMode="auto">
          <a:xfrm>
            <a:off x="3328988" y="120650"/>
            <a:ext cx="28257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pPr>
              <a:defRPr/>
            </a:pPr>
            <a:r>
              <a:rPr lang="en-GB" smtClean="0"/>
              <a:t>doc.: IEEE 802.11-20/xxxr0</a:t>
            </a:r>
            <a:endParaRPr lang="en-GB"/>
          </a:p>
        </p:txBody>
      </p:sp>
      <p:sp>
        <p:nvSpPr>
          <p:cNvPr id="2051" name="Rectangle 3">
            <a:extLst>
              <a:ext uri="{FF2B5EF4-FFF2-40B4-BE49-F238E27FC236}">
                <a16:creationId xmlns:a16="http://schemas.microsoft.com/office/drawing/2014/main" xmlns="" id="{92CFA2B8-A839-4F7B-A8F9-45D426ADBADE}"/>
              </a:ext>
            </a:extLst>
          </p:cNvPr>
          <p:cNvSpPr>
            <a:spLocks noGrp="1" noChangeArrowheads="1"/>
          </p:cNvSpPr>
          <p:nvPr>
            <p:ph type="dt" idx="1"/>
          </p:nvPr>
        </p:nvSpPr>
        <p:spPr bwMode="auto">
          <a:xfrm>
            <a:off x="641350" y="117931"/>
            <a:ext cx="1227837"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pPr>
              <a:defRPr/>
            </a:pPr>
            <a:r>
              <a:rPr lang="en-US" altLang="zh-CN" dirty="0" smtClean="0"/>
              <a:t>September 2020</a:t>
            </a:r>
            <a:endParaRPr lang="en-GB" altLang="en-US" dirty="0"/>
          </a:p>
        </p:txBody>
      </p:sp>
      <p:sp>
        <p:nvSpPr>
          <p:cNvPr id="13316" name="Rectangle 4">
            <a:extLst>
              <a:ext uri="{FF2B5EF4-FFF2-40B4-BE49-F238E27FC236}">
                <a16:creationId xmlns:a16="http://schemas.microsoft.com/office/drawing/2014/main" xmlns="" id="{E12586DF-74E9-42FA-92D8-CB004E81097A}"/>
              </a:ext>
            </a:extLst>
          </p:cNvPr>
          <p:cNvSpPr>
            <a:spLocks noGrp="1" noRot="1" noChangeAspect="1" noChangeArrowheads="1" noTextEdit="1"/>
          </p:cNvSpPr>
          <p:nvPr>
            <p:ph type="sldImg" idx="2"/>
          </p:nvPr>
        </p:nvSpPr>
        <p:spPr bwMode="auto">
          <a:xfrm>
            <a:off x="923925" y="750888"/>
            <a:ext cx="4948238" cy="3711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xmlns="" id="{C5E92402-188A-4BA7-8E2B-60EBEB15FFE6}"/>
              </a:ext>
            </a:extLst>
          </p:cNvPr>
          <p:cNvSpPr>
            <a:spLocks noGrp="1" noChangeArrowheads="1"/>
          </p:cNvSpPr>
          <p:nvPr>
            <p:ph type="body" sz="quarter" idx="3"/>
          </p:nvPr>
        </p:nvSpPr>
        <p:spPr bwMode="auto">
          <a:xfrm>
            <a:off x="904875" y="4716463"/>
            <a:ext cx="4984750" cy="4471987"/>
          </a:xfrm>
          <a:prstGeom prst="rect">
            <a:avLst/>
          </a:prstGeom>
          <a:noFill/>
          <a:ln w="9525">
            <a:noFill/>
            <a:miter lim="800000"/>
            <a:headEnd/>
            <a:tailEnd/>
          </a:ln>
          <a:effectLst/>
        </p:spPr>
        <p:txBody>
          <a:bodyPr vert="horz" wrap="square" lIns="93746" tIns="46079" rIns="93746" bIns="46079"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54" name="Rectangle 6">
            <a:extLst>
              <a:ext uri="{FF2B5EF4-FFF2-40B4-BE49-F238E27FC236}">
                <a16:creationId xmlns:a16="http://schemas.microsoft.com/office/drawing/2014/main" xmlns="" id="{E2EF01C8-FB3D-4155-B52F-C120FD4754F2}"/>
              </a:ext>
            </a:extLst>
          </p:cNvPr>
          <p:cNvSpPr>
            <a:spLocks noGrp="1" noChangeArrowheads="1"/>
          </p:cNvSpPr>
          <p:nvPr>
            <p:ph type="ftr" sz="quarter" idx="4"/>
          </p:nvPr>
        </p:nvSpPr>
        <p:spPr bwMode="auto">
          <a:xfrm>
            <a:off x="4381496" y="9615488"/>
            <a:ext cx="1773242"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3450">
              <a:defRPr/>
            </a:lvl5pPr>
          </a:lstStyle>
          <a:p>
            <a:pPr lvl="4">
              <a:defRPr/>
            </a:pPr>
            <a:r>
              <a:rPr lang="en-GB" smtClean="0"/>
              <a:t>Boyce Yangbo Huawei</a:t>
            </a:r>
            <a:endParaRPr lang="en-GB" dirty="0"/>
          </a:p>
        </p:txBody>
      </p:sp>
      <p:sp>
        <p:nvSpPr>
          <p:cNvPr id="2055" name="Rectangle 7">
            <a:extLst>
              <a:ext uri="{FF2B5EF4-FFF2-40B4-BE49-F238E27FC236}">
                <a16:creationId xmlns:a16="http://schemas.microsoft.com/office/drawing/2014/main" xmlns="" id="{CBACD2E4-B6D6-47BB-8DEB-DC83A37FBF38}"/>
              </a:ext>
            </a:extLst>
          </p:cNvPr>
          <p:cNvSpPr>
            <a:spLocks noGrp="1" noChangeArrowheads="1"/>
          </p:cNvSpPr>
          <p:nvPr>
            <p:ph type="sldNum" sz="quarter" idx="5"/>
          </p:nvPr>
        </p:nvSpPr>
        <p:spPr bwMode="auto">
          <a:xfrm>
            <a:off x="3146425" y="9615488"/>
            <a:ext cx="51276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pPr>
              <a:defRPr/>
            </a:pPr>
            <a:r>
              <a:rPr lang="en-GB" altLang="en-US"/>
              <a:t>Page </a:t>
            </a:r>
            <a:fld id="{6D97498F-4D25-4339-A505-6DFAF1C539A8}" type="slidenum">
              <a:rPr lang="en-GB" altLang="en-US"/>
              <a:pPr>
                <a:defRPr/>
              </a:pPr>
              <a:t>‹#›</a:t>
            </a:fld>
            <a:endParaRPr lang="en-GB" altLang="en-US"/>
          </a:p>
        </p:txBody>
      </p:sp>
      <p:sp>
        <p:nvSpPr>
          <p:cNvPr id="11272" name="Rectangle 8">
            <a:extLst>
              <a:ext uri="{FF2B5EF4-FFF2-40B4-BE49-F238E27FC236}">
                <a16:creationId xmlns:a16="http://schemas.microsoft.com/office/drawing/2014/main" xmlns="" id="{5AB43281-AFEB-4794-91F4-4DEB6BFEFF65}"/>
              </a:ext>
            </a:extLst>
          </p:cNvPr>
          <p:cNvSpPr>
            <a:spLocks noChangeArrowheads="1"/>
          </p:cNvSpPr>
          <p:nvPr/>
        </p:nvSpPr>
        <p:spPr bwMode="auto">
          <a:xfrm>
            <a:off x="709613" y="9615488"/>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GB" altLang="en-US"/>
              <a:t>Submission</a:t>
            </a:r>
          </a:p>
        </p:txBody>
      </p:sp>
      <p:sp>
        <p:nvSpPr>
          <p:cNvPr id="13321" name="Line 9">
            <a:extLst>
              <a:ext uri="{FF2B5EF4-FFF2-40B4-BE49-F238E27FC236}">
                <a16:creationId xmlns:a16="http://schemas.microsoft.com/office/drawing/2014/main" xmlns="" id="{86DC4FDC-7731-4889-B2D9-586AD7BC58BF}"/>
              </a:ext>
            </a:extLst>
          </p:cNvPr>
          <p:cNvSpPr>
            <a:spLocks noChangeShapeType="1"/>
          </p:cNvSpPr>
          <p:nvPr/>
        </p:nvSpPr>
        <p:spPr bwMode="auto">
          <a:xfrm>
            <a:off x="709613" y="9613900"/>
            <a:ext cx="53752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22" name="Line 10">
            <a:extLst>
              <a:ext uri="{FF2B5EF4-FFF2-40B4-BE49-F238E27FC236}">
                <a16:creationId xmlns:a16="http://schemas.microsoft.com/office/drawing/2014/main" xmlns="" id="{A608F1E5-A3E0-4039-9B0C-798F9ECC1885}"/>
              </a:ext>
            </a:extLst>
          </p:cNvPr>
          <p:cNvSpPr>
            <a:spLocks noChangeShapeType="1"/>
          </p:cNvSpPr>
          <p:nvPr/>
        </p:nvSpPr>
        <p:spPr bwMode="auto">
          <a:xfrm>
            <a:off x="635000" y="317500"/>
            <a:ext cx="5524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84822031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xmlns="" id="{F360D31C-0BCD-4994-837B-7A36503701B9}"/>
              </a:ext>
            </a:extLst>
          </p:cNvPr>
          <p:cNvSpPr>
            <a:spLocks noGrp="1" noChangeArrowheads="1"/>
          </p:cNvSpPr>
          <p:nvPr>
            <p:ph type="dt" sz="quarter" idx="1"/>
          </p:nvPr>
        </p:nvSpPr>
        <p:spPr>
          <a:xfrm>
            <a:off x="641350" y="117931"/>
            <a:ext cx="1227837"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z="1400" dirty="0" smtClean="0"/>
              <a:t>September 2020</a:t>
            </a:r>
            <a:endParaRPr lang="en-GB" altLang="en-US" sz="1400" dirty="0"/>
          </a:p>
        </p:txBody>
      </p:sp>
      <p:sp>
        <p:nvSpPr>
          <p:cNvPr id="16387" name="Rectangle 2">
            <a:extLst>
              <a:ext uri="{FF2B5EF4-FFF2-40B4-BE49-F238E27FC236}">
                <a16:creationId xmlns:a16="http://schemas.microsoft.com/office/drawing/2014/main" xmlns="" id="{49943552-E89A-4A9E-AAEF-4B47750FB3FA}"/>
              </a:ext>
            </a:extLst>
          </p:cNvPr>
          <p:cNvSpPr>
            <a:spLocks noGrp="1" noChangeArrowheads="1"/>
          </p:cNvSpPr>
          <p:nvPr>
            <p:ph type="hdr" sz="quarter"/>
          </p:nvPr>
        </p:nvSpPr>
        <p:spPr>
          <a:xfrm>
            <a:off x="5513388" y="120650"/>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smtClean="0"/>
              <a:t>doc.: IEEE 802.11-20/xxxr0</a:t>
            </a:r>
            <a:endParaRPr lang="en-GB" altLang="en-US" sz="1400"/>
          </a:p>
        </p:txBody>
      </p:sp>
      <p:sp>
        <p:nvSpPr>
          <p:cNvPr id="16388" name="Rectangle 3">
            <a:extLst>
              <a:ext uri="{FF2B5EF4-FFF2-40B4-BE49-F238E27FC236}">
                <a16:creationId xmlns:a16="http://schemas.microsoft.com/office/drawing/2014/main" xmlns="" id="{6389D189-BBDC-4D3B-87C2-07BBB8BCAA06}"/>
              </a:ext>
            </a:extLst>
          </p:cNvPr>
          <p:cNvSpPr txBox="1">
            <a:spLocks noGrp="1" noChangeArrowheads="1"/>
          </p:cNvSpPr>
          <p:nvPr/>
        </p:nvSpPr>
        <p:spPr bwMode="auto">
          <a:xfrm>
            <a:off x="641350" y="120650"/>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b="1"/>
              <a:t>September 2012</a:t>
            </a:r>
          </a:p>
        </p:txBody>
      </p:sp>
      <p:sp>
        <p:nvSpPr>
          <p:cNvPr id="16389" name="Rectangle 6">
            <a:extLst>
              <a:ext uri="{FF2B5EF4-FFF2-40B4-BE49-F238E27FC236}">
                <a16:creationId xmlns:a16="http://schemas.microsoft.com/office/drawing/2014/main" xmlns="" id="{44F662B7-7009-4912-B6F1-2566616E04FB}"/>
              </a:ext>
            </a:extLst>
          </p:cNvPr>
          <p:cNvSpPr>
            <a:spLocks noGrp="1" noChangeArrowheads="1"/>
          </p:cNvSpPr>
          <p:nvPr>
            <p:ph type="ftr" sz="quarter" idx="4"/>
          </p:nvPr>
        </p:nvSpPr>
        <p:spPr>
          <a:xfrm>
            <a:off x="4381496" y="9615488"/>
            <a:ext cx="177324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smtClean="0"/>
              <a:t>Boyce Yangbo Huawei</a:t>
            </a:r>
            <a:endParaRPr lang="en-GB" altLang="en-US" dirty="0"/>
          </a:p>
        </p:txBody>
      </p:sp>
      <p:sp>
        <p:nvSpPr>
          <p:cNvPr id="16390" name="Rectangle 7">
            <a:extLst>
              <a:ext uri="{FF2B5EF4-FFF2-40B4-BE49-F238E27FC236}">
                <a16:creationId xmlns:a16="http://schemas.microsoft.com/office/drawing/2014/main" xmlns="" id="{B391E2D3-A1E1-4C5E-92B9-D1E2EC5F3D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5BBD4055-202F-46DB-9486-BD49C6FC6D52}" type="slidenum">
              <a:rPr lang="en-GB" altLang="en-US" smtClean="0"/>
              <a:pPr>
                <a:spcBef>
                  <a:spcPct val="0"/>
                </a:spcBef>
              </a:pPr>
              <a:t>1</a:t>
            </a:fld>
            <a:endParaRPr lang="en-GB" altLang="en-US"/>
          </a:p>
        </p:txBody>
      </p:sp>
      <p:sp>
        <p:nvSpPr>
          <p:cNvPr id="16391" name="Rectangle 2">
            <a:extLst>
              <a:ext uri="{FF2B5EF4-FFF2-40B4-BE49-F238E27FC236}">
                <a16:creationId xmlns:a16="http://schemas.microsoft.com/office/drawing/2014/main" xmlns="" id="{580814C7-1F51-4760-8C05-47A916B4AC3D}"/>
              </a:ext>
            </a:extLst>
          </p:cNvPr>
          <p:cNvSpPr>
            <a:spLocks noGrp="1" noRot="1" noChangeAspect="1" noChangeArrowheads="1" noTextEdit="1"/>
          </p:cNvSpPr>
          <p:nvPr>
            <p:ph type="sldImg"/>
          </p:nvPr>
        </p:nvSpPr>
        <p:spPr>
          <a:xfrm>
            <a:off x="922338" y="750888"/>
            <a:ext cx="4949825" cy="3711575"/>
          </a:xfrm>
          <a:ln/>
        </p:spPr>
      </p:sp>
      <p:sp>
        <p:nvSpPr>
          <p:cNvPr id="16392" name="Rectangle 3">
            <a:extLst>
              <a:ext uri="{FF2B5EF4-FFF2-40B4-BE49-F238E27FC236}">
                <a16:creationId xmlns:a16="http://schemas.microsoft.com/office/drawing/2014/main" xmlns="" id="{BE9BB772-6625-4649-81F5-E381AB6E63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930291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aseline="0" dirty="0" smtClean="0"/>
              <a:t>See more info in p23</a:t>
            </a:r>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1227837" cy="215444"/>
          </a:xfrm>
        </p:spPr>
        <p:txBody>
          <a:bodyPr/>
          <a:lstStyle/>
          <a:p>
            <a:pPr>
              <a:defRPr/>
            </a:pPr>
            <a:r>
              <a:rPr lang="en-US" altLang="zh-CN" dirty="0" smtClean="0"/>
              <a:t>September 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10</a:t>
            </a:fld>
            <a:endParaRPr lang="en-GB" altLang="en-US"/>
          </a:p>
        </p:txBody>
      </p:sp>
    </p:spTree>
    <p:extLst>
      <p:ext uri="{BB962C8B-B14F-4D97-AF65-F5344CB8AC3E}">
        <p14:creationId xmlns:p14="http://schemas.microsoft.com/office/powerpoint/2010/main" val="3245872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1227837" cy="215444"/>
          </a:xfrm>
        </p:spPr>
        <p:txBody>
          <a:bodyPr/>
          <a:lstStyle/>
          <a:p>
            <a:pPr>
              <a:defRPr/>
            </a:pPr>
            <a:r>
              <a:rPr lang="en-US" altLang="zh-CN" dirty="0" smtClean="0"/>
              <a:t>September 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11</a:t>
            </a:fld>
            <a:endParaRPr lang="en-GB" altLang="en-US"/>
          </a:p>
        </p:txBody>
      </p:sp>
    </p:spTree>
    <p:extLst>
      <p:ext uri="{BB962C8B-B14F-4D97-AF65-F5344CB8AC3E}">
        <p14:creationId xmlns:p14="http://schemas.microsoft.com/office/powerpoint/2010/main" val="2634329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baseline="0" dirty="0" smtClean="0"/>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1227837" cy="215444"/>
          </a:xfrm>
        </p:spPr>
        <p:txBody>
          <a:bodyPr/>
          <a:lstStyle/>
          <a:p>
            <a:pPr>
              <a:defRPr/>
            </a:pPr>
            <a:r>
              <a:rPr lang="en-US" altLang="zh-CN" dirty="0" smtClean="0"/>
              <a:t>September 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12</a:t>
            </a:fld>
            <a:endParaRPr lang="en-GB" altLang="en-US"/>
          </a:p>
        </p:txBody>
      </p:sp>
    </p:spTree>
    <p:extLst>
      <p:ext uri="{BB962C8B-B14F-4D97-AF65-F5344CB8AC3E}">
        <p14:creationId xmlns:p14="http://schemas.microsoft.com/office/powerpoint/2010/main" val="2417838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aseline="0" dirty="0" smtClean="0"/>
              <a:t>Regular traffics just need to keep silent in protected period and do access as usual in other time.</a:t>
            </a:r>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1227837" cy="215444"/>
          </a:xfrm>
        </p:spPr>
        <p:txBody>
          <a:bodyPr/>
          <a:lstStyle/>
          <a:p>
            <a:pPr>
              <a:defRPr/>
            </a:pPr>
            <a:r>
              <a:rPr lang="en-US" altLang="zh-CN" dirty="0" smtClean="0"/>
              <a:t>September 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13</a:t>
            </a:fld>
            <a:endParaRPr lang="en-GB" altLang="en-US"/>
          </a:p>
        </p:txBody>
      </p:sp>
    </p:spTree>
    <p:extLst>
      <p:ext uri="{BB962C8B-B14F-4D97-AF65-F5344CB8AC3E}">
        <p14:creationId xmlns:p14="http://schemas.microsoft.com/office/powerpoint/2010/main" val="480796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idx="10"/>
          </p:nvPr>
        </p:nvSpPr>
        <p:spPr/>
        <p:txBody>
          <a:bodyPr/>
          <a:lstStyle/>
          <a:p>
            <a:pPr>
              <a:defRPr/>
            </a:pPr>
            <a:r>
              <a:rPr lang="en-GB" smtClean="0"/>
              <a:t>doc.: IEEE 802.11-20/xxxr0</a:t>
            </a:r>
            <a:endParaRPr lang="en-GB"/>
          </a:p>
        </p:txBody>
      </p:sp>
      <p:sp>
        <p:nvSpPr>
          <p:cNvPr id="5" name="日期占位符 4"/>
          <p:cNvSpPr>
            <a:spLocks noGrp="1"/>
          </p:cNvSpPr>
          <p:nvPr>
            <p:ph type="dt" idx="11"/>
          </p:nvPr>
        </p:nvSpPr>
        <p:spPr>
          <a:xfrm>
            <a:off x="641350" y="117931"/>
            <a:ext cx="1227837" cy="215444"/>
          </a:xfrm>
        </p:spPr>
        <p:txBody>
          <a:bodyPr/>
          <a:lstStyle/>
          <a:p>
            <a:pPr>
              <a:defRPr/>
            </a:pPr>
            <a:r>
              <a:rPr lang="en-US" altLang="zh-CN" dirty="0" smtClean="0"/>
              <a:t>September 2020</a:t>
            </a:r>
            <a:endParaRPr lang="en-GB" altLang="en-US" dirty="0"/>
          </a:p>
        </p:txBody>
      </p:sp>
      <p:sp>
        <p:nvSpPr>
          <p:cNvPr id="6" name="页脚占位符 5"/>
          <p:cNvSpPr>
            <a:spLocks noGrp="1"/>
          </p:cNvSpPr>
          <p:nvPr>
            <p:ph type="ftr" sz="quarter" idx="12"/>
          </p:nvPr>
        </p:nvSpPr>
        <p:spPr/>
        <p:txBody>
          <a:bodyPr/>
          <a:lstStyle/>
          <a:p>
            <a:pPr lvl="4">
              <a:defRPr/>
            </a:pPr>
            <a:r>
              <a:rPr lang="en-GB" smtClean="0"/>
              <a:t>Boyce Yangbo Huawei</a:t>
            </a:r>
            <a:endParaRPr lang="en-GB" dirty="0"/>
          </a:p>
        </p:txBody>
      </p:sp>
      <p:sp>
        <p:nvSpPr>
          <p:cNvPr id="7" name="灯片编号占位符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14</a:t>
            </a:fld>
            <a:endParaRPr lang="en-GB" altLang="en-US"/>
          </a:p>
        </p:txBody>
      </p:sp>
    </p:spTree>
    <p:extLst>
      <p:ext uri="{BB962C8B-B14F-4D97-AF65-F5344CB8AC3E}">
        <p14:creationId xmlns:p14="http://schemas.microsoft.com/office/powerpoint/2010/main" val="408013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idx="10"/>
          </p:nvPr>
        </p:nvSpPr>
        <p:spPr/>
        <p:txBody>
          <a:bodyPr/>
          <a:lstStyle/>
          <a:p>
            <a:pPr>
              <a:defRPr/>
            </a:pPr>
            <a:r>
              <a:rPr lang="en-GB" smtClean="0"/>
              <a:t>doc.: IEEE 802.11-20/xxxr0</a:t>
            </a:r>
            <a:endParaRPr lang="en-GB"/>
          </a:p>
        </p:txBody>
      </p:sp>
      <p:sp>
        <p:nvSpPr>
          <p:cNvPr id="5" name="日期占位符 4"/>
          <p:cNvSpPr>
            <a:spLocks noGrp="1"/>
          </p:cNvSpPr>
          <p:nvPr>
            <p:ph type="dt" idx="11"/>
          </p:nvPr>
        </p:nvSpPr>
        <p:spPr>
          <a:xfrm>
            <a:off x="641350" y="117931"/>
            <a:ext cx="1227837" cy="215444"/>
          </a:xfrm>
        </p:spPr>
        <p:txBody>
          <a:bodyPr/>
          <a:lstStyle/>
          <a:p>
            <a:pPr>
              <a:defRPr/>
            </a:pPr>
            <a:r>
              <a:rPr lang="en-US" altLang="zh-CN" dirty="0" smtClean="0"/>
              <a:t>September 2020</a:t>
            </a:r>
            <a:endParaRPr lang="en-GB" altLang="en-US" dirty="0"/>
          </a:p>
        </p:txBody>
      </p:sp>
      <p:sp>
        <p:nvSpPr>
          <p:cNvPr id="6" name="页脚占位符 5"/>
          <p:cNvSpPr>
            <a:spLocks noGrp="1"/>
          </p:cNvSpPr>
          <p:nvPr>
            <p:ph type="ftr" sz="quarter" idx="12"/>
          </p:nvPr>
        </p:nvSpPr>
        <p:spPr/>
        <p:txBody>
          <a:bodyPr/>
          <a:lstStyle/>
          <a:p>
            <a:pPr lvl="4">
              <a:defRPr/>
            </a:pPr>
            <a:r>
              <a:rPr lang="en-GB" smtClean="0"/>
              <a:t>Boyce Yangbo Huawei</a:t>
            </a:r>
            <a:endParaRPr lang="en-GB" dirty="0"/>
          </a:p>
        </p:txBody>
      </p:sp>
      <p:sp>
        <p:nvSpPr>
          <p:cNvPr id="7" name="灯片编号占位符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15</a:t>
            </a:fld>
            <a:endParaRPr lang="en-GB" altLang="en-US"/>
          </a:p>
        </p:txBody>
      </p:sp>
    </p:spTree>
    <p:extLst>
      <p:ext uri="{BB962C8B-B14F-4D97-AF65-F5344CB8AC3E}">
        <p14:creationId xmlns:p14="http://schemas.microsoft.com/office/powerpoint/2010/main" val="3428011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idx="10"/>
          </p:nvPr>
        </p:nvSpPr>
        <p:spPr/>
        <p:txBody>
          <a:bodyPr/>
          <a:lstStyle/>
          <a:p>
            <a:pPr>
              <a:defRPr/>
            </a:pPr>
            <a:r>
              <a:rPr lang="en-GB" smtClean="0"/>
              <a:t>doc.: IEEE 802.11-20/xxxr0</a:t>
            </a:r>
            <a:endParaRPr lang="en-GB"/>
          </a:p>
        </p:txBody>
      </p:sp>
      <p:sp>
        <p:nvSpPr>
          <p:cNvPr id="5" name="日期占位符 4"/>
          <p:cNvSpPr>
            <a:spLocks noGrp="1"/>
          </p:cNvSpPr>
          <p:nvPr>
            <p:ph type="dt" idx="11"/>
          </p:nvPr>
        </p:nvSpPr>
        <p:spPr>
          <a:xfrm>
            <a:off x="641350" y="117931"/>
            <a:ext cx="1227837" cy="215444"/>
          </a:xfrm>
        </p:spPr>
        <p:txBody>
          <a:bodyPr/>
          <a:lstStyle/>
          <a:p>
            <a:pPr>
              <a:defRPr/>
            </a:pPr>
            <a:r>
              <a:rPr lang="en-US" altLang="zh-CN" dirty="0" smtClean="0"/>
              <a:t>September 2020</a:t>
            </a:r>
            <a:endParaRPr lang="en-GB" altLang="en-US" dirty="0"/>
          </a:p>
        </p:txBody>
      </p:sp>
      <p:sp>
        <p:nvSpPr>
          <p:cNvPr id="6" name="页脚占位符 5"/>
          <p:cNvSpPr>
            <a:spLocks noGrp="1"/>
          </p:cNvSpPr>
          <p:nvPr>
            <p:ph type="ftr" sz="quarter" idx="12"/>
          </p:nvPr>
        </p:nvSpPr>
        <p:spPr/>
        <p:txBody>
          <a:bodyPr/>
          <a:lstStyle/>
          <a:p>
            <a:pPr lvl="4">
              <a:defRPr/>
            </a:pPr>
            <a:r>
              <a:rPr lang="en-GB" smtClean="0"/>
              <a:t>Boyce Yangbo Huawei</a:t>
            </a:r>
            <a:endParaRPr lang="en-GB" dirty="0"/>
          </a:p>
        </p:txBody>
      </p:sp>
      <p:sp>
        <p:nvSpPr>
          <p:cNvPr id="7" name="灯片编号占位符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16</a:t>
            </a:fld>
            <a:endParaRPr lang="en-GB" altLang="en-US"/>
          </a:p>
        </p:txBody>
      </p:sp>
    </p:spTree>
    <p:extLst>
      <p:ext uri="{BB962C8B-B14F-4D97-AF65-F5344CB8AC3E}">
        <p14:creationId xmlns:p14="http://schemas.microsoft.com/office/powerpoint/2010/main" val="1888577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1227837" cy="215444"/>
          </a:xfrm>
        </p:spPr>
        <p:txBody>
          <a:bodyPr/>
          <a:lstStyle/>
          <a:p>
            <a:pPr>
              <a:defRPr/>
            </a:pPr>
            <a:r>
              <a:rPr lang="en-US" altLang="zh-CN" dirty="0" smtClean="0"/>
              <a:t>September 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18</a:t>
            </a:fld>
            <a:endParaRPr lang="en-GB" altLang="en-US"/>
          </a:p>
        </p:txBody>
      </p:sp>
    </p:spTree>
    <p:extLst>
      <p:ext uri="{BB962C8B-B14F-4D97-AF65-F5344CB8AC3E}">
        <p14:creationId xmlns:p14="http://schemas.microsoft.com/office/powerpoint/2010/main" val="1113317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idx="10"/>
          </p:nvPr>
        </p:nvSpPr>
        <p:spPr/>
        <p:txBody>
          <a:bodyPr/>
          <a:lstStyle/>
          <a:p>
            <a:r>
              <a:rPr lang="en-US" smtClean="0"/>
              <a:t>doc.: IEEE 802.11-20/xxxr0</a:t>
            </a:r>
            <a:endParaRPr lang="en-US" dirty="0"/>
          </a:p>
        </p:txBody>
      </p:sp>
      <p:sp>
        <p:nvSpPr>
          <p:cNvPr id="5" name="日期占位符 4"/>
          <p:cNvSpPr>
            <a:spLocks noGrp="1"/>
          </p:cNvSpPr>
          <p:nvPr>
            <p:ph type="dt" idx="11"/>
          </p:nvPr>
        </p:nvSpPr>
        <p:spPr>
          <a:xfrm>
            <a:off x="641350" y="117931"/>
            <a:ext cx="1227837" cy="215444"/>
          </a:xfrm>
        </p:spPr>
        <p:txBody>
          <a:bodyPr/>
          <a:lstStyle/>
          <a:p>
            <a:r>
              <a:rPr lang="en-US" altLang="zh-CN" dirty="0" smtClean="0"/>
              <a:t>September 2020</a:t>
            </a:r>
            <a:endParaRPr lang="en-US" dirty="0"/>
          </a:p>
        </p:txBody>
      </p:sp>
      <p:sp>
        <p:nvSpPr>
          <p:cNvPr id="6" name="页脚占位符 5"/>
          <p:cNvSpPr>
            <a:spLocks noGrp="1"/>
          </p:cNvSpPr>
          <p:nvPr>
            <p:ph type="ftr" idx="12"/>
          </p:nvPr>
        </p:nvSpPr>
        <p:spPr/>
        <p:txBody>
          <a:bodyPr/>
          <a:lstStyle/>
          <a:p>
            <a:r>
              <a:rPr lang="da-DK" smtClean="0"/>
              <a:t>Boyce Yangbo Huawei</a:t>
            </a:r>
            <a:endParaRPr lang="en-US" dirty="0"/>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19</a:t>
            </a:fld>
            <a:endParaRPr lang="en-US"/>
          </a:p>
        </p:txBody>
      </p:sp>
    </p:spTree>
    <p:extLst>
      <p:ext uri="{BB962C8B-B14F-4D97-AF65-F5344CB8AC3E}">
        <p14:creationId xmlns:p14="http://schemas.microsoft.com/office/powerpoint/2010/main" val="1776804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1227837" cy="215444"/>
          </a:xfrm>
        </p:spPr>
        <p:txBody>
          <a:bodyPr/>
          <a:lstStyle/>
          <a:p>
            <a:pPr>
              <a:defRPr/>
            </a:pPr>
            <a:r>
              <a:rPr lang="en-US" altLang="zh-CN" dirty="0" smtClean="0"/>
              <a:t>September 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20</a:t>
            </a:fld>
            <a:endParaRPr lang="en-GB" altLang="en-US"/>
          </a:p>
        </p:txBody>
      </p:sp>
    </p:spTree>
    <p:extLst>
      <p:ext uri="{BB962C8B-B14F-4D97-AF65-F5344CB8AC3E}">
        <p14:creationId xmlns:p14="http://schemas.microsoft.com/office/powerpoint/2010/main" val="102494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idx="10"/>
          </p:nvPr>
        </p:nvSpPr>
        <p:spPr/>
        <p:txBody>
          <a:bodyPr/>
          <a:lstStyle/>
          <a:p>
            <a:r>
              <a:rPr lang="en-US" smtClean="0"/>
              <a:t>doc.: IEEE 802.11-20/xxxr0</a:t>
            </a:r>
            <a:endParaRPr lang="en-US" dirty="0"/>
          </a:p>
        </p:txBody>
      </p:sp>
      <p:sp>
        <p:nvSpPr>
          <p:cNvPr id="5" name="日期占位符 4"/>
          <p:cNvSpPr>
            <a:spLocks noGrp="1"/>
          </p:cNvSpPr>
          <p:nvPr>
            <p:ph type="dt" idx="11"/>
          </p:nvPr>
        </p:nvSpPr>
        <p:spPr>
          <a:xfrm>
            <a:off x="641350" y="117931"/>
            <a:ext cx="1227837" cy="215444"/>
          </a:xfrm>
        </p:spPr>
        <p:txBody>
          <a:bodyPr/>
          <a:lstStyle/>
          <a:p>
            <a:r>
              <a:rPr lang="en-US" altLang="zh-CN" dirty="0" smtClean="0"/>
              <a:t>September 2020</a:t>
            </a:r>
            <a:endParaRPr lang="en-US" dirty="0"/>
          </a:p>
        </p:txBody>
      </p:sp>
      <p:sp>
        <p:nvSpPr>
          <p:cNvPr id="6" name="页脚占位符 5"/>
          <p:cNvSpPr>
            <a:spLocks noGrp="1"/>
          </p:cNvSpPr>
          <p:nvPr>
            <p:ph type="ftr" idx="12"/>
          </p:nvPr>
        </p:nvSpPr>
        <p:spPr/>
        <p:txBody>
          <a:bodyPr/>
          <a:lstStyle/>
          <a:p>
            <a:r>
              <a:rPr lang="da-DK" smtClean="0"/>
              <a:t>Boyce Yangbo Huawei</a:t>
            </a:r>
            <a:endParaRPr lang="en-US" dirty="0"/>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2</a:t>
            </a:fld>
            <a:endParaRPr lang="en-US"/>
          </a:p>
        </p:txBody>
      </p:sp>
    </p:spTree>
    <p:extLst>
      <p:ext uri="{BB962C8B-B14F-4D97-AF65-F5344CB8AC3E}">
        <p14:creationId xmlns:p14="http://schemas.microsoft.com/office/powerpoint/2010/main" val="707339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endParaRPr lang="en-US" dirty="0"/>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1227837" cy="215444"/>
          </a:xfrm>
        </p:spPr>
        <p:txBody>
          <a:bodyPr/>
          <a:lstStyle/>
          <a:p>
            <a:pPr>
              <a:defRPr/>
            </a:pPr>
            <a:r>
              <a:rPr lang="en-US" altLang="zh-CN" dirty="0" smtClean="0"/>
              <a:t>September 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21</a:t>
            </a:fld>
            <a:endParaRPr lang="en-GB" altLang="en-US"/>
          </a:p>
        </p:txBody>
      </p:sp>
    </p:spTree>
    <p:extLst>
      <p:ext uri="{BB962C8B-B14F-4D97-AF65-F5344CB8AC3E}">
        <p14:creationId xmlns:p14="http://schemas.microsoft.com/office/powerpoint/2010/main" val="3800304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endParaRPr lang="en-US" dirty="0"/>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1227837" cy="215444"/>
          </a:xfrm>
        </p:spPr>
        <p:txBody>
          <a:bodyPr/>
          <a:lstStyle/>
          <a:p>
            <a:pPr>
              <a:defRPr/>
            </a:pPr>
            <a:r>
              <a:rPr lang="en-US" altLang="zh-CN" dirty="0" smtClean="0"/>
              <a:t>September 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22</a:t>
            </a:fld>
            <a:endParaRPr lang="en-GB" altLang="en-US"/>
          </a:p>
        </p:txBody>
      </p:sp>
    </p:spTree>
    <p:extLst>
      <p:ext uri="{BB962C8B-B14F-4D97-AF65-F5344CB8AC3E}">
        <p14:creationId xmlns:p14="http://schemas.microsoft.com/office/powerpoint/2010/main" val="35318366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1227837" cy="215444"/>
          </a:xfrm>
        </p:spPr>
        <p:txBody>
          <a:bodyPr/>
          <a:lstStyle/>
          <a:p>
            <a:pPr>
              <a:defRPr/>
            </a:pPr>
            <a:r>
              <a:rPr lang="en-US" altLang="zh-CN" dirty="0" smtClean="0"/>
              <a:t>September 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23</a:t>
            </a:fld>
            <a:endParaRPr lang="en-GB" altLang="en-US"/>
          </a:p>
        </p:txBody>
      </p:sp>
    </p:spTree>
    <p:extLst>
      <p:ext uri="{BB962C8B-B14F-4D97-AF65-F5344CB8AC3E}">
        <p14:creationId xmlns:p14="http://schemas.microsoft.com/office/powerpoint/2010/main" val="9753524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1227837" cy="215444"/>
          </a:xfrm>
        </p:spPr>
        <p:txBody>
          <a:bodyPr/>
          <a:lstStyle/>
          <a:p>
            <a:pPr>
              <a:defRPr/>
            </a:pPr>
            <a:r>
              <a:rPr lang="en-US" altLang="zh-CN" dirty="0" smtClean="0"/>
              <a:t>September 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24</a:t>
            </a:fld>
            <a:endParaRPr lang="en-GB" altLang="en-US"/>
          </a:p>
        </p:txBody>
      </p:sp>
    </p:spTree>
    <p:extLst>
      <p:ext uri="{BB962C8B-B14F-4D97-AF65-F5344CB8AC3E}">
        <p14:creationId xmlns:p14="http://schemas.microsoft.com/office/powerpoint/2010/main" val="10360723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1227837" cy="215444"/>
          </a:xfrm>
        </p:spPr>
        <p:txBody>
          <a:bodyPr/>
          <a:lstStyle/>
          <a:p>
            <a:pPr>
              <a:defRPr/>
            </a:pPr>
            <a:r>
              <a:rPr lang="en-US" altLang="zh-CN" dirty="0" smtClean="0"/>
              <a:t>September 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25</a:t>
            </a:fld>
            <a:endParaRPr lang="en-GB" altLang="en-US"/>
          </a:p>
        </p:txBody>
      </p:sp>
    </p:spTree>
    <p:extLst>
      <p:ext uri="{BB962C8B-B14F-4D97-AF65-F5344CB8AC3E}">
        <p14:creationId xmlns:p14="http://schemas.microsoft.com/office/powerpoint/2010/main" val="1609458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Has very</a:t>
            </a:r>
            <a:r>
              <a:rPr lang="en-US" baseline="0" dirty="0" smtClean="0"/>
              <a:t> similar fields to Quiet element which means we have very low risk on this design</a:t>
            </a:r>
            <a:endParaRPr lang="en-US" dirty="0"/>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1227837" cy="215444"/>
          </a:xfrm>
        </p:spPr>
        <p:txBody>
          <a:bodyPr/>
          <a:lstStyle/>
          <a:p>
            <a:pPr>
              <a:defRPr/>
            </a:pPr>
            <a:r>
              <a:rPr lang="en-US" altLang="zh-CN" dirty="0" smtClean="0"/>
              <a:t>September 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26</a:t>
            </a:fld>
            <a:endParaRPr lang="en-GB" altLang="en-US"/>
          </a:p>
        </p:txBody>
      </p:sp>
    </p:spTree>
    <p:extLst>
      <p:ext uri="{BB962C8B-B14F-4D97-AF65-F5344CB8AC3E}">
        <p14:creationId xmlns:p14="http://schemas.microsoft.com/office/powerpoint/2010/main" val="31661735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1227837" cy="215444"/>
          </a:xfrm>
        </p:spPr>
        <p:txBody>
          <a:bodyPr/>
          <a:lstStyle/>
          <a:p>
            <a:pPr>
              <a:defRPr/>
            </a:pPr>
            <a:r>
              <a:rPr lang="en-US" altLang="zh-CN" dirty="0" smtClean="0"/>
              <a:t>September 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27</a:t>
            </a:fld>
            <a:endParaRPr lang="en-GB" altLang="en-US"/>
          </a:p>
        </p:txBody>
      </p:sp>
    </p:spTree>
    <p:extLst>
      <p:ext uri="{BB962C8B-B14F-4D97-AF65-F5344CB8AC3E}">
        <p14:creationId xmlns:p14="http://schemas.microsoft.com/office/powerpoint/2010/main" val="2566257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idx="10"/>
          </p:nvPr>
        </p:nvSpPr>
        <p:spPr/>
        <p:txBody>
          <a:bodyPr/>
          <a:lstStyle/>
          <a:p>
            <a:r>
              <a:rPr lang="en-US" smtClean="0"/>
              <a:t>doc.: IEEE 802.11-20/xxxr0</a:t>
            </a:r>
            <a:endParaRPr lang="en-US" dirty="0"/>
          </a:p>
        </p:txBody>
      </p:sp>
      <p:sp>
        <p:nvSpPr>
          <p:cNvPr id="5" name="日期占位符 4"/>
          <p:cNvSpPr>
            <a:spLocks noGrp="1"/>
          </p:cNvSpPr>
          <p:nvPr>
            <p:ph type="dt" idx="11"/>
          </p:nvPr>
        </p:nvSpPr>
        <p:spPr>
          <a:xfrm>
            <a:off x="641350" y="117931"/>
            <a:ext cx="1227837" cy="215444"/>
          </a:xfrm>
        </p:spPr>
        <p:txBody>
          <a:bodyPr/>
          <a:lstStyle/>
          <a:p>
            <a:r>
              <a:rPr lang="en-US" altLang="zh-CN" dirty="0" smtClean="0"/>
              <a:t>September 2020</a:t>
            </a:r>
            <a:endParaRPr lang="en-US" dirty="0"/>
          </a:p>
        </p:txBody>
      </p:sp>
      <p:sp>
        <p:nvSpPr>
          <p:cNvPr id="6" name="页脚占位符 5"/>
          <p:cNvSpPr>
            <a:spLocks noGrp="1"/>
          </p:cNvSpPr>
          <p:nvPr>
            <p:ph type="ftr" idx="12"/>
          </p:nvPr>
        </p:nvSpPr>
        <p:spPr/>
        <p:txBody>
          <a:bodyPr/>
          <a:lstStyle/>
          <a:p>
            <a:r>
              <a:rPr lang="da-DK" smtClean="0"/>
              <a:t>Boyce Yangbo Huawei</a:t>
            </a:r>
            <a:endParaRPr lang="en-US" dirty="0"/>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3</a:t>
            </a:fld>
            <a:endParaRPr lang="en-US"/>
          </a:p>
        </p:txBody>
      </p:sp>
    </p:spTree>
    <p:extLst>
      <p:ext uri="{BB962C8B-B14F-4D97-AF65-F5344CB8AC3E}">
        <p14:creationId xmlns:p14="http://schemas.microsoft.com/office/powerpoint/2010/main" val="990695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1227837" cy="215444"/>
          </a:xfrm>
        </p:spPr>
        <p:txBody>
          <a:bodyPr/>
          <a:lstStyle/>
          <a:p>
            <a:pPr>
              <a:defRPr/>
            </a:pPr>
            <a:r>
              <a:rPr lang="en-US" altLang="zh-CN" dirty="0" smtClean="0"/>
              <a:t>September 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4</a:t>
            </a:fld>
            <a:endParaRPr lang="en-GB" altLang="en-US"/>
          </a:p>
        </p:txBody>
      </p:sp>
    </p:spTree>
    <p:extLst>
      <p:ext uri="{BB962C8B-B14F-4D97-AF65-F5344CB8AC3E}">
        <p14:creationId xmlns:p14="http://schemas.microsoft.com/office/powerpoint/2010/main" val="825393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idx="10"/>
          </p:nvPr>
        </p:nvSpPr>
        <p:spPr/>
        <p:txBody>
          <a:bodyPr/>
          <a:lstStyle/>
          <a:p>
            <a:r>
              <a:rPr lang="en-US" smtClean="0"/>
              <a:t>doc.: IEEE 802.11-20/xxxr0</a:t>
            </a:r>
            <a:endParaRPr lang="en-US" dirty="0"/>
          </a:p>
        </p:txBody>
      </p:sp>
      <p:sp>
        <p:nvSpPr>
          <p:cNvPr id="5" name="日期占位符 4"/>
          <p:cNvSpPr>
            <a:spLocks noGrp="1"/>
          </p:cNvSpPr>
          <p:nvPr>
            <p:ph type="dt" idx="11"/>
          </p:nvPr>
        </p:nvSpPr>
        <p:spPr>
          <a:xfrm>
            <a:off x="641350" y="117931"/>
            <a:ext cx="1227837" cy="215444"/>
          </a:xfrm>
        </p:spPr>
        <p:txBody>
          <a:bodyPr/>
          <a:lstStyle/>
          <a:p>
            <a:r>
              <a:rPr lang="en-US" altLang="zh-CN" dirty="0" smtClean="0"/>
              <a:t>September 2020</a:t>
            </a:r>
            <a:endParaRPr lang="en-US" dirty="0"/>
          </a:p>
        </p:txBody>
      </p:sp>
      <p:sp>
        <p:nvSpPr>
          <p:cNvPr id="6" name="页脚占位符 5"/>
          <p:cNvSpPr>
            <a:spLocks noGrp="1"/>
          </p:cNvSpPr>
          <p:nvPr>
            <p:ph type="ftr" idx="12"/>
          </p:nvPr>
        </p:nvSpPr>
        <p:spPr/>
        <p:txBody>
          <a:bodyPr/>
          <a:lstStyle/>
          <a:p>
            <a:r>
              <a:rPr lang="da-DK" smtClean="0"/>
              <a:t>Boyce Yangbo Huawei</a:t>
            </a:r>
            <a:endParaRPr lang="en-US" dirty="0"/>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5</a:t>
            </a:fld>
            <a:endParaRPr lang="en-US"/>
          </a:p>
        </p:txBody>
      </p:sp>
    </p:spTree>
    <p:extLst>
      <p:ext uri="{BB962C8B-B14F-4D97-AF65-F5344CB8AC3E}">
        <p14:creationId xmlns:p14="http://schemas.microsoft.com/office/powerpoint/2010/main" val="3411787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smtClean="0"/>
          </a:p>
        </p:txBody>
      </p:sp>
      <p:sp>
        <p:nvSpPr>
          <p:cNvPr id="4" name="页眉占位符 3"/>
          <p:cNvSpPr>
            <a:spLocks noGrp="1"/>
          </p:cNvSpPr>
          <p:nvPr>
            <p:ph type="hdr" idx="10"/>
          </p:nvPr>
        </p:nvSpPr>
        <p:spPr/>
        <p:txBody>
          <a:bodyPr/>
          <a:lstStyle/>
          <a:p>
            <a:r>
              <a:rPr lang="en-US" smtClean="0"/>
              <a:t>doc.: IEEE 802.11-20/xxxr0</a:t>
            </a:r>
            <a:endParaRPr lang="en-US" dirty="0"/>
          </a:p>
        </p:txBody>
      </p:sp>
      <p:sp>
        <p:nvSpPr>
          <p:cNvPr id="5" name="日期占位符 4"/>
          <p:cNvSpPr>
            <a:spLocks noGrp="1"/>
          </p:cNvSpPr>
          <p:nvPr>
            <p:ph type="dt" idx="11"/>
          </p:nvPr>
        </p:nvSpPr>
        <p:spPr>
          <a:xfrm>
            <a:off x="641350" y="117931"/>
            <a:ext cx="1227837" cy="215444"/>
          </a:xfrm>
        </p:spPr>
        <p:txBody>
          <a:bodyPr/>
          <a:lstStyle/>
          <a:p>
            <a:r>
              <a:rPr lang="en-US" altLang="zh-CN" dirty="0" smtClean="0"/>
              <a:t>September 2020</a:t>
            </a:r>
            <a:endParaRPr lang="en-US" dirty="0"/>
          </a:p>
        </p:txBody>
      </p:sp>
      <p:sp>
        <p:nvSpPr>
          <p:cNvPr id="6" name="页脚占位符 5"/>
          <p:cNvSpPr>
            <a:spLocks noGrp="1"/>
          </p:cNvSpPr>
          <p:nvPr>
            <p:ph type="ftr" idx="12"/>
          </p:nvPr>
        </p:nvSpPr>
        <p:spPr/>
        <p:txBody>
          <a:bodyPr/>
          <a:lstStyle/>
          <a:p>
            <a:r>
              <a:rPr lang="da-DK" smtClean="0"/>
              <a:t>Boyce Yangbo Huawei</a:t>
            </a:r>
            <a:endParaRPr lang="en-US" dirty="0"/>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6</a:t>
            </a:fld>
            <a:endParaRPr lang="en-US"/>
          </a:p>
        </p:txBody>
      </p:sp>
    </p:spTree>
    <p:extLst>
      <p:ext uri="{BB962C8B-B14F-4D97-AF65-F5344CB8AC3E}">
        <p14:creationId xmlns:p14="http://schemas.microsoft.com/office/powerpoint/2010/main" val="2601592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1227837" cy="215444"/>
          </a:xfrm>
        </p:spPr>
        <p:txBody>
          <a:bodyPr/>
          <a:lstStyle/>
          <a:p>
            <a:pPr>
              <a:defRPr/>
            </a:pPr>
            <a:r>
              <a:rPr lang="en-US" altLang="zh-CN" dirty="0" smtClean="0"/>
              <a:t>September 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7</a:t>
            </a:fld>
            <a:endParaRPr lang="en-GB" altLang="en-US"/>
          </a:p>
        </p:txBody>
      </p:sp>
    </p:spTree>
    <p:extLst>
      <p:ext uri="{BB962C8B-B14F-4D97-AF65-F5344CB8AC3E}">
        <p14:creationId xmlns:p14="http://schemas.microsoft.com/office/powerpoint/2010/main" val="3791714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1227837" cy="215444"/>
          </a:xfrm>
        </p:spPr>
        <p:txBody>
          <a:bodyPr/>
          <a:lstStyle/>
          <a:p>
            <a:pPr>
              <a:defRPr/>
            </a:pPr>
            <a:r>
              <a:rPr lang="en-US" altLang="zh-CN" dirty="0" smtClean="0"/>
              <a:t>September 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8</a:t>
            </a:fld>
            <a:endParaRPr lang="en-GB" altLang="en-US"/>
          </a:p>
        </p:txBody>
      </p:sp>
    </p:spTree>
    <p:extLst>
      <p:ext uri="{BB962C8B-B14F-4D97-AF65-F5344CB8AC3E}">
        <p14:creationId xmlns:p14="http://schemas.microsoft.com/office/powerpoint/2010/main" val="544994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baseline="0" dirty="0" smtClean="0"/>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1227837" cy="215444"/>
          </a:xfrm>
        </p:spPr>
        <p:txBody>
          <a:bodyPr/>
          <a:lstStyle/>
          <a:p>
            <a:pPr>
              <a:defRPr/>
            </a:pPr>
            <a:r>
              <a:rPr lang="en-US" altLang="zh-CN" dirty="0" smtClean="0"/>
              <a:t>September 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9</a:t>
            </a:fld>
            <a:endParaRPr lang="en-GB" altLang="en-US"/>
          </a:p>
        </p:txBody>
      </p:sp>
    </p:spTree>
    <p:extLst>
      <p:ext uri="{BB962C8B-B14F-4D97-AF65-F5344CB8AC3E}">
        <p14:creationId xmlns:p14="http://schemas.microsoft.com/office/powerpoint/2010/main" val="2634696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日期占位符 3"/>
          <p:cNvSpPr>
            <a:spLocks noGrp="1"/>
          </p:cNvSpPr>
          <p:nvPr>
            <p:ph type="dt" sz="half" idx="10"/>
          </p:nvPr>
        </p:nvSpPr>
        <p:spPr/>
        <p:txBody>
          <a:bodyPr/>
          <a:lstStyle/>
          <a:p>
            <a:pPr>
              <a:defRPr/>
            </a:pPr>
            <a:r>
              <a:rPr lang="en-US" altLang="zh-CN" smtClean="0"/>
              <a:t>September 2020</a:t>
            </a:r>
            <a:endParaRPr lang="en-GB" altLang="en-US" dirty="0"/>
          </a:p>
        </p:txBody>
      </p:sp>
      <p:sp>
        <p:nvSpPr>
          <p:cNvPr id="5" name="页脚占位符 4"/>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6" name="灯片编号占位符 5"/>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6057073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日期占位符 3"/>
          <p:cNvSpPr>
            <a:spLocks noGrp="1"/>
          </p:cNvSpPr>
          <p:nvPr>
            <p:ph type="dt" sz="half" idx="10"/>
          </p:nvPr>
        </p:nvSpPr>
        <p:spPr/>
        <p:txBody>
          <a:bodyPr/>
          <a:lstStyle/>
          <a:p>
            <a:pPr>
              <a:defRPr/>
            </a:pPr>
            <a:r>
              <a:rPr lang="en-US" altLang="zh-CN" smtClean="0"/>
              <a:t>September 2020</a:t>
            </a:r>
            <a:endParaRPr lang="en-GB" altLang="en-US" dirty="0"/>
          </a:p>
        </p:txBody>
      </p:sp>
      <p:sp>
        <p:nvSpPr>
          <p:cNvPr id="5" name="页脚占位符 4"/>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6" name="灯片编号占位符 5"/>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165862038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日期占位符 3"/>
          <p:cNvSpPr>
            <a:spLocks noGrp="1"/>
          </p:cNvSpPr>
          <p:nvPr>
            <p:ph type="dt" sz="half" idx="10"/>
          </p:nvPr>
        </p:nvSpPr>
        <p:spPr/>
        <p:txBody>
          <a:bodyPr/>
          <a:lstStyle/>
          <a:p>
            <a:pPr>
              <a:defRPr/>
            </a:pPr>
            <a:r>
              <a:rPr lang="en-US" altLang="zh-CN" smtClean="0"/>
              <a:t>September 2020</a:t>
            </a:r>
            <a:endParaRPr lang="en-GB" altLang="en-US" dirty="0"/>
          </a:p>
        </p:txBody>
      </p:sp>
      <p:sp>
        <p:nvSpPr>
          <p:cNvPr id="5" name="页脚占位符 4"/>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6" name="灯片编号占位符 5"/>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73883561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日期占位符 6"/>
          <p:cNvSpPr>
            <a:spLocks noGrp="1"/>
          </p:cNvSpPr>
          <p:nvPr>
            <p:ph type="dt" sz="half" idx="10"/>
          </p:nvPr>
        </p:nvSpPr>
        <p:spPr/>
        <p:txBody>
          <a:bodyPr/>
          <a:lstStyle/>
          <a:p>
            <a:pPr>
              <a:defRPr/>
            </a:pPr>
            <a:r>
              <a:rPr lang="en-US" altLang="zh-CN" smtClean="0"/>
              <a:t>September 2020</a:t>
            </a:r>
            <a:endParaRPr lang="en-GB" altLang="en-US" dirty="0"/>
          </a:p>
        </p:txBody>
      </p:sp>
      <p:sp>
        <p:nvSpPr>
          <p:cNvPr id="8" name="页脚占位符 7"/>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9" name="灯片编号占位符 8"/>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24002159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标题 5"/>
          <p:cNvSpPr>
            <a:spLocks noGrp="1"/>
          </p:cNvSpPr>
          <p:nvPr>
            <p:ph type="title"/>
          </p:nvPr>
        </p:nvSpPr>
        <p:spPr/>
        <p:txBody>
          <a:bodyPr/>
          <a:lstStyle/>
          <a:p>
            <a:r>
              <a:rPr lang="zh-CN" altLang="en-US" smtClean="0"/>
              <a:t>单击此处编辑母版标题样式</a:t>
            </a:r>
            <a:endParaRPr lang="zh-CN" altLang="en-US"/>
          </a:p>
        </p:txBody>
      </p:sp>
      <p:sp>
        <p:nvSpPr>
          <p:cNvPr id="7" name="日期占位符 6"/>
          <p:cNvSpPr>
            <a:spLocks noGrp="1"/>
          </p:cNvSpPr>
          <p:nvPr>
            <p:ph type="dt" sz="half" idx="10"/>
          </p:nvPr>
        </p:nvSpPr>
        <p:spPr/>
        <p:txBody>
          <a:bodyPr/>
          <a:lstStyle/>
          <a:p>
            <a:pPr>
              <a:defRPr/>
            </a:pPr>
            <a:r>
              <a:rPr lang="en-US" altLang="zh-CN" smtClean="0"/>
              <a:t>September 2020</a:t>
            </a:r>
            <a:endParaRPr lang="en-GB" altLang="en-US" dirty="0"/>
          </a:p>
        </p:txBody>
      </p:sp>
      <p:sp>
        <p:nvSpPr>
          <p:cNvPr id="8" name="页脚占位符 7"/>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9" name="灯片编号占位符 8"/>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2626052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日期占位符 3"/>
          <p:cNvSpPr>
            <a:spLocks noGrp="1"/>
          </p:cNvSpPr>
          <p:nvPr>
            <p:ph type="dt" sz="half" idx="10"/>
          </p:nvPr>
        </p:nvSpPr>
        <p:spPr/>
        <p:txBody>
          <a:bodyPr/>
          <a:lstStyle/>
          <a:p>
            <a:pPr>
              <a:defRPr/>
            </a:pPr>
            <a:r>
              <a:rPr lang="en-US" altLang="zh-CN" smtClean="0"/>
              <a:t>September 2020</a:t>
            </a:r>
            <a:endParaRPr lang="en-GB" altLang="en-US" dirty="0"/>
          </a:p>
        </p:txBody>
      </p:sp>
      <p:sp>
        <p:nvSpPr>
          <p:cNvPr id="5" name="页脚占位符 4"/>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6" name="灯片编号占位符 5"/>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35999266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日期占位符 4"/>
          <p:cNvSpPr>
            <a:spLocks noGrp="1"/>
          </p:cNvSpPr>
          <p:nvPr>
            <p:ph type="dt" sz="half" idx="10"/>
          </p:nvPr>
        </p:nvSpPr>
        <p:spPr/>
        <p:txBody>
          <a:bodyPr/>
          <a:lstStyle/>
          <a:p>
            <a:pPr>
              <a:defRPr/>
            </a:pPr>
            <a:r>
              <a:rPr lang="en-US" altLang="zh-CN" smtClean="0"/>
              <a:t>September 2020</a:t>
            </a:r>
            <a:endParaRPr lang="en-GB" altLang="en-US" dirty="0"/>
          </a:p>
        </p:txBody>
      </p:sp>
      <p:sp>
        <p:nvSpPr>
          <p:cNvPr id="6" name="页脚占位符 5"/>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7" name="灯片编号占位符 6"/>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26706199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日期占位符 6"/>
          <p:cNvSpPr>
            <a:spLocks noGrp="1"/>
          </p:cNvSpPr>
          <p:nvPr>
            <p:ph type="dt" sz="half" idx="10"/>
          </p:nvPr>
        </p:nvSpPr>
        <p:spPr/>
        <p:txBody>
          <a:bodyPr/>
          <a:lstStyle/>
          <a:p>
            <a:pPr>
              <a:defRPr/>
            </a:pPr>
            <a:r>
              <a:rPr lang="en-US" altLang="zh-CN" smtClean="0"/>
              <a:t>September 2020</a:t>
            </a:r>
            <a:endParaRPr lang="en-GB" altLang="en-US" dirty="0"/>
          </a:p>
        </p:txBody>
      </p:sp>
      <p:sp>
        <p:nvSpPr>
          <p:cNvPr id="8" name="页脚占位符 7"/>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9" name="灯片编号占位符 8"/>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2169481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日期占位符 2"/>
          <p:cNvSpPr>
            <a:spLocks noGrp="1"/>
          </p:cNvSpPr>
          <p:nvPr>
            <p:ph type="dt" sz="half" idx="10"/>
          </p:nvPr>
        </p:nvSpPr>
        <p:spPr/>
        <p:txBody>
          <a:bodyPr/>
          <a:lstStyle/>
          <a:p>
            <a:pPr>
              <a:defRPr/>
            </a:pPr>
            <a:r>
              <a:rPr lang="en-US" altLang="zh-CN" smtClean="0"/>
              <a:t>September 2020</a:t>
            </a:r>
            <a:endParaRPr lang="en-GB" altLang="en-US" dirty="0"/>
          </a:p>
        </p:txBody>
      </p:sp>
      <p:sp>
        <p:nvSpPr>
          <p:cNvPr id="4" name="页脚占位符 3"/>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5" name="灯片编号占位符 4"/>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12284322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r>
              <a:rPr lang="en-US" altLang="zh-CN" smtClean="0"/>
              <a:t>September 2020</a:t>
            </a:r>
            <a:endParaRPr lang="en-GB" altLang="en-US" dirty="0"/>
          </a:p>
        </p:txBody>
      </p:sp>
      <p:sp>
        <p:nvSpPr>
          <p:cNvPr id="3" name="页脚占位符 2"/>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4" name="灯片编号占位符 3"/>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813695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日期占位符 4"/>
          <p:cNvSpPr>
            <a:spLocks noGrp="1"/>
          </p:cNvSpPr>
          <p:nvPr>
            <p:ph type="dt" sz="half" idx="10"/>
          </p:nvPr>
        </p:nvSpPr>
        <p:spPr/>
        <p:txBody>
          <a:bodyPr/>
          <a:lstStyle/>
          <a:p>
            <a:pPr>
              <a:defRPr/>
            </a:pPr>
            <a:r>
              <a:rPr lang="en-US" altLang="zh-CN" smtClean="0"/>
              <a:t>September 2020</a:t>
            </a:r>
            <a:endParaRPr lang="en-GB" altLang="en-US" dirty="0"/>
          </a:p>
        </p:txBody>
      </p:sp>
      <p:sp>
        <p:nvSpPr>
          <p:cNvPr id="6" name="页脚占位符 5"/>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7" name="灯片编号占位符 6"/>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386518680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日期占位符 4"/>
          <p:cNvSpPr>
            <a:spLocks noGrp="1"/>
          </p:cNvSpPr>
          <p:nvPr>
            <p:ph type="dt" sz="half" idx="10"/>
          </p:nvPr>
        </p:nvSpPr>
        <p:spPr/>
        <p:txBody>
          <a:bodyPr/>
          <a:lstStyle/>
          <a:p>
            <a:pPr>
              <a:defRPr/>
            </a:pPr>
            <a:r>
              <a:rPr lang="en-US" altLang="zh-CN" smtClean="0"/>
              <a:t>September 2020</a:t>
            </a:r>
            <a:endParaRPr lang="en-GB" altLang="en-US" dirty="0"/>
          </a:p>
        </p:txBody>
      </p:sp>
      <p:sp>
        <p:nvSpPr>
          <p:cNvPr id="6" name="页脚占位符 5"/>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7" name="灯片编号占位符 6"/>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336711957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CB4A7A8C-72DF-41BA-8169-B042054B5E77}"/>
              </a:ext>
            </a:extLst>
          </p:cNvPr>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GB" altLang="en-US" dirty="0"/>
              <a:t>Click to edit Master title style</a:t>
            </a:r>
          </a:p>
        </p:txBody>
      </p:sp>
      <p:sp>
        <p:nvSpPr>
          <p:cNvPr id="1027" name="Rectangle 3">
            <a:extLst>
              <a:ext uri="{FF2B5EF4-FFF2-40B4-BE49-F238E27FC236}">
                <a16:creationId xmlns:a16="http://schemas.microsoft.com/office/drawing/2014/main" xmlns="" id="{58C2B0C1-6B28-42F7-BBBE-C47739494ADC}"/>
              </a:ext>
            </a:extLst>
          </p:cNvPr>
          <p:cNvSpPr>
            <a:spLocks noGrp="1" noChangeArrowheads="1"/>
          </p:cNvSpPr>
          <p:nvPr>
            <p:ph type="body" idx="1"/>
          </p:nvPr>
        </p:nvSpPr>
        <p:spPr bwMode="auto">
          <a:xfrm>
            <a:off x="684213" y="198913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xmlns="" id="{1CADB04A-8BC5-4077-AD64-B68ADEED3033}"/>
              </a:ext>
            </a:extLst>
          </p:cNvPr>
          <p:cNvSpPr>
            <a:spLocks noGrp="1" noChangeArrowheads="1"/>
          </p:cNvSpPr>
          <p:nvPr>
            <p:ph type="dt" sz="half" idx="2"/>
          </p:nvPr>
        </p:nvSpPr>
        <p:spPr bwMode="auto">
          <a:xfrm>
            <a:off x="696913" y="332601"/>
            <a:ext cx="157960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b="1"/>
            </a:lvl1pPr>
          </a:lstStyle>
          <a:p>
            <a:pPr>
              <a:defRPr/>
            </a:pPr>
            <a:r>
              <a:rPr lang="en-US" altLang="zh-CN" dirty="0" smtClean="0"/>
              <a:t>September 2020</a:t>
            </a:r>
            <a:endParaRPr lang="en-GB" altLang="en-US" dirty="0"/>
          </a:p>
        </p:txBody>
      </p:sp>
      <p:sp>
        <p:nvSpPr>
          <p:cNvPr id="1029" name="Rectangle 5">
            <a:extLst>
              <a:ext uri="{FF2B5EF4-FFF2-40B4-BE49-F238E27FC236}">
                <a16:creationId xmlns:a16="http://schemas.microsoft.com/office/drawing/2014/main" xmlns="" id="{38AB3E98-49DA-464A-B03C-7E5902DC0D58}"/>
              </a:ext>
            </a:extLst>
          </p:cNvPr>
          <p:cNvSpPr>
            <a:spLocks noGrp="1" noChangeArrowheads="1"/>
          </p:cNvSpPr>
          <p:nvPr>
            <p:ph type="ftr" sz="quarter" idx="3"/>
          </p:nvPr>
        </p:nvSpPr>
        <p:spPr bwMode="auto">
          <a:xfrm>
            <a:off x="7088655" y="6475413"/>
            <a:ext cx="145527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vl1pPr>
          </a:lstStyle>
          <a:p>
            <a:pPr>
              <a:defRPr/>
            </a:pPr>
            <a:r>
              <a:rPr lang="en-GB" dirty="0" smtClean="0"/>
              <a:t>B</a:t>
            </a:r>
            <a:r>
              <a:rPr lang="en-US" altLang="zh-CN" dirty="0" err="1" smtClean="0"/>
              <a:t>oyce</a:t>
            </a:r>
            <a:r>
              <a:rPr lang="en-US" altLang="zh-CN" dirty="0" smtClean="0"/>
              <a:t> Yangbo</a:t>
            </a:r>
            <a:r>
              <a:rPr lang="en-GB" dirty="0" smtClean="0"/>
              <a:t>, Huawei</a:t>
            </a:r>
            <a:endParaRPr lang="en-GB" dirty="0"/>
          </a:p>
        </p:txBody>
      </p:sp>
      <p:sp>
        <p:nvSpPr>
          <p:cNvPr id="1030" name="Rectangle 6">
            <a:extLst>
              <a:ext uri="{FF2B5EF4-FFF2-40B4-BE49-F238E27FC236}">
                <a16:creationId xmlns:a16="http://schemas.microsoft.com/office/drawing/2014/main" xmlns="" id="{DEC7A05B-326C-4C35-B0D7-96B86EFC799B}"/>
              </a:ext>
            </a:extLst>
          </p:cNvPr>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pPr>
              <a:defRPr/>
            </a:pPr>
            <a:r>
              <a:rPr lang="en-GB" altLang="en-US"/>
              <a:t>Slide </a:t>
            </a:r>
            <a:fld id="{B49C4EAE-3D00-4EB7-8462-25329E061374}" type="slidenum">
              <a:rPr lang="en-GB" altLang="en-US"/>
              <a:pPr>
                <a:defRPr/>
              </a:pPr>
              <a:t>‹#›</a:t>
            </a:fld>
            <a:endParaRPr lang="en-GB" altLang="en-US"/>
          </a:p>
        </p:txBody>
      </p:sp>
      <p:sp>
        <p:nvSpPr>
          <p:cNvPr id="1031" name="Rectangle 7">
            <a:extLst>
              <a:ext uri="{FF2B5EF4-FFF2-40B4-BE49-F238E27FC236}">
                <a16:creationId xmlns:a16="http://schemas.microsoft.com/office/drawing/2014/main" xmlns="" id="{F47EBAF5-52AC-49CF-A3FD-31E596F2D8C6}"/>
              </a:ext>
            </a:extLst>
          </p:cNvPr>
          <p:cNvSpPr>
            <a:spLocks noChangeArrowheads="1"/>
          </p:cNvSpPr>
          <p:nvPr/>
        </p:nvSpPr>
        <p:spPr bwMode="auto">
          <a:xfrm>
            <a:off x="5052204" y="331014"/>
            <a:ext cx="33599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457200">
              <a:defRPr sz="1200">
                <a:solidFill>
                  <a:schemeClr val="tx1"/>
                </a:solidFill>
                <a:latin typeface="Times New Roman" pitchFamily="18" charset="0"/>
              </a:defRPr>
            </a:lvl5pPr>
            <a:lvl6pPr marL="914400" eaLnBrk="0" fontAlgn="base" hangingPunct="0">
              <a:spcBef>
                <a:spcPct val="0"/>
              </a:spcBef>
              <a:spcAft>
                <a:spcPct val="0"/>
              </a:spcAft>
              <a:defRPr sz="1200">
                <a:solidFill>
                  <a:schemeClr val="tx1"/>
                </a:solidFill>
                <a:latin typeface="Times New Roman" pitchFamily="18" charset="0"/>
              </a:defRPr>
            </a:lvl6pPr>
            <a:lvl7pPr marL="1371600" eaLnBrk="0" fontAlgn="base" hangingPunct="0">
              <a:spcBef>
                <a:spcPct val="0"/>
              </a:spcBef>
              <a:spcAft>
                <a:spcPct val="0"/>
              </a:spcAft>
              <a:defRPr sz="1200">
                <a:solidFill>
                  <a:schemeClr val="tx1"/>
                </a:solidFill>
                <a:latin typeface="Times New Roman" pitchFamily="18" charset="0"/>
              </a:defRPr>
            </a:lvl7pPr>
            <a:lvl8pPr marL="1828800" eaLnBrk="0" fontAlgn="base" hangingPunct="0">
              <a:spcBef>
                <a:spcPct val="0"/>
              </a:spcBef>
              <a:spcAft>
                <a:spcPct val="0"/>
              </a:spcAft>
              <a:defRPr sz="1200">
                <a:solidFill>
                  <a:schemeClr val="tx1"/>
                </a:solidFill>
                <a:latin typeface="Times New Roman" pitchFamily="18" charset="0"/>
              </a:defRPr>
            </a:lvl8pPr>
            <a:lvl9pPr marL="2286000" eaLnBrk="0" fontAlgn="base" hangingPunct="0">
              <a:spcBef>
                <a:spcPct val="0"/>
              </a:spcBef>
              <a:spcAft>
                <a:spcPct val="0"/>
              </a:spcAft>
              <a:defRPr sz="1200">
                <a:solidFill>
                  <a:schemeClr val="tx1"/>
                </a:solidFill>
                <a:latin typeface="Times New Roman" pitchFamily="18" charset="0"/>
              </a:defRPr>
            </a:lvl9pPr>
          </a:lstStyle>
          <a:p>
            <a:pPr lvl="4" algn="r">
              <a:defRPr/>
            </a:pPr>
            <a:r>
              <a:rPr lang="en-GB" altLang="en-US" sz="1800" b="1" dirty="0"/>
              <a:t>doc.: IEEE </a:t>
            </a:r>
            <a:r>
              <a:rPr lang="en-GB" altLang="en-US" sz="1800" b="1" dirty="0" smtClean="0"/>
              <a:t>802.11-20-</a:t>
            </a:r>
            <a:r>
              <a:rPr lang="en-US" altLang="en-US" sz="1800" b="1" dirty="0" smtClean="0"/>
              <a:t>1355</a:t>
            </a:r>
            <a:r>
              <a:rPr lang="en-GB" altLang="en-US" sz="1800" b="1" dirty="0" smtClean="0"/>
              <a:t>/r3</a:t>
            </a:r>
            <a:endParaRPr lang="en-GB" altLang="en-US" sz="1800" b="1" dirty="0"/>
          </a:p>
        </p:txBody>
      </p:sp>
      <p:sp>
        <p:nvSpPr>
          <p:cNvPr id="1032" name="Line 8">
            <a:extLst>
              <a:ext uri="{FF2B5EF4-FFF2-40B4-BE49-F238E27FC236}">
                <a16:creationId xmlns:a16="http://schemas.microsoft.com/office/drawing/2014/main" xmlns="" id="{FDC60003-D664-41D3-9C89-AA78BAF9E527}"/>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3" name="Rectangle 9">
            <a:extLst>
              <a:ext uri="{FF2B5EF4-FFF2-40B4-BE49-F238E27FC236}">
                <a16:creationId xmlns:a16="http://schemas.microsoft.com/office/drawing/2014/main" xmlns="" id="{8031D55B-1F73-4D59-B8F1-227F435EA8F1}"/>
              </a:ext>
            </a:extLst>
          </p:cNvPr>
          <p:cNvSpPr>
            <a:spLocks noChangeArrowheads="1"/>
          </p:cNvSpPr>
          <p:nvPr/>
        </p:nvSpPr>
        <p:spPr bwMode="auto">
          <a:xfrm>
            <a:off x="685800"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GB" altLang="en-US" dirty="0"/>
              <a:t>Submission</a:t>
            </a:r>
          </a:p>
        </p:txBody>
      </p:sp>
      <p:sp>
        <p:nvSpPr>
          <p:cNvPr id="1034" name="Line 10">
            <a:extLst>
              <a:ext uri="{FF2B5EF4-FFF2-40B4-BE49-F238E27FC236}">
                <a16:creationId xmlns:a16="http://schemas.microsoft.com/office/drawing/2014/main" xmlns="" id="{A5E172D9-FA67-45B8-9FE7-7DF4FC3AC9D3}"/>
              </a:ext>
            </a:extLst>
          </p:cNvPr>
          <p:cNvSpPr>
            <a:spLocks noChangeShapeType="1"/>
          </p:cNvSpPr>
          <p:nvPr/>
        </p:nvSpPr>
        <p:spPr bwMode="auto">
          <a:xfrm>
            <a:off x="696913" y="6475413"/>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5760" r:id="rId1"/>
    <p:sldLayoutId id="2147485761" r:id="rId2"/>
    <p:sldLayoutId id="2147485762" r:id="rId3"/>
    <p:sldLayoutId id="2147485763" r:id="rId4"/>
    <p:sldLayoutId id="2147485764" r:id="rId5"/>
    <p:sldLayoutId id="2147485765" r:id="rId6"/>
    <p:sldLayoutId id="2147485766" r:id="rId7"/>
    <p:sldLayoutId id="2147485767" r:id="rId8"/>
    <p:sldLayoutId id="2147485768" r:id="rId9"/>
    <p:sldLayoutId id="2147485769" r:id="rId10"/>
    <p:sldLayoutId id="2147485770" r:id="rId11"/>
    <p:sldLayoutId id="2147485772" r:id="rId1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5">
            <a:extLst>
              <a:ext uri="{FF2B5EF4-FFF2-40B4-BE49-F238E27FC236}">
                <a16:creationId xmlns:a16="http://schemas.microsoft.com/office/drawing/2014/main" xmlns="" id="{4DFE3077-6BFB-4E1C-9218-0E8E2CEA90BE}"/>
              </a:ext>
            </a:extLst>
          </p:cNvPr>
          <p:cNvSpPr>
            <a:spLocks noGrp="1"/>
          </p:cNvSpPr>
          <p:nvPr>
            <p:ph type="sldNum" sz="quarter" idx="12"/>
          </p:nvPr>
        </p:nvSpPr>
        <p:spPr>
          <a:xfrm>
            <a:off x="4344988"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a:t>Slide </a:t>
            </a:r>
            <a:fld id="{9B20EFD3-9F87-4CC4-BE12-53B84810E182}" type="slidenum">
              <a:rPr lang="en-GB" altLang="en-US" sz="1200" b="0" smtClean="0"/>
              <a:pPr>
                <a:spcBef>
                  <a:spcPct val="0"/>
                </a:spcBef>
                <a:buFontTx/>
                <a:buNone/>
              </a:pPr>
              <a:t>1</a:t>
            </a:fld>
            <a:endParaRPr lang="en-GB" altLang="en-US" sz="1200" b="0"/>
          </a:p>
        </p:txBody>
      </p:sp>
      <p:sp>
        <p:nvSpPr>
          <p:cNvPr id="15365" name="Rectangle 2">
            <a:extLst>
              <a:ext uri="{FF2B5EF4-FFF2-40B4-BE49-F238E27FC236}">
                <a16:creationId xmlns:a16="http://schemas.microsoft.com/office/drawing/2014/main" xmlns="" id="{5EB80220-6DDA-46D8-A532-4F8294B75F35}"/>
              </a:ext>
            </a:extLst>
          </p:cNvPr>
          <p:cNvSpPr>
            <a:spLocks noGrp="1" noChangeArrowheads="1"/>
          </p:cNvSpPr>
          <p:nvPr>
            <p:ph type="title"/>
          </p:nvPr>
        </p:nvSpPr>
        <p:spPr>
          <a:xfrm>
            <a:off x="685800" y="685800"/>
            <a:ext cx="7774632" cy="1066800"/>
          </a:xfrm>
          <a:noFill/>
        </p:spPr>
        <p:txBody>
          <a:bodyPr/>
          <a:lstStyle/>
          <a:p>
            <a:r>
              <a:rPr lang="en-US" altLang="zh-CN" dirty="0"/>
              <a:t>Access mechanisms to meet the </a:t>
            </a:r>
            <a:r>
              <a:rPr lang="en-US" altLang="zh-CN" dirty="0" smtClean="0"/>
              <a:t>requirements </a:t>
            </a:r>
            <a:r>
              <a:rPr lang="en-US" altLang="zh-CN" dirty="0"/>
              <a:t>of low latency </a:t>
            </a:r>
            <a:r>
              <a:rPr lang="en-US" altLang="zh-CN" dirty="0" smtClean="0"/>
              <a:t>traffics</a:t>
            </a:r>
            <a:endParaRPr lang="en-GB" altLang="en-US" dirty="0"/>
          </a:p>
        </p:txBody>
      </p:sp>
      <p:sp>
        <p:nvSpPr>
          <p:cNvPr id="15366" name="Rectangle 4">
            <a:extLst>
              <a:ext uri="{FF2B5EF4-FFF2-40B4-BE49-F238E27FC236}">
                <a16:creationId xmlns:a16="http://schemas.microsoft.com/office/drawing/2014/main" xmlns="" id="{AAB4AADD-B9F4-45B4-B9D2-5B5E3506EF55}"/>
              </a:ext>
            </a:extLst>
          </p:cNvPr>
          <p:cNvSpPr>
            <a:spLocks noGrp="1" noChangeArrowheads="1"/>
          </p:cNvSpPr>
          <p:nvPr>
            <p:ph type="body" idx="1"/>
          </p:nvPr>
        </p:nvSpPr>
        <p:spPr>
          <a:xfrm>
            <a:off x="685799" y="1971369"/>
            <a:ext cx="7772400" cy="381000"/>
          </a:xfrm>
          <a:noFill/>
        </p:spPr>
        <p:txBody>
          <a:bodyPr/>
          <a:lstStyle/>
          <a:p>
            <a:pPr algn="ctr">
              <a:buFontTx/>
              <a:buNone/>
            </a:pPr>
            <a:r>
              <a:rPr lang="en-GB" altLang="en-US" sz="2000" dirty="0"/>
              <a:t>Date:</a:t>
            </a:r>
            <a:r>
              <a:rPr lang="en-GB" altLang="en-US" sz="2000" b="0" dirty="0"/>
              <a:t> </a:t>
            </a:r>
            <a:r>
              <a:rPr lang="en-GB" altLang="en-US" sz="2000" b="0" dirty="0" smtClean="0"/>
              <a:t>2020-09-09</a:t>
            </a:r>
            <a:endParaRPr lang="en-GB" altLang="en-US" sz="2000" b="0" dirty="0"/>
          </a:p>
        </p:txBody>
      </p:sp>
      <p:sp>
        <p:nvSpPr>
          <p:cNvPr id="15368" name="Rectangle 6">
            <a:extLst>
              <a:ext uri="{FF2B5EF4-FFF2-40B4-BE49-F238E27FC236}">
                <a16:creationId xmlns:a16="http://schemas.microsoft.com/office/drawing/2014/main" xmlns="" id="{1F254AD5-AF47-4227-BA6A-AD2DFF84AC29}"/>
              </a:ext>
            </a:extLst>
          </p:cNvPr>
          <p:cNvSpPr>
            <a:spLocks noChangeArrowheads="1"/>
          </p:cNvSpPr>
          <p:nvPr/>
        </p:nvSpPr>
        <p:spPr bwMode="auto">
          <a:xfrm>
            <a:off x="495300" y="2352369"/>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sp>
        <p:nvSpPr>
          <p:cNvPr id="8" name="Footer Placeholder 3"/>
          <p:cNvSpPr>
            <a:spLocks noGrp="1"/>
          </p:cNvSpPr>
          <p:nvPr>
            <p:ph type="ftr" sz="quarter" idx="11"/>
          </p:nvPr>
        </p:nvSpPr>
        <p:spPr>
          <a:xfrm>
            <a:off x="7234271" y="6475413"/>
            <a:ext cx="1309654" cy="184666"/>
          </a:xfrm>
        </p:spPr>
        <p:txBody>
          <a:bodyPr/>
          <a:lstStyle/>
          <a:p>
            <a:pPr>
              <a:defRPr/>
            </a:pPr>
            <a:r>
              <a:rPr lang="en-GB" dirty="0" smtClean="0"/>
              <a:t>Boyce Yangbo, Huawei</a:t>
            </a:r>
            <a:endParaRPr lang="en-GB" dirty="0"/>
          </a:p>
        </p:txBody>
      </p:sp>
      <p:graphicFrame>
        <p:nvGraphicFramePr>
          <p:cNvPr id="9" name="Table"/>
          <p:cNvGraphicFramePr/>
          <p:nvPr>
            <p:extLst>
              <p:ext uri="{D42A27DB-BD31-4B8C-83A1-F6EECF244321}">
                <p14:modId xmlns:p14="http://schemas.microsoft.com/office/powerpoint/2010/main" val="1967202031"/>
              </p:ext>
            </p:extLst>
          </p:nvPr>
        </p:nvGraphicFramePr>
        <p:xfrm>
          <a:off x="792695" y="2952138"/>
          <a:ext cx="7558608" cy="2465795"/>
        </p:xfrm>
        <a:graphic>
          <a:graphicData uri="http://schemas.openxmlformats.org/drawingml/2006/table">
            <a:tbl>
              <a:tblPr firstRow="1" bandRow="1"/>
              <a:tblGrid>
                <a:gridCol w="1797968">
                  <a:extLst>
                    <a:ext uri="{9D8B030D-6E8A-4147-A177-3AD203B41FA5}">
                      <a16:colId xmlns:a16="http://schemas.microsoft.com/office/drawing/2014/main" xmlns="" val="20000"/>
                    </a:ext>
                  </a:extLst>
                </a:gridCol>
                <a:gridCol w="1412461">
                  <a:extLst>
                    <a:ext uri="{9D8B030D-6E8A-4147-A177-3AD203B41FA5}">
                      <a16:colId xmlns:a16="http://schemas.microsoft.com/office/drawing/2014/main" xmlns="" val="20001"/>
                    </a:ext>
                  </a:extLst>
                </a:gridCol>
                <a:gridCol w="2106356">
                  <a:extLst>
                    <a:ext uri="{9D8B030D-6E8A-4147-A177-3AD203B41FA5}">
                      <a16:colId xmlns:a16="http://schemas.microsoft.com/office/drawing/2014/main" xmlns="" val="20002"/>
                    </a:ext>
                  </a:extLst>
                </a:gridCol>
                <a:gridCol w="2241823">
                  <a:extLst>
                    <a:ext uri="{9D8B030D-6E8A-4147-A177-3AD203B41FA5}">
                      <a16:colId xmlns:a16="http://schemas.microsoft.com/office/drawing/2014/main" xmlns="" val="20003"/>
                    </a:ext>
                  </a:extLst>
                </a:gridCol>
              </a:tblGrid>
              <a:tr h="493159">
                <a:tc>
                  <a:txBody>
                    <a:bodyPr/>
                    <a:lstStyle/>
                    <a:p>
                      <a:pPr algn="l">
                        <a:defRPr sz="1800" b="0">
                          <a:solidFill>
                            <a:srgbClr val="000000"/>
                          </a:solidFill>
                        </a:defRPr>
                      </a:pPr>
                      <a:r>
                        <a:rPr sz="1400" b="1" dirty="0">
                          <a:latin typeface="+mj-lt"/>
                        </a:rPr>
                        <a:t>Name</a:t>
                      </a:r>
                    </a:p>
                  </a:txBody>
                  <a:tcPr marL="0" marR="0" marT="0" marB="0" anchor="ctr" horzOverflow="overflow">
                    <a:lnL w="25400">
                      <a:solidFill>
                        <a:srgbClr val="535353"/>
                      </a:solidFill>
                    </a:lnL>
                    <a:lnR w="12700">
                      <a:solidFill>
                        <a:srgbClr val="535353"/>
                      </a:solidFill>
                    </a:lnR>
                    <a:lnT w="25400">
                      <a:solidFill>
                        <a:srgbClr val="535353"/>
                      </a:solidFill>
                    </a:lnT>
                    <a:lnB w="25400" cap="flat" cmpd="sng" algn="ctr">
                      <a:solidFill>
                        <a:srgbClr val="535353"/>
                      </a:solidFill>
                      <a:prstDash val="solid"/>
                      <a:round/>
                      <a:headEnd type="none" w="med" len="med"/>
                      <a:tailEnd type="none" w="med" len="med"/>
                    </a:lnB>
                    <a:noFill/>
                  </a:tcPr>
                </a:tc>
                <a:tc>
                  <a:txBody>
                    <a:bodyPr/>
                    <a:lstStyle/>
                    <a:p>
                      <a:pPr algn="l">
                        <a:defRPr sz="1800" b="0">
                          <a:solidFill>
                            <a:srgbClr val="000000"/>
                          </a:solidFill>
                        </a:defRPr>
                      </a:pPr>
                      <a:r>
                        <a:rPr sz="1400" b="1" dirty="0">
                          <a:latin typeface="+mj-lt"/>
                        </a:rPr>
                        <a:t>Affiliations</a:t>
                      </a:r>
                    </a:p>
                  </a:txBody>
                  <a:tcPr marL="0" marR="0" marT="0" marB="0" anchor="ctr" horzOverflow="overflow">
                    <a:lnL w="12700">
                      <a:solidFill>
                        <a:srgbClr val="535353"/>
                      </a:solidFill>
                    </a:lnL>
                    <a:lnR w="12700">
                      <a:solidFill>
                        <a:srgbClr val="535353"/>
                      </a:solidFill>
                    </a:lnR>
                    <a:lnT w="25400">
                      <a:solidFill>
                        <a:srgbClr val="535353"/>
                      </a:solidFill>
                    </a:lnT>
                    <a:lnB w="25400">
                      <a:solidFill>
                        <a:srgbClr val="535353"/>
                      </a:solidFill>
                    </a:lnB>
                    <a:noFill/>
                  </a:tcPr>
                </a:tc>
                <a:tc>
                  <a:txBody>
                    <a:bodyPr/>
                    <a:lstStyle/>
                    <a:p>
                      <a:pPr algn="l">
                        <a:defRPr sz="1800" b="0">
                          <a:solidFill>
                            <a:srgbClr val="000000"/>
                          </a:solidFill>
                        </a:defRPr>
                      </a:pPr>
                      <a:r>
                        <a:rPr sz="1400" b="1" dirty="0">
                          <a:latin typeface="+mj-lt"/>
                        </a:rPr>
                        <a:t>Address</a:t>
                      </a:r>
                    </a:p>
                  </a:txBody>
                  <a:tcPr marL="0" marR="0" marT="0" marB="0" anchor="ctr" horzOverflow="overflow">
                    <a:lnL w="12700">
                      <a:solidFill>
                        <a:srgbClr val="535353"/>
                      </a:solidFill>
                    </a:lnL>
                    <a:lnR w="12700">
                      <a:solidFill>
                        <a:srgbClr val="535353"/>
                      </a:solidFill>
                    </a:lnR>
                    <a:lnT w="25400">
                      <a:solidFill>
                        <a:srgbClr val="535353"/>
                      </a:solidFill>
                    </a:lnT>
                    <a:lnB w="25400" cap="flat" cmpd="sng" algn="ctr">
                      <a:solidFill>
                        <a:srgbClr val="535353"/>
                      </a:solidFill>
                      <a:prstDash val="solid"/>
                      <a:round/>
                      <a:headEnd type="none" w="med" len="med"/>
                      <a:tailEnd type="none" w="med" len="med"/>
                    </a:lnB>
                    <a:noFill/>
                  </a:tcPr>
                </a:tc>
                <a:tc>
                  <a:txBody>
                    <a:bodyPr/>
                    <a:lstStyle/>
                    <a:p>
                      <a:pPr algn="l">
                        <a:defRPr sz="1800" b="0">
                          <a:solidFill>
                            <a:srgbClr val="000000"/>
                          </a:solidFill>
                        </a:defRPr>
                      </a:pPr>
                      <a:r>
                        <a:rPr lang="en-US" altLang="zh-CN" sz="1400" b="1" dirty="0" smtClean="0">
                          <a:latin typeface="+mj-lt"/>
                        </a:rPr>
                        <a:t>E</a:t>
                      </a:r>
                      <a:r>
                        <a:rPr sz="1400" b="1" dirty="0" smtClean="0">
                          <a:latin typeface="+mj-lt"/>
                        </a:rPr>
                        <a:t>mail</a:t>
                      </a:r>
                      <a:endParaRPr sz="1400" b="1" dirty="0">
                        <a:latin typeface="+mj-lt"/>
                      </a:endParaRPr>
                    </a:p>
                  </a:txBody>
                  <a:tcPr marL="0" marR="0" marT="0" marB="0" anchor="ctr" horzOverflow="overflow">
                    <a:lnL w="12700" cap="flat" cmpd="sng" algn="ctr">
                      <a:solidFill>
                        <a:srgbClr val="535353"/>
                      </a:solidFill>
                      <a:prstDash val="solid"/>
                      <a:round/>
                      <a:headEnd type="none" w="med" len="med"/>
                      <a:tailEnd type="none" w="med" len="med"/>
                    </a:lnL>
                    <a:lnR w="25400">
                      <a:solidFill>
                        <a:srgbClr val="535353"/>
                      </a:solidFill>
                    </a:lnR>
                    <a:lnT w="25400">
                      <a:solidFill>
                        <a:srgbClr val="535353"/>
                      </a:solidFill>
                    </a:lnT>
                    <a:lnB w="25400" cap="flat" cmpd="sng" algn="ctr">
                      <a:solidFill>
                        <a:srgbClr val="535353"/>
                      </a:solidFill>
                      <a:prstDash val="solid"/>
                      <a:round/>
                      <a:headEnd type="none" w="med" len="med"/>
                      <a:tailEnd type="none" w="med" len="med"/>
                    </a:lnB>
                    <a:noFill/>
                  </a:tcPr>
                </a:tc>
                <a:extLst>
                  <a:ext uri="{0D108BD9-81ED-4DB2-BD59-A6C34878D82A}">
                    <a16:rowId xmlns:a16="http://schemas.microsoft.com/office/drawing/2014/main" xmlns="" val="10000"/>
                  </a:ext>
                </a:extLst>
              </a:tr>
              <a:tr h="4931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smtClean="0">
                          <a:solidFill>
                            <a:schemeClr val="tx1"/>
                          </a:solidFill>
                        </a:rPr>
                        <a:t>Boyce</a:t>
                      </a:r>
                      <a:r>
                        <a:rPr lang="en-US" sz="1400" baseline="0" dirty="0" smtClean="0">
                          <a:solidFill>
                            <a:schemeClr val="tx1"/>
                          </a:solidFill>
                        </a:rPr>
                        <a:t> Yangbo</a:t>
                      </a:r>
                      <a:endParaRPr lang="en-US" sz="1400" dirty="0">
                        <a:solidFill>
                          <a:schemeClr val="tx1"/>
                        </a:solidFill>
                      </a:endParaRPr>
                    </a:p>
                  </a:txBody>
                  <a:tcPr marR="0" marT="0" marB="0" anchor="ctr" horzOverflow="overflow">
                    <a:lnL w="25400">
                      <a:solidFill>
                        <a:srgbClr val="535353"/>
                      </a:solidFill>
                    </a:lnL>
                    <a:lnR w="12700">
                      <a:solidFill>
                        <a:srgbClr val="535353"/>
                      </a:solidFill>
                    </a:lnR>
                    <a:lnT w="25400">
                      <a:solidFill>
                        <a:srgbClr val="535353"/>
                      </a:solidFill>
                    </a:lnT>
                    <a:lnB w="12700" cap="flat" cmpd="sng" algn="ctr">
                      <a:solidFill>
                        <a:srgbClr val="535353"/>
                      </a:solidFill>
                      <a:prstDash val="solid"/>
                      <a:round/>
                      <a:headEnd type="none" w="med" len="med"/>
                      <a:tailEnd type="none" w="med" len="med"/>
                    </a:lnB>
                    <a:noFill/>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chemeClr val="tx1"/>
                          </a:solidFill>
                        </a:rPr>
                        <a:t>    Huawei</a:t>
                      </a:r>
                    </a:p>
                    <a:p>
                      <a:pPr algn="l">
                        <a:defRPr sz="1800"/>
                      </a:pPr>
                      <a:endParaRPr sz="1400" dirty="0">
                        <a:latin typeface="+mj-lt"/>
                      </a:endParaRPr>
                    </a:p>
                  </a:txBody>
                  <a:tcPr marL="0" marR="0" marT="0" marB="0" anchor="ctr" horzOverflow="overflow">
                    <a:lnL w="12700" cap="flat" cmpd="sng" algn="ctr">
                      <a:solidFill>
                        <a:srgbClr val="535353"/>
                      </a:solidFill>
                      <a:prstDash val="solid"/>
                      <a:round/>
                      <a:headEnd type="none" w="med" len="med"/>
                      <a:tailEnd type="none" w="med" len="med"/>
                    </a:lnL>
                    <a:lnR w="12700" cap="flat" cmpd="sng" algn="ctr">
                      <a:solidFill>
                        <a:srgbClr val="535353"/>
                      </a:solidFill>
                      <a:prstDash val="solid"/>
                      <a:round/>
                      <a:headEnd type="none" w="med" len="med"/>
                      <a:tailEnd type="none" w="med" len="med"/>
                    </a:lnR>
                    <a:lnT w="25400">
                      <a:solidFill>
                        <a:srgbClr val="535353"/>
                      </a:solidFill>
                    </a:lnT>
                    <a:lnB w="25400" cap="flat" cmpd="sng" algn="ctr">
                      <a:solidFill>
                        <a:srgbClr val="535353"/>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Nanjing, China</a:t>
                      </a:r>
                    </a:p>
                  </a:txBody>
                  <a:tcPr marR="0" marT="0" marB="0" anchor="ctr" horzOverflow="overflow">
                    <a:lnL w="12700">
                      <a:solidFill>
                        <a:srgbClr val="535353"/>
                      </a:solidFill>
                    </a:lnL>
                    <a:lnR w="12700" cap="flat" cmpd="sng" algn="ctr">
                      <a:solidFill>
                        <a:srgbClr val="535353"/>
                      </a:solidFill>
                      <a:prstDash val="solid"/>
                      <a:round/>
                      <a:headEnd type="none" w="med" len="med"/>
                      <a:tailEnd type="none" w="med" len="med"/>
                    </a:lnR>
                    <a:lnT w="25400">
                      <a:solidFill>
                        <a:srgbClr val="535353"/>
                      </a:solidFill>
                    </a:lnT>
                    <a:lnB w="12700" cap="flat" cmpd="sng" algn="ctr">
                      <a:solidFill>
                        <a:srgbClr val="535353"/>
                      </a:solidFill>
                      <a:prstDash val="solid"/>
                      <a:round/>
                      <a:headEnd type="none" w="med" len="med"/>
                      <a:tailEnd type="none" w="med" len="med"/>
                    </a:lnB>
                    <a:noFill/>
                  </a:tcPr>
                </a:tc>
                <a:tc>
                  <a:txBody>
                    <a:bodyPr/>
                    <a:lstStyle/>
                    <a:p>
                      <a:pPr algn="l"/>
                      <a:r>
                        <a:rPr lang="en-US" sz="1400" dirty="0" smtClean="0">
                          <a:latin typeface="+mj-lt"/>
                        </a:rPr>
                        <a:t> yangbo59@huawei.com</a:t>
                      </a:r>
                      <a:endParaRPr sz="1400" dirty="0">
                        <a:latin typeface="+mj-lt"/>
                      </a:endParaRPr>
                    </a:p>
                  </a:txBody>
                  <a:tcPr marL="0" marR="0" marT="0" marB="0" anchor="ctr" horzOverflow="overflow">
                    <a:lnL w="12700" cap="flat" cmpd="sng" algn="ctr">
                      <a:solidFill>
                        <a:srgbClr val="535353"/>
                      </a:solidFill>
                      <a:prstDash val="solid"/>
                      <a:round/>
                      <a:headEnd type="none" w="med" len="med"/>
                      <a:tailEnd type="none" w="med" len="med"/>
                    </a:lnL>
                    <a:lnR w="25400">
                      <a:solidFill>
                        <a:srgbClr val="535353"/>
                      </a:solidFill>
                    </a:lnR>
                    <a:lnT w="25400" cap="flat" cmpd="sng" algn="ctr">
                      <a:solidFill>
                        <a:srgbClr val="535353"/>
                      </a:solidFill>
                      <a:prstDash val="solid"/>
                      <a:round/>
                      <a:headEnd type="none" w="med" len="med"/>
                      <a:tailEnd type="none" w="med" len="med"/>
                    </a:lnT>
                    <a:lnB w="12700" cap="flat" cmpd="sng" algn="ctr">
                      <a:solidFill>
                        <a:srgbClr val="535353"/>
                      </a:solidFill>
                      <a:prstDash val="solid"/>
                      <a:round/>
                      <a:headEnd type="none" w="med" len="med"/>
                      <a:tailEnd type="none" w="med" len="med"/>
                    </a:lnB>
                    <a:noFill/>
                  </a:tcPr>
                </a:tc>
                <a:extLst>
                  <a:ext uri="{0D108BD9-81ED-4DB2-BD59-A6C34878D82A}">
                    <a16:rowId xmlns:a16="http://schemas.microsoft.com/office/drawing/2014/main" xmlns="" val="10001"/>
                  </a:ext>
                </a:extLst>
              </a:tr>
              <a:tr h="493159">
                <a:tc>
                  <a:txBody>
                    <a:bodyPr/>
                    <a:lstStyle/>
                    <a:p>
                      <a:pPr algn="l"/>
                      <a:r>
                        <a:rPr lang="en-US" altLang="zh-CN" sz="1400" kern="1200" dirty="0" smtClean="0">
                          <a:solidFill>
                            <a:schemeClr val="tx1"/>
                          </a:solidFill>
                          <a:latin typeface="+mn-lt"/>
                          <a:ea typeface="+mn-ea"/>
                          <a:cs typeface="+mn-cs"/>
                        </a:rPr>
                        <a:t>Lily </a:t>
                      </a:r>
                      <a:r>
                        <a:rPr lang="en-US" altLang="zh-CN" sz="1400" kern="1200" dirty="0" err="1" smtClean="0">
                          <a:solidFill>
                            <a:schemeClr val="tx1"/>
                          </a:solidFill>
                          <a:latin typeface="+mn-lt"/>
                          <a:ea typeface="+mn-ea"/>
                          <a:cs typeface="+mn-cs"/>
                        </a:rPr>
                        <a:t>Yunping</a:t>
                      </a:r>
                      <a:r>
                        <a:rPr lang="en-US" altLang="zh-CN" sz="1400" kern="1200" dirty="0" smtClean="0">
                          <a:solidFill>
                            <a:schemeClr val="tx1"/>
                          </a:solidFill>
                          <a:latin typeface="+mn-lt"/>
                          <a:ea typeface="+mn-ea"/>
                          <a:cs typeface="+mn-cs"/>
                        </a:rPr>
                        <a:t>  </a:t>
                      </a:r>
                      <a:r>
                        <a:rPr lang="en-US" altLang="zh-CN" sz="1400" kern="1200" dirty="0" err="1" smtClean="0">
                          <a:solidFill>
                            <a:schemeClr val="tx1"/>
                          </a:solidFill>
                          <a:latin typeface="+mn-lt"/>
                          <a:ea typeface="+mn-ea"/>
                          <a:cs typeface="+mn-cs"/>
                        </a:rPr>
                        <a:t>Lyu</a:t>
                      </a:r>
                      <a:endParaRPr lang="en-US" altLang="zh-CN" sz="1400" kern="1200" dirty="0">
                        <a:solidFill>
                          <a:schemeClr val="tx1"/>
                        </a:solidFill>
                        <a:latin typeface="+mn-lt"/>
                        <a:ea typeface="+mn-ea"/>
                        <a:cs typeface="+mn-cs"/>
                      </a:endParaRPr>
                    </a:p>
                  </a:txBody>
                  <a:tcPr marR="0" marT="0" marB="0" anchor="ctr" horzOverflow="overflow">
                    <a:lnL w="25400">
                      <a:solidFill>
                        <a:srgbClr val="535353"/>
                      </a:solidFill>
                    </a:lnL>
                    <a:lnR w="12700">
                      <a:solidFill>
                        <a:srgbClr val="535353"/>
                      </a:solidFill>
                    </a:lnR>
                    <a:lnT w="12700">
                      <a:solidFill>
                        <a:srgbClr val="535353"/>
                      </a:solidFill>
                    </a:lnT>
                    <a:lnB w="12700">
                      <a:solidFill>
                        <a:srgbClr val="535353"/>
                      </a:solidFill>
                    </a:lnB>
                    <a:noFill/>
                  </a:tcPr>
                </a:tc>
                <a:tc vMerge="1">
                  <a:txBody>
                    <a:bodyPr/>
                    <a:lstStyle/>
                    <a:p>
                      <a:pPr algn="l">
                        <a:defRPr sz="1800"/>
                      </a:pPr>
                      <a:endParaRPr sz="1400" dirty="0">
                        <a:latin typeface="+mj-lt"/>
                      </a:endParaRPr>
                    </a:p>
                  </a:txBody>
                  <a:tcPr marL="0" marR="0" marT="0" marB="0" anchor="ctr" horzOverflow="overflow">
                    <a:lnL w="12700">
                      <a:solidFill>
                        <a:srgbClr val="535353"/>
                      </a:solidFill>
                    </a:lnL>
                    <a:lnR w="12700" cap="flat" cmpd="sng" algn="ctr">
                      <a:solidFill>
                        <a:srgbClr val="535353"/>
                      </a:solidFill>
                      <a:prstDash val="solid"/>
                      <a:round/>
                      <a:headEnd type="none" w="med" len="med"/>
                      <a:tailEnd type="none" w="med" len="med"/>
                    </a:lnR>
                    <a:lnT w="12700">
                      <a:solidFill>
                        <a:srgbClr val="535353"/>
                      </a:solidFill>
                    </a:lnT>
                    <a:lnB w="12700">
                      <a:solidFill>
                        <a:srgbClr val="535353"/>
                      </a:solid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Nanjing, China</a:t>
                      </a:r>
                    </a:p>
                  </a:txBody>
                  <a:tcPr marR="0" marT="0" marB="0" anchor="ctr" horzOverflow="overflow">
                    <a:lnL w="12700">
                      <a:solidFill>
                        <a:srgbClr val="535353"/>
                      </a:solidFill>
                    </a:lnL>
                    <a:lnR w="12700" cap="flat" cmpd="sng" algn="ctr">
                      <a:solidFill>
                        <a:srgbClr val="535353"/>
                      </a:solidFill>
                      <a:prstDash val="solid"/>
                      <a:round/>
                      <a:headEnd type="none" w="med" len="med"/>
                      <a:tailEnd type="none" w="med" len="med"/>
                    </a:lnR>
                    <a:lnT w="12700" cap="flat" cmpd="sng" algn="ctr">
                      <a:solidFill>
                        <a:srgbClr val="535353"/>
                      </a:solidFill>
                      <a:prstDash val="solid"/>
                      <a:round/>
                      <a:headEnd type="none" w="med" len="med"/>
                      <a:tailEnd type="none" w="med" len="med"/>
                    </a:lnT>
                    <a:lnB w="12700">
                      <a:solidFill>
                        <a:srgbClr val="535353"/>
                      </a:solidFill>
                    </a:lnB>
                    <a:noFill/>
                  </a:tcPr>
                </a:tc>
                <a:tc>
                  <a:txBody>
                    <a:bodyPr/>
                    <a:lstStyle/>
                    <a:p>
                      <a:pPr algn="l">
                        <a:defRPr sz="1800"/>
                      </a:pPr>
                      <a:r>
                        <a:rPr lang="en-US" sz="1400" dirty="0" smtClean="0">
                          <a:latin typeface="+mj-lt"/>
                        </a:rPr>
                        <a:t> lvyunping@huawei.com</a:t>
                      </a:r>
                      <a:endParaRPr sz="1400" dirty="0">
                        <a:latin typeface="+mj-lt"/>
                      </a:endParaRPr>
                    </a:p>
                  </a:txBody>
                  <a:tcPr marL="0" marR="0" marT="0" marB="0" anchor="ctr" horzOverflow="overflow">
                    <a:lnL w="12700" cap="flat" cmpd="sng" algn="ctr">
                      <a:solidFill>
                        <a:srgbClr val="535353"/>
                      </a:solidFill>
                      <a:prstDash val="solid"/>
                      <a:round/>
                      <a:headEnd type="none" w="med" len="med"/>
                      <a:tailEnd type="none" w="med" len="med"/>
                    </a:lnL>
                    <a:lnR w="25400">
                      <a:solidFill>
                        <a:srgbClr val="535353"/>
                      </a:solidFill>
                    </a:lnR>
                    <a:lnT w="12700" cap="flat" cmpd="sng" algn="ctr">
                      <a:solidFill>
                        <a:srgbClr val="535353"/>
                      </a:solidFill>
                      <a:prstDash val="solid"/>
                      <a:round/>
                      <a:headEnd type="none" w="med" len="med"/>
                      <a:tailEnd type="none" w="med" len="med"/>
                    </a:lnT>
                    <a:lnB w="12700" cap="flat" cmpd="sng" algn="ctr">
                      <a:solidFill>
                        <a:srgbClr val="535353"/>
                      </a:solidFill>
                      <a:prstDash val="solid"/>
                      <a:round/>
                      <a:headEnd type="none" w="med" len="med"/>
                      <a:tailEnd type="none" w="med" len="med"/>
                    </a:lnB>
                    <a:noFill/>
                  </a:tcPr>
                </a:tc>
                <a:extLst>
                  <a:ext uri="{0D108BD9-81ED-4DB2-BD59-A6C34878D82A}">
                    <a16:rowId xmlns:a16="http://schemas.microsoft.com/office/drawing/2014/main" xmlns="" val="10002"/>
                  </a:ext>
                </a:extLst>
              </a:tr>
              <a:tr h="493159">
                <a:tc>
                  <a:txBody>
                    <a:bodyPr/>
                    <a:lstStyle/>
                    <a:p>
                      <a:r>
                        <a:rPr lang="en-US" altLang="zh-CN" sz="1400" dirty="0" smtClean="0"/>
                        <a:t>Wayne Wei </a:t>
                      </a:r>
                      <a:r>
                        <a:rPr lang="en-US" altLang="zh-CN" sz="1400" dirty="0" err="1" smtClean="0"/>
                        <a:t>Qiu</a:t>
                      </a:r>
                      <a:endParaRPr lang="zh-CN" altLang="en-US" sz="1400" dirty="0"/>
                    </a:p>
                  </a:txBody>
                  <a:tcPr marR="0" marT="0" marB="0" anchor="ctr" horzOverflow="overflow">
                    <a:lnL w="25400">
                      <a:solidFill>
                        <a:srgbClr val="535353"/>
                      </a:solidFill>
                    </a:lnL>
                    <a:lnR w="12700">
                      <a:solidFill>
                        <a:srgbClr val="535353"/>
                      </a:solidFill>
                    </a:lnR>
                    <a:lnT w="12700" cap="flat" cmpd="sng" algn="ctr">
                      <a:solidFill>
                        <a:srgbClr val="535353"/>
                      </a:solidFill>
                      <a:prstDash val="solid"/>
                      <a:round/>
                      <a:headEnd type="none" w="med" len="med"/>
                      <a:tailEnd type="none" w="med" len="med"/>
                    </a:lnT>
                    <a:lnB w="12700">
                      <a:solidFill>
                        <a:srgbClr val="535353"/>
                      </a:solidFill>
                    </a:lnB>
                    <a:noFill/>
                  </a:tcPr>
                </a:tc>
                <a:tc vMerge="1">
                  <a:txBody>
                    <a:bodyPr/>
                    <a:lstStyle/>
                    <a:p>
                      <a:pPr algn="l"/>
                      <a:endParaRPr sz="1400" dirty="0">
                        <a:latin typeface="+mj-lt"/>
                      </a:endParaRPr>
                    </a:p>
                  </a:txBody>
                  <a:tcPr marL="0" marR="0" marT="0" marB="0" anchor="ctr" horzOverflow="overflow">
                    <a:lnL w="12700">
                      <a:solidFill>
                        <a:srgbClr val="535353"/>
                      </a:solidFill>
                    </a:lnL>
                    <a:lnR w="12700">
                      <a:solidFill>
                        <a:srgbClr val="535353"/>
                      </a:solidFill>
                    </a:lnR>
                    <a:lnT w="12700">
                      <a:solidFill>
                        <a:srgbClr val="535353"/>
                      </a:solidFill>
                    </a:lnT>
                    <a:lnB w="12700">
                      <a:solidFill>
                        <a:srgbClr val="535353"/>
                      </a:solidFill>
                    </a:lnB>
                    <a:noFill/>
                  </a:tcPr>
                </a:tc>
                <a:tc>
                  <a:txBody>
                    <a:bodyPr/>
                    <a:lstStyle/>
                    <a:p>
                      <a:r>
                        <a:rPr lang="en-US" altLang="zh-CN" sz="1400" dirty="0" smtClean="0"/>
                        <a:t>Nanjing, China</a:t>
                      </a:r>
                    </a:p>
                  </a:txBody>
                  <a:tcPr marR="0" marT="0" marB="0" anchor="ctr" horzOverflow="overflow">
                    <a:lnL w="12700">
                      <a:solidFill>
                        <a:srgbClr val="535353"/>
                      </a:solidFill>
                    </a:lnL>
                    <a:lnR w="12700" cap="flat" cmpd="sng" algn="ctr">
                      <a:solidFill>
                        <a:srgbClr val="535353"/>
                      </a:solidFill>
                      <a:prstDash val="solid"/>
                      <a:round/>
                      <a:headEnd type="none" w="med" len="med"/>
                      <a:tailEnd type="none" w="med" len="med"/>
                    </a:lnR>
                    <a:lnT w="12700" cap="flat" cmpd="sng" algn="ctr">
                      <a:solidFill>
                        <a:srgbClr val="535353"/>
                      </a:solidFill>
                      <a:prstDash val="solid"/>
                      <a:round/>
                      <a:headEnd type="none" w="med" len="med"/>
                      <a:tailEnd type="none" w="med" len="med"/>
                    </a:lnT>
                    <a:lnB w="12700">
                      <a:solidFill>
                        <a:srgbClr val="535353"/>
                      </a:solidFill>
                    </a:lnB>
                    <a:noFill/>
                  </a:tcPr>
                </a:tc>
                <a:tc>
                  <a:txBody>
                    <a:bodyPr/>
                    <a:lstStyle/>
                    <a:p>
                      <a:r>
                        <a:rPr lang="en-US" altLang="zh-CN" sz="1400" dirty="0" smtClean="0"/>
                        <a:t>wayne.qiuwei@huawei.com</a:t>
                      </a:r>
                      <a:endParaRPr lang="zh-CN" altLang="en-US" sz="1400" dirty="0"/>
                    </a:p>
                  </a:txBody>
                  <a:tcPr marL="0" marR="0" marT="0" marB="0" anchor="ctr" horzOverflow="overflow">
                    <a:lnL w="12700" cap="flat" cmpd="sng" algn="ctr">
                      <a:solidFill>
                        <a:srgbClr val="535353"/>
                      </a:solidFill>
                      <a:prstDash val="solid"/>
                      <a:round/>
                      <a:headEnd type="none" w="med" len="med"/>
                      <a:tailEnd type="none" w="med" len="med"/>
                    </a:lnL>
                    <a:lnR w="25400">
                      <a:solidFill>
                        <a:srgbClr val="535353"/>
                      </a:solidFill>
                    </a:lnR>
                    <a:lnT w="12700" cap="flat" cmpd="sng" algn="ctr">
                      <a:solidFill>
                        <a:srgbClr val="535353"/>
                      </a:solidFill>
                      <a:prstDash val="solid"/>
                      <a:round/>
                      <a:headEnd type="none" w="med" len="med"/>
                      <a:tailEnd type="none" w="med" len="med"/>
                    </a:lnT>
                    <a:lnB w="12700" cap="flat" cmpd="sng" algn="ctr">
                      <a:solidFill>
                        <a:srgbClr val="535353"/>
                      </a:solidFill>
                      <a:prstDash val="solid"/>
                      <a:round/>
                      <a:headEnd type="none" w="med" len="med"/>
                      <a:tailEnd type="none" w="med" len="med"/>
                    </a:lnB>
                    <a:noFill/>
                  </a:tcPr>
                </a:tc>
                <a:extLst>
                  <a:ext uri="{0D108BD9-81ED-4DB2-BD59-A6C34878D82A}">
                    <a16:rowId xmlns:a16="http://schemas.microsoft.com/office/drawing/2014/main" xmlns="" val="10003"/>
                  </a:ext>
                </a:extLst>
              </a:tr>
              <a:tr h="493159">
                <a:tc>
                  <a:txBody>
                    <a:bodyPr/>
                    <a:lstStyle/>
                    <a:p>
                      <a:pPr algn="l"/>
                      <a:endParaRPr sz="1400" dirty="0">
                        <a:latin typeface="+mj-lt"/>
                      </a:endParaRPr>
                    </a:p>
                  </a:txBody>
                  <a:tcPr marR="0" marT="0" marB="0" anchor="ctr" horzOverflow="overflow">
                    <a:lnL w="25400">
                      <a:solidFill>
                        <a:srgbClr val="535353"/>
                      </a:solidFill>
                    </a:lnL>
                    <a:lnR w="12700">
                      <a:solidFill>
                        <a:srgbClr val="535353"/>
                      </a:solidFill>
                    </a:lnR>
                    <a:lnT w="12700" cap="flat" cmpd="sng" algn="ctr">
                      <a:solidFill>
                        <a:srgbClr val="535353"/>
                      </a:solidFill>
                      <a:prstDash val="solid"/>
                      <a:round/>
                      <a:headEnd type="none" w="med" len="med"/>
                      <a:tailEnd type="none" w="med" len="med"/>
                    </a:lnT>
                    <a:lnB w="25400">
                      <a:solidFill>
                        <a:srgbClr val="535353"/>
                      </a:solidFill>
                    </a:lnB>
                    <a:noFill/>
                  </a:tcPr>
                </a:tc>
                <a:tc vMerge="1">
                  <a:txBody>
                    <a:bodyPr/>
                    <a:lstStyle/>
                    <a:p>
                      <a:pPr algn="l"/>
                      <a:endParaRPr sz="1400" dirty="0">
                        <a:latin typeface="+mj-lt"/>
                      </a:endParaRPr>
                    </a:p>
                  </a:txBody>
                  <a:tcPr marL="0" marR="0" marT="0" marB="0" anchor="ctr" horzOverflow="overflow">
                    <a:lnL w="12700">
                      <a:solidFill>
                        <a:srgbClr val="535353"/>
                      </a:solidFill>
                    </a:lnL>
                    <a:lnR w="12700">
                      <a:solidFill>
                        <a:srgbClr val="535353"/>
                      </a:solidFill>
                    </a:lnR>
                    <a:lnT w="12700">
                      <a:solidFill>
                        <a:srgbClr val="535353"/>
                      </a:solidFill>
                    </a:lnT>
                    <a:lnB w="25400">
                      <a:solidFill>
                        <a:srgbClr val="535353"/>
                      </a:solidFill>
                    </a:lnB>
                    <a:noFill/>
                  </a:tcPr>
                </a:tc>
                <a:tc>
                  <a:txBody>
                    <a:bodyPr/>
                    <a:lstStyle/>
                    <a:p>
                      <a:pPr lvl="0" algn="l"/>
                      <a:endParaRPr lang="en-US" sz="1400" kern="1200" dirty="0">
                        <a:solidFill>
                          <a:schemeClr val="tx1"/>
                        </a:solidFill>
                        <a:latin typeface="+mn-lt"/>
                        <a:ea typeface="+mn-ea"/>
                        <a:cs typeface="+mn-cs"/>
                      </a:endParaRPr>
                    </a:p>
                  </a:txBody>
                  <a:tcPr marR="0" marT="0" marB="0" anchor="ctr" horzOverflow="overflow">
                    <a:lnL w="12700">
                      <a:solidFill>
                        <a:srgbClr val="535353"/>
                      </a:solidFill>
                    </a:lnL>
                    <a:lnR w="12700">
                      <a:solidFill>
                        <a:srgbClr val="535353"/>
                      </a:solidFill>
                    </a:lnR>
                    <a:lnT w="12700">
                      <a:solidFill>
                        <a:srgbClr val="535353"/>
                      </a:solidFill>
                    </a:lnT>
                    <a:lnB w="25400">
                      <a:solidFill>
                        <a:srgbClr val="535353"/>
                      </a:solidFill>
                    </a:lnB>
                    <a:noFill/>
                  </a:tcPr>
                </a:tc>
                <a:tc>
                  <a:txBody>
                    <a:bodyPr/>
                    <a:lstStyle/>
                    <a:p>
                      <a:pPr algn="l"/>
                      <a:endParaRPr sz="1400" dirty="0">
                        <a:latin typeface="+mj-lt"/>
                      </a:endParaRPr>
                    </a:p>
                  </a:txBody>
                  <a:tcPr marL="0" marR="0" marT="0" marB="0" anchor="ctr" horzOverflow="overflow">
                    <a:lnL w="12700" cap="flat" cmpd="sng" algn="ctr">
                      <a:solidFill>
                        <a:srgbClr val="535353"/>
                      </a:solidFill>
                      <a:prstDash val="solid"/>
                      <a:round/>
                      <a:headEnd type="none" w="med" len="med"/>
                      <a:tailEnd type="none" w="med" len="med"/>
                    </a:lnL>
                    <a:lnR w="25400">
                      <a:solidFill>
                        <a:srgbClr val="535353"/>
                      </a:solidFill>
                    </a:lnR>
                    <a:lnT w="12700" cap="flat" cmpd="sng" algn="ctr">
                      <a:solidFill>
                        <a:srgbClr val="535353"/>
                      </a:solidFill>
                      <a:prstDash val="solid"/>
                      <a:round/>
                      <a:headEnd type="none" w="med" len="med"/>
                      <a:tailEnd type="none" w="med" len="med"/>
                    </a:lnT>
                    <a:lnB w="25400">
                      <a:solidFill>
                        <a:srgbClr val="535353"/>
                      </a:solidFill>
                    </a:lnB>
                    <a:noFill/>
                  </a:tcPr>
                </a:tc>
                <a:extLst>
                  <a:ext uri="{0D108BD9-81ED-4DB2-BD59-A6C34878D82A}">
                    <a16:rowId xmlns:a16="http://schemas.microsoft.com/office/drawing/2014/main" xmlns="" val="10004"/>
                  </a:ext>
                </a:extLst>
              </a:tr>
            </a:tbl>
          </a:graphicData>
        </a:graphic>
      </p:graphicFrame>
      <p:sp>
        <p:nvSpPr>
          <p:cNvPr id="3" name="日期占位符 2"/>
          <p:cNvSpPr>
            <a:spLocks noGrp="1"/>
          </p:cNvSpPr>
          <p:nvPr>
            <p:ph type="dt" sz="half" idx="10"/>
          </p:nvPr>
        </p:nvSpPr>
        <p:spPr>
          <a:xfrm>
            <a:off x="696913" y="332601"/>
            <a:ext cx="1579600" cy="276999"/>
          </a:xfrm>
        </p:spPr>
        <p:txBody>
          <a:bodyPr/>
          <a:lstStyle/>
          <a:p>
            <a:pPr>
              <a:defRPr/>
            </a:pPr>
            <a:r>
              <a:rPr lang="en-US" altLang="zh-CN" dirty="0" smtClean="0"/>
              <a:t>September 2020</a:t>
            </a:r>
            <a:endParaRPr lang="en-GB"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3" y="620688"/>
            <a:ext cx="7772400" cy="1066800"/>
          </a:xfrm>
        </p:spPr>
        <p:txBody>
          <a:bodyPr/>
          <a:lstStyle/>
          <a:p>
            <a:r>
              <a:rPr lang="en-US" altLang="zh-CN" dirty="0" smtClean="0"/>
              <a:t>Coexistence with Pre-EHT STAs</a:t>
            </a:r>
            <a:endParaRPr lang="zh-CN" altLang="en-US" dirty="0"/>
          </a:p>
        </p:txBody>
      </p:sp>
      <p:sp>
        <p:nvSpPr>
          <p:cNvPr id="3" name="Content Placeholder 2"/>
          <p:cNvSpPr>
            <a:spLocks noGrp="1"/>
          </p:cNvSpPr>
          <p:nvPr>
            <p:ph idx="1"/>
          </p:nvPr>
        </p:nvSpPr>
        <p:spPr>
          <a:xfrm>
            <a:off x="611560" y="1635560"/>
            <a:ext cx="8280920" cy="4745768"/>
          </a:xfrm>
        </p:spPr>
        <p:txBody>
          <a:bodyPr/>
          <a:lstStyle/>
          <a:p>
            <a:pPr lvl="0"/>
            <a:r>
              <a:rPr lang="en-US" sz="2000" dirty="0" smtClean="0"/>
              <a:t>In an actual WLAN network, both EHT and pre-EHT STAs may exist. It’s not fair and not helpful to mute EHT STAs only.</a:t>
            </a:r>
          </a:p>
          <a:p>
            <a:pPr lvl="0"/>
            <a:r>
              <a:rPr lang="en-US" sz="2000" dirty="0" smtClean="0"/>
              <a:t>Quiet element can be used with a new defined resource reservation element when both EHT and pre-EHT STAs need to be muted.</a:t>
            </a:r>
          </a:p>
          <a:p>
            <a:pPr lvl="1"/>
            <a:r>
              <a:rPr lang="en-US" sz="1600" dirty="0" smtClean="0"/>
              <a:t>Multiple Quiet elements can setup/release reserved resources as shown in previous pages</a:t>
            </a:r>
          </a:p>
          <a:p>
            <a:pPr lvl="1"/>
            <a:r>
              <a:rPr lang="en-US" sz="1600" dirty="0" smtClean="0"/>
              <a:t>Resource reservation element is used to notify EHT STA which traffic is allowed to transmit</a:t>
            </a:r>
          </a:p>
          <a:p>
            <a:pPr lvl="1"/>
            <a:r>
              <a:rPr lang="en-US" sz="1600" dirty="0" smtClean="0"/>
              <a:t>Pre-EHT STAs are muted by Quiet elements</a:t>
            </a:r>
          </a:p>
          <a:p>
            <a:pPr lvl="1"/>
            <a:r>
              <a:rPr lang="en-US" sz="1600" dirty="0" smtClean="0"/>
              <a:t>EHT STAs without the traffic specified in RR element are also muted</a:t>
            </a:r>
          </a:p>
          <a:p>
            <a:pPr lvl="1"/>
            <a:r>
              <a:rPr lang="en-US" sz="1600" dirty="0" smtClean="0"/>
              <a:t>EHT STAs with the traffic </a:t>
            </a:r>
            <a:r>
              <a:rPr lang="en-US" altLang="zh-CN" sz="1600" dirty="0"/>
              <a:t>specified in RR element </a:t>
            </a:r>
            <a:r>
              <a:rPr lang="en-US" altLang="zh-CN" sz="1600" dirty="0" smtClean="0"/>
              <a:t>can access channel to transmit</a:t>
            </a:r>
          </a:p>
          <a:p>
            <a:r>
              <a:rPr lang="en-US" sz="2000" dirty="0" smtClean="0"/>
              <a:t>Resource reservation element should have a short variant when used together with quiet elements</a:t>
            </a:r>
          </a:p>
          <a:p>
            <a:pPr lvl="1"/>
            <a:r>
              <a:rPr lang="en-US" sz="1600" dirty="0" smtClean="0"/>
              <a:t>STAs can obtain the information(like resource reservation period, offset, </a:t>
            </a:r>
            <a:r>
              <a:rPr lang="en-US" altLang="zh-CN" sz="1600" dirty="0" smtClean="0"/>
              <a:t>interval, duration) from quiet elements. It would be redundant to include those information in resource reservation element.</a:t>
            </a:r>
          </a:p>
          <a:p>
            <a:pPr lvl="1"/>
            <a:endParaRPr lang="en-US" sz="1800" dirty="0"/>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a:t>Slide </a:t>
            </a:r>
            <a:fld id="{6D24465E-2B0A-4D96-BA39-EC98956D452B}" type="slidenum">
              <a:rPr lang="en-GB" altLang="en-US" smtClean="0"/>
              <a:pPr>
                <a:defRPr/>
              </a:pPr>
              <a:t>10</a:t>
            </a:fld>
            <a:endParaRPr lang="en-GB" altLang="en-US"/>
          </a:p>
        </p:txBody>
      </p:sp>
      <p:sp>
        <p:nvSpPr>
          <p:cNvPr id="7" name="日期占位符 6"/>
          <p:cNvSpPr>
            <a:spLocks noGrp="1"/>
          </p:cNvSpPr>
          <p:nvPr>
            <p:ph type="dt" sz="half" idx="10"/>
          </p:nvPr>
        </p:nvSpPr>
        <p:spPr>
          <a:xfrm>
            <a:off x="696913" y="332601"/>
            <a:ext cx="1579600" cy="276999"/>
          </a:xfrm>
        </p:spPr>
        <p:txBody>
          <a:bodyPr/>
          <a:lstStyle/>
          <a:p>
            <a:pPr>
              <a:defRPr/>
            </a:pPr>
            <a:r>
              <a:rPr lang="en-US" altLang="zh-CN" dirty="0"/>
              <a:t>September 2020</a:t>
            </a:r>
            <a:endParaRPr lang="en-GB" altLang="en-US" dirty="0"/>
          </a:p>
        </p:txBody>
      </p:sp>
    </p:spTree>
    <p:extLst>
      <p:ext uri="{BB962C8B-B14F-4D97-AF65-F5344CB8AC3E}">
        <p14:creationId xmlns:p14="http://schemas.microsoft.com/office/powerpoint/2010/main" val="3261788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784976" cy="1411841"/>
          </a:xfrm>
        </p:spPr>
        <p:txBody>
          <a:bodyPr/>
          <a:lstStyle/>
          <a:p>
            <a:r>
              <a:rPr lang="en-US" altLang="zh-CN" dirty="0" smtClean="0"/>
              <a:t>Support of Non-periodic Burst Traffic</a:t>
            </a:r>
            <a:endParaRPr lang="zh-CN" altLang="en-US" dirty="0"/>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dirty="0"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a:t>Slide </a:t>
            </a:r>
            <a:fld id="{6D24465E-2B0A-4D96-BA39-EC98956D452B}" type="slidenum">
              <a:rPr lang="en-GB" altLang="en-US" smtClean="0"/>
              <a:pPr>
                <a:defRPr/>
              </a:pPr>
              <a:t>11</a:t>
            </a:fld>
            <a:endParaRPr lang="en-GB" altLang="en-US"/>
          </a:p>
        </p:txBody>
      </p:sp>
      <p:sp>
        <p:nvSpPr>
          <p:cNvPr id="7" name="日期占位符 6"/>
          <p:cNvSpPr>
            <a:spLocks noGrp="1"/>
          </p:cNvSpPr>
          <p:nvPr>
            <p:ph type="dt" sz="half" idx="10"/>
          </p:nvPr>
        </p:nvSpPr>
        <p:spPr>
          <a:xfrm>
            <a:off x="696913" y="332601"/>
            <a:ext cx="1579600" cy="276999"/>
          </a:xfrm>
        </p:spPr>
        <p:txBody>
          <a:bodyPr/>
          <a:lstStyle/>
          <a:p>
            <a:pPr>
              <a:defRPr/>
            </a:pPr>
            <a:r>
              <a:rPr lang="en-US" altLang="zh-CN" dirty="0" smtClean="0"/>
              <a:t>September 2020</a:t>
            </a:r>
            <a:endParaRPr lang="en-GB" altLang="en-US" dirty="0"/>
          </a:p>
        </p:txBody>
      </p:sp>
      <p:sp>
        <p:nvSpPr>
          <p:cNvPr id="3" name="文本框 2"/>
          <p:cNvSpPr txBox="1"/>
          <p:nvPr/>
        </p:nvSpPr>
        <p:spPr>
          <a:xfrm>
            <a:off x="755576" y="1571308"/>
            <a:ext cx="7776864" cy="1569660"/>
          </a:xfrm>
          <a:prstGeom prst="rect">
            <a:avLst/>
          </a:prstGeom>
          <a:noFill/>
        </p:spPr>
        <p:txBody>
          <a:bodyPr wrap="square" rtlCol="0">
            <a:spAutoFit/>
          </a:bodyPr>
          <a:lstStyle/>
          <a:p>
            <a:pPr marL="285750" indent="-285750">
              <a:buFont typeface="Arial" panose="020B0604020202020204" pitchFamily="34" charset="0"/>
              <a:buChar char="•"/>
            </a:pPr>
            <a:r>
              <a:rPr lang="en-US" altLang="zh-CN" sz="1600" dirty="0" smtClean="0"/>
              <a:t>Recall the low latency traffics defined in[2], 7 use cases with different traffic models are discussed , which are real-time mobile gaming, cloud gaming, real-time video, equipment control, human safety, haptic technology, drone control separately.</a:t>
            </a:r>
            <a:r>
              <a:rPr lang="zh-CN" altLang="en-US" sz="1600" dirty="0" smtClean="0"/>
              <a:t> </a:t>
            </a:r>
            <a:r>
              <a:rPr lang="en-US" altLang="zh-CN" sz="1600" dirty="0" smtClean="0"/>
              <a:t>Many of them have non-periodic low latency traffics.</a:t>
            </a:r>
          </a:p>
          <a:p>
            <a:pPr marL="285750" indent="-285750">
              <a:buFont typeface="Arial" panose="020B0604020202020204" pitchFamily="34" charset="0"/>
              <a:buChar char="•"/>
            </a:pPr>
            <a:r>
              <a:rPr lang="en-US" altLang="zh-CN" sz="1600" b="1" dirty="0" smtClean="0"/>
              <a:t>Extendable duration </a:t>
            </a:r>
            <a:r>
              <a:rPr lang="en-US" altLang="zh-CN" sz="1600" dirty="0" smtClean="0"/>
              <a:t>of reserved resource could be included to balance between efficiency and burst traffic </a:t>
            </a:r>
            <a:r>
              <a:rPr lang="en-US" altLang="zh-CN" sz="1600" dirty="0" err="1" smtClean="0"/>
              <a:t>QoS</a:t>
            </a:r>
            <a:r>
              <a:rPr lang="en-US" altLang="zh-CN" sz="1600" dirty="0" smtClean="0"/>
              <a:t>.</a:t>
            </a:r>
          </a:p>
        </p:txBody>
      </p:sp>
      <p:grpSp>
        <p:nvGrpSpPr>
          <p:cNvPr id="12" name="组合 11"/>
          <p:cNvGrpSpPr/>
          <p:nvPr/>
        </p:nvGrpSpPr>
        <p:grpSpPr>
          <a:xfrm>
            <a:off x="1030749" y="3212976"/>
            <a:ext cx="7429683" cy="1872208"/>
            <a:chOff x="683568" y="3140968"/>
            <a:chExt cx="7776864" cy="2086491"/>
          </a:xfrm>
        </p:grpSpPr>
        <p:sp>
          <p:nvSpPr>
            <p:cNvPr id="36" name="矩形 35"/>
            <p:cNvSpPr/>
            <p:nvPr/>
          </p:nvSpPr>
          <p:spPr bwMode="auto">
            <a:xfrm>
              <a:off x="1043608" y="3645024"/>
              <a:ext cx="72008" cy="648072"/>
            </a:xfrm>
            <a:prstGeom prst="rect">
              <a:avLst/>
            </a:prstGeom>
            <a:solidFill>
              <a:schemeClr val="tx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7" name="矩形 36"/>
            <p:cNvSpPr/>
            <p:nvPr/>
          </p:nvSpPr>
          <p:spPr bwMode="auto">
            <a:xfrm>
              <a:off x="7884368" y="3645024"/>
              <a:ext cx="72008" cy="648072"/>
            </a:xfrm>
            <a:prstGeom prst="rect">
              <a:avLst/>
            </a:prstGeom>
            <a:solidFill>
              <a:schemeClr val="tx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8" name="矩形 37"/>
            <p:cNvSpPr/>
            <p:nvPr/>
          </p:nvSpPr>
          <p:spPr bwMode="auto">
            <a:xfrm>
              <a:off x="1259632" y="3717032"/>
              <a:ext cx="2160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9" name="矩形 38"/>
            <p:cNvSpPr/>
            <p:nvPr/>
          </p:nvSpPr>
          <p:spPr bwMode="auto">
            <a:xfrm>
              <a:off x="3635896" y="3717032"/>
              <a:ext cx="2160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40" name="矩形 39"/>
            <p:cNvSpPr/>
            <p:nvPr/>
          </p:nvSpPr>
          <p:spPr bwMode="auto">
            <a:xfrm>
              <a:off x="5940152" y="3717032"/>
              <a:ext cx="2160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41" name="文本框 40"/>
            <p:cNvSpPr txBox="1"/>
            <p:nvPr/>
          </p:nvSpPr>
          <p:spPr>
            <a:xfrm>
              <a:off x="697027" y="3381717"/>
              <a:ext cx="720080" cy="276999"/>
            </a:xfrm>
            <a:prstGeom prst="rect">
              <a:avLst/>
            </a:prstGeom>
            <a:noFill/>
          </p:spPr>
          <p:txBody>
            <a:bodyPr wrap="square" rtlCol="0">
              <a:spAutoFit/>
            </a:bodyPr>
            <a:lstStyle/>
            <a:p>
              <a:pPr algn="ctr"/>
              <a:r>
                <a:rPr lang="en-US" altLang="zh-CN" dirty="0" smtClean="0"/>
                <a:t>TBTT</a:t>
              </a:r>
              <a:endParaRPr lang="zh-CN" altLang="en-US" dirty="0"/>
            </a:p>
          </p:txBody>
        </p:sp>
        <p:sp>
          <p:nvSpPr>
            <p:cNvPr id="42" name="文本框 41"/>
            <p:cNvSpPr txBox="1"/>
            <p:nvPr/>
          </p:nvSpPr>
          <p:spPr>
            <a:xfrm>
              <a:off x="7524328" y="3381717"/>
              <a:ext cx="720080" cy="276999"/>
            </a:xfrm>
            <a:prstGeom prst="rect">
              <a:avLst/>
            </a:prstGeom>
            <a:noFill/>
          </p:spPr>
          <p:txBody>
            <a:bodyPr wrap="square" rtlCol="0">
              <a:spAutoFit/>
            </a:bodyPr>
            <a:lstStyle/>
            <a:p>
              <a:pPr algn="ctr"/>
              <a:r>
                <a:rPr lang="en-US" altLang="zh-CN" dirty="0" smtClean="0"/>
                <a:t>TBTT</a:t>
              </a:r>
              <a:endParaRPr lang="zh-CN" altLang="en-US" dirty="0"/>
            </a:p>
          </p:txBody>
        </p:sp>
        <p:cxnSp>
          <p:nvCxnSpPr>
            <p:cNvPr id="46" name="直接连接符 45"/>
            <p:cNvCxnSpPr/>
            <p:nvPr/>
          </p:nvCxnSpPr>
          <p:spPr bwMode="auto">
            <a:xfrm>
              <a:off x="827584" y="4293096"/>
              <a:ext cx="7632848"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49" name="矩形 48"/>
            <p:cNvSpPr/>
            <p:nvPr/>
          </p:nvSpPr>
          <p:spPr bwMode="auto">
            <a:xfrm>
              <a:off x="8100392" y="3717032"/>
              <a:ext cx="2160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65" name="矩形 64"/>
            <p:cNvSpPr/>
            <p:nvPr/>
          </p:nvSpPr>
          <p:spPr bwMode="auto">
            <a:xfrm>
              <a:off x="3851920" y="3717032"/>
              <a:ext cx="432048" cy="576064"/>
            </a:xfrm>
            <a:prstGeom prst="rect">
              <a:avLst/>
            </a:prstGeom>
            <a:solidFill>
              <a:srgbClr val="B489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6" name="文本框 5"/>
            <p:cNvSpPr txBox="1"/>
            <p:nvPr/>
          </p:nvSpPr>
          <p:spPr>
            <a:xfrm>
              <a:off x="683568" y="4581128"/>
              <a:ext cx="1800200" cy="646331"/>
            </a:xfrm>
            <a:prstGeom prst="rect">
              <a:avLst/>
            </a:prstGeom>
            <a:noFill/>
          </p:spPr>
          <p:txBody>
            <a:bodyPr wrap="square" rtlCol="0">
              <a:spAutoFit/>
            </a:bodyPr>
            <a:lstStyle/>
            <a:p>
              <a:r>
                <a:rPr lang="en-US" altLang="zh-CN" dirty="0" smtClean="0"/>
                <a:t>Regular resource reservation variant carried in Beacon frame</a:t>
              </a:r>
              <a:endParaRPr lang="zh-CN" altLang="en-US" dirty="0"/>
            </a:p>
          </p:txBody>
        </p:sp>
        <p:sp>
          <p:nvSpPr>
            <p:cNvPr id="66" name="文本框 65"/>
            <p:cNvSpPr txBox="1"/>
            <p:nvPr/>
          </p:nvSpPr>
          <p:spPr>
            <a:xfrm>
              <a:off x="3419872" y="4581128"/>
              <a:ext cx="1656184" cy="646331"/>
            </a:xfrm>
            <a:prstGeom prst="rect">
              <a:avLst/>
            </a:prstGeom>
            <a:noFill/>
          </p:spPr>
          <p:txBody>
            <a:bodyPr wrap="square" rtlCol="0">
              <a:spAutoFit/>
            </a:bodyPr>
            <a:lstStyle/>
            <a:p>
              <a:r>
                <a:rPr lang="en-US" altLang="zh-CN" dirty="0" smtClean="0"/>
                <a:t>temp resource reservation variant carried in action frame</a:t>
              </a:r>
              <a:endParaRPr lang="zh-CN" altLang="en-US" dirty="0"/>
            </a:p>
          </p:txBody>
        </p:sp>
        <p:cxnSp>
          <p:nvCxnSpPr>
            <p:cNvPr id="9" name="直接箭头连接符 8"/>
            <p:cNvCxnSpPr/>
            <p:nvPr/>
          </p:nvCxnSpPr>
          <p:spPr bwMode="auto">
            <a:xfrm flipV="1">
              <a:off x="3851920" y="4365104"/>
              <a:ext cx="0" cy="216024"/>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67" name="直接箭头连接符 66"/>
            <p:cNvCxnSpPr/>
            <p:nvPr/>
          </p:nvCxnSpPr>
          <p:spPr bwMode="auto">
            <a:xfrm flipV="1">
              <a:off x="1087041" y="4365104"/>
              <a:ext cx="0" cy="216024"/>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71" name="直接箭头连接符 70"/>
            <p:cNvCxnSpPr/>
            <p:nvPr/>
          </p:nvCxnSpPr>
          <p:spPr bwMode="auto">
            <a:xfrm>
              <a:off x="5786611" y="3645024"/>
              <a:ext cx="144016"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72" name="直接连接符 71"/>
            <p:cNvCxnSpPr/>
            <p:nvPr/>
          </p:nvCxnSpPr>
          <p:spPr bwMode="auto">
            <a:xfrm>
              <a:off x="5940152" y="3573016"/>
              <a:ext cx="0" cy="144016"/>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73" name="直接连接符 72"/>
            <p:cNvCxnSpPr/>
            <p:nvPr/>
          </p:nvCxnSpPr>
          <p:spPr bwMode="auto">
            <a:xfrm>
              <a:off x="6156176" y="3573016"/>
              <a:ext cx="0" cy="144016"/>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76" name="直接箭头连接符 75"/>
            <p:cNvCxnSpPr/>
            <p:nvPr/>
          </p:nvCxnSpPr>
          <p:spPr bwMode="auto">
            <a:xfrm>
              <a:off x="6156176" y="3645024"/>
              <a:ext cx="144016" cy="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sp>
          <p:nvSpPr>
            <p:cNvPr id="77" name="文本框 76"/>
            <p:cNvSpPr txBox="1"/>
            <p:nvPr/>
          </p:nvSpPr>
          <p:spPr>
            <a:xfrm>
              <a:off x="5436096" y="3256409"/>
              <a:ext cx="1277094" cy="276999"/>
            </a:xfrm>
            <a:prstGeom prst="rect">
              <a:avLst/>
            </a:prstGeom>
            <a:noFill/>
          </p:spPr>
          <p:txBody>
            <a:bodyPr wrap="square" rtlCol="0">
              <a:spAutoFit/>
            </a:bodyPr>
            <a:lstStyle/>
            <a:p>
              <a:pPr algn="ctr"/>
              <a:r>
                <a:rPr lang="en-US" altLang="zh-CN" dirty="0"/>
                <a:t>r</a:t>
              </a:r>
              <a:r>
                <a:rPr lang="en-US" altLang="zh-CN" dirty="0" smtClean="0"/>
                <a:t>egular duration</a:t>
              </a:r>
              <a:endParaRPr lang="zh-CN" altLang="en-US" dirty="0"/>
            </a:p>
          </p:txBody>
        </p:sp>
        <p:sp>
          <p:nvSpPr>
            <p:cNvPr id="80" name="文本框 79"/>
            <p:cNvSpPr txBox="1"/>
            <p:nvPr/>
          </p:nvSpPr>
          <p:spPr>
            <a:xfrm>
              <a:off x="3131840" y="3140968"/>
              <a:ext cx="1728192" cy="461665"/>
            </a:xfrm>
            <a:prstGeom prst="rect">
              <a:avLst/>
            </a:prstGeom>
            <a:noFill/>
          </p:spPr>
          <p:txBody>
            <a:bodyPr wrap="square" rtlCol="0">
              <a:spAutoFit/>
            </a:bodyPr>
            <a:lstStyle/>
            <a:p>
              <a:pPr algn="ctr"/>
              <a:r>
                <a:rPr lang="en-US" altLang="zh-CN" dirty="0" smtClean="0"/>
                <a:t>extended duration for burst traffic</a:t>
              </a:r>
              <a:endParaRPr lang="zh-CN" altLang="en-US" dirty="0"/>
            </a:p>
          </p:txBody>
        </p:sp>
        <p:cxnSp>
          <p:nvCxnSpPr>
            <p:cNvPr id="81" name="直接箭头连接符 80"/>
            <p:cNvCxnSpPr/>
            <p:nvPr/>
          </p:nvCxnSpPr>
          <p:spPr bwMode="auto">
            <a:xfrm>
              <a:off x="3491880" y="3645024"/>
              <a:ext cx="144016"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82" name="直接连接符 81"/>
            <p:cNvCxnSpPr/>
            <p:nvPr/>
          </p:nvCxnSpPr>
          <p:spPr bwMode="auto">
            <a:xfrm>
              <a:off x="3635896" y="3573016"/>
              <a:ext cx="0" cy="144016"/>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83" name="直接连接符 82"/>
            <p:cNvCxnSpPr/>
            <p:nvPr/>
          </p:nvCxnSpPr>
          <p:spPr bwMode="auto">
            <a:xfrm>
              <a:off x="4283968" y="3573016"/>
              <a:ext cx="0" cy="144016"/>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84" name="直接箭头连接符 83"/>
            <p:cNvCxnSpPr/>
            <p:nvPr/>
          </p:nvCxnSpPr>
          <p:spPr bwMode="auto">
            <a:xfrm>
              <a:off x="4283968" y="3645024"/>
              <a:ext cx="144016" cy="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grpSp>
      <p:sp>
        <p:nvSpPr>
          <p:cNvPr id="88" name="文本框 87"/>
          <p:cNvSpPr txBox="1"/>
          <p:nvPr/>
        </p:nvSpPr>
        <p:spPr>
          <a:xfrm>
            <a:off x="827584" y="5301208"/>
            <a:ext cx="7776864" cy="1077218"/>
          </a:xfrm>
          <a:prstGeom prst="rect">
            <a:avLst/>
          </a:prstGeom>
          <a:noFill/>
        </p:spPr>
        <p:txBody>
          <a:bodyPr wrap="square" rtlCol="0">
            <a:spAutoFit/>
          </a:bodyPr>
          <a:lstStyle/>
          <a:p>
            <a:pPr marL="285750" indent="-285750">
              <a:buFont typeface="Arial" panose="020B0604020202020204" pitchFamily="34" charset="0"/>
              <a:buChar char="•"/>
            </a:pPr>
            <a:r>
              <a:rPr lang="en-US" altLang="zh-CN" sz="1600" dirty="0" smtClean="0"/>
              <a:t>Regular duration could be setup according to the statistic characters of non-periodic traffic, for example average amount of traffic, 2 sigma amount of traffic, etc.</a:t>
            </a:r>
          </a:p>
          <a:p>
            <a:pPr marL="285750" indent="-285750">
              <a:buFont typeface="Arial" panose="020B0604020202020204" pitchFamily="34" charset="0"/>
              <a:buChar char="•"/>
            </a:pPr>
            <a:r>
              <a:rPr lang="en-US" altLang="zh-CN" sz="1600" dirty="0" smtClean="0"/>
              <a:t>Extended duration is setup by a temp resource reservation variant carried in an action frame sent by AP according to amount of burst traffics and unexpected interference.</a:t>
            </a:r>
            <a:endParaRPr lang="zh-CN" altLang="en-US" sz="1600" dirty="0"/>
          </a:p>
        </p:txBody>
      </p:sp>
    </p:spTree>
    <p:extLst>
      <p:ext uri="{BB962C8B-B14F-4D97-AF65-F5344CB8AC3E}">
        <p14:creationId xmlns:p14="http://schemas.microsoft.com/office/powerpoint/2010/main" val="34308846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3" y="620688"/>
            <a:ext cx="7772400" cy="1066800"/>
          </a:xfrm>
        </p:spPr>
        <p:txBody>
          <a:bodyPr/>
          <a:lstStyle/>
          <a:p>
            <a:r>
              <a:rPr lang="en-US" altLang="zh-CN" dirty="0" smtClean="0"/>
              <a:t>Influence on standard work</a:t>
            </a:r>
            <a:endParaRPr lang="zh-CN" altLang="en-US" dirty="0"/>
          </a:p>
        </p:txBody>
      </p:sp>
      <p:sp>
        <p:nvSpPr>
          <p:cNvPr id="3" name="Content Placeholder 2"/>
          <p:cNvSpPr>
            <a:spLocks noGrp="1"/>
          </p:cNvSpPr>
          <p:nvPr>
            <p:ph idx="1"/>
          </p:nvPr>
        </p:nvSpPr>
        <p:spPr>
          <a:xfrm>
            <a:off x="611560" y="1635560"/>
            <a:ext cx="8280920" cy="4745768"/>
          </a:xfrm>
        </p:spPr>
        <p:txBody>
          <a:bodyPr/>
          <a:lstStyle/>
          <a:p>
            <a:pPr lvl="0"/>
            <a:r>
              <a:rPr lang="en-US" sz="2000" dirty="0" smtClean="0"/>
              <a:t>Resource reservation mechanism is a very simple and effective design which is consistent with previous version of standard.</a:t>
            </a:r>
          </a:p>
          <a:p>
            <a:pPr lvl="1"/>
            <a:r>
              <a:rPr lang="en-US" altLang="zh-CN" sz="1600" dirty="0" smtClean="0"/>
              <a:t>Quiet element has already been introduced in existing standard.</a:t>
            </a:r>
          </a:p>
          <a:p>
            <a:pPr lvl="1"/>
            <a:r>
              <a:rPr lang="en-US" altLang="zh-CN" sz="1600" dirty="0" smtClean="0"/>
              <a:t>What the group need to do is to introduce a new element.</a:t>
            </a:r>
          </a:p>
          <a:p>
            <a:pPr lvl="1"/>
            <a:r>
              <a:rPr lang="en-US" altLang="zh-CN" sz="1600" dirty="0" smtClean="0"/>
              <a:t>What the STA need to do is quite similar to existing Quiet procedures (when to mute, how long to mute for, mute period and interval). The only thing new to EHT STA is to recognize which type of traffic is allowed to unmute.</a:t>
            </a:r>
          </a:p>
          <a:p>
            <a:r>
              <a:rPr lang="en-US" sz="2000" dirty="0" smtClean="0"/>
              <a:t>Again, we want to point out that this resource reservation mechanism does not restrict how to use reserved resources, for example</a:t>
            </a:r>
          </a:p>
          <a:p>
            <a:pPr lvl="1"/>
            <a:r>
              <a:rPr lang="en-US" sz="1600" dirty="0" smtClean="0"/>
              <a:t>An easy way: we use existing EDCAF or trigger-based access mechanism on reserved resources, no extra efforts needed.</a:t>
            </a:r>
          </a:p>
          <a:p>
            <a:pPr lvl="1"/>
            <a:r>
              <a:rPr lang="en-US" sz="1600" dirty="0" smtClean="0"/>
              <a:t>An elaborate way: we introduce a new access mechanism for better access performance.</a:t>
            </a:r>
          </a:p>
          <a:p>
            <a:r>
              <a:rPr lang="en-US" sz="2000" dirty="0" smtClean="0"/>
              <a:t>Note that, this mechanism actually provides mutual protection</a:t>
            </a:r>
          </a:p>
          <a:p>
            <a:pPr lvl="1"/>
            <a:r>
              <a:rPr lang="en-US" sz="1600" dirty="0" smtClean="0"/>
              <a:t>It protects low latency traffic from congestion of regular traffics</a:t>
            </a:r>
          </a:p>
          <a:p>
            <a:pPr lvl="1"/>
            <a:r>
              <a:rPr lang="en-US" sz="1600" dirty="0" smtClean="0"/>
              <a:t>It protects regular STAs from additional complexity by any new defined access mechanism </a:t>
            </a:r>
            <a:r>
              <a:rPr lang="en-US" altLang="zh-CN" sz="1600" dirty="0" smtClean="0"/>
              <a:t>applied </a:t>
            </a:r>
            <a:r>
              <a:rPr lang="en-US" altLang="zh-CN" sz="1600" dirty="0"/>
              <a:t>on reserved </a:t>
            </a:r>
            <a:r>
              <a:rPr lang="en-US" altLang="zh-CN" sz="1600" dirty="0" smtClean="0"/>
              <a:t>resources</a:t>
            </a:r>
            <a:endParaRPr lang="en-US" sz="1600" dirty="0"/>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a:t>Slide </a:t>
            </a:r>
            <a:fld id="{6D24465E-2B0A-4D96-BA39-EC98956D452B}" type="slidenum">
              <a:rPr lang="en-GB" altLang="en-US" smtClean="0"/>
              <a:pPr>
                <a:defRPr/>
              </a:pPr>
              <a:t>12</a:t>
            </a:fld>
            <a:endParaRPr lang="en-GB" altLang="en-US"/>
          </a:p>
        </p:txBody>
      </p:sp>
      <p:sp>
        <p:nvSpPr>
          <p:cNvPr id="7" name="日期占位符 6"/>
          <p:cNvSpPr>
            <a:spLocks noGrp="1"/>
          </p:cNvSpPr>
          <p:nvPr>
            <p:ph type="dt" sz="half" idx="10"/>
          </p:nvPr>
        </p:nvSpPr>
        <p:spPr>
          <a:xfrm>
            <a:off x="696913" y="332601"/>
            <a:ext cx="1579600" cy="276999"/>
          </a:xfrm>
        </p:spPr>
        <p:txBody>
          <a:bodyPr/>
          <a:lstStyle/>
          <a:p>
            <a:pPr>
              <a:defRPr/>
            </a:pPr>
            <a:r>
              <a:rPr lang="en-US" altLang="zh-CN" dirty="0"/>
              <a:t>September 2020</a:t>
            </a:r>
            <a:endParaRPr lang="en-GB" altLang="en-US" dirty="0"/>
          </a:p>
        </p:txBody>
      </p:sp>
    </p:spTree>
    <p:extLst>
      <p:ext uri="{BB962C8B-B14F-4D97-AF65-F5344CB8AC3E}">
        <p14:creationId xmlns:p14="http://schemas.microsoft.com/office/powerpoint/2010/main" val="7791446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3" y="634008"/>
            <a:ext cx="7772400" cy="1066800"/>
          </a:xfrm>
        </p:spPr>
        <p:txBody>
          <a:bodyPr/>
          <a:lstStyle/>
          <a:p>
            <a:r>
              <a:rPr lang="en-US" altLang="zh-CN" dirty="0" smtClean="0"/>
              <a:t>Summary</a:t>
            </a:r>
            <a:endParaRPr lang="zh-CN" altLang="en-US" dirty="0"/>
          </a:p>
        </p:txBody>
      </p:sp>
      <p:sp>
        <p:nvSpPr>
          <p:cNvPr id="3" name="Content Placeholder 2"/>
          <p:cNvSpPr>
            <a:spLocks noGrp="1"/>
          </p:cNvSpPr>
          <p:nvPr>
            <p:ph idx="1"/>
          </p:nvPr>
        </p:nvSpPr>
        <p:spPr>
          <a:xfrm>
            <a:off x="611560" y="1635560"/>
            <a:ext cx="8280920" cy="4745768"/>
          </a:xfrm>
        </p:spPr>
        <p:txBody>
          <a:bodyPr/>
          <a:lstStyle/>
          <a:p>
            <a:r>
              <a:rPr lang="en-US" sz="2000" dirty="0" smtClean="0"/>
              <a:t>A resource reservation mechanism is proposed to improve delay performance in heavy congestion cases.</a:t>
            </a:r>
          </a:p>
          <a:p>
            <a:pPr lvl="1"/>
            <a:r>
              <a:rPr lang="en-US" sz="1600" dirty="0"/>
              <a:t>A very brief summary of our </a:t>
            </a:r>
            <a:r>
              <a:rPr lang="en-US" sz="1600" dirty="0" smtClean="0"/>
              <a:t>idea </a:t>
            </a:r>
            <a:r>
              <a:rPr lang="en-US" sz="1600" dirty="0"/>
              <a:t>is that we add </a:t>
            </a:r>
            <a:r>
              <a:rPr lang="en-US" sz="1600" dirty="0" smtClean="0"/>
              <a:t>an </a:t>
            </a:r>
            <a:r>
              <a:rPr lang="en-US" sz="1600" dirty="0"/>
              <a:t>exception in quiet </a:t>
            </a:r>
            <a:r>
              <a:rPr lang="en-US" sz="1600" dirty="0" smtClean="0"/>
              <a:t>procedure by </a:t>
            </a:r>
            <a:r>
              <a:rPr lang="en-US" sz="1600" dirty="0"/>
              <a:t>adding a new defined element.</a:t>
            </a:r>
          </a:p>
          <a:p>
            <a:pPr marL="342900" lvl="1" indent="-342900">
              <a:buChar char="•"/>
            </a:pPr>
            <a:r>
              <a:rPr lang="en-US" b="1" dirty="0">
                <a:ea typeface="+mn-ea"/>
                <a:cs typeface="+mn-cs"/>
              </a:rPr>
              <a:t>Benefits</a:t>
            </a:r>
          </a:p>
          <a:p>
            <a:pPr lvl="1"/>
            <a:r>
              <a:rPr lang="en-US" sz="1600" dirty="0" smtClean="0"/>
              <a:t>The standard work related to this mechanism is very simple and it adds no complexity to regular STAs.</a:t>
            </a:r>
          </a:p>
          <a:p>
            <a:pPr lvl="1"/>
            <a:r>
              <a:rPr lang="en-US" sz="1600" dirty="0" smtClean="0"/>
              <a:t>Any access mechanism is supported on reserved resources with almost no influence on regular STAs</a:t>
            </a:r>
          </a:p>
          <a:p>
            <a:pPr lvl="1"/>
            <a:r>
              <a:rPr lang="en-US" altLang="zh-CN" sz="1600" dirty="0"/>
              <a:t>Latency performance would not be degraded with the existence of pre-EHT </a:t>
            </a:r>
            <a:r>
              <a:rPr lang="en-US" altLang="zh-CN" sz="1600" dirty="0" smtClean="0"/>
              <a:t>STAs</a:t>
            </a:r>
            <a:endParaRPr lang="en-US" sz="1600" dirty="0" smtClean="0"/>
          </a:p>
          <a:p>
            <a:pPr lvl="1"/>
            <a:r>
              <a:rPr lang="en-US" altLang="zh-CN" sz="1600" dirty="0" smtClean="0"/>
              <a:t>The mechanism can further differentiate priorities of multiple low-latency </a:t>
            </a:r>
            <a:r>
              <a:rPr lang="en-US" altLang="zh-CN" sz="1600" dirty="0"/>
              <a:t>traffics with different </a:t>
            </a:r>
            <a:r>
              <a:rPr lang="en-US" altLang="zh-CN" sz="1600" dirty="0" smtClean="0"/>
              <a:t>delay </a:t>
            </a:r>
            <a:r>
              <a:rPr lang="en-US" altLang="zh-CN" sz="1600" dirty="0"/>
              <a:t>requirements</a:t>
            </a:r>
            <a:r>
              <a:rPr lang="en-US" altLang="zh-CN" sz="1600" dirty="0" smtClean="0"/>
              <a:t>.</a:t>
            </a:r>
            <a:endParaRPr lang="en-US" sz="1600" dirty="0" smtClean="0"/>
          </a:p>
          <a:p>
            <a:pPr lvl="1"/>
            <a:r>
              <a:rPr lang="en-US" sz="1600" dirty="0"/>
              <a:t>I</a:t>
            </a:r>
            <a:r>
              <a:rPr lang="en-US" sz="1600" dirty="0" smtClean="0"/>
              <a:t>nfluence on regular traffics is very little and can be reduced by dynamic setup and release</a:t>
            </a:r>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a:t>Slide </a:t>
            </a:r>
            <a:fld id="{6D24465E-2B0A-4D96-BA39-EC98956D452B}" type="slidenum">
              <a:rPr lang="en-GB" altLang="en-US" smtClean="0"/>
              <a:pPr>
                <a:defRPr/>
              </a:pPr>
              <a:t>13</a:t>
            </a:fld>
            <a:endParaRPr lang="en-GB" altLang="en-US"/>
          </a:p>
        </p:txBody>
      </p:sp>
      <p:sp>
        <p:nvSpPr>
          <p:cNvPr id="7" name="日期占位符 6"/>
          <p:cNvSpPr>
            <a:spLocks noGrp="1"/>
          </p:cNvSpPr>
          <p:nvPr>
            <p:ph type="dt" sz="half" idx="10"/>
          </p:nvPr>
        </p:nvSpPr>
        <p:spPr>
          <a:xfrm>
            <a:off x="696913" y="332601"/>
            <a:ext cx="1579600" cy="276999"/>
          </a:xfrm>
        </p:spPr>
        <p:txBody>
          <a:bodyPr/>
          <a:lstStyle/>
          <a:p>
            <a:pPr>
              <a:defRPr/>
            </a:pPr>
            <a:r>
              <a:rPr lang="en-US" altLang="zh-CN" dirty="0" smtClean="0"/>
              <a:t>September 2020</a:t>
            </a:r>
            <a:endParaRPr lang="en-GB" altLang="en-US" dirty="0"/>
          </a:p>
        </p:txBody>
      </p:sp>
    </p:spTree>
    <p:extLst>
      <p:ext uri="{BB962C8B-B14F-4D97-AF65-F5344CB8AC3E}">
        <p14:creationId xmlns:p14="http://schemas.microsoft.com/office/powerpoint/2010/main" val="17335224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ltLang="zh-CN" dirty="0"/>
              <a:t>Straw </a:t>
            </a:r>
            <a:r>
              <a:rPr lang="en-US" altLang="zh-CN" dirty="0" smtClean="0"/>
              <a:t>Poll 1 </a:t>
            </a:r>
            <a:endParaRPr lang="zh-CN" altLang="en-US" dirty="0"/>
          </a:p>
        </p:txBody>
      </p:sp>
      <p:sp>
        <p:nvSpPr>
          <p:cNvPr id="3" name="Content Placeholder 2"/>
          <p:cNvSpPr>
            <a:spLocks noGrp="1"/>
          </p:cNvSpPr>
          <p:nvPr>
            <p:ph idx="1"/>
          </p:nvPr>
        </p:nvSpPr>
        <p:spPr>
          <a:xfrm>
            <a:off x="771525" y="2057400"/>
            <a:ext cx="7772400" cy="4114800"/>
          </a:xfrm>
        </p:spPr>
        <p:txBody>
          <a:bodyPr/>
          <a:lstStyle/>
          <a:p>
            <a:r>
              <a:rPr lang="en-US" altLang="zh-CN" sz="2000" dirty="0" smtClean="0"/>
              <a:t>Do you agree that 11be introduces a resource reservation mechanism allowing only specified traffic being sent on reserved resources.</a:t>
            </a:r>
          </a:p>
          <a:p>
            <a:r>
              <a:rPr lang="en-US" altLang="zh-CN" sz="2000" dirty="0" smtClean="0"/>
              <a:t>Note:</a:t>
            </a:r>
          </a:p>
          <a:p>
            <a:pPr lvl="1"/>
            <a:r>
              <a:rPr lang="en-US" altLang="zh-CN" sz="1600" dirty="0" smtClean="0"/>
              <a:t>The resource reservation can be setup and released dynamically using a </a:t>
            </a:r>
            <a:r>
              <a:rPr lang="en-US" altLang="zh-CN" sz="1600" dirty="0"/>
              <a:t>new element in Beacon or Probe/Association/</a:t>
            </a:r>
            <a:r>
              <a:rPr lang="en-US" altLang="zh-CN" sz="1600" dirty="0" err="1"/>
              <a:t>Reassociation</a:t>
            </a:r>
            <a:r>
              <a:rPr lang="en-US" altLang="zh-CN" sz="1600" dirty="0"/>
              <a:t> Response frames.</a:t>
            </a:r>
            <a:endParaRPr lang="en-US" altLang="zh-CN" sz="2000" dirty="0"/>
          </a:p>
          <a:p>
            <a:endParaRPr lang="en-US" altLang="zh-CN" sz="2000" dirty="0"/>
          </a:p>
          <a:p>
            <a:endParaRPr lang="zh-CN" altLang="en-US" dirty="0"/>
          </a:p>
        </p:txBody>
      </p:sp>
      <p:sp>
        <p:nvSpPr>
          <p:cNvPr id="4" name="Footer Placeholder 3"/>
          <p:cNvSpPr>
            <a:spLocks noGrp="1"/>
          </p:cNvSpPr>
          <p:nvPr>
            <p:ph type="ftr" sz="quarter" idx="11"/>
          </p:nvPr>
        </p:nvSpPr>
        <p:spPr>
          <a:xfrm>
            <a:off x="7234271" y="6475413"/>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475413"/>
            <a:ext cx="530225" cy="182562"/>
          </a:xfrm>
        </p:spPr>
        <p:txBody>
          <a:bodyPr/>
          <a:lstStyle/>
          <a:p>
            <a:pPr>
              <a:defRPr/>
            </a:pPr>
            <a:r>
              <a:rPr lang="en-GB" altLang="en-US" dirty="0"/>
              <a:t>Slide </a:t>
            </a:r>
            <a:fld id="{6D24465E-2B0A-4D96-BA39-EC98956D452B}" type="slidenum">
              <a:rPr lang="en-GB" altLang="en-US" smtClean="0"/>
              <a:pPr>
                <a:defRPr/>
              </a:pPr>
              <a:t>14</a:t>
            </a:fld>
            <a:endParaRPr lang="en-GB" altLang="en-US" dirty="0"/>
          </a:p>
        </p:txBody>
      </p:sp>
      <p:sp>
        <p:nvSpPr>
          <p:cNvPr id="7" name="日期占位符 6"/>
          <p:cNvSpPr>
            <a:spLocks noGrp="1"/>
          </p:cNvSpPr>
          <p:nvPr>
            <p:ph type="dt" sz="half" idx="10"/>
          </p:nvPr>
        </p:nvSpPr>
        <p:spPr>
          <a:xfrm>
            <a:off x="696913" y="332601"/>
            <a:ext cx="1579600" cy="276999"/>
          </a:xfrm>
        </p:spPr>
        <p:txBody>
          <a:bodyPr/>
          <a:lstStyle/>
          <a:p>
            <a:pPr>
              <a:defRPr/>
            </a:pPr>
            <a:r>
              <a:rPr lang="en-US" altLang="zh-CN" dirty="0" smtClean="0"/>
              <a:t>September 2020</a:t>
            </a:r>
            <a:endParaRPr lang="en-GB" altLang="en-US" dirty="0"/>
          </a:p>
        </p:txBody>
      </p:sp>
    </p:spTree>
    <p:extLst>
      <p:ext uri="{BB962C8B-B14F-4D97-AF65-F5344CB8AC3E}">
        <p14:creationId xmlns:p14="http://schemas.microsoft.com/office/powerpoint/2010/main" val="6048732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ltLang="zh-CN" dirty="0"/>
              <a:t>Straw </a:t>
            </a:r>
            <a:r>
              <a:rPr lang="en-US" altLang="zh-CN" dirty="0" smtClean="0"/>
              <a:t>Poll 2 </a:t>
            </a:r>
            <a:endParaRPr lang="zh-CN" altLang="en-US" dirty="0"/>
          </a:p>
        </p:txBody>
      </p:sp>
      <p:sp>
        <p:nvSpPr>
          <p:cNvPr id="3" name="Content Placeholder 2"/>
          <p:cNvSpPr>
            <a:spLocks noGrp="1"/>
          </p:cNvSpPr>
          <p:nvPr>
            <p:ph idx="1"/>
          </p:nvPr>
        </p:nvSpPr>
        <p:spPr>
          <a:xfrm>
            <a:off x="771525" y="2057400"/>
            <a:ext cx="7772400" cy="4114800"/>
          </a:xfrm>
        </p:spPr>
        <p:txBody>
          <a:bodyPr/>
          <a:lstStyle/>
          <a:p>
            <a:r>
              <a:rPr lang="en-US" altLang="zh-CN" sz="2000" dirty="0" smtClean="0"/>
              <a:t>Do you agree that 11be introduces a resource reservation element including the following information.</a:t>
            </a:r>
          </a:p>
          <a:p>
            <a:pPr lvl="1"/>
            <a:r>
              <a:rPr lang="en-US" altLang="zh-CN" sz="1600" dirty="0" smtClean="0"/>
              <a:t>Resource reservation mode</a:t>
            </a:r>
          </a:p>
          <a:p>
            <a:pPr lvl="1"/>
            <a:r>
              <a:rPr lang="en-US" altLang="zh-CN" sz="1600" dirty="0" smtClean="0"/>
              <a:t>Resource reservation period</a:t>
            </a:r>
          </a:p>
          <a:p>
            <a:pPr lvl="1"/>
            <a:r>
              <a:rPr lang="en-US" altLang="zh-CN" sz="1600" dirty="0" smtClean="0"/>
              <a:t>Resource reservation offset</a:t>
            </a:r>
          </a:p>
          <a:p>
            <a:pPr lvl="1"/>
            <a:r>
              <a:rPr lang="en-US" altLang="zh-CN" sz="1600" dirty="0" smtClean="0"/>
              <a:t>Resource reservation interval</a:t>
            </a:r>
          </a:p>
          <a:p>
            <a:pPr lvl="1"/>
            <a:r>
              <a:rPr lang="en-US" altLang="zh-CN" sz="1600" dirty="0" smtClean="0"/>
              <a:t>Resource reservation duration</a:t>
            </a:r>
          </a:p>
          <a:p>
            <a:r>
              <a:rPr lang="en-US" altLang="zh-CN" sz="2000" dirty="0" smtClean="0"/>
              <a:t>Note:</a:t>
            </a:r>
          </a:p>
          <a:p>
            <a:pPr lvl="1"/>
            <a:r>
              <a:rPr lang="en-US" altLang="zh-CN" sz="1600" dirty="0" smtClean="0"/>
              <a:t>The description/identification of traffics allowed to be sent on reserved resources is TBD.</a:t>
            </a:r>
          </a:p>
          <a:p>
            <a:pPr lvl="1"/>
            <a:r>
              <a:rPr lang="en-US" altLang="zh-CN" sz="1600" dirty="0" smtClean="0"/>
              <a:t>The exact values of resource reservation mode are TBD.</a:t>
            </a:r>
          </a:p>
          <a:p>
            <a:endParaRPr lang="en-US" altLang="zh-CN" sz="2000" dirty="0"/>
          </a:p>
          <a:p>
            <a:endParaRPr lang="en-US" altLang="zh-CN" sz="2000" dirty="0"/>
          </a:p>
          <a:p>
            <a:endParaRPr lang="zh-CN" altLang="en-US" dirty="0"/>
          </a:p>
        </p:txBody>
      </p:sp>
      <p:sp>
        <p:nvSpPr>
          <p:cNvPr id="4" name="Footer Placeholder 3"/>
          <p:cNvSpPr>
            <a:spLocks noGrp="1"/>
          </p:cNvSpPr>
          <p:nvPr>
            <p:ph type="ftr" sz="quarter" idx="11"/>
          </p:nvPr>
        </p:nvSpPr>
        <p:spPr>
          <a:xfrm>
            <a:off x="7234271" y="6475413"/>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475413"/>
            <a:ext cx="530225" cy="182562"/>
          </a:xfrm>
        </p:spPr>
        <p:txBody>
          <a:bodyPr/>
          <a:lstStyle/>
          <a:p>
            <a:pPr>
              <a:defRPr/>
            </a:pPr>
            <a:r>
              <a:rPr lang="en-GB" altLang="en-US"/>
              <a:t>Slide </a:t>
            </a:r>
            <a:fld id="{6D24465E-2B0A-4D96-BA39-EC98956D452B}" type="slidenum">
              <a:rPr lang="en-GB" altLang="en-US" smtClean="0"/>
              <a:pPr>
                <a:defRPr/>
              </a:pPr>
              <a:t>15</a:t>
            </a:fld>
            <a:endParaRPr lang="en-GB" altLang="en-US"/>
          </a:p>
        </p:txBody>
      </p:sp>
      <p:sp>
        <p:nvSpPr>
          <p:cNvPr id="7" name="日期占位符 6"/>
          <p:cNvSpPr>
            <a:spLocks noGrp="1"/>
          </p:cNvSpPr>
          <p:nvPr>
            <p:ph type="dt" sz="half" idx="10"/>
          </p:nvPr>
        </p:nvSpPr>
        <p:spPr>
          <a:xfrm>
            <a:off x="696913" y="332601"/>
            <a:ext cx="1579600" cy="276999"/>
          </a:xfrm>
        </p:spPr>
        <p:txBody>
          <a:bodyPr/>
          <a:lstStyle/>
          <a:p>
            <a:pPr>
              <a:defRPr/>
            </a:pPr>
            <a:r>
              <a:rPr lang="en-US" altLang="zh-CN" dirty="0" smtClean="0"/>
              <a:t>September 2020</a:t>
            </a:r>
            <a:endParaRPr lang="en-GB" altLang="en-US" dirty="0"/>
          </a:p>
        </p:txBody>
      </p:sp>
    </p:spTree>
    <p:extLst>
      <p:ext uri="{BB962C8B-B14F-4D97-AF65-F5344CB8AC3E}">
        <p14:creationId xmlns:p14="http://schemas.microsoft.com/office/powerpoint/2010/main" val="1578186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1066800"/>
          </a:xfrm>
        </p:spPr>
        <p:txBody>
          <a:bodyPr/>
          <a:lstStyle/>
          <a:p>
            <a:r>
              <a:rPr lang="en-US" altLang="zh-CN" dirty="0"/>
              <a:t>References</a:t>
            </a:r>
            <a:endParaRPr lang="zh-CN" altLang="en-US" dirty="0"/>
          </a:p>
        </p:txBody>
      </p:sp>
      <p:sp>
        <p:nvSpPr>
          <p:cNvPr id="6" name="Content Placeholder 5"/>
          <p:cNvSpPr>
            <a:spLocks noGrp="1"/>
          </p:cNvSpPr>
          <p:nvPr>
            <p:ph idx="1"/>
          </p:nvPr>
        </p:nvSpPr>
        <p:spPr>
          <a:xfrm>
            <a:off x="323528" y="1812994"/>
            <a:ext cx="8712968" cy="4114800"/>
          </a:xfrm>
        </p:spPr>
        <p:txBody>
          <a:bodyPr/>
          <a:lstStyle/>
          <a:p>
            <a:r>
              <a:rPr lang="en-US" sz="1600" dirty="0" smtClean="0"/>
              <a:t>[1] 11-20-0566-59-00be-compendium-of-straw-polls-and-potential-changes-to-the-specification-framework-document</a:t>
            </a:r>
          </a:p>
          <a:p>
            <a:r>
              <a:rPr lang="en-US" sz="1600" dirty="0" smtClean="0"/>
              <a:t>[</a:t>
            </a:r>
            <a:r>
              <a:rPr lang="en-US" sz="1600" dirty="0"/>
              <a:t>2] </a:t>
            </a:r>
            <a:r>
              <a:rPr lang="en-US" sz="1600" dirty="0" smtClean="0"/>
              <a:t>11-18-2009-06-0rta-rta-report-draft</a:t>
            </a:r>
            <a:endParaRPr lang="en-US" sz="1600" dirty="0"/>
          </a:p>
          <a:p>
            <a:r>
              <a:rPr lang="en-US" sz="1600" dirty="0" smtClean="0"/>
              <a:t>[3] 11-20-0418-03-00be-low-latency-service-in-802-11be</a:t>
            </a:r>
          </a:p>
          <a:p>
            <a:r>
              <a:rPr lang="en-US" sz="1600" dirty="0"/>
              <a:t>[4] </a:t>
            </a:r>
            <a:r>
              <a:rPr lang="en-US" sz="1600" dirty="0" smtClean="0"/>
              <a:t>11-20-1006-01-00be-new-methods-to-meet-low-latency-requirements</a:t>
            </a:r>
          </a:p>
          <a:p>
            <a:r>
              <a:rPr lang="en-US" sz="1600" dirty="0"/>
              <a:t>[5] </a:t>
            </a:r>
            <a:r>
              <a:rPr lang="en-US" sz="1600" dirty="0" smtClean="0"/>
              <a:t>11-20-1067-00-00be-traffic-indication-of-latency-sensitive-application</a:t>
            </a:r>
          </a:p>
          <a:p>
            <a:r>
              <a:rPr lang="en-US" sz="1600" dirty="0"/>
              <a:t>[6] </a:t>
            </a:r>
            <a:r>
              <a:rPr lang="en-US" sz="1600" dirty="0" smtClean="0"/>
              <a:t>11-20-1041-02-00be-edca-queue-for-rta</a:t>
            </a:r>
          </a:p>
        </p:txBody>
      </p:sp>
      <p:sp>
        <p:nvSpPr>
          <p:cNvPr id="3" name="Footer Placeholder 2"/>
          <p:cNvSpPr>
            <a:spLocks noGrp="1"/>
          </p:cNvSpPr>
          <p:nvPr>
            <p:ph type="ftr" sz="quarter" idx="11"/>
          </p:nvPr>
        </p:nvSpPr>
        <p:spPr>
          <a:xfrm>
            <a:off x="7234271" y="6475413"/>
            <a:ext cx="1309654" cy="184666"/>
          </a:xfrm>
        </p:spPr>
        <p:txBody>
          <a:bodyPr/>
          <a:lstStyle/>
          <a:p>
            <a:pPr>
              <a:defRPr/>
            </a:pPr>
            <a:r>
              <a:rPr lang="en-GB" smtClean="0"/>
              <a:t>Boyce Yangbo, Huawei</a:t>
            </a:r>
            <a:endParaRPr lang="en-GB" dirty="0"/>
          </a:p>
        </p:txBody>
      </p:sp>
      <p:sp>
        <p:nvSpPr>
          <p:cNvPr id="4" name="Slide Number Placeholder 3"/>
          <p:cNvSpPr>
            <a:spLocks noGrp="1"/>
          </p:cNvSpPr>
          <p:nvPr>
            <p:ph type="sldNum" sz="quarter" idx="12"/>
          </p:nvPr>
        </p:nvSpPr>
        <p:spPr>
          <a:xfrm>
            <a:off x="4344988" y="6475413"/>
            <a:ext cx="530225" cy="182562"/>
          </a:xfrm>
        </p:spPr>
        <p:txBody>
          <a:bodyPr/>
          <a:lstStyle/>
          <a:p>
            <a:pPr>
              <a:defRPr/>
            </a:pPr>
            <a:r>
              <a:rPr lang="en-GB" altLang="en-US"/>
              <a:t>Slide </a:t>
            </a:r>
            <a:fld id="{32E413AC-0033-4B91-B3E5-414687900E6A}" type="slidenum">
              <a:rPr lang="en-GB" altLang="en-US" smtClean="0"/>
              <a:pPr>
                <a:defRPr/>
              </a:pPr>
              <a:t>16</a:t>
            </a:fld>
            <a:endParaRPr lang="en-GB" altLang="en-US"/>
          </a:p>
        </p:txBody>
      </p:sp>
      <p:sp>
        <p:nvSpPr>
          <p:cNvPr id="7" name="日期占位符 6"/>
          <p:cNvSpPr>
            <a:spLocks noGrp="1"/>
          </p:cNvSpPr>
          <p:nvPr>
            <p:ph type="dt" sz="half" idx="10"/>
          </p:nvPr>
        </p:nvSpPr>
        <p:spPr>
          <a:xfrm>
            <a:off x="696913" y="332601"/>
            <a:ext cx="1579600" cy="276999"/>
          </a:xfrm>
        </p:spPr>
        <p:txBody>
          <a:bodyPr/>
          <a:lstStyle/>
          <a:p>
            <a:pPr>
              <a:defRPr/>
            </a:pPr>
            <a:r>
              <a:rPr lang="en-US" altLang="zh-CN" dirty="0" smtClean="0"/>
              <a:t>September 2020</a:t>
            </a:r>
            <a:endParaRPr lang="en-GB" altLang="en-US" dirty="0"/>
          </a:p>
        </p:txBody>
      </p:sp>
    </p:spTree>
    <p:extLst>
      <p:ext uri="{BB962C8B-B14F-4D97-AF65-F5344CB8AC3E}">
        <p14:creationId xmlns:p14="http://schemas.microsoft.com/office/powerpoint/2010/main" val="12140831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3" y="2708920"/>
            <a:ext cx="7772400" cy="583605"/>
          </a:xfrm>
        </p:spPr>
        <p:txBody>
          <a:bodyPr/>
          <a:lstStyle/>
          <a:p>
            <a:r>
              <a:rPr lang="en-US" altLang="zh-CN" dirty="0" smtClean="0"/>
              <a:t>Backup</a:t>
            </a:r>
            <a:endParaRPr lang="zh-CN" altLang="en-US" dirty="0"/>
          </a:p>
        </p:txBody>
      </p:sp>
      <p:sp>
        <p:nvSpPr>
          <p:cNvPr id="4" name="Footer Placeholder 3"/>
          <p:cNvSpPr>
            <a:spLocks noGrp="1"/>
          </p:cNvSpPr>
          <p:nvPr>
            <p:ph type="ftr" sz="quarter" idx="11"/>
          </p:nvPr>
        </p:nvSpPr>
        <p:spPr>
          <a:xfrm>
            <a:off x="7234271" y="6475413"/>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475413"/>
            <a:ext cx="530225" cy="182562"/>
          </a:xfrm>
        </p:spPr>
        <p:txBody>
          <a:bodyPr/>
          <a:lstStyle/>
          <a:p>
            <a:pPr>
              <a:defRPr/>
            </a:pPr>
            <a:r>
              <a:rPr lang="en-GB" altLang="en-US"/>
              <a:t>Slide </a:t>
            </a:r>
            <a:fld id="{6D24465E-2B0A-4D96-BA39-EC98956D452B}" type="slidenum">
              <a:rPr lang="en-GB" altLang="en-US" smtClean="0"/>
              <a:pPr>
                <a:defRPr/>
              </a:pPr>
              <a:t>17</a:t>
            </a:fld>
            <a:endParaRPr lang="en-GB" altLang="en-US"/>
          </a:p>
        </p:txBody>
      </p:sp>
      <p:sp>
        <p:nvSpPr>
          <p:cNvPr id="3" name="日期占位符 2"/>
          <p:cNvSpPr>
            <a:spLocks noGrp="1"/>
          </p:cNvSpPr>
          <p:nvPr>
            <p:ph type="dt" sz="half" idx="10"/>
          </p:nvPr>
        </p:nvSpPr>
        <p:spPr>
          <a:xfrm>
            <a:off x="696913" y="332601"/>
            <a:ext cx="1579600" cy="276999"/>
          </a:xfrm>
        </p:spPr>
        <p:txBody>
          <a:bodyPr/>
          <a:lstStyle/>
          <a:p>
            <a:pPr>
              <a:defRPr/>
            </a:pPr>
            <a:r>
              <a:rPr lang="en-US" altLang="zh-CN" dirty="0" smtClean="0"/>
              <a:t>September 2020</a:t>
            </a:r>
            <a:endParaRPr lang="en-GB" altLang="en-US" dirty="0"/>
          </a:p>
        </p:txBody>
      </p:sp>
    </p:spTree>
    <p:extLst>
      <p:ext uri="{BB962C8B-B14F-4D97-AF65-F5344CB8AC3E}">
        <p14:creationId xmlns:p14="http://schemas.microsoft.com/office/powerpoint/2010/main" val="15384971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3" y="360974"/>
            <a:ext cx="7772400" cy="1411841"/>
          </a:xfrm>
        </p:spPr>
        <p:txBody>
          <a:bodyPr/>
          <a:lstStyle/>
          <a:p>
            <a:r>
              <a:rPr lang="en-US" altLang="zh-CN" dirty="0" smtClean="0"/>
              <a:t>Definition of Delays in slide 2</a:t>
            </a:r>
            <a:endParaRPr lang="zh-CN" altLang="en-US" dirty="0"/>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a:t>Slide </a:t>
            </a:r>
            <a:fld id="{6D24465E-2B0A-4D96-BA39-EC98956D452B}" type="slidenum">
              <a:rPr lang="en-GB" altLang="en-US" smtClean="0"/>
              <a:pPr>
                <a:defRPr/>
              </a:pPr>
              <a:t>18</a:t>
            </a:fld>
            <a:endParaRPr lang="en-GB" altLang="en-US"/>
          </a:p>
        </p:txBody>
      </p:sp>
      <p:sp>
        <p:nvSpPr>
          <p:cNvPr id="7" name="日期占位符 6"/>
          <p:cNvSpPr>
            <a:spLocks noGrp="1"/>
          </p:cNvSpPr>
          <p:nvPr>
            <p:ph type="dt" sz="half" idx="10"/>
          </p:nvPr>
        </p:nvSpPr>
        <p:spPr>
          <a:xfrm>
            <a:off x="696913" y="332601"/>
            <a:ext cx="1579600" cy="276999"/>
          </a:xfrm>
        </p:spPr>
        <p:txBody>
          <a:bodyPr/>
          <a:lstStyle/>
          <a:p>
            <a:pPr>
              <a:defRPr/>
            </a:pPr>
            <a:r>
              <a:rPr lang="en-US" altLang="zh-CN" dirty="0" smtClean="0"/>
              <a:t>September 2020</a:t>
            </a:r>
            <a:endParaRPr lang="en-GB" altLang="en-US" dirty="0"/>
          </a:p>
        </p:txBody>
      </p:sp>
      <p:sp>
        <p:nvSpPr>
          <p:cNvPr id="3" name="矩形 2"/>
          <p:cNvSpPr/>
          <p:nvPr/>
        </p:nvSpPr>
        <p:spPr>
          <a:xfrm>
            <a:off x="251520" y="1556792"/>
            <a:ext cx="8208912" cy="3680495"/>
          </a:xfrm>
          <a:prstGeom prst="rect">
            <a:avLst/>
          </a:prstGeom>
        </p:spPr>
        <p:txBody>
          <a:bodyPr wrap="square">
            <a:spAutoFit/>
          </a:bodyPr>
          <a:lstStyle/>
          <a:p>
            <a:pPr lvl="1">
              <a:spcAft>
                <a:spcPts val="450"/>
              </a:spcAft>
            </a:pPr>
            <a:r>
              <a:rPr lang="en-US" altLang="zh-CN" sz="2000" b="1" dirty="0" smtClean="0"/>
              <a:t>Buffer Delay (</a:t>
            </a:r>
            <a:r>
              <a:rPr lang="en-US" altLang="zh-CN" sz="2000" b="1" dirty="0"/>
              <a:t>MSDU </a:t>
            </a:r>
            <a:r>
              <a:rPr lang="en-US" altLang="zh-CN" sz="2000" b="1" dirty="0" smtClean="0"/>
              <a:t>based)</a:t>
            </a:r>
          </a:p>
          <a:p>
            <a:pPr marL="900000" lvl="2" indent="-180000">
              <a:spcAft>
                <a:spcPts val="450"/>
              </a:spcAft>
              <a:buFont typeface="Arial" panose="020B0604020202020204" pitchFamily="34" charset="0"/>
              <a:buChar char="•"/>
            </a:pPr>
            <a:r>
              <a:rPr lang="en-US" altLang="zh-CN" sz="1600" dirty="0" smtClean="0"/>
              <a:t>Buffer delay is measured from the time the MSDU is passed to MAC until the point at which the corresponding MPDU/trigger starts EDCA access (i.e. set </a:t>
            </a:r>
            <a:r>
              <a:rPr lang="en-US" altLang="zh-CN" sz="1600" dirty="0" err="1" smtClean="0"/>
              <a:t>backoff</a:t>
            </a:r>
            <a:r>
              <a:rPr lang="en-US" altLang="zh-CN" sz="1600" dirty="0" smtClean="0"/>
              <a:t> counter).</a:t>
            </a:r>
          </a:p>
          <a:p>
            <a:pPr marL="900000" lvl="2" indent="-180000">
              <a:spcAft>
                <a:spcPts val="450"/>
              </a:spcAft>
              <a:buFont typeface="Arial" panose="020B0604020202020204" pitchFamily="34" charset="0"/>
              <a:buChar char="•"/>
            </a:pPr>
            <a:r>
              <a:rPr lang="en-US" altLang="zh-CN" sz="1600" dirty="0" smtClean="0"/>
              <a:t>Buffer delay consist of the time in DDR waiting for scheduling, scheduling time, the time waiting in AC queue</a:t>
            </a:r>
          </a:p>
          <a:p>
            <a:pPr lvl="1">
              <a:spcAft>
                <a:spcPts val="450"/>
              </a:spcAft>
            </a:pPr>
            <a:r>
              <a:rPr lang="en-US" altLang="zh-CN" sz="2000" b="1" dirty="0" smtClean="0"/>
              <a:t>Channel </a:t>
            </a:r>
            <a:r>
              <a:rPr lang="en-US" altLang="zh-CN" sz="2000" b="1" dirty="0"/>
              <a:t>access </a:t>
            </a:r>
            <a:r>
              <a:rPr lang="en-US" altLang="zh-CN" sz="2000" b="1" dirty="0" smtClean="0"/>
              <a:t>delay(</a:t>
            </a:r>
            <a:r>
              <a:rPr lang="en-US" altLang="zh-CN" sz="2000" b="1" dirty="0"/>
              <a:t>MPDU </a:t>
            </a:r>
            <a:r>
              <a:rPr lang="en-US" altLang="zh-CN" sz="2000" b="1" dirty="0" smtClean="0"/>
              <a:t>based)</a:t>
            </a:r>
          </a:p>
          <a:p>
            <a:pPr marL="900000" lvl="2" indent="-180000">
              <a:spcAft>
                <a:spcPts val="450"/>
              </a:spcAft>
              <a:buFont typeface="Arial" panose="020B0604020202020204" pitchFamily="34" charset="0"/>
              <a:buChar char="•"/>
            </a:pPr>
            <a:r>
              <a:rPr lang="en-US" altLang="zh-CN" sz="1600" dirty="0"/>
              <a:t>Channel access delay is measured from the time the EDCAF begins CSMA/CS access until the actual frame transmission start time.</a:t>
            </a:r>
          </a:p>
          <a:p>
            <a:pPr lvl="1">
              <a:spcAft>
                <a:spcPts val="450"/>
              </a:spcAft>
            </a:pPr>
            <a:r>
              <a:rPr lang="en-US" altLang="zh-CN" sz="2000" b="1" dirty="0"/>
              <a:t>Retransmission </a:t>
            </a:r>
            <a:r>
              <a:rPr lang="en-US" altLang="zh-CN" sz="2000" b="1" dirty="0" smtClean="0"/>
              <a:t>delay(</a:t>
            </a:r>
            <a:r>
              <a:rPr lang="en-US" altLang="zh-CN" sz="2000" b="1" dirty="0"/>
              <a:t>MPDU based</a:t>
            </a:r>
            <a:r>
              <a:rPr lang="en-US" altLang="zh-CN" sz="2000" b="1" dirty="0" smtClean="0"/>
              <a:t>)</a:t>
            </a:r>
          </a:p>
          <a:p>
            <a:pPr marL="900000" lvl="2" indent="-180000">
              <a:spcAft>
                <a:spcPts val="450"/>
              </a:spcAft>
              <a:buFont typeface="Arial" panose="020B0604020202020204" pitchFamily="34" charset="0"/>
              <a:buChar char="•"/>
            </a:pPr>
            <a:r>
              <a:rPr lang="en-US" altLang="zh-CN" sz="1600" dirty="0"/>
              <a:t>Retransmission delay depends on the scheduling algorithm in AP</a:t>
            </a:r>
          </a:p>
          <a:p>
            <a:pPr marL="900000" lvl="2" indent="-180000">
              <a:spcAft>
                <a:spcPts val="450"/>
              </a:spcAft>
              <a:buFont typeface="Arial" panose="020B0604020202020204" pitchFamily="34" charset="0"/>
              <a:buChar char="•"/>
            </a:pPr>
            <a:r>
              <a:rPr lang="en-US" altLang="zh-CN" sz="1600" dirty="0"/>
              <a:t>Retransmission delay is approximately the sum of retransmission scheduling delay and channel access delay</a:t>
            </a:r>
          </a:p>
        </p:txBody>
      </p:sp>
    </p:spTree>
    <p:extLst>
      <p:ext uri="{BB962C8B-B14F-4D97-AF65-F5344CB8AC3E}">
        <p14:creationId xmlns:p14="http://schemas.microsoft.com/office/powerpoint/2010/main" val="18258658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7768" y="901824"/>
            <a:ext cx="8206680" cy="582960"/>
          </a:xfrm>
        </p:spPr>
        <p:txBody>
          <a:bodyPr/>
          <a:lstStyle/>
          <a:p>
            <a:r>
              <a:rPr lang="en-US" altLang="zh-CN" dirty="0" smtClean="0"/>
              <a:t>Discussion on Low latency features in 11be</a:t>
            </a:r>
            <a:endParaRPr lang="zh-CN" altLang="en-US" dirty="0"/>
          </a:p>
        </p:txBody>
      </p:sp>
      <p:sp>
        <p:nvSpPr>
          <p:cNvPr id="3" name="内容占位符 2"/>
          <p:cNvSpPr>
            <a:spLocks noGrp="1"/>
          </p:cNvSpPr>
          <p:nvPr>
            <p:ph idx="1"/>
          </p:nvPr>
        </p:nvSpPr>
        <p:spPr>
          <a:xfrm>
            <a:off x="723901" y="1772816"/>
            <a:ext cx="7770813" cy="4752528"/>
          </a:xfrm>
        </p:spPr>
        <p:txBody>
          <a:bodyPr/>
          <a:lstStyle/>
          <a:p>
            <a:pPr>
              <a:spcAft>
                <a:spcPts val="450"/>
              </a:spcAft>
              <a:buFont typeface="Arial" panose="020B0604020202020204" pitchFamily="34" charset="0"/>
              <a:buChar char="•"/>
            </a:pPr>
            <a:r>
              <a:rPr lang="en-US" altLang="zh-CN" sz="2000" dirty="0" smtClean="0"/>
              <a:t>The standard (i.e. 11be) can not provide any guaranteed </a:t>
            </a:r>
            <a:r>
              <a:rPr lang="en-US" altLang="zh-CN" sz="2000" dirty="0" err="1" smtClean="0"/>
              <a:t>QoS</a:t>
            </a:r>
            <a:r>
              <a:rPr lang="en-US" altLang="zh-CN" sz="2000" dirty="0" smtClean="0"/>
              <a:t> of Low latency traffic but a supportive mechanism</a:t>
            </a:r>
            <a:r>
              <a:rPr lang="en-US" altLang="zh-CN" b="1" dirty="0" smtClean="0">
                <a:ea typeface="+mn-ea"/>
                <a:cs typeface="+mn-cs"/>
              </a:rPr>
              <a:t>. </a:t>
            </a:r>
          </a:p>
          <a:p>
            <a:pPr lvl="1">
              <a:spcAft>
                <a:spcPts val="450"/>
              </a:spcAft>
              <a:buFont typeface="Arial" panose="020B0604020202020204" pitchFamily="34" charset="0"/>
              <a:buChar char="•"/>
            </a:pPr>
            <a:r>
              <a:rPr lang="en-US" altLang="zh-CN" sz="1600" dirty="0" smtClean="0">
                <a:ea typeface="+mn-ea"/>
                <a:cs typeface="+mn-cs"/>
              </a:rPr>
              <a:t>The implementation specific algorithms are responsible for the </a:t>
            </a:r>
            <a:r>
              <a:rPr lang="en-US" altLang="zh-CN" sz="1600" dirty="0" err="1" smtClean="0">
                <a:ea typeface="+mn-ea"/>
                <a:cs typeface="+mn-cs"/>
              </a:rPr>
              <a:t>QoS</a:t>
            </a:r>
            <a:r>
              <a:rPr lang="en-US" altLang="zh-CN" sz="1600" dirty="0" smtClean="0">
                <a:ea typeface="+mn-ea"/>
                <a:cs typeface="+mn-cs"/>
              </a:rPr>
              <a:t> performance which seems to be extremely difficult by current channel access mechanism under heavy congested situations</a:t>
            </a:r>
          </a:p>
          <a:p>
            <a:pPr>
              <a:spcAft>
                <a:spcPts val="450"/>
              </a:spcAft>
              <a:buFont typeface="Arial" panose="020B0604020202020204" pitchFamily="34" charset="0"/>
              <a:buChar char="•"/>
            </a:pPr>
            <a:r>
              <a:rPr lang="en-US" altLang="zh-CN" sz="2000" dirty="0" smtClean="0"/>
              <a:t>Guaranteed access delay is not a deterministic delay</a:t>
            </a:r>
            <a:r>
              <a:rPr lang="zh-CN" altLang="en-US" sz="2000" dirty="0"/>
              <a:t> </a:t>
            </a:r>
            <a:r>
              <a:rPr lang="en-US" altLang="zh-CN" sz="2000" dirty="0" smtClean="0"/>
              <a:t>but a high probabilistic  delay.</a:t>
            </a:r>
          </a:p>
          <a:p>
            <a:pPr lvl="1">
              <a:spcAft>
                <a:spcPts val="450"/>
              </a:spcAft>
              <a:buFont typeface="Arial" panose="020B0604020202020204" pitchFamily="34" charset="0"/>
              <a:buChar char="•"/>
            </a:pPr>
            <a:r>
              <a:rPr lang="en-US" altLang="zh-CN" sz="1600" dirty="0" smtClean="0">
                <a:ea typeface="+mn-ea"/>
                <a:cs typeface="+mn-cs"/>
              </a:rPr>
              <a:t>The numerical delay bound guaranteed by an AP is a implementation related parameter, which depends on the scheduling algorithms adopted.</a:t>
            </a:r>
          </a:p>
          <a:p>
            <a:pPr lvl="2">
              <a:spcAft>
                <a:spcPts val="450"/>
              </a:spcAft>
              <a:buFont typeface="Arial" panose="020B0604020202020204" pitchFamily="34" charset="0"/>
              <a:buChar char="•"/>
            </a:pPr>
            <a:r>
              <a:rPr lang="en-US" altLang="zh-CN" sz="1200" dirty="0" smtClean="0">
                <a:ea typeface="+mn-ea"/>
                <a:cs typeface="+mn-cs"/>
              </a:rPr>
              <a:t>For example, an AP may provide access delay up bound 10ms with 90% and 50ms with 99.9%</a:t>
            </a:r>
          </a:p>
          <a:p>
            <a:pPr lvl="2">
              <a:spcAft>
                <a:spcPts val="450"/>
              </a:spcAft>
              <a:buFont typeface="Arial" panose="020B0604020202020204" pitchFamily="34" charset="0"/>
              <a:buChar char="•"/>
            </a:pPr>
            <a:r>
              <a:rPr lang="en-US" altLang="zh-CN" sz="1200" dirty="0" smtClean="0">
                <a:ea typeface="+mn-ea"/>
                <a:cs typeface="+mn-cs"/>
              </a:rPr>
              <a:t>Note that: the description is related to reliability as well. Since reliability is also related to MCS selection, ARQ, TX power adaptation, </a:t>
            </a:r>
            <a:r>
              <a:rPr lang="en-US" altLang="zh-CN" sz="1200" dirty="0" err="1" smtClean="0">
                <a:ea typeface="+mn-ea"/>
                <a:cs typeface="+mn-cs"/>
              </a:rPr>
              <a:t>etc</a:t>
            </a:r>
            <a:r>
              <a:rPr lang="en-US" altLang="zh-CN" sz="1200" dirty="0" smtClean="0">
                <a:ea typeface="+mn-ea"/>
                <a:cs typeface="+mn-cs"/>
              </a:rPr>
              <a:t>, we should focus on delay of a single access.</a:t>
            </a:r>
            <a:endParaRPr lang="en-US" altLang="zh-CN" sz="1200" dirty="0">
              <a:ea typeface="+mn-ea"/>
              <a:cs typeface="+mn-cs"/>
            </a:endParaRPr>
          </a:p>
          <a:p>
            <a:pPr lvl="1">
              <a:spcAft>
                <a:spcPts val="450"/>
              </a:spcAft>
              <a:buFont typeface="Arial" panose="020B0604020202020204" pitchFamily="34" charset="0"/>
              <a:buChar char="•"/>
            </a:pPr>
            <a:endParaRPr lang="en-US" altLang="zh-CN" sz="1600" dirty="0" smtClean="0"/>
          </a:p>
        </p:txBody>
      </p:sp>
      <p:sp>
        <p:nvSpPr>
          <p:cNvPr id="4" name="灯片编号占位符 3"/>
          <p:cNvSpPr>
            <a:spLocks noGrp="1"/>
          </p:cNvSpPr>
          <p:nvPr>
            <p:ph type="sldNum" idx="12"/>
          </p:nvPr>
        </p:nvSpPr>
        <p:spPr>
          <a:xfrm>
            <a:off x="4341606" y="6525344"/>
            <a:ext cx="535404" cy="184666"/>
          </a:xfrm>
        </p:spPr>
        <p:txBody>
          <a:bodyPr/>
          <a:lstStyle/>
          <a:p>
            <a:r>
              <a:rPr lang="en-GB" smtClean="0"/>
              <a:t>Slide </a:t>
            </a:r>
            <a:fld id="{440F5867-744E-4AA6-B0ED-4C44D2DFBB7B}" type="slidenum">
              <a:rPr lang="en-GB" smtClean="0"/>
              <a:pPr/>
              <a:t>19</a:t>
            </a:fld>
            <a:endParaRPr lang="en-GB" dirty="0"/>
          </a:p>
        </p:txBody>
      </p:sp>
      <p:sp>
        <p:nvSpPr>
          <p:cNvPr id="6"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日期占位符 4"/>
          <p:cNvSpPr>
            <a:spLocks noGrp="1"/>
          </p:cNvSpPr>
          <p:nvPr>
            <p:ph type="dt" sz="half" idx="10"/>
          </p:nvPr>
        </p:nvSpPr>
        <p:spPr>
          <a:xfrm>
            <a:off x="696913" y="332601"/>
            <a:ext cx="1579600" cy="276999"/>
          </a:xfrm>
        </p:spPr>
        <p:txBody>
          <a:bodyPr/>
          <a:lstStyle/>
          <a:p>
            <a:pPr>
              <a:defRPr/>
            </a:pPr>
            <a:r>
              <a:rPr lang="en-US" altLang="zh-CN" dirty="0" smtClean="0"/>
              <a:t>September 2020</a:t>
            </a:r>
            <a:endParaRPr lang="en-GB" altLang="en-US" dirty="0"/>
          </a:p>
        </p:txBody>
      </p:sp>
    </p:spTree>
    <p:extLst>
      <p:ext uri="{BB962C8B-B14F-4D97-AF65-F5344CB8AC3E}">
        <p14:creationId xmlns:p14="http://schemas.microsoft.com/office/powerpoint/2010/main" val="9866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Introduction</a:t>
            </a:r>
            <a:endParaRPr lang="zh-CN" altLang="en-US" dirty="0"/>
          </a:p>
        </p:txBody>
      </p:sp>
      <p:sp>
        <p:nvSpPr>
          <p:cNvPr id="3" name="内容占位符 2"/>
          <p:cNvSpPr>
            <a:spLocks noGrp="1"/>
          </p:cNvSpPr>
          <p:nvPr>
            <p:ph idx="1"/>
          </p:nvPr>
        </p:nvSpPr>
        <p:spPr>
          <a:xfrm>
            <a:off x="683568" y="1700808"/>
            <a:ext cx="7772400" cy="4752528"/>
          </a:xfrm>
        </p:spPr>
        <p:txBody>
          <a:bodyPr/>
          <a:lstStyle/>
          <a:p>
            <a:pPr>
              <a:spcAft>
                <a:spcPts val="450"/>
              </a:spcAft>
              <a:buFont typeface="Arial" panose="020B0604020202020204" pitchFamily="34" charset="0"/>
              <a:buChar char="•"/>
            </a:pPr>
            <a:r>
              <a:rPr lang="en-US" altLang="zh-CN" sz="2000" dirty="0" smtClean="0"/>
              <a:t>Latency is critical important for some traffics.</a:t>
            </a:r>
          </a:p>
          <a:p>
            <a:pPr lvl="1">
              <a:spcAft>
                <a:spcPts val="450"/>
              </a:spcAft>
              <a:buFont typeface="Arial" panose="020B0604020202020204" pitchFamily="34" charset="0"/>
              <a:buChar char="•"/>
            </a:pPr>
            <a:r>
              <a:rPr lang="en-US" altLang="zh-CN" sz="1600" dirty="0" smtClean="0"/>
              <a:t>NS/EP service is agreed to be supported in 11be which requires guaranteed transmission even in worst cases[1].</a:t>
            </a:r>
          </a:p>
          <a:p>
            <a:pPr lvl="1">
              <a:spcAft>
                <a:spcPts val="450"/>
              </a:spcAft>
              <a:buFont typeface="Arial" panose="020B0604020202020204" pitchFamily="34" charset="0"/>
              <a:buChar char="•"/>
            </a:pPr>
            <a:r>
              <a:rPr lang="en-US" altLang="zh-CN" sz="1600" dirty="0" smtClean="0"/>
              <a:t>Emerging services like online gaming, real-time video, </a:t>
            </a:r>
            <a:r>
              <a:rPr lang="en-US" altLang="zh-CN" sz="1600" dirty="0"/>
              <a:t>industrial </a:t>
            </a:r>
            <a:r>
              <a:rPr lang="en-US" altLang="zh-CN" sz="1600" dirty="0" smtClean="0"/>
              <a:t>automation are also sensitive to latency[2]</a:t>
            </a:r>
          </a:p>
          <a:p>
            <a:pPr>
              <a:spcAft>
                <a:spcPts val="450"/>
              </a:spcAft>
              <a:buFont typeface="Arial" panose="020B0604020202020204" pitchFamily="34" charset="0"/>
              <a:buChar char="•"/>
            </a:pPr>
            <a:r>
              <a:rPr lang="en-US" altLang="zh-CN" sz="2000" dirty="0" smtClean="0"/>
              <a:t>In one-hop WLAN systems, latency is mainly consist of queue delay, channel access delay, retransmission delay</a:t>
            </a:r>
          </a:p>
          <a:p>
            <a:pPr lvl="1">
              <a:spcAft>
                <a:spcPts val="450"/>
              </a:spcAft>
              <a:buFont typeface="Arial" panose="020B0604020202020204" pitchFamily="34" charset="0"/>
              <a:buChar char="•"/>
            </a:pPr>
            <a:r>
              <a:rPr lang="en-US" altLang="zh-CN" sz="1600" dirty="0" smtClean="0"/>
              <a:t>Queue delay is highly related to the rate gap between backhaul and WLAN air links, which can be greatly alleviated by high throughput feature in 11be.</a:t>
            </a:r>
          </a:p>
          <a:p>
            <a:pPr lvl="1">
              <a:spcAft>
                <a:spcPts val="450"/>
              </a:spcAft>
              <a:buFont typeface="Arial" panose="020B0604020202020204" pitchFamily="34" charset="0"/>
              <a:buChar char="•"/>
            </a:pPr>
            <a:r>
              <a:rPr lang="en-US" altLang="zh-CN" sz="1600" u="sng" dirty="0" smtClean="0"/>
              <a:t>Channel access delay</a:t>
            </a:r>
            <a:r>
              <a:rPr lang="en-US" altLang="zh-CN" sz="1600" dirty="0" smtClean="0"/>
              <a:t> varies a great deal depending on channel status. New mechanisms is needed to meet the requirements of low latency traffic.</a:t>
            </a:r>
          </a:p>
          <a:p>
            <a:pPr lvl="1">
              <a:spcAft>
                <a:spcPts val="450"/>
              </a:spcAft>
              <a:buFont typeface="Arial" panose="020B0604020202020204" pitchFamily="34" charset="0"/>
              <a:buChar char="•"/>
            </a:pPr>
            <a:r>
              <a:rPr lang="en-US" altLang="zh-CN" sz="1600" dirty="0" smtClean="0"/>
              <a:t>Retransmission delay is also highly related to channel access delay.</a:t>
            </a:r>
          </a:p>
          <a:p>
            <a:pPr>
              <a:spcAft>
                <a:spcPts val="450"/>
              </a:spcAft>
              <a:buFont typeface="Arial" panose="020B0604020202020204" pitchFamily="34" charset="0"/>
              <a:buChar char="•"/>
            </a:pPr>
            <a:r>
              <a:rPr lang="en-US" altLang="zh-CN" sz="2000" dirty="0" smtClean="0"/>
              <a:t>This contribution provides a resource reservation method offering a protected access ‘window’ to improve access delay performance.</a:t>
            </a:r>
            <a:endParaRPr lang="en-US" altLang="zh-CN" sz="2000" dirty="0"/>
          </a:p>
        </p:txBody>
      </p:sp>
      <p:sp>
        <p:nvSpPr>
          <p:cNvPr id="4" name="灯片编号占位符 3"/>
          <p:cNvSpPr>
            <a:spLocks noGrp="1"/>
          </p:cNvSpPr>
          <p:nvPr>
            <p:ph type="sldNum" sz="quarter" idx="12"/>
          </p:nvPr>
        </p:nvSpPr>
        <p:spPr>
          <a:xfrm>
            <a:off x="4344988" y="6475413"/>
            <a:ext cx="530225" cy="182562"/>
          </a:xfrm>
        </p:spPr>
        <p:txBody>
          <a:bodyPr/>
          <a:lstStyle/>
          <a:p>
            <a:r>
              <a:rPr lang="en-GB" smtClean="0"/>
              <a:t>Slide </a:t>
            </a:r>
            <a:fld id="{440F5867-744E-4AA6-B0ED-4C44D2DFBB7B}" type="slidenum">
              <a:rPr lang="en-GB" smtClean="0"/>
              <a:pPr/>
              <a:t>2</a:t>
            </a:fld>
            <a:endParaRPr lang="en-GB" dirty="0"/>
          </a:p>
        </p:txBody>
      </p:sp>
      <p:sp>
        <p:nvSpPr>
          <p:cNvPr id="12" name="页脚占位符 11"/>
          <p:cNvSpPr>
            <a:spLocks noGrp="1"/>
          </p:cNvSpPr>
          <p:nvPr>
            <p:ph type="ftr" sz="quarter" idx="11"/>
          </p:nvPr>
        </p:nvSpPr>
        <p:spPr>
          <a:xfrm>
            <a:off x="7088655" y="6475413"/>
            <a:ext cx="1455270" cy="184666"/>
          </a:xfrm>
        </p:spPr>
        <p:txBody>
          <a:bodyPr/>
          <a:lstStyle/>
          <a:p>
            <a:pPr>
              <a:defRPr/>
            </a:pPr>
            <a:r>
              <a:rPr lang="en-GB" smtClean="0"/>
              <a:t>B</a:t>
            </a:r>
            <a:r>
              <a:rPr lang="en-US" altLang="zh-CN" smtClean="0"/>
              <a:t>oyce Yangbo</a:t>
            </a:r>
            <a:r>
              <a:rPr lang="en-GB" smtClean="0"/>
              <a:t>, Huawei</a:t>
            </a:r>
            <a:endParaRPr lang="en-GB" dirty="0"/>
          </a:p>
        </p:txBody>
      </p:sp>
      <p:sp>
        <p:nvSpPr>
          <p:cNvPr id="13" name="日期占位符 12"/>
          <p:cNvSpPr>
            <a:spLocks noGrp="1"/>
          </p:cNvSpPr>
          <p:nvPr>
            <p:ph type="dt" sz="half" idx="10"/>
          </p:nvPr>
        </p:nvSpPr>
        <p:spPr>
          <a:xfrm>
            <a:off x="696913" y="332601"/>
            <a:ext cx="1579600" cy="276999"/>
          </a:xfrm>
        </p:spPr>
        <p:txBody>
          <a:bodyPr/>
          <a:lstStyle/>
          <a:p>
            <a:pPr>
              <a:defRPr/>
            </a:pPr>
            <a:r>
              <a:rPr lang="en-US" altLang="zh-CN" dirty="0"/>
              <a:t>September 2020</a:t>
            </a:r>
            <a:endParaRPr lang="en-GB" altLang="en-US" dirty="0"/>
          </a:p>
        </p:txBody>
      </p:sp>
    </p:spTree>
    <p:extLst>
      <p:ext uri="{BB962C8B-B14F-4D97-AF65-F5344CB8AC3E}">
        <p14:creationId xmlns:p14="http://schemas.microsoft.com/office/powerpoint/2010/main" val="39188186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20688"/>
            <a:ext cx="7772400" cy="1411841"/>
          </a:xfrm>
        </p:spPr>
        <p:txBody>
          <a:bodyPr/>
          <a:lstStyle/>
          <a:p>
            <a:r>
              <a:rPr lang="en-US" altLang="zh-CN" dirty="0"/>
              <a:t>D</a:t>
            </a:r>
            <a:r>
              <a:rPr lang="en-US" altLang="zh-CN" dirty="0" smtClean="0"/>
              <a:t>ata cursor for simulations results of access latency under EDCA</a:t>
            </a:r>
            <a:endParaRPr lang="zh-CN" altLang="en-US" dirty="0"/>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a:t>Slide </a:t>
            </a:r>
            <a:fld id="{6D24465E-2B0A-4D96-BA39-EC98956D452B}" type="slidenum">
              <a:rPr lang="en-GB" altLang="en-US" smtClean="0"/>
              <a:pPr>
                <a:defRPr/>
              </a:pPr>
              <a:t>20</a:t>
            </a:fld>
            <a:endParaRPr lang="en-GB" altLang="en-US"/>
          </a:p>
        </p:txBody>
      </p:sp>
      <p:sp>
        <p:nvSpPr>
          <p:cNvPr id="7" name="日期占位符 6"/>
          <p:cNvSpPr>
            <a:spLocks noGrp="1"/>
          </p:cNvSpPr>
          <p:nvPr>
            <p:ph type="dt" sz="half" idx="10"/>
          </p:nvPr>
        </p:nvSpPr>
        <p:spPr>
          <a:xfrm>
            <a:off x="696913" y="332601"/>
            <a:ext cx="1579600" cy="276999"/>
          </a:xfrm>
        </p:spPr>
        <p:txBody>
          <a:bodyPr/>
          <a:lstStyle/>
          <a:p>
            <a:pPr>
              <a:defRPr/>
            </a:pPr>
            <a:r>
              <a:rPr lang="en-US" altLang="zh-CN" dirty="0" smtClean="0"/>
              <a:t>September 2020</a:t>
            </a:r>
            <a:endParaRPr lang="en-GB" altLang="en-US" dirty="0"/>
          </a:p>
        </p:txBody>
      </p:sp>
      <p:graphicFrame>
        <p:nvGraphicFramePr>
          <p:cNvPr id="36" name="表格 35"/>
          <p:cNvGraphicFramePr>
            <a:graphicFrameLocks noGrp="1"/>
          </p:cNvGraphicFramePr>
          <p:nvPr>
            <p:extLst>
              <p:ext uri="{D42A27DB-BD31-4B8C-83A1-F6EECF244321}">
                <p14:modId xmlns:p14="http://schemas.microsoft.com/office/powerpoint/2010/main" val="965426176"/>
              </p:ext>
            </p:extLst>
          </p:nvPr>
        </p:nvGraphicFramePr>
        <p:xfrm>
          <a:off x="4860032" y="2492896"/>
          <a:ext cx="4032448" cy="3175248"/>
        </p:xfrm>
        <a:graphic>
          <a:graphicData uri="http://schemas.openxmlformats.org/drawingml/2006/table">
            <a:tbl>
              <a:tblPr firstRow="1" bandRow="1">
                <a:tableStyleId>{5C22544A-7EE6-4342-B048-85BDC9FD1C3A}</a:tableStyleId>
              </a:tblPr>
              <a:tblGrid>
                <a:gridCol w="720080"/>
                <a:gridCol w="1104123"/>
                <a:gridCol w="1056117"/>
                <a:gridCol w="1152128"/>
              </a:tblGrid>
              <a:tr h="432048">
                <a:tc>
                  <a:txBody>
                    <a:bodyPr/>
                    <a:lstStyle/>
                    <a:p>
                      <a:endParaRPr lang="zh-CN" altLang="en-US" sz="1400" dirty="0"/>
                    </a:p>
                  </a:txBody>
                  <a:tcPr anchor="ctr"/>
                </a:tc>
                <a:tc>
                  <a:txBody>
                    <a:bodyPr/>
                    <a:lstStyle/>
                    <a:p>
                      <a:r>
                        <a:rPr lang="en-US" altLang="zh-CN" sz="1400" dirty="0" smtClean="0"/>
                        <a:t>10%ile (</a:t>
                      </a:r>
                      <a:r>
                        <a:rPr lang="en-US" altLang="zh-CN" sz="1400" dirty="0" err="1" smtClean="0"/>
                        <a:t>ms</a:t>
                      </a:r>
                      <a:r>
                        <a:rPr lang="en-US" altLang="zh-CN" sz="1400" dirty="0" smtClean="0"/>
                        <a:t>)</a:t>
                      </a:r>
                      <a:endParaRPr lang="zh-CN" altLang="en-US" sz="1400" dirty="0"/>
                    </a:p>
                  </a:txBody>
                  <a:tcPr anchor="ctr"/>
                </a:tc>
                <a:tc>
                  <a:txBody>
                    <a:bodyPr/>
                    <a:lstStyle/>
                    <a:p>
                      <a:r>
                        <a:rPr lang="en-US" altLang="zh-CN" sz="1400" dirty="0" smtClean="0"/>
                        <a:t>1%ile (</a:t>
                      </a:r>
                      <a:r>
                        <a:rPr lang="en-US" altLang="zh-CN" sz="1400" dirty="0" err="1" smtClean="0"/>
                        <a:t>ms</a:t>
                      </a:r>
                      <a:r>
                        <a:rPr lang="en-US" altLang="zh-CN" sz="1400" dirty="0" smtClean="0"/>
                        <a:t>)</a:t>
                      </a:r>
                      <a:endParaRPr lang="zh-CN" altLang="en-US" sz="1400" dirty="0"/>
                    </a:p>
                  </a:txBody>
                  <a:tcPr anchor="ctr"/>
                </a:tc>
                <a:tc>
                  <a:txBody>
                    <a:bodyPr/>
                    <a:lstStyle/>
                    <a:p>
                      <a:r>
                        <a:rPr lang="en-US" altLang="zh-CN" sz="1400" dirty="0" smtClean="0"/>
                        <a:t>0.1%ile (</a:t>
                      </a:r>
                      <a:r>
                        <a:rPr lang="en-US" altLang="zh-CN" sz="1400" dirty="0" err="1" smtClean="0"/>
                        <a:t>ms</a:t>
                      </a:r>
                      <a:r>
                        <a:rPr lang="en-US" altLang="zh-CN" sz="1400" dirty="0" smtClean="0"/>
                        <a:t>)</a:t>
                      </a:r>
                      <a:endParaRPr lang="zh-CN" altLang="en-US" sz="1400" dirty="0"/>
                    </a:p>
                  </a:txBody>
                  <a:tcPr anchor="ctr"/>
                </a:tc>
              </a:tr>
              <a:tr h="257286">
                <a:tc>
                  <a:txBody>
                    <a:bodyPr/>
                    <a:lstStyle/>
                    <a:p>
                      <a:r>
                        <a:rPr lang="en-US" altLang="zh-CN" sz="1400" dirty="0" smtClean="0"/>
                        <a:t>1-10</a:t>
                      </a:r>
                      <a:endParaRPr lang="zh-CN" altLang="en-US" sz="1400" dirty="0"/>
                    </a:p>
                  </a:txBody>
                  <a:tcPr/>
                </a:tc>
                <a:tc>
                  <a:txBody>
                    <a:bodyPr/>
                    <a:lstStyle/>
                    <a:p>
                      <a:r>
                        <a:rPr lang="en-US" altLang="zh-CN" sz="1400" dirty="0" smtClean="0"/>
                        <a:t>12.56</a:t>
                      </a:r>
                      <a:endParaRPr lang="zh-CN" altLang="en-US" sz="1400" dirty="0"/>
                    </a:p>
                  </a:txBody>
                  <a:tcPr/>
                </a:tc>
                <a:tc>
                  <a:txBody>
                    <a:bodyPr/>
                    <a:lstStyle/>
                    <a:p>
                      <a:r>
                        <a:rPr lang="en-US" altLang="zh-CN" sz="1400" dirty="0" smtClean="0"/>
                        <a:t>25.41</a:t>
                      </a:r>
                      <a:endParaRPr lang="zh-CN" altLang="en-US" sz="1400" dirty="0"/>
                    </a:p>
                  </a:txBody>
                  <a:tcPr/>
                </a:tc>
                <a:tc>
                  <a:txBody>
                    <a:bodyPr/>
                    <a:lstStyle/>
                    <a:p>
                      <a:r>
                        <a:rPr lang="en-US" altLang="zh-CN" sz="1400" dirty="0" smtClean="0"/>
                        <a:t>41.64</a:t>
                      </a:r>
                      <a:endParaRPr lang="zh-CN" altLang="en-US" sz="1400" dirty="0"/>
                    </a:p>
                  </a:txBody>
                  <a:tcPr/>
                </a:tc>
              </a:tr>
              <a:tr h="257286">
                <a:tc>
                  <a:txBody>
                    <a:bodyPr/>
                    <a:lstStyle/>
                    <a:p>
                      <a:r>
                        <a:rPr lang="en-US" altLang="zh-CN" sz="1400" dirty="0" smtClean="0"/>
                        <a:t>2-20</a:t>
                      </a:r>
                      <a:endParaRPr lang="zh-CN" altLang="en-US" sz="1400" dirty="0"/>
                    </a:p>
                  </a:txBody>
                  <a:tcPr/>
                </a:tc>
                <a:tc>
                  <a:txBody>
                    <a:bodyPr/>
                    <a:lstStyle/>
                    <a:p>
                      <a:r>
                        <a:rPr lang="en-US" altLang="zh-CN" sz="1400" dirty="0" smtClean="0"/>
                        <a:t>14.54</a:t>
                      </a:r>
                      <a:endParaRPr lang="zh-CN" altLang="en-US" sz="1400" dirty="0"/>
                    </a:p>
                  </a:txBody>
                  <a:tcPr/>
                </a:tc>
                <a:tc>
                  <a:txBody>
                    <a:bodyPr/>
                    <a:lstStyle/>
                    <a:p>
                      <a:r>
                        <a:rPr lang="en-US" altLang="zh-CN" sz="1400" dirty="0" smtClean="0"/>
                        <a:t>31.85</a:t>
                      </a:r>
                      <a:endParaRPr lang="zh-CN" altLang="en-US" sz="1400" dirty="0"/>
                    </a:p>
                  </a:txBody>
                  <a:tcPr/>
                </a:tc>
                <a:tc>
                  <a:txBody>
                    <a:bodyPr/>
                    <a:lstStyle/>
                    <a:p>
                      <a:r>
                        <a:rPr lang="en-US" altLang="zh-CN" sz="1400" dirty="0" smtClean="0"/>
                        <a:t>50.58</a:t>
                      </a:r>
                      <a:endParaRPr lang="zh-CN" altLang="en-US" sz="1400" dirty="0"/>
                    </a:p>
                  </a:txBody>
                  <a:tcPr/>
                </a:tc>
              </a:tr>
              <a:tr h="257286">
                <a:tc>
                  <a:txBody>
                    <a:bodyPr/>
                    <a:lstStyle/>
                    <a:p>
                      <a:r>
                        <a:rPr lang="en-US" altLang="zh-CN" sz="1400" dirty="0" smtClean="0"/>
                        <a:t>3-30</a:t>
                      </a:r>
                      <a:endParaRPr lang="zh-CN" altLang="en-US" sz="1400" dirty="0"/>
                    </a:p>
                  </a:txBody>
                  <a:tcPr/>
                </a:tc>
                <a:tc>
                  <a:txBody>
                    <a:bodyPr/>
                    <a:lstStyle/>
                    <a:p>
                      <a:r>
                        <a:rPr lang="en-US" altLang="zh-CN" sz="1400" dirty="0" smtClean="0"/>
                        <a:t>17.29</a:t>
                      </a:r>
                      <a:endParaRPr lang="zh-CN" altLang="en-US" sz="1400" dirty="0"/>
                    </a:p>
                  </a:txBody>
                  <a:tcPr/>
                </a:tc>
                <a:tc>
                  <a:txBody>
                    <a:bodyPr/>
                    <a:lstStyle/>
                    <a:p>
                      <a:r>
                        <a:rPr lang="en-US" altLang="zh-CN" sz="1400" dirty="0" smtClean="0"/>
                        <a:t>30.04</a:t>
                      </a:r>
                      <a:endParaRPr lang="zh-CN" altLang="en-US" sz="1400" dirty="0"/>
                    </a:p>
                  </a:txBody>
                  <a:tcPr/>
                </a:tc>
                <a:tc>
                  <a:txBody>
                    <a:bodyPr/>
                    <a:lstStyle/>
                    <a:p>
                      <a:r>
                        <a:rPr lang="en-US" altLang="zh-CN" sz="1400" dirty="0" smtClean="0"/>
                        <a:t>56.55</a:t>
                      </a:r>
                      <a:endParaRPr lang="zh-CN" altLang="en-US" sz="1400" dirty="0"/>
                    </a:p>
                  </a:txBody>
                  <a:tcPr/>
                </a:tc>
              </a:tr>
              <a:tr h="257286">
                <a:tc>
                  <a:txBody>
                    <a:bodyPr/>
                    <a:lstStyle/>
                    <a:p>
                      <a:r>
                        <a:rPr lang="en-US" altLang="zh-CN" sz="1400" dirty="0" smtClean="0"/>
                        <a:t>4-40</a:t>
                      </a:r>
                      <a:endParaRPr lang="zh-CN" altLang="en-US" sz="1400" dirty="0"/>
                    </a:p>
                  </a:txBody>
                  <a:tcPr/>
                </a:tc>
                <a:tc>
                  <a:txBody>
                    <a:bodyPr/>
                    <a:lstStyle/>
                    <a:p>
                      <a:r>
                        <a:rPr lang="en-US" altLang="zh-CN" sz="1400" dirty="0" smtClean="0"/>
                        <a:t>20.59</a:t>
                      </a:r>
                      <a:endParaRPr lang="zh-CN" altLang="en-US" sz="1400" dirty="0"/>
                    </a:p>
                  </a:txBody>
                  <a:tcPr/>
                </a:tc>
                <a:tc>
                  <a:txBody>
                    <a:bodyPr/>
                    <a:lstStyle/>
                    <a:p>
                      <a:r>
                        <a:rPr lang="en-US" altLang="zh-CN" sz="1400" dirty="0" smtClean="0"/>
                        <a:t>43.26</a:t>
                      </a:r>
                      <a:endParaRPr lang="zh-CN" altLang="en-US" sz="1400" dirty="0"/>
                    </a:p>
                  </a:txBody>
                  <a:tcPr/>
                </a:tc>
                <a:tc>
                  <a:txBody>
                    <a:bodyPr/>
                    <a:lstStyle/>
                    <a:p>
                      <a:r>
                        <a:rPr lang="en-US" altLang="zh-CN" sz="1400" dirty="0" smtClean="0"/>
                        <a:t>66.56</a:t>
                      </a:r>
                      <a:endParaRPr lang="zh-CN" altLang="en-US" sz="1400" dirty="0"/>
                    </a:p>
                  </a:txBody>
                  <a:tcPr/>
                </a:tc>
              </a:tr>
              <a:tr h="257286">
                <a:tc>
                  <a:txBody>
                    <a:bodyPr/>
                    <a:lstStyle/>
                    <a:p>
                      <a:r>
                        <a:rPr lang="en-US" altLang="zh-CN" sz="1400" dirty="0" smtClean="0"/>
                        <a:t>5-50</a:t>
                      </a:r>
                      <a:endParaRPr lang="zh-CN" altLang="en-US" sz="1400" dirty="0"/>
                    </a:p>
                  </a:txBody>
                  <a:tcPr/>
                </a:tc>
                <a:tc>
                  <a:txBody>
                    <a:bodyPr/>
                    <a:lstStyle/>
                    <a:p>
                      <a:r>
                        <a:rPr lang="en-US" altLang="zh-CN" sz="1400" dirty="0" smtClean="0"/>
                        <a:t>26.57</a:t>
                      </a:r>
                      <a:endParaRPr lang="zh-CN" altLang="en-US" sz="1400" dirty="0"/>
                    </a:p>
                  </a:txBody>
                  <a:tcPr/>
                </a:tc>
                <a:tc>
                  <a:txBody>
                    <a:bodyPr/>
                    <a:lstStyle/>
                    <a:p>
                      <a:r>
                        <a:rPr lang="en-US" altLang="zh-CN" sz="1400" dirty="0" smtClean="0"/>
                        <a:t>54.93</a:t>
                      </a:r>
                      <a:endParaRPr lang="zh-CN" altLang="en-US" sz="1400" dirty="0"/>
                    </a:p>
                  </a:txBody>
                  <a:tcPr/>
                </a:tc>
                <a:tc>
                  <a:txBody>
                    <a:bodyPr/>
                    <a:lstStyle/>
                    <a:p>
                      <a:r>
                        <a:rPr lang="en-US" altLang="zh-CN" sz="1400" dirty="0" smtClean="0"/>
                        <a:t>84.07</a:t>
                      </a:r>
                      <a:endParaRPr lang="zh-CN" altLang="en-US" sz="1400" dirty="0"/>
                    </a:p>
                  </a:txBody>
                  <a:tcPr/>
                </a:tc>
              </a:tr>
              <a:tr h="257286">
                <a:tc>
                  <a:txBody>
                    <a:bodyPr/>
                    <a:lstStyle/>
                    <a:p>
                      <a:r>
                        <a:rPr lang="en-US" altLang="zh-CN" sz="1400" dirty="0" smtClean="0"/>
                        <a:t>6-60</a:t>
                      </a:r>
                      <a:endParaRPr lang="zh-CN" altLang="en-US" sz="1400" dirty="0"/>
                    </a:p>
                  </a:txBody>
                  <a:tcPr/>
                </a:tc>
                <a:tc>
                  <a:txBody>
                    <a:bodyPr/>
                    <a:lstStyle/>
                    <a:p>
                      <a:r>
                        <a:rPr lang="en-US" altLang="zh-CN" sz="1400" dirty="0" smtClean="0"/>
                        <a:t>34.7</a:t>
                      </a:r>
                      <a:endParaRPr lang="zh-CN" altLang="en-US" sz="1400" dirty="0"/>
                    </a:p>
                  </a:txBody>
                  <a:tcPr/>
                </a:tc>
                <a:tc>
                  <a:txBody>
                    <a:bodyPr/>
                    <a:lstStyle/>
                    <a:p>
                      <a:r>
                        <a:rPr lang="en-US" altLang="zh-CN" sz="1400" dirty="0" smtClean="0"/>
                        <a:t>70.68</a:t>
                      </a:r>
                      <a:endParaRPr lang="zh-CN" altLang="en-US" sz="1400" dirty="0"/>
                    </a:p>
                  </a:txBody>
                  <a:tcPr/>
                </a:tc>
                <a:tc>
                  <a:txBody>
                    <a:bodyPr/>
                    <a:lstStyle/>
                    <a:p>
                      <a:r>
                        <a:rPr lang="en-US" altLang="zh-CN" sz="1400" dirty="0" smtClean="0"/>
                        <a:t>106.5</a:t>
                      </a:r>
                      <a:endParaRPr lang="zh-CN" altLang="en-US" sz="1400" dirty="0"/>
                    </a:p>
                  </a:txBody>
                  <a:tcPr/>
                </a:tc>
              </a:tr>
              <a:tr h="257286">
                <a:tc>
                  <a:txBody>
                    <a:bodyPr/>
                    <a:lstStyle/>
                    <a:p>
                      <a:r>
                        <a:rPr lang="en-US" altLang="zh-CN" sz="1400" dirty="0" smtClean="0"/>
                        <a:t>7-70</a:t>
                      </a:r>
                      <a:endParaRPr lang="zh-CN" alt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smtClean="0"/>
                        <a:t>44.9</a:t>
                      </a:r>
                      <a:endParaRPr lang="zh-CN" altLang="en-US" sz="1400" dirty="0" smtClean="0"/>
                    </a:p>
                  </a:txBody>
                  <a:tcPr/>
                </a:tc>
                <a:tc>
                  <a:txBody>
                    <a:bodyPr/>
                    <a:lstStyle/>
                    <a:p>
                      <a:r>
                        <a:rPr lang="en-US" altLang="zh-CN" sz="1400" dirty="0" smtClean="0"/>
                        <a:t>91.39</a:t>
                      </a:r>
                      <a:endParaRPr lang="zh-CN" altLang="en-US" sz="1400" dirty="0"/>
                    </a:p>
                  </a:txBody>
                  <a:tcPr/>
                </a:tc>
                <a:tc>
                  <a:txBody>
                    <a:bodyPr/>
                    <a:lstStyle/>
                    <a:p>
                      <a:r>
                        <a:rPr lang="en-US" altLang="zh-CN" sz="1400" dirty="0" smtClean="0"/>
                        <a:t>136.3</a:t>
                      </a:r>
                      <a:endParaRPr lang="zh-CN" altLang="en-US" sz="1400" dirty="0"/>
                    </a:p>
                  </a:txBody>
                  <a:tcPr/>
                </a:tc>
              </a:tr>
              <a:tr h="257286">
                <a:tc>
                  <a:txBody>
                    <a:bodyPr/>
                    <a:lstStyle/>
                    <a:p>
                      <a:r>
                        <a:rPr lang="en-US" altLang="zh-CN" sz="1400" dirty="0" smtClean="0"/>
                        <a:t>8-80</a:t>
                      </a:r>
                      <a:endParaRPr lang="zh-CN" altLang="en-US" sz="1400" dirty="0"/>
                    </a:p>
                  </a:txBody>
                  <a:tcPr/>
                </a:tc>
                <a:tc>
                  <a:txBody>
                    <a:bodyPr/>
                    <a:lstStyle/>
                    <a:p>
                      <a:r>
                        <a:rPr lang="en-US" altLang="zh-CN" sz="1400" dirty="0" smtClean="0"/>
                        <a:t>58.45</a:t>
                      </a:r>
                      <a:endParaRPr lang="zh-CN" altLang="en-US" sz="1400" dirty="0"/>
                    </a:p>
                  </a:txBody>
                  <a:tcPr/>
                </a:tc>
                <a:tc>
                  <a:txBody>
                    <a:bodyPr/>
                    <a:lstStyle/>
                    <a:p>
                      <a:r>
                        <a:rPr lang="en-US" altLang="zh-CN" sz="1400" dirty="0" smtClean="0"/>
                        <a:t>117.4</a:t>
                      </a:r>
                      <a:endParaRPr lang="zh-CN" altLang="en-US" sz="1400" dirty="0"/>
                    </a:p>
                  </a:txBody>
                  <a:tcPr/>
                </a:tc>
                <a:tc>
                  <a:txBody>
                    <a:bodyPr/>
                    <a:lstStyle/>
                    <a:p>
                      <a:r>
                        <a:rPr lang="en-US" altLang="zh-CN" sz="1400" dirty="0" smtClean="0"/>
                        <a:t>176.1</a:t>
                      </a:r>
                      <a:endParaRPr lang="zh-CN" altLang="en-US" sz="1400" dirty="0"/>
                    </a:p>
                  </a:txBody>
                  <a:tcPr/>
                </a:tc>
              </a:tr>
              <a:tr h="257286">
                <a:tc>
                  <a:txBody>
                    <a:bodyPr/>
                    <a:lstStyle/>
                    <a:p>
                      <a:r>
                        <a:rPr lang="en-US" altLang="zh-CN" sz="1400" dirty="0" smtClean="0"/>
                        <a:t>9-90</a:t>
                      </a:r>
                      <a:endParaRPr lang="zh-CN" altLang="en-US" sz="1400" dirty="0"/>
                    </a:p>
                  </a:txBody>
                  <a:tcPr/>
                </a:tc>
                <a:tc>
                  <a:txBody>
                    <a:bodyPr/>
                    <a:lstStyle/>
                    <a:p>
                      <a:r>
                        <a:rPr lang="en-US" altLang="zh-CN" sz="1400" dirty="0" smtClean="0"/>
                        <a:t>74.96</a:t>
                      </a:r>
                      <a:endParaRPr lang="zh-CN" altLang="en-US" sz="1400" dirty="0"/>
                    </a:p>
                  </a:txBody>
                  <a:tcPr/>
                </a:tc>
                <a:tc>
                  <a:txBody>
                    <a:bodyPr/>
                    <a:lstStyle/>
                    <a:p>
                      <a:r>
                        <a:rPr lang="en-US" altLang="zh-CN" sz="1400" dirty="0" smtClean="0"/>
                        <a:t>151.1</a:t>
                      </a:r>
                      <a:endParaRPr lang="zh-CN" altLang="en-US" sz="1400" dirty="0"/>
                    </a:p>
                  </a:txBody>
                  <a:tcPr/>
                </a:tc>
                <a:tc>
                  <a:txBody>
                    <a:bodyPr/>
                    <a:lstStyle/>
                    <a:p>
                      <a:r>
                        <a:rPr lang="en-US" altLang="zh-CN" sz="1400" dirty="0" smtClean="0"/>
                        <a:t>226.5</a:t>
                      </a:r>
                      <a:endParaRPr lang="zh-CN" altLang="en-US" sz="1400" dirty="0"/>
                    </a:p>
                  </a:txBody>
                  <a:tcPr/>
                </a:tc>
              </a:tr>
            </a:tbl>
          </a:graphicData>
        </a:graphic>
      </p:graphicFrame>
      <p:pic>
        <p:nvPicPr>
          <p:cNvPr id="37" name="图片 36"/>
          <p:cNvPicPr>
            <a:picLocks noChangeAspect="1"/>
          </p:cNvPicPr>
          <p:nvPr/>
        </p:nvPicPr>
        <p:blipFill>
          <a:blip r:embed="rId3"/>
          <a:stretch>
            <a:fillRect/>
          </a:stretch>
        </p:blipFill>
        <p:spPr>
          <a:xfrm>
            <a:off x="251520" y="2348880"/>
            <a:ext cx="4320480" cy="2846767"/>
          </a:xfrm>
          <a:prstGeom prst="rect">
            <a:avLst/>
          </a:prstGeom>
        </p:spPr>
      </p:pic>
      <p:sp>
        <p:nvSpPr>
          <p:cNvPr id="11" name="文本框 10"/>
          <p:cNvSpPr txBox="1"/>
          <p:nvPr/>
        </p:nvSpPr>
        <p:spPr>
          <a:xfrm>
            <a:off x="683568" y="5229200"/>
            <a:ext cx="3888432" cy="461665"/>
          </a:xfrm>
          <a:prstGeom prst="rect">
            <a:avLst/>
          </a:prstGeom>
          <a:noFill/>
        </p:spPr>
        <p:txBody>
          <a:bodyPr wrap="square" rtlCol="0">
            <a:spAutoFit/>
          </a:bodyPr>
          <a:lstStyle/>
          <a:p>
            <a:r>
              <a:rPr lang="en-US" altLang="zh-CN" dirty="0" smtClean="0"/>
              <a:t>Note that: access delay shown here only count low latency traffic.</a:t>
            </a:r>
            <a:endParaRPr lang="zh-CN" altLang="en-US" dirty="0"/>
          </a:p>
        </p:txBody>
      </p:sp>
    </p:spTree>
    <p:extLst>
      <p:ext uri="{BB962C8B-B14F-4D97-AF65-F5344CB8AC3E}">
        <p14:creationId xmlns:p14="http://schemas.microsoft.com/office/powerpoint/2010/main" val="40391331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3" y="360974"/>
            <a:ext cx="7772400" cy="1411841"/>
          </a:xfrm>
        </p:spPr>
        <p:txBody>
          <a:bodyPr/>
          <a:lstStyle/>
          <a:p>
            <a:r>
              <a:rPr lang="en-US" altLang="zh-CN" dirty="0" smtClean="0"/>
              <a:t>Discussion of protected access period</a:t>
            </a:r>
            <a:endParaRPr lang="zh-CN" altLang="en-US" dirty="0"/>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a:t>Slide </a:t>
            </a:r>
            <a:fld id="{6D24465E-2B0A-4D96-BA39-EC98956D452B}" type="slidenum">
              <a:rPr lang="en-GB" altLang="en-US" smtClean="0"/>
              <a:pPr>
                <a:defRPr/>
              </a:pPr>
              <a:t>21</a:t>
            </a:fld>
            <a:endParaRPr lang="en-GB" altLang="en-US"/>
          </a:p>
        </p:txBody>
      </p:sp>
      <p:sp>
        <p:nvSpPr>
          <p:cNvPr id="7" name="日期占位符 6"/>
          <p:cNvSpPr>
            <a:spLocks noGrp="1"/>
          </p:cNvSpPr>
          <p:nvPr>
            <p:ph type="dt" sz="half" idx="10"/>
          </p:nvPr>
        </p:nvSpPr>
        <p:spPr>
          <a:xfrm>
            <a:off x="696913" y="332601"/>
            <a:ext cx="1579600" cy="276999"/>
          </a:xfrm>
        </p:spPr>
        <p:txBody>
          <a:bodyPr/>
          <a:lstStyle/>
          <a:p>
            <a:pPr>
              <a:defRPr/>
            </a:pPr>
            <a:r>
              <a:rPr lang="en-US" altLang="zh-CN" dirty="0" smtClean="0"/>
              <a:t>September 2020</a:t>
            </a:r>
            <a:endParaRPr lang="en-GB" altLang="en-US" dirty="0"/>
          </a:p>
        </p:txBody>
      </p:sp>
      <p:sp>
        <p:nvSpPr>
          <p:cNvPr id="77" name="矩形 76"/>
          <p:cNvSpPr/>
          <p:nvPr/>
        </p:nvSpPr>
        <p:spPr>
          <a:xfrm>
            <a:off x="251520" y="1556792"/>
            <a:ext cx="8208912" cy="4393510"/>
          </a:xfrm>
          <a:prstGeom prst="rect">
            <a:avLst/>
          </a:prstGeom>
        </p:spPr>
        <p:txBody>
          <a:bodyPr wrap="square">
            <a:spAutoFit/>
          </a:bodyPr>
          <a:lstStyle/>
          <a:p>
            <a:pPr lvl="1">
              <a:spcAft>
                <a:spcPts val="450"/>
              </a:spcAft>
            </a:pPr>
            <a:r>
              <a:rPr lang="en-US" altLang="zh-CN" sz="2000" b="1" dirty="0" smtClean="0"/>
              <a:t>Protected access period for specified STA or specified Traffic?</a:t>
            </a:r>
          </a:p>
          <a:p>
            <a:pPr marL="900000" lvl="2" indent="-180000">
              <a:spcAft>
                <a:spcPts val="450"/>
              </a:spcAft>
              <a:buFont typeface="Arial" panose="020B0604020202020204" pitchFamily="34" charset="0"/>
              <a:buChar char="•"/>
            </a:pPr>
            <a:r>
              <a:rPr lang="en-US" altLang="zh-CN" sz="1600" dirty="0" err="1" smtClean="0"/>
              <a:t>QoS</a:t>
            </a:r>
            <a:r>
              <a:rPr lang="en-US" altLang="zh-CN" sz="1600" dirty="0" smtClean="0"/>
              <a:t> mechanisms should be designed based on traffics not devices</a:t>
            </a:r>
          </a:p>
          <a:p>
            <a:pPr marL="1357200" lvl="3" indent="-180000">
              <a:spcAft>
                <a:spcPts val="450"/>
              </a:spcAft>
              <a:buFont typeface="Arial" panose="020B0604020202020204" pitchFamily="34" charset="0"/>
              <a:buChar char="•"/>
            </a:pPr>
            <a:r>
              <a:rPr lang="en-US" altLang="zh-CN" sz="1400" dirty="0" smtClean="0"/>
              <a:t>If a STA has more than one type of traffic, it’s not right to let a low priority traffic (e.g. downloading) have same </a:t>
            </a:r>
            <a:r>
              <a:rPr lang="en-US" altLang="zh-CN" sz="1400" dirty="0" err="1" smtClean="0"/>
              <a:t>QoS</a:t>
            </a:r>
            <a:r>
              <a:rPr lang="en-US" altLang="zh-CN" sz="1400" dirty="0" smtClean="0"/>
              <a:t> as high priority traffic (e.g. online game)</a:t>
            </a:r>
          </a:p>
          <a:p>
            <a:pPr marL="900000" lvl="2" indent="-180000">
              <a:spcAft>
                <a:spcPts val="450"/>
              </a:spcAft>
              <a:buFont typeface="Arial" panose="020B0604020202020204" pitchFamily="34" charset="0"/>
              <a:buChar char="•"/>
            </a:pPr>
            <a:r>
              <a:rPr lang="en-US" altLang="zh-CN" sz="1600" dirty="0" smtClean="0"/>
              <a:t>Very limited types of traffics vs variable number of STAs</a:t>
            </a:r>
          </a:p>
          <a:p>
            <a:pPr marL="1357200" lvl="3" indent="-180000">
              <a:spcAft>
                <a:spcPts val="450"/>
              </a:spcAft>
              <a:buFont typeface="Arial" panose="020B0604020202020204" pitchFamily="34" charset="0"/>
              <a:buChar char="•"/>
            </a:pPr>
            <a:r>
              <a:rPr lang="en-US" altLang="zh-CN" sz="1400" dirty="0" smtClean="0"/>
              <a:t>A STA has at least one type of traffic, so the number of types is smaller than that of STAs. The notification procedure would be simpler and less cost.</a:t>
            </a:r>
          </a:p>
          <a:p>
            <a:pPr marL="900000" lvl="2" indent="-180000">
              <a:spcAft>
                <a:spcPts val="450"/>
              </a:spcAft>
              <a:buFont typeface="Arial" panose="020B0604020202020204" pitchFamily="34" charset="0"/>
              <a:buChar char="•"/>
            </a:pPr>
            <a:r>
              <a:rPr lang="en-US" altLang="zh-CN" sz="1600" dirty="0" smtClean="0"/>
              <a:t>For STAs having more than one priority access traffics (different delay requirements), it is very difficult to use device based resource reservation to handle this.</a:t>
            </a:r>
          </a:p>
          <a:p>
            <a:pPr marL="1357200" lvl="3" indent="-180000">
              <a:spcAft>
                <a:spcPts val="450"/>
              </a:spcAft>
              <a:buFont typeface="Arial" panose="020B0604020202020204" pitchFamily="34" charset="0"/>
              <a:buChar char="•"/>
            </a:pPr>
            <a:r>
              <a:rPr lang="en-US" altLang="zh-CN" sz="1400" dirty="0" smtClean="0"/>
              <a:t>For example, a STA has 2 traffics whose access delay requirements are 20ms and 100ms respectively. Both traffics need 1ms to transmit</a:t>
            </a:r>
          </a:p>
          <a:p>
            <a:pPr marL="1357200" lvl="3" indent="-180000">
              <a:spcAft>
                <a:spcPts val="450"/>
              </a:spcAft>
              <a:buFont typeface="Arial" panose="020B0604020202020204" pitchFamily="34" charset="0"/>
              <a:buChar char="•"/>
            </a:pPr>
            <a:r>
              <a:rPr lang="en-US" altLang="zh-CN" sz="1400" dirty="0" smtClean="0"/>
              <a:t>The STA needs 2 different protected access periods which is actually traffic based.</a:t>
            </a:r>
          </a:p>
          <a:p>
            <a:pPr marL="900000" lvl="2" indent="-180000">
              <a:spcAft>
                <a:spcPts val="450"/>
              </a:spcAft>
              <a:buFont typeface="Arial" panose="020B0604020202020204" pitchFamily="34" charset="0"/>
              <a:buChar char="•"/>
            </a:pPr>
            <a:r>
              <a:rPr lang="en-US" altLang="zh-CN" sz="1600" dirty="0" smtClean="0"/>
              <a:t>For non-periodic traffics, statistic multiplexing can be used for traffic based resource reservation to improve channel efficiency. </a:t>
            </a:r>
          </a:p>
          <a:p>
            <a:pPr marL="1357200" lvl="3" indent="-180000">
              <a:spcAft>
                <a:spcPts val="450"/>
              </a:spcAft>
              <a:buFont typeface="Arial" panose="020B0604020202020204" pitchFamily="34" charset="0"/>
              <a:buChar char="•"/>
            </a:pPr>
            <a:r>
              <a:rPr lang="en-US" altLang="zh-CN" sz="1400" dirty="0" smtClean="0"/>
              <a:t>Periodic </a:t>
            </a:r>
            <a:r>
              <a:rPr lang="en-US" altLang="zh-CN" sz="1400" dirty="0"/>
              <a:t>resource reservation can be setup based on concurrency rate of </a:t>
            </a:r>
            <a:r>
              <a:rPr lang="en-US" altLang="zh-CN" sz="1400" dirty="0" smtClean="0"/>
              <a:t>the specified traffic over all STAs</a:t>
            </a:r>
            <a:endParaRPr lang="en-US" altLang="zh-CN" sz="1400" dirty="0"/>
          </a:p>
        </p:txBody>
      </p:sp>
    </p:spTree>
    <p:extLst>
      <p:ext uri="{BB962C8B-B14F-4D97-AF65-F5344CB8AC3E}">
        <p14:creationId xmlns:p14="http://schemas.microsoft.com/office/powerpoint/2010/main" val="17497689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3" y="360974"/>
            <a:ext cx="7772400" cy="1411841"/>
          </a:xfrm>
        </p:spPr>
        <p:txBody>
          <a:bodyPr/>
          <a:lstStyle/>
          <a:p>
            <a:r>
              <a:rPr lang="en-US" altLang="zh-CN" dirty="0" smtClean="0"/>
              <a:t>Influence on other links in case of ML</a:t>
            </a:r>
            <a:endParaRPr lang="zh-CN" altLang="en-US" dirty="0"/>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a:t>Slide </a:t>
            </a:r>
            <a:fld id="{6D24465E-2B0A-4D96-BA39-EC98956D452B}" type="slidenum">
              <a:rPr lang="en-GB" altLang="en-US" smtClean="0"/>
              <a:pPr>
                <a:defRPr/>
              </a:pPr>
              <a:t>22</a:t>
            </a:fld>
            <a:endParaRPr lang="en-GB" altLang="en-US"/>
          </a:p>
        </p:txBody>
      </p:sp>
      <p:sp>
        <p:nvSpPr>
          <p:cNvPr id="7" name="日期占位符 6"/>
          <p:cNvSpPr>
            <a:spLocks noGrp="1"/>
          </p:cNvSpPr>
          <p:nvPr>
            <p:ph type="dt" sz="half" idx="10"/>
          </p:nvPr>
        </p:nvSpPr>
        <p:spPr>
          <a:xfrm>
            <a:off x="696913" y="332601"/>
            <a:ext cx="1579600" cy="276999"/>
          </a:xfrm>
        </p:spPr>
        <p:txBody>
          <a:bodyPr/>
          <a:lstStyle/>
          <a:p>
            <a:pPr>
              <a:defRPr/>
            </a:pPr>
            <a:r>
              <a:rPr lang="en-US" altLang="zh-CN" dirty="0" smtClean="0"/>
              <a:t>September 2020</a:t>
            </a:r>
            <a:endParaRPr lang="en-GB" altLang="en-US" dirty="0"/>
          </a:p>
        </p:txBody>
      </p:sp>
      <p:sp>
        <p:nvSpPr>
          <p:cNvPr id="77" name="矩形 76"/>
          <p:cNvSpPr/>
          <p:nvPr/>
        </p:nvSpPr>
        <p:spPr>
          <a:xfrm>
            <a:off x="539552" y="1556792"/>
            <a:ext cx="8208912" cy="3218830"/>
          </a:xfrm>
          <a:prstGeom prst="rect">
            <a:avLst/>
          </a:prstGeom>
        </p:spPr>
        <p:txBody>
          <a:bodyPr wrap="square">
            <a:spAutoFit/>
          </a:bodyPr>
          <a:lstStyle/>
          <a:p>
            <a:pPr>
              <a:spcAft>
                <a:spcPts val="450"/>
              </a:spcAft>
            </a:pPr>
            <a:r>
              <a:rPr lang="en-US" altLang="zh-CN" sz="2000" b="1" dirty="0" smtClean="0"/>
              <a:t>Protected access periods can be setup on one of the links (link 1) when latency performance is bad. For STR AP MLD:</a:t>
            </a:r>
          </a:p>
          <a:p>
            <a:pPr marL="342900" indent="-342900">
              <a:spcAft>
                <a:spcPts val="450"/>
              </a:spcAft>
              <a:buFont typeface="Arial" panose="020B0604020202020204" pitchFamily="34" charset="0"/>
              <a:buChar char="•"/>
            </a:pPr>
            <a:r>
              <a:rPr lang="en-US" altLang="zh-CN" sz="1800" b="1" dirty="0" smtClean="0"/>
              <a:t>If non-AP STAs are STR MLDs</a:t>
            </a:r>
          </a:p>
          <a:p>
            <a:pPr marL="900000" lvl="2" indent="-180000">
              <a:spcAft>
                <a:spcPts val="450"/>
              </a:spcAft>
              <a:buFont typeface="Arial" panose="020B0604020202020204" pitchFamily="34" charset="0"/>
              <a:buChar char="•"/>
            </a:pPr>
            <a:r>
              <a:rPr lang="en-US" altLang="zh-CN" sz="1600" dirty="0"/>
              <a:t>Transmissions </a:t>
            </a:r>
            <a:r>
              <a:rPr lang="en-US" altLang="zh-CN" sz="1600" dirty="0" smtClean="0"/>
              <a:t>on </a:t>
            </a:r>
            <a:r>
              <a:rPr lang="en-US" altLang="zh-CN" sz="1600" dirty="0"/>
              <a:t>other links would not be </a:t>
            </a:r>
            <a:r>
              <a:rPr lang="en-US" altLang="zh-CN" sz="1600" dirty="0" smtClean="0"/>
              <a:t>affected</a:t>
            </a:r>
          </a:p>
          <a:p>
            <a:pPr marL="342900" indent="-342900">
              <a:spcAft>
                <a:spcPts val="450"/>
              </a:spcAft>
              <a:buFont typeface="Arial" panose="020B0604020202020204" pitchFamily="34" charset="0"/>
              <a:buChar char="•"/>
            </a:pPr>
            <a:r>
              <a:rPr lang="en-US" altLang="zh-CN" sz="1800" b="1" dirty="0"/>
              <a:t>If non-AP STAs </a:t>
            </a:r>
            <a:r>
              <a:rPr lang="en-US" altLang="zh-CN" sz="1800" b="1" dirty="0" smtClean="0"/>
              <a:t>are </a:t>
            </a:r>
            <a:r>
              <a:rPr lang="en-US" altLang="zh-CN" sz="1800" b="1" dirty="0"/>
              <a:t>NSTR/SR-MLDs</a:t>
            </a:r>
          </a:p>
          <a:p>
            <a:pPr marL="900000" lvl="2" indent="-180000">
              <a:spcAft>
                <a:spcPts val="450"/>
              </a:spcAft>
              <a:buFont typeface="Arial" panose="020B0604020202020204" pitchFamily="34" charset="0"/>
              <a:buChar char="•"/>
            </a:pPr>
            <a:r>
              <a:rPr lang="en-US" altLang="zh-CN" sz="1600" dirty="0" smtClean="0"/>
              <a:t>For regular STAs, </a:t>
            </a:r>
            <a:r>
              <a:rPr lang="en-US" altLang="zh-CN" sz="1600" dirty="0"/>
              <a:t>transmissions on other links </a:t>
            </a:r>
            <a:r>
              <a:rPr lang="en-US" altLang="zh-CN" sz="1600" dirty="0" smtClean="0"/>
              <a:t>are not affected</a:t>
            </a:r>
          </a:p>
          <a:p>
            <a:pPr marL="900000" lvl="2" indent="-180000">
              <a:spcAft>
                <a:spcPts val="450"/>
              </a:spcAft>
              <a:buFont typeface="Arial" panose="020B0604020202020204" pitchFamily="34" charset="0"/>
              <a:buChar char="•"/>
            </a:pPr>
            <a:r>
              <a:rPr lang="en-US" altLang="zh-CN" sz="1600" dirty="0"/>
              <a:t>For low latency STAs, transmissions on other links need to stop before the start of protected period as </a:t>
            </a:r>
            <a:r>
              <a:rPr lang="en-US" altLang="zh-CN" sz="1600" dirty="0" smtClean="0"/>
              <a:t>well</a:t>
            </a:r>
          </a:p>
          <a:p>
            <a:pPr marL="342900" indent="-342900">
              <a:spcAft>
                <a:spcPts val="450"/>
              </a:spcAft>
              <a:buFont typeface="Arial" panose="020B0604020202020204" pitchFamily="34" charset="0"/>
              <a:buChar char="•"/>
            </a:pPr>
            <a:r>
              <a:rPr lang="en-US" altLang="zh-CN" sz="1800" b="1" dirty="0" smtClean="0"/>
              <a:t>If non-AP </a:t>
            </a:r>
            <a:r>
              <a:rPr lang="en-US" altLang="zh-CN" sz="1800" b="1" dirty="0"/>
              <a:t>STAs </a:t>
            </a:r>
            <a:r>
              <a:rPr lang="en-US" altLang="zh-CN" sz="1800" b="1" dirty="0" smtClean="0"/>
              <a:t>don’t </a:t>
            </a:r>
            <a:r>
              <a:rPr lang="en-US" altLang="zh-CN" sz="1800" b="1" dirty="0"/>
              <a:t>have ML ability.</a:t>
            </a:r>
          </a:p>
          <a:p>
            <a:pPr marL="900000" lvl="2" indent="-180000">
              <a:spcAft>
                <a:spcPts val="450"/>
              </a:spcAft>
              <a:buFont typeface="Arial" panose="020B0604020202020204" pitchFamily="34" charset="0"/>
              <a:buChar char="•"/>
            </a:pPr>
            <a:r>
              <a:rPr lang="en-US" altLang="zh-CN" sz="1600" dirty="0"/>
              <a:t>Transmissions on other links would not be affected</a:t>
            </a:r>
            <a:r>
              <a:rPr lang="en-US" altLang="zh-CN" sz="1600" dirty="0" smtClean="0"/>
              <a:t>. </a:t>
            </a:r>
            <a:endParaRPr lang="en-US" altLang="zh-CN" sz="1600" dirty="0"/>
          </a:p>
        </p:txBody>
      </p:sp>
    </p:spTree>
    <p:extLst>
      <p:ext uri="{BB962C8B-B14F-4D97-AF65-F5344CB8AC3E}">
        <p14:creationId xmlns:p14="http://schemas.microsoft.com/office/powerpoint/2010/main" val="26130394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3" y="360974"/>
            <a:ext cx="7772400" cy="1411841"/>
          </a:xfrm>
        </p:spPr>
        <p:txBody>
          <a:bodyPr/>
          <a:lstStyle/>
          <a:p>
            <a:r>
              <a:rPr lang="en-US" altLang="zh-CN" dirty="0" smtClean="0"/>
              <a:t>Alignment of reserved resources for M-AP</a:t>
            </a:r>
            <a:endParaRPr lang="zh-CN" altLang="en-US" dirty="0"/>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a:t>Slide </a:t>
            </a:r>
            <a:fld id="{6D24465E-2B0A-4D96-BA39-EC98956D452B}" type="slidenum">
              <a:rPr lang="en-GB" altLang="en-US" smtClean="0"/>
              <a:pPr>
                <a:defRPr/>
              </a:pPr>
              <a:t>23</a:t>
            </a:fld>
            <a:endParaRPr lang="en-GB" altLang="en-US"/>
          </a:p>
        </p:txBody>
      </p:sp>
      <p:sp>
        <p:nvSpPr>
          <p:cNvPr id="7" name="日期占位符 6"/>
          <p:cNvSpPr>
            <a:spLocks noGrp="1"/>
          </p:cNvSpPr>
          <p:nvPr>
            <p:ph type="dt" sz="half" idx="10"/>
          </p:nvPr>
        </p:nvSpPr>
        <p:spPr>
          <a:xfrm>
            <a:off x="696913" y="332601"/>
            <a:ext cx="1579600" cy="276999"/>
          </a:xfrm>
        </p:spPr>
        <p:txBody>
          <a:bodyPr/>
          <a:lstStyle/>
          <a:p>
            <a:pPr>
              <a:defRPr/>
            </a:pPr>
            <a:r>
              <a:rPr lang="en-US" altLang="zh-CN" dirty="0" smtClean="0"/>
              <a:t>September 2020</a:t>
            </a:r>
            <a:endParaRPr lang="en-GB" altLang="en-US" dirty="0"/>
          </a:p>
        </p:txBody>
      </p:sp>
      <p:cxnSp>
        <p:nvCxnSpPr>
          <p:cNvPr id="10" name="直接连接符 9"/>
          <p:cNvCxnSpPr/>
          <p:nvPr/>
        </p:nvCxnSpPr>
        <p:spPr bwMode="auto">
          <a:xfrm>
            <a:off x="4537604" y="4018187"/>
            <a:ext cx="0" cy="346917"/>
          </a:xfrm>
          <a:prstGeom prst="line">
            <a:avLst/>
          </a:prstGeom>
          <a:solidFill>
            <a:schemeClr val="accent1"/>
          </a:solidFill>
          <a:ln w="76200" cap="flat" cmpd="sng" algn="ctr">
            <a:solidFill>
              <a:schemeClr val="tx1"/>
            </a:solidFill>
            <a:prstDash val="solid"/>
            <a:round/>
            <a:headEnd type="none" w="sm" len="sm"/>
            <a:tailEnd type="none" w="sm" len="sm"/>
          </a:ln>
          <a:effectLst/>
        </p:spPr>
      </p:cxnSp>
      <p:cxnSp>
        <p:nvCxnSpPr>
          <p:cNvPr id="12" name="直接连接符 11"/>
          <p:cNvCxnSpPr/>
          <p:nvPr/>
        </p:nvCxnSpPr>
        <p:spPr bwMode="auto">
          <a:xfrm>
            <a:off x="6260028" y="4018187"/>
            <a:ext cx="0" cy="346917"/>
          </a:xfrm>
          <a:prstGeom prst="line">
            <a:avLst/>
          </a:prstGeom>
          <a:solidFill>
            <a:schemeClr val="accent1"/>
          </a:solidFill>
          <a:ln w="76200" cap="flat" cmpd="sng" algn="ctr">
            <a:solidFill>
              <a:schemeClr val="tx1"/>
            </a:solidFill>
            <a:prstDash val="solid"/>
            <a:round/>
            <a:headEnd type="none" w="sm" len="sm"/>
            <a:tailEnd type="none" w="sm" len="sm"/>
          </a:ln>
          <a:effectLst/>
        </p:spPr>
      </p:cxnSp>
      <p:sp>
        <p:nvSpPr>
          <p:cNvPr id="13" name="矩形 12"/>
          <p:cNvSpPr/>
          <p:nvPr/>
        </p:nvSpPr>
        <p:spPr bwMode="auto">
          <a:xfrm>
            <a:off x="3697435" y="4043610"/>
            <a:ext cx="340651"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4" name="矩形 13"/>
          <p:cNvSpPr/>
          <p:nvPr/>
        </p:nvSpPr>
        <p:spPr bwMode="auto">
          <a:xfrm>
            <a:off x="4572000" y="4043610"/>
            <a:ext cx="348209"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9" name="直接连接符 8"/>
          <p:cNvCxnSpPr/>
          <p:nvPr/>
        </p:nvCxnSpPr>
        <p:spPr bwMode="auto">
          <a:xfrm>
            <a:off x="3635896" y="4365104"/>
            <a:ext cx="324036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5" name="直接连接符 14"/>
          <p:cNvCxnSpPr/>
          <p:nvPr/>
        </p:nvCxnSpPr>
        <p:spPr bwMode="auto">
          <a:xfrm>
            <a:off x="3635896" y="3797403"/>
            <a:ext cx="324036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6" name="直接连接符 15"/>
          <p:cNvCxnSpPr/>
          <p:nvPr/>
        </p:nvCxnSpPr>
        <p:spPr bwMode="auto">
          <a:xfrm>
            <a:off x="3671780" y="3450486"/>
            <a:ext cx="0" cy="346917"/>
          </a:xfrm>
          <a:prstGeom prst="line">
            <a:avLst/>
          </a:prstGeom>
          <a:solidFill>
            <a:schemeClr val="accent1"/>
          </a:solidFill>
          <a:ln w="76200" cap="flat" cmpd="sng" algn="ctr">
            <a:solidFill>
              <a:schemeClr val="tx1"/>
            </a:solidFill>
            <a:prstDash val="solid"/>
            <a:round/>
            <a:headEnd type="none" w="sm" len="sm"/>
            <a:tailEnd type="none" w="sm" len="sm"/>
          </a:ln>
          <a:effectLst/>
        </p:spPr>
      </p:cxnSp>
      <p:cxnSp>
        <p:nvCxnSpPr>
          <p:cNvPr id="17" name="直接连接符 16"/>
          <p:cNvCxnSpPr/>
          <p:nvPr/>
        </p:nvCxnSpPr>
        <p:spPr bwMode="auto">
          <a:xfrm>
            <a:off x="5394204" y="3450486"/>
            <a:ext cx="0" cy="346917"/>
          </a:xfrm>
          <a:prstGeom prst="line">
            <a:avLst/>
          </a:prstGeom>
          <a:solidFill>
            <a:schemeClr val="accent1"/>
          </a:solidFill>
          <a:ln w="76200" cap="flat" cmpd="sng" algn="ctr">
            <a:solidFill>
              <a:schemeClr val="tx1"/>
            </a:solidFill>
            <a:prstDash val="solid"/>
            <a:round/>
            <a:headEnd type="none" w="sm" len="sm"/>
            <a:tailEnd type="none" w="sm" len="sm"/>
          </a:ln>
          <a:effectLst/>
        </p:spPr>
      </p:cxnSp>
      <p:sp>
        <p:nvSpPr>
          <p:cNvPr id="18" name="矩形 17"/>
          <p:cNvSpPr/>
          <p:nvPr/>
        </p:nvSpPr>
        <p:spPr bwMode="auto">
          <a:xfrm>
            <a:off x="3697435" y="3489032"/>
            <a:ext cx="340651"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9" name="矩形 18"/>
          <p:cNvSpPr/>
          <p:nvPr/>
        </p:nvSpPr>
        <p:spPr bwMode="auto">
          <a:xfrm>
            <a:off x="4560519" y="3489032"/>
            <a:ext cx="348209"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0" name="矩形 19"/>
          <p:cNvSpPr/>
          <p:nvPr/>
        </p:nvSpPr>
        <p:spPr bwMode="auto">
          <a:xfrm>
            <a:off x="5420000" y="4043610"/>
            <a:ext cx="340651"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1" name="矩形 20"/>
          <p:cNvSpPr/>
          <p:nvPr/>
        </p:nvSpPr>
        <p:spPr bwMode="auto">
          <a:xfrm>
            <a:off x="6283448" y="4043610"/>
            <a:ext cx="348209"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2" name="矩形 21"/>
          <p:cNvSpPr/>
          <p:nvPr/>
        </p:nvSpPr>
        <p:spPr bwMode="auto">
          <a:xfrm>
            <a:off x="5420000" y="3489032"/>
            <a:ext cx="340651"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3" name="矩形 22"/>
          <p:cNvSpPr/>
          <p:nvPr/>
        </p:nvSpPr>
        <p:spPr bwMode="auto">
          <a:xfrm>
            <a:off x="6283084" y="3489032"/>
            <a:ext cx="348209"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51" name="直接连接符 50"/>
          <p:cNvCxnSpPr/>
          <p:nvPr/>
        </p:nvCxnSpPr>
        <p:spPr bwMode="auto">
          <a:xfrm>
            <a:off x="3563888" y="6008165"/>
            <a:ext cx="324036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52" name="直接连接符 51"/>
          <p:cNvCxnSpPr/>
          <p:nvPr/>
        </p:nvCxnSpPr>
        <p:spPr bwMode="auto">
          <a:xfrm>
            <a:off x="3563888" y="5504109"/>
            <a:ext cx="324036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43" name="直接连接符 42"/>
          <p:cNvCxnSpPr/>
          <p:nvPr/>
        </p:nvCxnSpPr>
        <p:spPr bwMode="auto">
          <a:xfrm>
            <a:off x="3599772" y="5157192"/>
            <a:ext cx="0" cy="346917"/>
          </a:xfrm>
          <a:prstGeom prst="line">
            <a:avLst/>
          </a:prstGeom>
          <a:solidFill>
            <a:schemeClr val="accent1"/>
          </a:solidFill>
          <a:ln w="76200" cap="flat" cmpd="sng" algn="ctr">
            <a:solidFill>
              <a:schemeClr val="tx1"/>
            </a:solidFill>
            <a:prstDash val="solid"/>
            <a:round/>
            <a:headEnd type="none" w="sm" len="sm"/>
            <a:tailEnd type="none" w="sm" len="sm"/>
          </a:ln>
          <a:effectLst/>
        </p:spPr>
      </p:cxnSp>
      <p:cxnSp>
        <p:nvCxnSpPr>
          <p:cNvPr id="44" name="直接连接符 43"/>
          <p:cNvCxnSpPr/>
          <p:nvPr/>
        </p:nvCxnSpPr>
        <p:spPr bwMode="auto">
          <a:xfrm>
            <a:off x="5322196" y="5157192"/>
            <a:ext cx="0" cy="346917"/>
          </a:xfrm>
          <a:prstGeom prst="line">
            <a:avLst/>
          </a:prstGeom>
          <a:solidFill>
            <a:schemeClr val="accent1"/>
          </a:solidFill>
          <a:ln w="76200" cap="flat" cmpd="sng" algn="ctr">
            <a:solidFill>
              <a:schemeClr val="tx1"/>
            </a:solidFill>
            <a:prstDash val="solid"/>
            <a:round/>
            <a:headEnd type="none" w="sm" len="sm"/>
            <a:tailEnd type="none" w="sm" len="sm"/>
          </a:ln>
          <a:effectLst/>
        </p:spPr>
      </p:cxnSp>
      <p:sp>
        <p:nvSpPr>
          <p:cNvPr id="45" name="矩形 44"/>
          <p:cNvSpPr/>
          <p:nvPr/>
        </p:nvSpPr>
        <p:spPr bwMode="auto">
          <a:xfrm>
            <a:off x="3758847" y="5195738"/>
            <a:ext cx="340651"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46" name="矩形 45"/>
          <p:cNvSpPr/>
          <p:nvPr/>
        </p:nvSpPr>
        <p:spPr bwMode="auto">
          <a:xfrm>
            <a:off x="4612406" y="5195738"/>
            <a:ext cx="348209"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49" name="矩形 48"/>
          <p:cNvSpPr/>
          <p:nvPr/>
        </p:nvSpPr>
        <p:spPr bwMode="auto">
          <a:xfrm>
            <a:off x="5498579" y="5195738"/>
            <a:ext cx="340651"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50" name="矩形 49"/>
          <p:cNvSpPr/>
          <p:nvPr/>
        </p:nvSpPr>
        <p:spPr bwMode="auto">
          <a:xfrm>
            <a:off x="6371188" y="5195738"/>
            <a:ext cx="348209"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53" name="直接连接符 52"/>
          <p:cNvCxnSpPr/>
          <p:nvPr/>
        </p:nvCxnSpPr>
        <p:spPr bwMode="auto">
          <a:xfrm>
            <a:off x="3726954" y="5670773"/>
            <a:ext cx="0" cy="346917"/>
          </a:xfrm>
          <a:prstGeom prst="line">
            <a:avLst/>
          </a:prstGeom>
          <a:solidFill>
            <a:schemeClr val="accent1"/>
          </a:solidFill>
          <a:ln w="76200" cap="flat" cmpd="sng" algn="ctr">
            <a:solidFill>
              <a:schemeClr val="tx1"/>
            </a:solidFill>
            <a:prstDash val="solid"/>
            <a:round/>
            <a:headEnd type="none" w="sm" len="sm"/>
            <a:tailEnd type="none" w="sm" len="sm"/>
          </a:ln>
          <a:effectLst/>
        </p:spPr>
      </p:cxnSp>
      <p:cxnSp>
        <p:nvCxnSpPr>
          <p:cNvPr id="54" name="直接连接符 53"/>
          <p:cNvCxnSpPr/>
          <p:nvPr/>
        </p:nvCxnSpPr>
        <p:spPr bwMode="auto">
          <a:xfrm>
            <a:off x="5479529" y="5670773"/>
            <a:ext cx="0" cy="346917"/>
          </a:xfrm>
          <a:prstGeom prst="line">
            <a:avLst/>
          </a:prstGeom>
          <a:solidFill>
            <a:schemeClr val="accent1"/>
          </a:solidFill>
          <a:ln w="76200" cap="flat" cmpd="sng" algn="ctr">
            <a:solidFill>
              <a:schemeClr val="tx1"/>
            </a:solidFill>
            <a:prstDash val="solid"/>
            <a:round/>
            <a:headEnd type="none" w="sm" len="sm"/>
            <a:tailEnd type="none" w="sm" len="sm"/>
          </a:ln>
          <a:effectLst/>
        </p:spPr>
      </p:cxnSp>
      <p:sp>
        <p:nvSpPr>
          <p:cNvPr id="55" name="矩形 54"/>
          <p:cNvSpPr/>
          <p:nvPr/>
        </p:nvSpPr>
        <p:spPr bwMode="auto">
          <a:xfrm>
            <a:off x="3758847" y="5699794"/>
            <a:ext cx="340651"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56" name="矩形 55"/>
          <p:cNvSpPr/>
          <p:nvPr/>
        </p:nvSpPr>
        <p:spPr bwMode="auto">
          <a:xfrm>
            <a:off x="4668651" y="5699794"/>
            <a:ext cx="348209"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57" name="矩形 56"/>
          <p:cNvSpPr/>
          <p:nvPr/>
        </p:nvSpPr>
        <p:spPr bwMode="auto">
          <a:xfrm>
            <a:off x="5511422" y="5699794"/>
            <a:ext cx="340651"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58" name="矩形 57"/>
          <p:cNvSpPr/>
          <p:nvPr/>
        </p:nvSpPr>
        <p:spPr bwMode="auto">
          <a:xfrm>
            <a:off x="6384031" y="5699794"/>
            <a:ext cx="348209"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3" name="文本框 32"/>
          <p:cNvSpPr txBox="1"/>
          <p:nvPr/>
        </p:nvSpPr>
        <p:spPr>
          <a:xfrm>
            <a:off x="611560" y="1556792"/>
            <a:ext cx="7848872" cy="1077218"/>
          </a:xfrm>
          <a:prstGeom prst="rect">
            <a:avLst/>
          </a:prstGeom>
          <a:noFill/>
        </p:spPr>
        <p:txBody>
          <a:bodyPr wrap="square" rtlCol="0">
            <a:spAutoFit/>
          </a:bodyPr>
          <a:lstStyle/>
          <a:p>
            <a:pPr marL="285750" indent="-285750">
              <a:buFont typeface="Arial" panose="020B0604020202020204" pitchFamily="34" charset="0"/>
              <a:buChar char="•"/>
            </a:pPr>
            <a:r>
              <a:rPr lang="en-US" altLang="zh-CN" sz="1600" dirty="0" smtClean="0"/>
              <a:t>Hidden node problem would be very serious in case of AP-AP communication. Resource reservation can be used to mute STAs during AP-AP transmission. </a:t>
            </a:r>
          </a:p>
          <a:p>
            <a:pPr marL="285750" indent="-285750">
              <a:buFont typeface="Arial" panose="020B0604020202020204" pitchFamily="34" charset="0"/>
              <a:buChar char="•"/>
            </a:pPr>
            <a:r>
              <a:rPr lang="en-US" altLang="zh-CN" sz="1600" dirty="0" smtClean="0"/>
              <a:t>In this case, the reserved resources need to be aligned between 2 or more BSS. The TBTTs of multiple AP can be set as follows to avoid Beacon collisions.</a:t>
            </a:r>
          </a:p>
        </p:txBody>
      </p:sp>
      <p:sp>
        <p:nvSpPr>
          <p:cNvPr id="34" name="文本框 33"/>
          <p:cNvSpPr txBox="1"/>
          <p:nvPr/>
        </p:nvSpPr>
        <p:spPr>
          <a:xfrm>
            <a:off x="2915816" y="3522494"/>
            <a:ext cx="576064" cy="288032"/>
          </a:xfrm>
          <a:prstGeom prst="rect">
            <a:avLst/>
          </a:prstGeom>
          <a:noFill/>
        </p:spPr>
        <p:txBody>
          <a:bodyPr wrap="square" rtlCol="0">
            <a:spAutoFit/>
          </a:bodyPr>
          <a:lstStyle/>
          <a:p>
            <a:r>
              <a:rPr lang="en-US" altLang="zh-CN" dirty="0" smtClean="0"/>
              <a:t>AP1</a:t>
            </a:r>
            <a:endParaRPr lang="zh-CN" altLang="en-US" dirty="0"/>
          </a:p>
        </p:txBody>
      </p:sp>
      <p:sp>
        <p:nvSpPr>
          <p:cNvPr id="59" name="文本框 58"/>
          <p:cNvSpPr txBox="1"/>
          <p:nvPr/>
        </p:nvSpPr>
        <p:spPr>
          <a:xfrm>
            <a:off x="2915816" y="4058468"/>
            <a:ext cx="576064" cy="288032"/>
          </a:xfrm>
          <a:prstGeom prst="rect">
            <a:avLst/>
          </a:prstGeom>
          <a:noFill/>
        </p:spPr>
        <p:txBody>
          <a:bodyPr wrap="square" rtlCol="0">
            <a:spAutoFit/>
          </a:bodyPr>
          <a:lstStyle/>
          <a:p>
            <a:r>
              <a:rPr lang="en-US" altLang="zh-CN" dirty="0" smtClean="0"/>
              <a:t>AP2</a:t>
            </a:r>
            <a:endParaRPr lang="zh-CN" altLang="en-US" dirty="0"/>
          </a:p>
        </p:txBody>
      </p:sp>
      <p:sp>
        <p:nvSpPr>
          <p:cNvPr id="60" name="文本框 59"/>
          <p:cNvSpPr txBox="1"/>
          <p:nvPr/>
        </p:nvSpPr>
        <p:spPr>
          <a:xfrm>
            <a:off x="2987824" y="5229200"/>
            <a:ext cx="576064" cy="288032"/>
          </a:xfrm>
          <a:prstGeom prst="rect">
            <a:avLst/>
          </a:prstGeom>
          <a:noFill/>
        </p:spPr>
        <p:txBody>
          <a:bodyPr wrap="square" rtlCol="0">
            <a:spAutoFit/>
          </a:bodyPr>
          <a:lstStyle/>
          <a:p>
            <a:r>
              <a:rPr lang="en-US" altLang="zh-CN" dirty="0" smtClean="0"/>
              <a:t>AP1</a:t>
            </a:r>
            <a:endParaRPr lang="zh-CN" altLang="en-US" dirty="0"/>
          </a:p>
        </p:txBody>
      </p:sp>
      <p:sp>
        <p:nvSpPr>
          <p:cNvPr id="61" name="文本框 60"/>
          <p:cNvSpPr txBox="1"/>
          <p:nvPr/>
        </p:nvSpPr>
        <p:spPr>
          <a:xfrm>
            <a:off x="2987824" y="5714652"/>
            <a:ext cx="576064" cy="288032"/>
          </a:xfrm>
          <a:prstGeom prst="rect">
            <a:avLst/>
          </a:prstGeom>
          <a:noFill/>
        </p:spPr>
        <p:txBody>
          <a:bodyPr wrap="square" rtlCol="0">
            <a:spAutoFit/>
          </a:bodyPr>
          <a:lstStyle/>
          <a:p>
            <a:r>
              <a:rPr lang="en-US" altLang="zh-CN" dirty="0" smtClean="0"/>
              <a:t>AP2</a:t>
            </a:r>
            <a:endParaRPr lang="zh-CN" altLang="en-US" dirty="0"/>
          </a:p>
        </p:txBody>
      </p:sp>
      <p:sp>
        <p:nvSpPr>
          <p:cNvPr id="62" name="文本框 61"/>
          <p:cNvSpPr txBox="1"/>
          <p:nvPr/>
        </p:nvSpPr>
        <p:spPr>
          <a:xfrm>
            <a:off x="1619672" y="3738518"/>
            <a:ext cx="1224136" cy="338554"/>
          </a:xfrm>
          <a:prstGeom prst="rect">
            <a:avLst/>
          </a:prstGeom>
          <a:noFill/>
        </p:spPr>
        <p:txBody>
          <a:bodyPr wrap="square" rtlCol="0">
            <a:spAutoFit/>
          </a:bodyPr>
          <a:lstStyle/>
          <a:p>
            <a:r>
              <a:rPr lang="en-US" altLang="zh-CN" sz="1600" dirty="0" smtClean="0"/>
              <a:t>Option 1</a:t>
            </a:r>
            <a:endParaRPr lang="zh-CN" altLang="en-US" sz="1600" dirty="0"/>
          </a:p>
        </p:txBody>
      </p:sp>
      <p:sp>
        <p:nvSpPr>
          <p:cNvPr id="63" name="文本框 62"/>
          <p:cNvSpPr txBox="1"/>
          <p:nvPr/>
        </p:nvSpPr>
        <p:spPr>
          <a:xfrm>
            <a:off x="1619672" y="5360093"/>
            <a:ext cx="1224136" cy="338554"/>
          </a:xfrm>
          <a:prstGeom prst="rect">
            <a:avLst/>
          </a:prstGeom>
          <a:noFill/>
        </p:spPr>
        <p:txBody>
          <a:bodyPr wrap="square" rtlCol="0">
            <a:spAutoFit/>
          </a:bodyPr>
          <a:lstStyle/>
          <a:p>
            <a:r>
              <a:rPr lang="en-US" altLang="zh-CN" sz="1600" dirty="0" smtClean="0"/>
              <a:t>Option 2</a:t>
            </a:r>
            <a:endParaRPr lang="zh-CN" altLang="en-US" sz="1600" dirty="0"/>
          </a:p>
        </p:txBody>
      </p:sp>
      <p:cxnSp>
        <p:nvCxnSpPr>
          <p:cNvPr id="65" name="直接箭头连接符 64"/>
          <p:cNvCxnSpPr>
            <a:endCxn id="23" idx="3"/>
          </p:cNvCxnSpPr>
          <p:nvPr/>
        </p:nvCxnSpPr>
        <p:spPr bwMode="auto">
          <a:xfrm flipH="1">
            <a:off x="6631293" y="3522494"/>
            <a:ext cx="532995" cy="120724"/>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66" name="文本框 65"/>
          <p:cNvSpPr txBox="1"/>
          <p:nvPr/>
        </p:nvSpPr>
        <p:spPr>
          <a:xfrm>
            <a:off x="7308304" y="3234462"/>
            <a:ext cx="936104" cy="461665"/>
          </a:xfrm>
          <a:prstGeom prst="rect">
            <a:avLst/>
          </a:prstGeom>
          <a:noFill/>
        </p:spPr>
        <p:txBody>
          <a:bodyPr wrap="square" rtlCol="0">
            <a:spAutoFit/>
          </a:bodyPr>
          <a:lstStyle/>
          <a:p>
            <a:r>
              <a:rPr lang="en-US" altLang="zh-CN" dirty="0" smtClean="0"/>
              <a:t>Reserved Resources</a:t>
            </a:r>
            <a:endParaRPr lang="zh-CN" altLang="en-US" dirty="0"/>
          </a:p>
        </p:txBody>
      </p:sp>
      <p:sp>
        <p:nvSpPr>
          <p:cNvPr id="67" name="文本框 66"/>
          <p:cNvSpPr txBox="1"/>
          <p:nvPr/>
        </p:nvSpPr>
        <p:spPr>
          <a:xfrm>
            <a:off x="2627784" y="3090446"/>
            <a:ext cx="720080" cy="276999"/>
          </a:xfrm>
          <a:prstGeom prst="rect">
            <a:avLst/>
          </a:prstGeom>
          <a:noFill/>
        </p:spPr>
        <p:txBody>
          <a:bodyPr wrap="square" rtlCol="0">
            <a:spAutoFit/>
          </a:bodyPr>
          <a:lstStyle/>
          <a:p>
            <a:r>
              <a:rPr lang="en-US" altLang="zh-CN" dirty="0" smtClean="0"/>
              <a:t>Beacon</a:t>
            </a:r>
            <a:endParaRPr lang="zh-CN" altLang="en-US" dirty="0"/>
          </a:p>
        </p:txBody>
      </p:sp>
      <p:cxnSp>
        <p:nvCxnSpPr>
          <p:cNvPr id="68" name="直接箭头连接符 67"/>
          <p:cNvCxnSpPr/>
          <p:nvPr/>
        </p:nvCxnSpPr>
        <p:spPr bwMode="auto">
          <a:xfrm>
            <a:off x="3203848" y="3306470"/>
            <a:ext cx="360040" cy="144016"/>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76" name="矩形 75"/>
          <p:cNvSpPr/>
          <p:nvPr/>
        </p:nvSpPr>
        <p:spPr>
          <a:xfrm>
            <a:off x="2195736" y="6237312"/>
            <a:ext cx="6768752" cy="276999"/>
          </a:xfrm>
          <a:prstGeom prst="rect">
            <a:avLst/>
          </a:prstGeom>
        </p:spPr>
        <p:txBody>
          <a:bodyPr wrap="square">
            <a:spAutoFit/>
          </a:bodyPr>
          <a:lstStyle/>
          <a:p>
            <a:r>
              <a:rPr lang="en-US" altLang="zh-CN" dirty="0"/>
              <a:t>Note that: the exact strategy adopted by AP is implementation dependent.</a:t>
            </a:r>
            <a:endParaRPr lang="zh-CN" altLang="en-US" dirty="0"/>
          </a:p>
        </p:txBody>
      </p:sp>
    </p:spTree>
    <p:extLst>
      <p:ext uri="{BB962C8B-B14F-4D97-AF65-F5344CB8AC3E}">
        <p14:creationId xmlns:p14="http://schemas.microsoft.com/office/powerpoint/2010/main" val="27430151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784976" cy="1411841"/>
          </a:xfrm>
        </p:spPr>
        <p:txBody>
          <a:bodyPr/>
          <a:lstStyle/>
          <a:p>
            <a:r>
              <a:rPr lang="en-US" altLang="zh-CN" dirty="0" smtClean="0"/>
              <a:t>Quiet</a:t>
            </a:r>
            <a:r>
              <a:rPr lang="zh-CN" altLang="en-US" dirty="0" smtClean="0"/>
              <a:t> </a:t>
            </a:r>
            <a:r>
              <a:rPr lang="en-US" altLang="zh-CN" dirty="0" smtClean="0"/>
              <a:t>element for resource reservation</a:t>
            </a:r>
            <a:endParaRPr lang="zh-CN" altLang="en-US" dirty="0"/>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a:t>Slide </a:t>
            </a:r>
            <a:fld id="{6D24465E-2B0A-4D96-BA39-EC98956D452B}" type="slidenum">
              <a:rPr lang="en-GB" altLang="en-US" smtClean="0"/>
              <a:pPr>
                <a:defRPr/>
              </a:pPr>
              <a:t>24</a:t>
            </a:fld>
            <a:endParaRPr lang="en-GB" altLang="en-US"/>
          </a:p>
        </p:txBody>
      </p:sp>
      <p:sp>
        <p:nvSpPr>
          <p:cNvPr id="7" name="日期占位符 6"/>
          <p:cNvSpPr>
            <a:spLocks noGrp="1"/>
          </p:cNvSpPr>
          <p:nvPr>
            <p:ph type="dt" sz="half" idx="10"/>
          </p:nvPr>
        </p:nvSpPr>
        <p:spPr>
          <a:xfrm>
            <a:off x="696913" y="332601"/>
            <a:ext cx="1579600" cy="276999"/>
          </a:xfrm>
        </p:spPr>
        <p:txBody>
          <a:bodyPr/>
          <a:lstStyle/>
          <a:p>
            <a:pPr>
              <a:defRPr/>
            </a:pPr>
            <a:r>
              <a:rPr lang="en-US" altLang="zh-CN" dirty="0" smtClean="0"/>
              <a:t>September 2020</a:t>
            </a:r>
            <a:endParaRPr lang="en-GB" altLang="en-US" dirty="0"/>
          </a:p>
        </p:txBody>
      </p:sp>
      <p:pic>
        <p:nvPicPr>
          <p:cNvPr id="47" name="图片 46"/>
          <p:cNvPicPr>
            <a:picLocks noChangeAspect="1"/>
          </p:cNvPicPr>
          <p:nvPr/>
        </p:nvPicPr>
        <p:blipFill>
          <a:blip r:embed="rId3"/>
          <a:stretch>
            <a:fillRect/>
          </a:stretch>
        </p:blipFill>
        <p:spPr>
          <a:xfrm>
            <a:off x="1403648" y="1876107"/>
            <a:ext cx="6496050" cy="733425"/>
          </a:xfrm>
          <a:prstGeom prst="rect">
            <a:avLst/>
          </a:prstGeom>
        </p:spPr>
      </p:pic>
      <p:cxnSp>
        <p:nvCxnSpPr>
          <p:cNvPr id="48" name="直接连接符 47"/>
          <p:cNvCxnSpPr/>
          <p:nvPr/>
        </p:nvCxnSpPr>
        <p:spPr bwMode="auto">
          <a:xfrm>
            <a:off x="2489970" y="3486408"/>
            <a:ext cx="4608512" cy="0"/>
          </a:xfrm>
          <a:prstGeom prst="line">
            <a:avLst/>
          </a:prstGeom>
          <a:noFill/>
          <a:ln w="12700">
            <a:solidFill>
              <a:schemeClr val="tx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直接连接符 63"/>
          <p:cNvCxnSpPr/>
          <p:nvPr/>
        </p:nvCxnSpPr>
        <p:spPr bwMode="auto">
          <a:xfrm flipV="1">
            <a:off x="4696722" y="3110488"/>
            <a:ext cx="0" cy="386080"/>
          </a:xfrm>
          <a:prstGeom prst="line">
            <a:avLst/>
          </a:prstGeom>
          <a:noFill/>
          <a:ln w="76200">
            <a:solidFill>
              <a:schemeClr val="tx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直接连接符 68"/>
          <p:cNvCxnSpPr/>
          <p:nvPr/>
        </p:nvCxnSpPr>
        <p:spPr bwMode="auto">
          <a:xfrm flipV="1">
            <a:off x="2804930" y="3110488"/>
            <a:ext cx="0" cy="386080"/>
          </a:xfrm>
          <a:prstGeom prst="line">
            <a:avLst/>
          </a:prstGeom>
          <a:noFill/>
          <a:ln w="76200">
            <a:solidFill>
              <a:schemeClr val="tx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直接连接符 69"/>
          <p:cNvCxnSpPr/>
          <p:nvPr/>
        </p:nvCxnSpPr>
        <p:spPr bwMode="auto">
          <a:xfrm flipV="1">
            <a:off x="6588514" y="3110488"/>
            <a:ext cx="0" cy="386080"/>
          </a:xfrm>
          <a:prstGeom prst="line">
            <a:avLst/>
          </a:prstGeom>
          <a:noFill/>
          <a:ln w="76200">
            <a:solidFill>
              <a:schemeClr val="tx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 name="矩形 73"/>
          <p:cNvSpPr/>
          <p:nvPr/>
        </p:nvSpPr>
        <p:spPr bwMode="auto">
          <a:xfrm>
            <a:off x="3157866" y="3140968"/>
            <a:ext cx="387280" cy="345440"/>
          </a:xfrm>
          <a:prstGeom prst="rect">
            <a:avLst/>
          </a:prstGeom>
          <a:solidFill>
            <a:srgbClr val="FFC000"/>
          </a:solidFill>
          <a:ln w="9525">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75" name="矩形 74"/>
          <p:cNvSpPr/>
          <p:nvPr/>
        </p:nvSpPr>
        <p:spPr bwMode="auto">
          <a:xfrm>
            <a:off x="5048350" y="3140968"/>
            <a:ext cx="387280" cy="345440"/>
          </a:xfrm>
          <a:prstGeom prst="rect">
            <a:avLst/>
          </a:prstGeom>
          <a:solidFill>
            <a:srgbClr val="FFC000"/>
          </a:solidFill>
          <a:ln w="9525">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cxnSp>
        <p:nvCxnSpPr>
          <p:cNvPr id="78" name="直接箭头连接符 77"/>
          <p:cNvCxnSpPr/>
          <p:nvPr/>
        </p:nvCxnSpPr>
        <p:spPr bwMode="auto">
          <a:xfrm>
            <a:off x="3150742" y="3068960"/>
            <a:ext cx="360040" cy="0"/>
          </a:xfrm>
          <a:prstGeom prst="straightConnector1">
            <a:avLst/>
          </a:prstGeom>
          <a:noFill/>
          <a:ln w="12700">
            <a:solidFill>
              <a:schemeClr val="tx1"/>
            </a:solidFill>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 name="文本框 78"/>
          <p:cNvSpPr txBox="1"/>
          <p:nvPr/>
        </p:nvSpPr>
        <p:spPr>
          <a:xfrm>
            <a:off x="2417962" y="3501008"/>
            <a:ext cx="631880" cy="276999"/>
          </a:xfrm>
          <a:prstGeom prst="rect">
            <a:avLst/>
          </a:prstGeom>
          <a:noFill/>
        </p:spPr>
        <p:txBody>
          <a:bodyPr wrap="square" rtlCol="0">
            <a:spAutoFit/>
          </a:bodyPr>
          <a:lstStyle/>
          <a:p>
            <a:r>
              <a:rPr lang="en-US" altLang="zh-CN" sz="1200" dirty="0" smtClean="0"/>
              <a:t>TBTT</a:t>
            </a:r>
            <a:endParaRPr lang="zh-CN" altLang="en-US" sz="1200" dirty="0"/>
          </a:p>
        </p:txBody>
      </p:sp>
      <p:sp>
        <p:nvSpPr>
          <p:cNvPr id="85" name="文本框 84"/>
          <p:cNvSpPr txBox="1"/>
          <p:nvPr/>
        </p:nvSpPr>
        <p:spPr>
          <a:xfrm>
            <a:off x="2922018" y="2708920"/>
            <a:ext cx="872088" cy="276999"/>
          </a:xfrm>
          <a:prstGeom prst="rect">
            <a:avLst/>
          </a:prstGeom>
          <a:noFill/>
        </p:spPr>
        <p:txBody>
          <a:bodyPr wrap="square" rtlCol="0">
            <a:spAutoFit/>
          </a:bodyPr>
          <a:lstStyle/>
          <a:p>
            <a:pPr algn="ctr"/>
            <a:r>
              <a:rPr lang="en-US" altLang="zh-CN" sz="1200" dirty="0" smtClean="0"/>
              <a:t>Duration</a:t>
            </a:r>
            <a:endParaRPr lang="zh-CN" altLang="en-US" sz="1200" dirty="0"/>
          </a:p>
        </p:txBody>
      </p:sp>
      <p:cxnSp>
        <p:nvCxnSpPr>
          <p:cNvPr id="86" name="直接箭头连接符 85"/>
          <p:cNvCxnSpPr/>
          <p:nvPr/>
        </p:nvCxnSpPr>
        <p:spPr bwMode="auto">
          <a:xfrm>
            <a:off x="4721900" y="3201928"/>
            <a:ext cx="302320" cy="0"/>
          </a:xfrm>
          <a:prstGeom prst="straightConnector1">
            <a:avLst/>
          </a:prstGeom>
          <a:noFill/>
          <a:ln w="12700">
            <a:solidFill>
              <a:schemeClr val="tx1"/>
            </a:solidFill>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7" name="文本框 86"/>
          <p:cNvSpPr txBox="1"/>
          <p:nvPr/>
        </p:nvSpPr>
        <p:spPr>
          <a:xfrm>
            <a:off x="4578202" y="2852936"/>
            <a:ext cx="576009" cy="276999"/>
          </a:xfrm>
          <a:prstGeom prst="rect">
            <a:avLst/>
          </a:prstGeom>
          <a:noFill/>
        </p:spPr>
        <p:txBody>
          <a:bodyPr wrap="square" rtlCol="0">
            <a:spAutoFit/>
          </a:bodyPr>
          <a:lstStyle/>
          <a:p>
            <a:r>
              <a:rPr lang="en-US" altLang="zh-CN" sz="1200" dirty="0" smtClean="0"/>
              <a:t>Offset</a:t>
            </a:r>
            <a:endParaRPr lang="zh-CN" altLang="en-US" sz="1200" dirty="0"/>
          </a:p>
        </p:txBody>
      </p:sp>
      <p:cxnSp>
        <p:nvCxnSpPr>
          <p:cNvPr id="93" name="直接箭头连接符 92"/>
          <p:cNvCxnSpPr/>
          <p:nvPr/>
        </p:nvCxnSpPr>
        <p:spPr bwMode="auto">
          <a:xfrm>
            <a:off x="3171950" y="3645024"/>
            <a:ext cx="1838300" cy="0"/>
          </a:xfrm>
          <a:prstGeom prst="straightConnector1">
            <a:avLst/>
          </a:prstGeom>
          <a:noFill/>
          <a:ln w="12700">
            <a:solidFill>
              <a:schemeClr val="tx1"/>
            </a:solidFill>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4" name="文本框 93"/>
          <p:cNvSpPr txBox="1"/>
          <p:nvPr/>
        </p:nvSpPr>
        <p:spPr>
          <a:xfrm>
            <a:off x="3426074" y="3645024"/>
            <a:ext cx="1229360" cy="276999"/>
          </a:xfrm>
          <a:prstGeom prst="rect">
            <a:avLst/>
          </a:prstGeom>
          <a:noFill/>
        </p:spPr>
        <p:txBody>
          <a:bodyPr wrap="square" rtlCol="0">
            <a:spAutoFit/>
          </a:bodyPr>
          <a:lstStyle/>
          <a:p>
            <a:pPr algn="ctr"/>
            <a:r>
              <a:rPr lang="en-US" altLang="zh-CN" dirty="0" smtClean="0"/>
              <a:t>Period (=1)</a:t>
            </a:r>
            <a:endParaRPr lang="zh-CN" altLang="en-US" sz="1200" dirty="0"/>
          </a:p>
        </p:txBody>
      </p:sp>
      <p:cxnSp>
        <p:nvCxnSpPr>
          <p:cNvPr id="25" name="直接连接符 24"/>
          <p:cNvCxnSpPr/>
          <p:nvPr/>
        </p:nvCxnSpPr>
        <p:spPr bwMode="auto">
          <a:xfrm flipV="1">
            <a:off x="3150742" y="2996952"/>
            <a:ext cx="0" cy="144016"/>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95" name="直接连接符 94"/>
          <p:cNvCxnSpPr/>
          <p:nvPr/>
        </p:nvCxnSpPr>
        <p:spPr bwMode="auto">
          <a:xfrm flipV="1">
            <a:off x="3535165" y="2996952"/>
            <a:ext cx="0" cy="144016"/>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96" name="直接连接符 95"/>
          <p:cNvCxnSpPr/>
          <p:nvPr/>
        </p:nvCxnSpPr>
        <p:spPr bwMode="auto">
          <a:xfrm flipV="1">
            <a:off x="3171950" y="3501008"/>
            <a:ext cx="0" cy="216024"/>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97" name="直接连接符 96"/>
          <p:cNvCxnSpPr/>
          <p:nvPr/>
        </p:nvCxnSpPr>
        <p:spPr bwMode="auto">
          <a:xfrm flipV="1">
            <a:off x="5037490" y="3501008"/>
            <a:ext cx="0" cy="216024"/>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98" name="文本框 97"/>
          <p:cNvSpPr txBox="1"/>
          <p:nvPr/>
        </p:nvSpPr>
        <p:spPr>
          <a:xfrm>
            <a:off x="827584" y="3933056"/>
            <a:ext cx="7416824" cy="584775"/>
          </a:xfrm>
          <a:prstGeom prst="rect">
            <a:avLst/>
          </a:prstGeom>
          <a:noFill/>
        </p:spPr>
        <p:txBody>
          <a:bodyPr wrap="square" rtlCol="0">
            <a:spAutoFit/>
          </a:bodyPr>
          <a:lstStyle/>
          <a:p>
            <a:r>
              <a:rPr lang="en-US" altLang="zh-CN" sz="1600" dirty="0" smtClean="0"/>
              <a:t>Multiple Quiet elements and one short resource reservation element can setup multiple reserved resources as follows</a:t>
            </a:r>
          </a:p>
        </p:txBody>
      </p:sp>
      <p:grpSp>
        <p:nvGrpSpPr>
          <p:cNvPr id="35" name="组合 34"/>
          <p:cNvGrpSpPr/>
          <p:nvPr/>
        </p:nvGrpSpPr>
        <p:grpSpPr>
          <a:xfrm>
            <a:off x="2411760" y="4666259"/>
            <a:ext cx="3960440" cy="418925"/>
            <a:chOff x="2411760" y="4666259"/>
            <a:chExt cx="3528392" cy="346917"/>
          </a:xfrm>
        </p:grpSpPr>
        <p:cxnSp>
          <p:nvCxnSpPr>
            <p:cNvPr id="99" name="直接连接符 98"/>
            <p:cNvCxnSpPr/>
            <p:nvPr/>
          </p:nvCxnSpPr>
          <p:spPr bwMode="auto">
            <a:xfrm>
              <a:off x="2411760" y="5013176"/>
              <a:ext cx="3528392"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00" name="直接连接符 99"/>
            <p:cNvCxnSpPr/>
            <p:nvPr/>
          </p:nvCxnSpPr>
          <p:spPr bwMode="auto">
            <a:xfrm>
              <a:off x="2735676" y="4666259"/>
              <a:ext cx="0" cy="346917"/>
            </a:xfrm>
            <a:prstGeom prst="line">
              <a:avLst/>
            </a:prstGeom>
            <a:solidFill>
              <a:schemeClr val="accent1"/>
            </a:solidFill>
            <a:ln w="76200" cap="flat" cmpd="sng" algn="ctr">
              <a:solidFill>
                <a:schemeClr val="tx1"/>
              </a:solidFill>
              <a:prstDash val="solid"/>
              <a:round/>
              <a:headEnd type="none" w="sm" len="sm"/>
              <a:tailEnd type="none" w="sm" len="sm"/>
            </a:ln>
            <a:effectLst/>
          </p:spPr>
        </p:cxnSp>
        <p:cxnSp>
          <p:nvCxnSpPr>
            <p:cNvPr id="101" name="直接连接符 100"/>
            <p:cNvCxnSpPr/>
            <p:nvPr/>
          </p:nvCxnSpPr>
          <p:spPr bwMode="auto">
            <a:xfrm>
              <a:off x="4458100" y="4666259"/>
              <a:ext cx="0" cy="346917"/>
            </a:xfrm>
            <a:prstGeom prst="line">
              <a:avLst/>
            </a:prstGeom>
            <a:solidFill>
              <a:schemeClr val="accent1"/>
            </a:solidFill>
            <a:ln w="76200" cap="flat" cmpd="sng" algn="ctr">
              <a:solidFill>
                <a:schemeClr val="tx1"/>
              </a:solidFill>
              <a:prstDash val="solid"/>
              <a:round/>
              <a:headEnd type="none" w="sm" len="sm"/>
              <a:tailEnd type="none" w="sm" len="sm"/>
            </a:ln>
            <a:effectLst/>
          </p:spPr>
        </p:cxnSp>
        <p:sp>
          <p:nvSpPr>
            <p:cNvPr id="102" name="矩形 101"/>
            <p:cNvSpPr/>
            <p:nvPr/>
          </p:nvSpPr>
          <p:spPr bwMode="auto">
            <a:xfrm>
              <a:off x="2761331" y="4704805"/>
              <a:ext cx="340651"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03" name="矩形 102"/>
            <p:cNvSpPr/>
            <p:nvPr/>
          </p:nvSpPr>
          <p:spPr bwMode="auto">
            <a:xfrm>
              <a:off x="3624415" y="4704805"/>
              <a:ext cx="348209"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04" name="矩形 103"/>
            <p:cNvSpPr/>
            <p:nvPr/>
          </p:nvSpPr>
          <p:spPr bwMode="auto">
            <a:xfrm>
              <a:off x="4483896" y="4704805"/>
              <a:ext cx="340651"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05" name="矩形 104"/>
            <p:cNvSpPr/>
            <p:nvPr/>
          </p:nvSpPr>
          <p:spPr bwMode="auto">
            <a:xfrm>
              <a:off x="5346980" y="4704805"/>
              <a:ext cx="348209" cy="308371"/>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sp>
        <p:nvSpPr>
          <p:cNvPr id="108" name="文本框 107"/>
          <p:cNvSpPr txBox="1"/>
          <p:nvPr/>
        </p:nvSpPr>
        <p:spPr>
          <a:xfrm>
            <a:off x="827584" y="5445224"/>
            <a:ext cx="7416824" cy="584775"/>
          </a:xfrm>
          <a:prstGeom prst="rect">
            <a:avLst/>
          </a:prstGeom>
          <a:noFill/>
        </p:spPr>
        <p:txBody>
          <a:bodyPr wrap="square" rtlCol="0">
            <a:spAutoFit/>
          </a:bodyPr>
          <a:lstStyle/>
          <a:p>
            <a:r>
              <a:rPr lang="en-US" altLang="zh-CN" sz="1600" dirty="0" smtClean="0"/>
              <a:t>Note that: For scenarios with no pre-EHT STAs, one resource reservation element can setup</a:t>
            </a:r>
            <a:r>
              <a:rPr lang="en-US" altLang="zh-CN" sz="1600" dirty="0"/>
              <a:t> multiple reserved </a:t>
            </a:r>
            <a:r>
              <a:rPr lang="en-US" altLang="zh-CN" sz="1600" dirty="0" smtClean="0"/>
              <a:t>resources as well. </a:t>
            </a:r>
          </a:p>
        </p:txBody>
      </p:sp>
    </p:spTree>
    <p:extLst>
      <p:ext uri="{BB962C8B-B14F-4D97-AF65-F5344CB8AC3E}">
        <p14:creationId xmlns:p14="http://schemas.microsoft.com/office/powerpoint/2010/main" val="27427988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352928" cy="1411841"/>
          </a:xfrm>
        </p:spPr>
        <p:txBody>
          <a:bodyPr/>
          <a:lstStyle/>
          <a:p>
            <a:r>
              <a:rPr lang="en-US" altLang="zh-CN" dirty="0"/>
              <a:t>Example design of resource reservation element</a:t>
            </a:r>
            <a:endParaRPr lang="zh-CN" altLang="en-US" dirty="0"/>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dirty="0"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a:t>Slide </a:t>
            </a:r>
            <a:fld id="{6D24465E-2B0A-4D96-BA39-EC98956D452B}" type="slidenum">
              <a:rPr lang="en-GB" altLang="en-US" smtClean="0"/>
              <a:pPr>
                <a:defRPr/>
              </a:pPr>
              <a:t>25</a:t>
            </a:fld>
            <a:endParaRPr lang="en-GB" altLang="en-US"/>
          </a:p>
        </p:txBody>
      </p:sp>
      <p:sp>
        <p:nvSpPr>
          <p:cNvPr id="7" name="日期占位符 6"/>
          <p:cNvSpPr>
            <a:spLocks noGrp="1"/>
          </p:cNvSpPr>
          <p:nvPr>
            <p:ph type="dt" sz="half" idx="10"/>
          </p:nvPr>
        </p:nvSpPr>
        <p:spPr>
          <a:xfrm>
            <a:off x="696913" y="332601"/>
            <a:ext cx="1579600" cy="276999"/>
          </a:xfrm>
        </p:spPr>
        <p:txBody>
          <a:bodyPr/>
          <a:lstStyle/>
          <a:p>
            <a:pPr>
              <a:defRPr/>
            </a:pPr>
            <a:r>
              <a:rPr lang="en-US" altLang="zh-CN" dirty="0" smtClean="0"/>
              <a:t>September 2020</a:t>
            </a:r>
            <a:endParaRPr lang="en-GB" altLang="en-US" dirty="0"/>
          </a:p>
        </p:txBody>
      </p:sp>
      <p:sp>
        <p:nvSpPr>
          <p:cNvPr id="3" name="文本框 2"/>
          <p:cNvSpPr txBox="1"/>
          <p:nvPr/>
        </p:nvSpPr>
        <p:spPr>
          <a:xfrm>
            <a:off x="755576" y="1844824"/>
            <a:ext cx="7776864" cy="584775"/>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altLang="zh-CN" sz="1600" dirty="0"/>
              <a:t>As described above, we need several variant of resource reservation elements: regular setup, short setup, temp setup, temp release and regular release</a:t>
            </a:r>
            <a:r>
              <a:rPr lang="en-US" altLang="zh-CN" sz="1600" dirty="0" smtClean="0"/>
              <a:t>.</a:t>
            </a:r>
            <a:endParaRPr lang="en-US" altLang="zh-CN" sz="1600" dirty="0"/>
          </a:p>
        </p:txBody>
      </p:sp>
      <p:sp>
        <p:nvSpPr>
          <p:cNvPr id="33" name="矩形 32"/>
          <p:cNvSpPr/>
          <p:nvPr/>
        </p:nvSpPr>
        <p:spPr bwMode="auto">
          <a:xfrm>
            <a:off x="1028389" y="3004732"/>
            <a:ext cx="7144011" cy="716280"/>
          </a:xfrm>
          <a:prstGeom prst="rect">
            <a:avLst/>
          </a:prstGeom>
          <a:noFill/>
          <a:ln w="19050">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34" name="文本框 33"/>
          <p:cNvSpPr txBox="1"/>
          <p:nvPr/>
        </p:nvSpPr>
        <p:spPr>
          <a:xfrm>
            <a:off x="1018863" y="3206662"/>
            <a:ext cx="904875" cy="276999"/>
          </a:xfrm>
          <a:prstGeom prst="rect">
            <a:avLst/>
          </a:prstGeom>
          <a:noFill/>
        </p:spPr>
        <p:txBody>
          <a:bodyPr wrap="square" rtlCol="0">
            <a:spAutoFit/>
          </a:bodyPr>
          <a:lstStyle/>
          <a:p>
            <a:r>
              <a:rPr lang="en-US" altLang="zh-CN" dirty="0" smtClean="0"/>
              <a:t>Element ID</a:t>
            </a:r>
            <a:endParaRPr lang="zh-CN" altLang="en-US" dirty="0"/>
          </a:p>
        </p:txBody>
      </p:sp>
      <p:sp>
        <p:nvSpPr>
          <p:cNvPr id="35" name="文本框 34"/>
          <p:cNvSpPr txBox="1"/>
          <p:nvPr/>
        </p:nvSpPr>
        <p:spPr>
          <a:xfrm>
            <a:off x="1942788" y="3206662"/>
            <a:ext cx="904875" cy="276999"/>
          </a:xfrm>
          <a:prstGeom prst="rect">
            <a:avLst/>
          </a:prstGeom>
          <a:noFill/>
        </p:spPr>
        <p:txBody>
          <a:bodyPr wrap="square" rtlCol="0">
            <a:spAutoFit/>
          </a:bodyPr>
          <a:lstStyle/>
          <a:p>
            <a:pPr algn="ctr"/>
            <a:r>
              <a:rPr lang="en-US" altLang="zh-CN" dirty="0" smtClean="0"/>
              <a:t>Length</a:t>
            </a:r>
            <a:endParaRPr lang="zh-CN" altLang="en-US" dirty="0"/>
          </a:p>
        </p:txBody>
      </p:sp>
      <p:cxnSp>
        <p:nvCxnSpPr>
          <p:cNvPr id="43" name="直接连接符 42"/>
          <p:cNvCxnSpPr/>
          <p:nvPr/>
        </p:nvCxnSpPr>
        <p:spPr bwMode="auto">
          <a:xfrm flipV="1">
            <a:off x="1911674" y="2996952"/>
            <a:ext cx="0" cy="724059"/>
          </a:xfrm>
          <a:prstGeom prst="line">
            <a:avLst/>
          </a:prstGeom>
          <a:noFill/>
          <a:ln w="1905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直接连接符 43"/>
          <p:cNvCxnSpPr/>
          <p:nvPr/>
        </p:nvCxnSpPr>
        <p:spPr bwMode="auto">
          <a:xfrm flipV="1">
            <a:off x="2835599" y="2996952"/>
            <a:ext cx="0" cy="724059"/>
          </a:xfrm>
          <a:prstGeom prst="line">
            <a:avLst/>
          </a:prstGeom>
          <a:noFill/>
          <a:ln w="1905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文本框 44"/>
          <p:cNvSpPr txBox="1"/>
          <p:nvPr/>
        </p:nvSpPr>
        <p:spPr>
          <a:xfrm>
            <a:off x="5364088" y="3220756"/>
            <a:ext cx="2502023" cy="276999"/>
          </a:xfrm>
          <a:prstGeom prst="rect">
            <a:avLst/>
          </a:prstGeom>
          <a:noFill/>
        </p:spPr>
        <p:txBody>
          <a:bodyPr wrap="square" rtlCol="0">
            <a:spAutoFit/>
          </a:bodyPr>
          <a:lstStyle/>
          <a:p>
            <a:pPr algn="ctr"/>
            <a:r>
              <a:rPr lang="en-US" altLang="zh-CN" dirty="0" smtClean="0"/>
              <a:t>Resource Reservation Info</a:t>
            </a:r>
            <a:endParaRPr lang="zh-CN" altLang="en-US" dirty="0"/>
          </a:p>
        </p:txBody>
      </p:sp>
      <p:cxnSp>
        <p:nvCxnSpPr>
          <p:cNvPr id="47" name="直接连接符 46"/>
          <p:cNvCxnSpPr/>
          <p:nvPr/>
        </p:nvCxnSpPr>
        <p:spPr bwMode="auto">
          <a:xfrm flipV="1">
            <a:off x="3930974" y="2996952"/>
            <a:ext cx="0" cy="724059"/>
          </a:xfrm>
          <a:prstGeom prst="line">
            <a:avLst/>
          </a:prstGeom>
          <a:noFill/>
          <a:ln w="1905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文本框 47"/>
          <p:cNvSpPr txBox="1"/>
          <p:nvPr/>
        </p:nvSpPr>
        <p:spPr>
          <a:xfrm>
            <a:off x="2933388" y="3120937"/>
            <a:ext cx="904875" cy="461665"/>
          </a:xfrm>
          <a:prstGeom prst="rect">
            <a:avLst/>
          </a:prstGeom>
          <a:noFill/>
        </p:spPr>
        <p:txBody>
          <a:bodyPr wrap="square" rtlCol="0">
            <a:spAutoFit/>
          </a:bodyPr>
          <a:lstStyle/>
          <a:p>
            <a:r>
              <a:rPr lang="en-US" altLang="zh-CN" dirty="0" smtClean="0"/>
              <a:t>Element ID Extension</a:t>
            </a:r>
            <a:endParaRPr lang="zh-CN" altLang="en-US" dirty="0"/>
          </a:p>
        </p:txBody>
      </p:sp>
      <p:cxnSp>
        <p:nvCxnSpPr>
          <p:cNvPr id="50" name="直接连接符 49"/>
          <p:cNvCxnSpPr/>
          <p:nvPr/>
        </p:nvCxnSpPr>
        <p:spPr bwMode="auto">
          <a:xfrm flipV="1">
            <a:off x="5091181" y="2996952"/>
            <a:ext cx="0" cy="724059"/>
          </a:xfrm>
          <a:prstGeom prst="line">
            <a:avLst/>
          </a:prstGeom>
          <a:noFill/>
          <a:ln w="1905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文本框 50"/>
          <p:cNvSpPr txBox="1"/>
          <p:nvPr/>
        </p:nvSpPr>
        <p:spPr>
          <a:xfrm>
            <a:off x="4073931" y="3219259"/>
            <a:ext cx="904875" cy="276999"/>
          </a:xfrm>
          <a:prstGeom prst="rect">
            <a:avLst/>
          </a:prstGeom>
          <a:noFill/>
        </p:spPr>
        <p:txBody>
          <a:bodyPr wrap="square" rtlCol="0">
            <a:spAutoFit/>
          </a:bodyPr>
          <a:lstStyle/>
          <a:p>
            <a:pPr algn="ctr"/>
            <a:r>
              <a:rPr lang="en-US" altLang="zh-CN" dirty="0" smtClean="0"/>
              <a:t>Control</a:t>
            </a:r>
            <a:endParaRPr lang="zh-CN" altLang="en-US" dirty="0"/>
          </a:p>
        </p:txBody>
      </p:sp>
      <p:graphicFrame>
        <p:nvGraphicFramePr>
          <p:cNvPr id="52" name="表格 51"/>
          <p:cNvGraphicFramePr>
            <a:graphicFrameLocks noGrp="1"/>
          </p:cNvGraphicFramePr>
          <p:nvPr>
            <p:extLst>
              <p:ext uri="{D42A27DB-BD31-4B8C-83A1-F6EECF244321}">
                <p14:modId xmlns:p14="http://schemas.microsoft.com/office/powerpoint/2010/main" val="2900255613"/>
              </p:ext>
            </p:extLst>
          </p:nvPr>
        </p:nvGraphicFramePr>
        <p:xfrm>
          <a:off x="2123728" y="3865028"/>
          <a:ext cx="3960440" cy="1965747"/>
        </p:xfrm>
        <a:graphic>
          <a:graphicData uri="http://schemas.openxmlformats.org/drawingml/2006/table">
            <a:tbl>
              <a:tblPr firstRow="1" bandRow="1">
                <a:tableStyleId>{5940675A-B579-460E-94D1-54222C63F5DA}</a:tableStyleId>
              </a:tblPr>
              <a:tblGrid>
                <a:gridCol w="816655"/>
                <a:gridCol w="3143785"/>
              </a:tblGrid>
              <a:tr h="25941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Control</a:t>
                      </a:r>
                    </a:p>
                  </a:txBody>
                  <a:tcPr anchor="ctr"/>
                </a:tc>
                <a:tc hMerge="1">
                  <a:txBody>
                    <a:bodyPr/>
                    <a:lstStyle/>
                    <a:p>
                      <a:endParaRPr lang="zh-CN" altLang="en-US" dirty="0"/>
                    </a:p>
                  </a:txBody>
                  <a:tcPr anchor="ctr"/>
                </a:tc>
              </a:tr>
              <a:tr h="319827">
                <a:tc>
                  <a:txBody>
                    <a:bodyPr/>
                    <a:lstStyle/>
                    <a:p>
                      <a:pPr algn="ctr"/>
                      <a:r>
                        <a:rPr lang="en-US" altLang="zh-CN" sz="1200" dirty="0" smtClean="0">
                          <a:latin typeface="+mn-lt"/>
                        </a:rPr>
                        <a:t>0</a:t>
                      </a:r>
                      <a:endParaRPr lang="zh-CN" altLang="en-US" sz="1200" dirty="0">
                        <a:latin typeface="+mn-lt"/>
                        <a:cs typeface="Calibri" panose="020F0502020204030204" pitchFamily="34" charset="0"/>
                      </a:endParaRPr>
                    </a:p>
                  </a:txBody>
                  <a:tcPr anchor="ctr"/>
                </a:tc>
                <a:tc>
                  <a:txBody>
                    <a:bodyPr/>
                    <a:lstStyle/>
                    <a:p>
                      <a:pPr algn="ctr"/>
                      <a:r>
                        <a:rPr lang="en-US" altLang="zh-CN" sz="1200" dirty="0" smtClean="0">
                          <a:latin typeface="+mn-lt"/>
                        </a:rPr>
                        <a:t>Regular Resource Reservation setup</a:t>
                      </a:r>
                      <a:endParaRPr lang="zh-CN" altLang="en-US" sz="1200" dirty="0">
                        <a:latin typeface="+mn-lt"/>
                        <a:cs typeface="Calibri" panose="020F0502020204030204" pitchFamily="34" charset="0"/>
                      </a:endParaRPr>
                    </a:p>
                  </a:txBody>
                  <a:tcPr anchor="ctr"/>
                </a:tc>
              </a:tr>
              <a:tr h="259415">
                <a:tc>
                  <a:txBody>
                    <a:bodyPr/>
                    <a:lstStyle/>
                    <a:p>
                      <a:pPr algn="ctr"/>
                      <a:r>
                        <a:rPr lang="en-US" altLang="zh-CN" sz="1200" dirty="0" smtClean="0">
                          <a:latin typeface="+mn-lt"/>
                          <a:cs typeface="Calibri" panose="020F0502020204030204" pitchFamily="34" charset="0"/>
                        </a:rPr>
                        <a:t>1</a:t>
                      </a:r>
                      <a:endParaRPr lang="zh-CN" altLang="en-US" sz="1200" dirty="0">
                        <a:latin typeface="+mn-lt"/>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n-lt"/>
                          <a:cs typeface="Calibri" panose="020F0502020204030204" pitchFamily="34" charset="0"/>
                        </a:rPr>
                        <a:t>Short Regular Resource Reservation setup</a:t>
                      </a:r>
                    </a:p>
                  </a:txBody>
                  <a:tcPr anchor="ctr"/>
                </a:tc>
              </a:tr>
              <a:tr h="259415">
                <a:tc>
                  <a:txBody>
                    <a:bodyPr/>
                    <a:lstStyle/>
                    <a:p>
                      <a:pPr algn="ctr"/>
                      <a:r>
                        <a:rPr lang="en-US" altLang="zh-CN" sz="1200" dirty="0" smtClean="0">
                          <a:latin typeface="+mn-lt"/>
                          <a:cs typeface="+mn-cs"/>
                        </a:rPr>
                        <a:t>2</a:t>
                      </a:r>
                      <a:endParaRPr lang="zh-CN" altLang="en-US" sz="1200" dirty="0">
                        <a:latin typeface="+mn-lt"/>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n-lt"/>
                        </a:rPr>
                        <a:t>Temp Resource Reservation setup</a:t>
                      </a:r>
                      <a:endParaRPr lang="en-US" altLang="zh-CN" sz="1200" dirty="0" smtClean="0">
                        <a:latin typeface="+mn-lt"/>
                        <a:cs typeface="Calibri" panose="020F0502020204030204" pitchFamily="34" charset="0"/>
                      </a:endParaRPr>
                    </a:p>
                  </a:txBody>
                  <a:tcPr anchor="ctr"/>
                </a:tc>
              </a:tr>
              <a:tr h="259415">
                <a:tc>
                  <a:txBody>
                    <a:bodyPr/>
                    <a:lstStyle/>
                    <a:p>
                      <a:pPr algn="ctr"/>
                      <a:r>
                        <a:rPr lang="en-US" altLang="zh-CN" sz="1200" dirty="0" smtClean="0">
                          <a:latin typeface="+mn-lt"/>
                        </a:rPr>
                        <a:t>3</a:t>
                      </a:r>
                      <a:endParaRPr lang="zh-CN" altLang="en-US" sz="1200" dirty="0">
                        <a:latin typeface="+mn-lt"/>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n-lt"/>
                        </a:rPr>
                        <a:t>Temp Resource Reservation release</a:t>
                      </a:r>
                      <a:endParaRPr lang="zh-CN" altLang="en-US" sz="1200" dirty="0" smtClean="0">
                        <a:latin typeface="+mn-lt"/>
                        <a:cs typeface="Calibri" panose="020F0502020204030204" pitchFamily="34" charset="0"/>
                      </a:endParaRPr>
                    </a:p>
                  </a:txBody>
                  <a:tcPr anchor="ctr"/>
                </a:tc>
              </a:tr>
              <a:tr h="259415">
                <a:tc>
                  <a:txBody>
                    <a:bodyPr/>
                    <a:lstStyle/>
                    <a:p>
                      <a:pPr algn="ctr"/>
                      <a:r>
                        <a:rPr lang="en-US" altLang="zh-CN" sz="1200" dirty="0" smtClean="0">
                          <a:latin typeface="+mn-lt"/>
                          <a:cs typeface="Calibri" panose="020F0502020204030204" pitchFamily="34" charset="0"/>
                        </a:rPr>
                        <a:t>4</a:t>
                      </a:r>
                      <a:endParaRPr lang="zh-CN" altLang="en-US" sz="1200" dirty="0">
                        <a:latin typeface="+mn-lt"/>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n-lt"/>
                        </a:rPr>
                        <a:t>Regular Resource Reservation</a:t>
                      </a:r>
                      <a:r>
                        <a:rPr lang="zh-CN" altLang="en-US" sz="1200" baseline="0" dirty="0" smtClean="0">
                          <a:latin typeface="+mn-lt"/>
                          <a:cs typeface="Calibri" panose="020F0502020204030204" pitchFamily="34" charset="0"/>
                        </a:rPr>
                        <a:t> </a:t>
                      </a:r>
                      <a:r>
                        <a:rPr lang="en-US" altLang="zh-CN" sz="1200" baseline="0" dirty="0" smtClean="0">
                          <a:latin typeface="+mn-lt"/>
                          <a:cs typeface="Calibri" panose="020F0502020204030204" pitchFamily="34" charset="0"/>
                        </a:rPr>
                        <a:t>release</a:t>
                      </a:r>
                      <a:endParaRPr lang="zh-CN" altLang="en-US" sz="1200" dirty="0" smtClean="0">
                        <a:latin typeface="+mn-lt"/>
                        <a:cs typeface="Calibri" panose="020F0502020204030204" pitchFamily="34" charset="0"/>
                      </a:endParaRPr>
                    </a:p>
                  </a:txBody>
                  <a:tcPr anchor="ctr"/>
                </a:tc>
              </a:tr>
              <a:tr h="259415">
                <a:tc gridSpan="2">
                  <a:txBody>
                    <a:bodyPr/>
                    <a:lstStyle/>
                    <a:p>
                      <a:pPr algn="ctr"/>
                      <a:r>
                        <a:rPr lang="en-US" altLang="zh-CN" sz="1200" dirty="0" smtClean="0">
                          <a:latin typeface="+mn-lt"/>
                          <a:cs typeface="Calibri" panose="020F0502020204030204" pitchFamily="34" charset="0"/>
                        </a:rPr>
                        <a:t>Other values are r</a:t>
                      </a:r>
                      <a:r>
                        <a:rPr lang="en-US" altLang="zh-CN" sz="1200" dirty="0" smtClean="0">
                          <a:latin typeface="+mn-lt"/>
                        </a:rPr>
                        <a:t>eserved</a:t>
                      </a:r>
                      <a:endParaRPr lang="zh-CN" altLang="en-US" sz="1200" dirty="0" smtClean="0">
                        <a:latin typeface="+mn-lt"/>
                        <a:cs typeface="Calibri" panose="020F0502020204030204" pitchFamily="34" charset="0"/>
                      </a:endParaRP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200" dirty="0" smtClean="0">
                        <a:latin typeface="Calibri" panose="020F0502020204030204" pitchFamily="34" charset="0"/>
                        <a:cs typeface="Calibri" panose="020F0502020204030204" pitchFamily="34" charset="0"/>
                      </a:endParaRPr>
                    </a:p>
                  </a:txBody>
                  <a:tcPr/>
                </a:tc>
              </a:tr>
            </a:tbl>
          </a:graphicData>
        </a:graphic>
      </p:graphicFrame>
    </p:spTree>
    <p:extLst>
      <p:ext uri="{BB962C8B-B14F-4D97-AF65-F5344CB8AC3E}">
        <p14:creationId xmlns:p14="http://schemas.microsoft.com/office/powerpoint/2010/main" val="16731845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352928" cy="1411841"/>
          </a:xfrm>
        </p:spPr>
        <p:txBody>
          <a:bodyPr/>
          <a:lstStyle/>
          <a:p>
            <a:r>
              <a:rPr lang="en-US" altLang="zh-CN" dirty="0"/>
              <a:t>Example design of resource reservation </a:t>
            </a:r>
            <a:r>
              <a:rPr lang="en-US" altLang="zh-CN" dirty="0" smtClean="0"/>
              <a:t>element (2)</a:t>
            </a:r>
            <a:endParaRPr lang="zh-CN" altLang="en-US" dirty="0"/>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dirty="0"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dirty="0"/>
              <a:t>Slide </a:t>
            </a:r>
            <a:fld id="{6D24465E-2B0A-4D96-BA39-EC98956D452B}" type="slidenum">
              <a:rPr lang="en-GB" altLang="en-US" smtClean="0"/>
              <a:pPr>
                <a:defRPr/>
              </a:pPr>
              <a:t>26</a:t>
            </a:fld>
            <a:endParaRPr lang="en-GB" altLang="en-US" dirty="0"/>
          </a:p>
        </p:txBody>
      </p:sp>
      <p:sp>
        <p:nvSpPr>
          <p:cNvPr id="7" name="日期占位符 6"/>
          <p:cNvSpPr>
            <a:spLocks noGrp="1"/>
          </p:cNvSpPr>
          <p:nvPr>
            <p:ph type="dt" sz="half" idx="10"/>
          </p:nvPr>
        </p:nvSpPr>
        <p:spPr>
          <a:xfrm>
            <a:off x="696913" y="332601"/>
            <a:ext cx="1579600" cy="276999"/>
          </a:xfrm>
        </p:spPr>
        <p:txBody>
          <a:bodyPr/>
          <a:lstStyle/>
          <a:p>
            <a:pPr>
              <a:defRPr/>
            </a:pPr>
            <a:r>
              <a:rPr lang="en-US" altLang="zh-CN" dirty="0" smtClean="0"/>
              <a:t>September 2020</a:t>
            </a:r>
            <a:endParaRPr lang="en-GB" altLang="en-US" dirty="0"/>
          </a:p>
        </p:txBody>
      </p:sp>
      <p:sp>
        <p:nvSpPr>
          <p:cNvPr id="3" name="文本框 2"/>
          <p:cNvSpPr txBox="1"/>
          <p:nvPr/>
        </p:nvSpPr>
        <p:spPr>
          <a:xfrm>
            <a:off x="755576" y="1703710"/>
            <a:ext cx="7776864" cy="1077218"/>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altLang="zh-CN" sz="1600" dirty="0" smtClean="0"/>
              <a:t>We </a:t>
            </a:r>
            <a:r>
              <a:rPr lang="en-US" altLang="zh-CN" sz="1600" dirty="0"/>
              <a:t>also need to include the following information in the resource reservation element: Resource Reservation offset, Resource Reservation interval, Resource Reservation duration, Resource Reservation period, Resource Reservation mode (Type of traffics allowed to be sent).</a:t>
            </a:r>
            <a:endParaRPr lang="en-US" altLang="zh-CN" sz="1800" dirty="0"/>
          </a:p>
        </p:txBody>
      </p:sp>
      <p:sp>
        <p:nvSpPr>
          <p:cNvPr id="33" name="矩形 32"/>
          <p:cNvSpPr/>
          <p:nvPr/>
        </p:nvSpPr>
        <p:spPr bwMode="auto">
          <a:xfrm>
            <a:off x="3707904" y="4512920"/>
            <a:ext cx="5112568" cy="716280"/>
          </a:xfrm>
          <a:prstGeom prst="rect">
            <a:avLst/>
          </a:prstGeom>
          <a:noFill/>
          <a:ln w="19050">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45" name="文本框 44"/>
          <p:cNvSpPr txBox="1"/>
          <p:nvPr/>
        </p:nvSpPr>
        <p:spPr>
          <a:xfrm>
            <a:off x="3707904" y="4548470"/>
            <a:ext cx="1008112" cy="646331"/>
          </a:xfrm>
          <a:prstGeom prst="rect">
            <a:avLst/>
          </a:prstGeom>
          <a:noFill/>
        </p:spPr>
        <p:txBody>
          <a:bodyPr wrap="square" rtlCol="0">
            <a:spAutoFit/>
          </a:bodyPr>
          <a:lstStyle/>
          <a:p>
            <a:pPr algn="ctr"/>
            <a:r>
              <a:rPr lang="en-US" altLang="zh-CN" dirty="0" smtClean="0"/>
              <a:t>Resource Reservation Offset</a:t>
            </a:r>
            <a:endParaRPr lang="zh-CN" altLang="en-US" dirty="0"/>
          </a:p>
        </p:txBody>
      </p:sp>
      <p:cxnSp>
        <p:nvCxnSpPr>
          <p:cNvPr id="18" name="直接连接符 17"/>
          <p:cNvCxnSpPr/>
          <p:nvPr/>
        </p:nvCxnSpPr>
        <p:spPr bwMode="auto">
          <a:xfrm flipV="1">
            <a:off x="4716016" y="4505140"/>
            <a:ext cx="0" cy="724059"/>
          </a:xfrm>
          <a:prstGeom prst="line">
            <a:avLst/>
          </a:prstGeom>
          <a:noFill/>
          <a:ln w="1905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接连接符 18"/>
          <p:cNvCxnSpPr/>
          <p:nvPr/>
        </p:nvCxnSpPr>
        <p:spPr bwMode="auto">
          <a:xfrm flipV="1">
            <a:off x="5724128" y="4512920"/>
            <a:ext cx="0" cy="716280"/>
          </a:xfrm>
          <a:prstGeom prst="line">
            <a:avLst/>
          </a:prstGeom>
          <a:noFill/>
          <a:ln w="1905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文本框 19"/>
          <p:cNvSpPr txBox="1"/>
          <p:nvPr/>
        </p:nvSpPr>
        <p:spPr>
          <a:xfrm>
            <a:off x="4716016" y="4548470"/>
            <a:ext cx="1008112" cy="646331"/>
          </a:xfrm>
          <a:prstGeom prst="rect">
            <a:avLst/>
          </a:prstGeom>
          <a:noFill/>
        </p:spPr>
        <p:txBody>
          <a:bodyPr wrap="square" rtlCol="0">
            <a:spAutoFit/>
          </a:bodyPr>
          <a:lstStyle/>
          <a:p>
            <a:pPr algn="ctr"/>
            <a:r>
              <a:rPr lang="en-US" altLang="zh-CN" dirty="0" smtClean="0"/>
              <a:t>Resource Reservation Interval</a:t>
            </a:r>
            <a:endParaRPr lang="zh-CN" altLang="en-US" dirty="0"/>
          </a:p>
        </p:txBody>
      </p:sp>
      <p:sp>
        <p:nvSpPr>
          <p:cNvPr id="21" name="文本框 20"/>
          <p:cNvSpPr txBox="1"/>
          <p:nvPr/>
        </p:nvSpPr>
        <p:spPr>
          <a:xfrm>
            <a:off x="5724128" y="4548470"/>
            <a:ext cx="1008112" cy="646331"/>
          </a:xfrm>
          <a:prstGeom prst="rect">
            <a:avLst/>
          </a:prstGeom>
          <a:noFill/>
        </p:spPr>
        <p:txBody>
          <a:bodyPr wrap="square" rtlCol="0">
            <a:spAutoFit/>
          </a:bodyPr>
          <a:lstStyle/>
          <a:p>
            <a:pPr algn="ctr"/>
            <a:r>
              <a:rPr lang="en-US" altLang="zh-CN" dirty="0" smtClean="0"/>
              <a:t>Resource Reservation Duration</a:t>
            </a:r>
            <a:endParaRPr lang="zh-CN" altLang="en-US" dirty="0"/>
          </a:p>
        </p:txBody>
      </p:sp>
      <p:cxnSp>
        <p:nvCxnSpPr>
          <p:cNvPr id="23" name="直接连接符 22"/>
          <p:cNvCxnSpPr/>
          <p:nvPr/>
        </p:nvCxnSpPr>
        <p:spPr bwMode="auto">
          <a:xfrm flipV="1">
            <a:off x="6732240" y="4512920"/>
            <a:ext cx="0" cy="716280"/>
          </a:xfrm>
          <a:prstGeom prst="line">
            <a:avLst/>
          </a:prstGeom>
          <a:noFill/>
          <a:ln w="1905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文本框 23"/>
          <p:cNvSpPr txBox="1"/>
          <p:nvPr/>
        </p:nvSpPr>
        <p:spPr>
          <a:xfrm>
            <a:off x="6732240" y="4548470"/>
            <a:ext cx="936104" cy="646331"/>
          </a:xfrm>
          <a:prstGeom prst="rect">
            <a:avLst/>
          </a:prstGeom>
          <a:noFill/>
        </p:spPr>
        <p:txBody>
          <a:bodyPr wrap="square" rtlCol="0">
            <a:spAutoFit/>
          </a:bodyPr>
          <a:lstStyle/>
          <a:p>
            <a:pPr algn="ctr"/>
            <a:r>
              <a:rPr lang="en-US" altLang="zh-CN" dirty="0" smtClean="0"/>
              <a:t>Resource Reservation Period</a:t>
            </a:r>
            <a:endParaRPr lang="zh-CN" altLang="en-US" dirty="0"/>
          </a:p>
        </p:txBody>
      </p:sp>
      <p:sp>
        <p:nvSpPr>
          <p:cNvPr id="25" name="矩形 24"/>
          <p:cNvSpPr/>
          <p:nvPr/>
        </p:nvSpPr>
        <p:spPr bwMode="auto">
          <a:xfrm>
            <a:off x="1028389" y="3224556"/>
            <a:ext cx="7144011" cy="716280"/>
          </a:xfrm>
          <a:prstGeom prst="rect">
            <a:avLst/>
          </a:prstGeom>
          <a:noFill/>
          <a:ln w="19050">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26" name="文本框 25"/>
          <p:cNvSpPr txBox="1"/>
          <p:nvPr/>
        </p:nvSpPr>
        <p:spPr>
          <a:xfrm>
            <a:off x="1018863" y="3426486"/>
            <a:ext cx="904875" cy="276999"/>
          </a:xfrm>
          <a:prstGeom prst="rect">
            <a:avLst/>
          </a:prstGeom>
          <a:noFill/>
        </p:spPr>
        <p:txBody>
          <a:bodyPr wrap="square" rtlCol="0">
            <a:spAutoFit/>
          </a:bodyPr>
          <a:lstStyle/>
          <a:p>
            <a:r>
              <a:rPr lang="en-US" altLang="zh-CN" dirty="0" smtClean="0"/>
              <a:t>Element ID</a:t>
            </a:r>
            <a:endParaRPr lang="zh-CN" altLang="en-US" dirty="0"/>
          </a:p>
        </p:txBody>
      </p:sp>
      <p:sp>
        <p:nvSpPr>
          <p:cNvPr id="27" name="文本框 26"/>
          <p:cNvSpPr txBox="1"/>
          <p:nvPr/>
        </p:nvSpPr>
        <p:spPr>
          <a:xfrm>
            <a:off x="1942788" y="3426486"/>
            <a:ext cx="904875" cy="276999"/>
          </a:xfrm>
          <a:prstGeom prst="rect">
            <a:avLst/>
          </a:prstGeom>
          <a:noFill/>
        </p:spPr>
        <p:txBody>
          <a:bodyPr wrap="square" rtlCol="0">
            <a:spAutoFit/>
          </a:bodyPr>
          <a:lstStyle/>
          <a:p>
            <a:pPr algn="ctr"/>
            <a:r>
              <a:rPr lang="en-US" altLang="zh-CN" dirty="0" smtClean="0"/>
              <a:t>Length</a:t>
            </a:r>
            <a:endParaRPr lang="zh-CN" altLang="en-US" dirty="0"/>
          </a:p>
        </p:txBody>
      </p:sp>
      <p:cxnSp>
        <p:nvCxnSpPr>
          <p:cNvPr id="28" name="直接连接符 27"/>
          <p:cNvCxnSpPr/>
          <p:nvPr/>
        </p:nvCxnSpPr>
        <p:spPr bwMode="auto">
          <a:xfrm flipV="1">
            <a:off x="1911674" y="3216776"/>
            <a:ext cx="0" cy="724059"/>
          </a:xfrm>
          <a:prstGeom prst="line">
            <a:avLst/>
          </a:prstGeom>
          <a:noFill/>
          <a:ln w="1905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直接连接符 28"/>
          <p:cNvCxnSpPr/>
          <p:nvPr/>
        </p:nvCxnSpPr>
        <p:spPr bwMode="auto">
          <a:xfrm flipV="1">
            <a:off x="2835599" y="3216776"/>
            <a:ext cx="0" cy="724059"/>
          </a:xfrm>
          <a:prstGeom prst="line">
            <a:avLst/>
          </a:prstGeom>
          <a:noFill/>
          <a:ln w="1905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文本框 29"/>
          <p:cNvSpPr txBox="1"/>
          <p:nvPr/>
        </p:nvSpPr>
        <p:spPr>
          <a:xfrm>
            <a:off x="5364088" y="3440580"/>
            <a:ext cx="2502023" cy="276999"/>
          </a:xfrm>
          <a:prstGeom prst="rect">
            <a:avLst/>
          </a:prstGeom>
          <a:noFill/>
        </p:spPr>
        <p:txBody>
          <a:bodyPr wrap="square" rtlCol="0">
            <a:spAutoFit/>
          </a:bodyPr>
          <a:lstStyle/>
          <a:p>
            <a:pPr algn="ctr"/>
            <a:r>
              <a:rPr lang="en-US" altLang="zh-CN" dirty="0" smtClean="0"/>
              <a:t>Resource Reservation Info</a:t>
            </a:r>
            <a:endParaRPr lang="zh-CN" altLang="en-US" dirty="0"/>
          </a:p>
        </p:txBody>
      </p:sp>
      <p:cxnSp>
        <p:nvCxnSpPr>
          <p:cNvPr id="31" name="直接连接符 30"/>
          <p:cNvCxnSpPr/>
          <p:nvPr/>
        </p:nvCxnSpPr>
        <p:spPr bwMode="auto">
          <a:xfrm flipV="1">
            <a:off x="3930974" y="3216776"/>
            <a:ext cx="0" cy="724059"/>
          </a:xfrm>
          <a:prstGeom prst="line">
            <a:avLst/>
          </a:prstGeom>
          <a:noFill/>
          <a:ln w="1905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文本框 31"/>
          <p:cNvSpPr txBox="1"/>
          <p:nvPr/>
        </p:nvSpPr>
        <p:spPr>
          <a:xfrm>
            <a:off x="2933388" y="3340761"/>
            <a:ext cx="904875" cy="461665"/>
          </a:xfrm>
          <a:prstGeom prst="rect">
            <a:avLst/>
          </a:prstGeom>
          <a:noFill/>
        </p:spPr>
        <p:txBody>
          <a:bodyPr wrap="square" rtlCol="0">
            <a:spAutoFit/>
          </a:bodyPr>
          <a:lstStyle/>
          <a:p>
            <a:r>
              <a:rPr lang="en-US" altLang="zh-CN" dirty="0" smtClean="0"/>
              <a:t>Element ID Extension</a:t>
            </a:r>
            <a:endParaRPr lang="zh-CN" altLang="en-US" dirty="0"/>
          </a:p>
        </p:txBody>
      </p:sp>
      <p:cxnSp>
        <p:nvCxnSpPr>
          <p:cNvPr id="36" name="直接连接符 35"/>
          <p:cNvCxnSpPr/>
          <p:nvPr/>
        </p:nvCxnSpPr>
        <p:spPr bwMode="auto">
          <a:xfrm flipV="1">
            <a:off x="5091181" y="3216776"/>
            <a:ext cx="0" cy="724059"/>
          </a:xfrm>
          <a:prstGeom prst="line">
            <a:avLst/>
          </a:prstGeom>
          <a:noFill/>
          <a:ln w="1905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文本框 36"/>
          <p:cNvSpPr txBox="1"/>
          <p:nvPr/>
        </p:nvSpPr>
        <p:spPr>
          <a:xfrm>
            <a:off x="4073931" y="3439083"/>
            <a:ext cx="904875" cy="276999"/>
          </a:xfrm>
          <a:prstGeom prst="rect">
            <a:avLst/>
          </a:prstGeom>
          <a:noFill/>
        </p:spPr>
        <p:txBody>
          <a:bodyPr wrap="square" rtlCol="0">
            <a:spAutoFit/>
          </a:bodyPr>
          <a:lstStyle/>
          <a:p>
            <a:pPr algn="ctr"/>
            <a:r>
              <a:rPr lang="en-US" altLang="zh-CN" dirty="0" smtClean="0"/>
              <a:t>Control</a:t>
            </a:r>
            <a:endParaRPr lang="zh-CN" altLang="en-US" dirty="0"/>
          </a:p>
        </p:txBody>
      </p:sp>
      <p:cxnSp>
        <p:nvCxnSpPr>
          <p:cNvPr id="38" name="直接连接符 37"/>
          <p:cNvCxnSpPr/>
          <p:nvPr/>
        </p:nvCxnSpPr>
        <p:spPr bwMode="auto">
          <a:xfrm flipV="1">
            <a:off x="7740352" y="4512920"/>
            <a:ext cx="0" cy="716280"/>
          </a:xfrm>
          <a:prstGeom prst="line">
            <a:avLst/>
          </a:prstGeom>
          <a:noFill/>
          <a:ln w="1905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文本框 38"/>
          <p:cNvSpPr txBox="1"/>
          <p:nvPr/>
        </p:nvSpPr>
        <p:spPr>
          <a:xfrm>
            <a:off x="7777435" y="4548470"/>
            <a:ext cx="1008112"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wrap="square" rtlCol="0">
            <a:spAutoFit/>
          </a:bodyPr>
          <a:lstStyle/>
          <a:p>
            <a:pPr algn="ctr"/>
            <a:r>
              <a:rPr lang="en-US" altLang="zh-CN" dirty="0" smtClean="0"/>
              <a:t>Resource Reservation Mode</a:t>
            </a:r>
            <a:endParaRPr lang="zh-CN" altLang="en-US" dirty="0"/>
          </a:p>
        </p:txBody>
      </p:sp>
      <p:cxnSp>
        <p:nvCxnSpPr>
          <p:cNvPr id="9" name="直接连接符 8"/>
          <p:cNvCxnSpPr/>
          <p:nvPr/>
        </p:nvCxnSpPr>
        <p:spPr bwMode="auto">
          <a:xfrm flipH="1">
            <a:off x="3707904" y="3936856"/>
            <a:ext cx="1368152" cy="504056"/>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1" name="直接连接符 10"/>
          <p:cNvCxnSpPr/>
          <p:nvPr/>
        </p:nvCxnSpPr>
        <p:spPr bwMode="auto">
          <a:xfrm>
            <a:off x="8172400" y="3936856"/>
            <a:ext cx="648072" cy="576064"/>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12" name="矩形 11"/>
          <p:cNvSpPr/>
          <p:nvPr/>
        </p:nvSpPr>
        <p:spPr>
          <a:xfrm>
            <a:off x="2771800" y="5733256"/>
            <a:ext cx="3369833" cy="307777"/>
          </a:xfrm>
          <a:prstGeom prst="rect">
            <a:avLst/>
          </a:prstGeom>
        </p:spPr>
        <p:txBody>
          <a:bodyPr wrap="none">
            <a:spAutoFit/>
          </a:bodyPr>
          <a:lstStyle/>
          <a:p>
            <a:pPr algn="ctr"/>
            <a:r>
              <a:rPr lang="en-US" altLang="zh-CN" sz="1400" dirty="0"/>
              <a:t>Regular Resource Reservation S</a:t>
            </a:r>
            <a:r>
              <a:rPr lang="en-US" altLang="zh-CN" sz="1400" dirty="0" smtClean="0"/>
              <a:t>etup variant</a:t>
            </a:r>
            <a:endParaRPr lang="zh-CN" altLang="en-US" sz="1400" dirty="0">
              <a:cs typeface="Calibri" panose="020F0502020204030204" pitchFamily="34" charset="0"/>
            </a:endParaRPr>
          </a:p>
        </p:txBody>
      </p:sp>
    </p:spTree>
    <p:extLst>
      <p:ext uri="{BB962C8B-B14F-4D97-AF65-F5344CB8AC3E}">
        <p14:creationId xmlns:p14="http://schemas.microsoft.com/office/powerpoint/2010/main" val="9714048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568952" cy="1411841"/>
          </a:xfrm>
        </p:spPr>
        <p:txBody>
          <a:bodyPr/>
          <a:lstStyle/>
          <a:p>
            <a:r>
              <a:rPr lang="en-US" altLang="zh-CN" dirty="0" smtClean="0"/>
              <a:t>Example Values of Resource Reservation Mode</a:t>
            </a:r>
            <a:endParaRPr lang="zh-CN" altLang="en-US" dirty="0"/>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dirty="0"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dirty="0"/>
              <a:t>Slide </a:t>
            </a:r>
            <a:fld id="{6D24465E-2B0A-4D96-BA39-EC98956D452B}" type="slidenum">
              <a:rPr lang="en-GB" altLang="en-US" smtClean="0"/>
              <a:pPr>
                <a:defRPr/>
              </a:pPr>
              <a:t>27</a:t>
            </a:fld>
            <a:endParaRPr lang="en-GB" altLang="en-US" dirty="0"/>
          </a:p>
        </p:txBody>
      </p:sp>
      <p:sp>
        <p:nvSpPr>
          <p:cNvPr id="7" name="日期占位符 6"/>
          <p:cNvSpPr>
            <a:spLocks noGrp="1"/>
          </p:cNvSpPr>
          <p:nvPr>
            <p:ph type="dt" sz="half" idx="10"/>
          </p:nvPr>
        </p:nvSpPr>
        <p:spPr>
          <a:xfrm>
            <a:off x="696913" y="332601"/>
            <a:ext cx="1579600" cy="276999"/>
          </a:xfrm>
        </p:spPr>
        <p:txBody>
          <a:bodyPr/>
          <a:lstStyle/>
          <a:p>
            <a:pPr>
              <a:defRPr/>
            </a:pPr>
            <a:r>
              <a:rPr lang="en-US" altLang="zh-CN" dirty="0" smtClean="0"/>
              <a:t>September 2020</a:t>
            </a:r>
            <a:endParaRPr lang="en-GB" altLang="en-US" dirty="0"/>
          </a:p>
        </p:txBody>
      </p:sp>
      <p:sp>
        <p:nvSpPr>
          <p:cNvPr id="3" name="文本框 2"/>
          <p:cNvSpPr txBox="1"/>
          <p:nvPr/>
        </p:nvSpPr>
        <p:spPr>
          <a:xfrm>
            <a:off x="755576" y="1484784"/>
            <a:ext cx="7776864" cy="1231106"/>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altLang="zh-CN" sz="1600" dirty="0" smtClean="0"/>
              <a:t>The values of resource reservation mode is highly related to the description of priority access traffics, we just give some example here.</a:t>
            </a:r>
          </a:p>
          <a:p>
            <a:pPr marL="285750" indent="-285750">
              <a:spcBef>
                <a:spcPts val="600"/>
              </a:spcBef>
              <a:spcAft>
                <a:spcPts val="600"/>
              </a:spcAft>
              <a:buFont typeface="Arial" panose="020B0604020202020204" pitchFamily="34" charset="0"/>
              <a:buChar char="•"/>
            </a:pPr>
            <a:r>
              <a:rPr lang="en-US" altLang="zh-CN" sz="1600" dirty="0" smtClean="0"/>
              <a:t>By different values in RR mode field, the protected access mechanism is very flexible to support many different types of traffic and their combinations</a:t>
            </a:r>
            <a:endParaRPr lang="en-US" altLang="zh-CN" sz="1800" dirty="0"/>
          </a:p>
        </p:txBody>
      </p:sp>
      <p:graphicFrame>
        <p:nvGraphicFramePr>
          <p:cNvPr id="34" name="表格 33"/>
          <p:cNvGraphicFramePr>
            <a:graphicFrameLocks noGrp="1"/>
          </p:cNvGraphicFramePr>
          <p:nvPr>
            <p:extLst>
              <p:ext uri="{D42A27DB-BD31-4B8C-83A1-F6EECF244321}">
                <p14:modId xmlns:p14="http://schemas.microsoft.com/office/powerpoint/2010/main" val="1213546358"/>
              </p:ext>
            </p:extLst>
          </p:nvPr>
        </p:nvGraphicFramePr>
        <p:xfrm>
          <a:off x="827584" y="2708920"/>
          <a:ext cx="7560840" cy="3444598"/>
        </p:xfrm>
        <a:graphic>
          <a:graphicData uri="http://schemas.openxmlformats.org/drawingml/2006/table">
            <a:tbl>
              <a:tblPr firstRow="1" bandRow="1">
                <a:tableStyleId>{5940675A-B579-460E-94D1-54222C63F5DA}</a:tableStyleId>
              </a:tblPr>
              <a:tblGrid>
                <a:gridCol w="869144"/>
                <a:gridCol w="2875272"/>
                <a:gridCol w="3816424"/>
              </a:tblGrid>
              <a:tr h="319827">
                <a:tc>
                  <a:txBody>
                    <a:bodyPr/>
                    <a:lstStyle/>
                    <a:p>
                      <a:pPr algn="ctr"/>
                      <a:r>
                        <a:rPr lang="en-US" altLang="zh-CN" sz="1200" dirty="0" smtClean="0">
                          <a:latin typeface="+mn-lt"/>
                          <a:cs typeface="Calibri" panose="020F0502020204030204" pitchFamily="34" charset="0"/>
                        </a:rPr>
                        <a:t>Value</a:t>
                      </a:r>
                      <a:endParaRPr lang="zh-CN" altLang="en-US" sz="1200" dirty="0">
                        <a:latin typeface="+mn-lt"/>
                        <a:cs typeface="Calibri" panose="020F0502020204030204" pitchFamily="34" charset="0"/>
                      </a:endParaRPr>
                    </a:p>
                  </a:txBody>
                  <a:tcPr anchor="ctr"/>
                </a:tc>
                <a:tc>
                  <a:txBody>
                    <a:bodyPr/>
                    <a:lstStyle/>
                    <a:p>
                      <a:pPr algn="ctr"/>
                      <a:r>
                        <a:rPr lang="en-US" altLang="zh-CN" sz="1200" dirty="0" smtClean="0">
                          <a:latin typeface="+mn-lt"/>
                          <a:cs typeface="Calibri" panose="020F0502020204030204" pitchFamily="34" charset="0"/>
                        </a:rPr>
                        <a:t>Description</a:t>
                      </a:r>
                      <a:endParaRPr lang="zh-CN" altLang="en-US" sz="1200" dirty="0">
                        <a:latin typeface="+mn-lt"/>
                        <a:cs typeface="Calibri" panose="020F0502020204030204" pitchFamily="34" charset="0"/>
                      </a:endParaRPr>
                    </a:p>
                  </a:txBody>
                  <a:tcPr anchor="ctr"/>
                </a:tc>
                <a:tc>
                  <a:txBody>
                    <a:bodyPr/>
                    <a:lstStyle/>
                    <a:p>
                      <a:pPr algn="ctr"/>
                      <a:r>
                        <a:rPr lang="en-US" altLang="zh-CN" sz="1200" dirty="0" smtClean="0">
                          <a:latin typeface="+mn-lt"/>
                          <a:cs typeface="Calibri" panose="020F0502020204030204" pitchFamily="34" charset="0"/>
                        </a:rPr>
                        <a:t>Notes</a:t>
                      </a:r>
                      <a:endParaRPr lang="zh-CN" altLang="en-US" sz="1200" dirty="0">
                        <a:latin typeface="+mn-lt"/>
                        <a:cs typeface="Calibri" panose="020F0502020204030204" pitchFamily="34" charset="0"/>
                      </a:endParaRPr>
                    </a:p>
                  </a:txBody>
                  <a:tcPr anchor="ctr"/>
                </a:tc>
              </a:tr>
              <a:tr h="319827">
                <a:tc>
                  <a:txBody>
                    <a:bodyPr/>
                    <a:lstStyle/>
                    <a:p>
                      <a:pPr algn="ctr"/>
                      <a:r>
                        <a:rPr lang="en-US" altLang="zh-CN" sz="1200" dirty="0" smtClean="0">
                          <a:latin typeface="+mn-lt"/>
                        </a:rPr>
                        <a:t>0</a:t>
                      </a:r>
                      <a:endParaRPr lang="zh-CN" altLang="en-US" sz="1200" dirty="0">
                        <a:latin typeface="+mn-lt"/>
                        <a:cs typeface="Calibri" panose="020F0502020204030204" pitchFamily="34" charset="0"/>
                      </a:endParaRPr>
                    </a:p>
                  </a:txBody>
                  <a:tcPr anchor="ctr"/>
                </a:tc>
                <a:tc>
                  <a:txBody>
                    <a:bodyPr/>
                    <a:lstStyle/>
                    <a:p>
                      <a:pPr algn="ctr"/>
                      <a:r>
                        <a:rPr lang="en-US" altLang="zh-CN" sz="1200" dirty="0" smtClean="0"/>
                        <a:t>DFS Channel</a:t>
                      </a:r>
                      <a:r>
                        <a:rPr lang="en-US" altLang="zh-CN" sz="1200" baseline="0" dirty="0" smtClean="0"/>
                        <a:t> sensing</a:t>
                      </a:r>
                      <a:endParaRPr lang="zh-CN" altLang="en-US" sz="1200" dirty="0"/>
                    </a:p>
                  </a:txBody>
                  <a:tcPr anchor="ctr"/>
                </a:tc>
                <a:tc>
                  <a:txBody>
                    <a:bodyPr/>
                    <a:lstStyle/>
                    <a:p>
                      <a:pPr algn="ctr"/>
                      <a:r>
                        <a:rPr lang="en-US" altLang="zh-CN" sz="1200" dirty="0" smtClean="0"/>
                        <a:t>No traffic allowed</a:t>
                      </a:r>
                      <a:endParaRPr lang="zh-CN" altLang="en-US" sz="1200" dirty="0"/>
                    </a:p>
                  </a:txBody>
                  <a:tcPr anchor="ctr"/>
                </a:tc>
              </a:tr>
              <a:tr h="259415">
                <a:tc>
                  <a:txBody>
                    <a:bodyPr/>
                    <a:lstStyle/>
                    <a:p>
                      <a:pPr algn="ctr"/>
                      <a:r>
                        <a:rPr lang="en-US" altLang="zh-CN" sz="1200" dirty="0" smtClean="0">
                          <a:latin typeface="+mn-lt"/>
                          <a:cs typeface="Calibri" panose="020F0502020204030204" pitchFamily="34" charset="0"/>
                        </a:rPr>
                        <a:t>1</a:t>
                      </a:r>
                      <a:endParaRPr lang="zh-CN" altLang="en-US" sz="1200" dirty="0">
                        <a:latin typeface="+mn-lt"/>
                        <a:cs typeface="Calibri" panose="020F0502020204030204" pitchFamily="34" charset="0"/>
                      </a:endParaRPr>
                    </a:p>
                  </a:txBody>
                  <a:tcPr anchor="ctr"/>
                </a:tc>
                <a:tc>
                  <a:txBody>
                    <a:bodyPr/>
                    <a:lstStyle/>
                    <a:p>
                      <a:pPr algn="ctr"/>
                      <a:r>
                        <a:rPr lang="en-US" altLang="zh-CN" sz="1200" dirty="0" smtClean="0">
                          <a:latin typeface="+mn-lt"/>
                        </a:rPr>
                        <a:t>Low latency traffic type 1</a:t>
                      </a:r>
                      <a:endParaRPr lang="zh-CN" altLang="en-US" sz="1200" dirty="0">
                        <a:latin typeface="+mn-lt"/>
                        <a:cs typeface="Calibri" panose="020F0502020204030204" pitchFamily="34" charset="0"/>
                      </a:endParaRPr>
                    </a:p>
                  </a:txBody>
                  <a:tcPr anchor="ctr"/>
                </a:tc>
                <a:tc>
                  <a:txBody>
                    <a:bodyPr/>
                    <a:lstStyle/>
                    <a:p>
                      <a:pPr algn="ctr"/>
                      <a:r>
                        <a:rPr lang="en-US" altLang="zh-CN" sz="1200" dirty="0" smtClean="0">
                          <a:latin typeface="+mn-lt"/>
                          <a:cs typeface="Calibri" panose="020F0502020204030204" pitchFamily="34" charset="0"/>
                        </a:rPr>
                        <a:t>Delay</a:t>
                      </a:r>
                      <a:r>
                        <a:rPr lang="en-US" altLang="zh-CN" sz="1200" baseline="0" dirty="0" smtClean="0">
                          <a:latin typeface="+mn-lt"/>
                          <a:cs typeface="Calibri" panose="020F0502020204030204" pitchFamily="34" charset="0"/>
                        </a:rPr>
                        <a:t> Requirement: &lt;10ms</a:t>
                      </a:r>
                      <a:endParaRPr lang="zh-CN" altLang="en-US" sz="1200" dirty="0">
                        <a:latin typeface="+mn-lt"/>
                        <a:cs typeface="Calibri" panose="020F0502020204030204" pitchFamily="34" charset="0"/>
                      </a:endParaRPr>
                    </a:p>
                  </a:txBody>
                  <a:tcPr anchor="ctr"/>
                </a:tc>
              </a:tr>
              <a:tr h="259415">
                <a:tc>
                  <a:txBody>
                    <a:bodyPr/>
                    <a:lstStyle/>
                    <a:p>
                      <a:pPr algn="ctr"/>
                      <a:r>
                        <a:rPr lang="en-US" altLang="zh-CN" sz="1200" dirty="0" smtClean="0">
                          <a:latin typeface="+mn-lt"/>
                          <a:cs typeface="+mn-cs"/>
                        </a:rPr>
                        <a:t>2</a:t>
                      </a:r>
                      <a:endParaRPr lang="zh-CN" altLang="en-US" sz="1200" dirty="0">
                        <a:latin typeface="+mn-lt"/>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n-lt"/>
                        </a:rPr>
                        <a:t>Low latency traffic type 2</a:t>
                      </a:r>
                      <a:endParaRPr lang="zh-CN" altLang="en-US" sz="1200" dirty="0" smtClean="0">
                        <a:latin typeface="+mn-lt"/>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n-lt"/>
                          <a:cs typeface="Calibri" panose="020F0502020204030204" pitchFamily="34" charset="0"/>
                        </a:rPr>
                        <a:t>Delay</a:t>
                      </a:r>
                      <a:r>
                        <a:rPr lang="en-US" altLang="zh-CN" sz="1200" baseline="0" dirty="0" smtClean="0">
                          <a:latin typeface="+mn-lt"/>
                          <a:cs typeface="Calibri" panose="020F0502020204030204" pitchFamily="34" charset="0"/>
                        </a:rPr>
                        <a:t> Requirement: &lt;20ms</a:t>
                      </a:r>
                      <a:endParaRPr lang="zh-CN" altLang="en-US" sz="1200" dirty="0" smtClean="0">
                        <a:latin typeface="+mn-lt"/>
                        <a:cs typeface="Calibri" panose="020F0502020204030204" pitchFamily="34" charset="0"/>
                      </a:endParaRPr>
                    </a:p>
                  </a:txBody>
                  <a:tcPr anchor="ctr"/>
                </a:tc>
              </a:tr>
              <a:tr h="336064">
                <a:tc>
                  <a:txBody>
                    <a:bodyPr/>
                    <a:lstStyle/>
                    <a:p>
                      <a:pPr algn="ctr"/>
                      <a:r>
                        <a:rPr lang="en-US" altLang="zh-CN" sz="1200" dirty="0" smtClean="0">
                          <a:latin typeface="+mn-lt"/>
                        </a:rPr>
                        <a:t>3</a:t>
                      </a:r>
                      <a:endParaRPr lang="zh-CN" altLang="en-US" sz="1200" dirty="0">
                        <a:latin typeface="+mn-lt"/>
                        <a:cs typeface="Calibri" panose="020F0502020204030204" pitchFamily="34" charset="0"/>
                      </a:endParaRPr>
                    </a:p>
                  </a:txBody>
                  <a:tcPr anchor="ctr"/>
                </a:tc>
                <a:tc>
                  <a:txBody>
                    <a:bodyPr/>
                    <a:lstStyle/>
                    <a:p>
                      <a:pPr algn="ctr"/>
                      <a:r>
                        <a:rPr lang="en-US" altLang="zh-CN" sz="1200" dirty="0" smtClean="0">
                          <a:latin typeface="+mn-lt"/>
                        </a:rPr>
                        <a:t>Low latency traffic type 3</a:t>
                      </a:r>
                      <a:endParaRPr lang="zh-CN" altLang="en-US" sz="1200" dirty="0">
                        <a:latin typeface="+mn-lt"/>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n-lt"/>
                          <a:cs typeface="Calibri" panose="020F0502020204030204" pitchFamily="34" charset="0"/>
                        </a:rPr>
                        <a:t>Delay</a:t>
                      </a:r>
                      <a:r>
                        <a:rPr lang="en-US" altLang="zh-CN" sz="1200" baseline="0" dirty="0" smtClean="0">
                          <a:latin typeface="+mn-lt"/>
                          <a:cs typeface="Calibri" panose="020F0502020204030204" pitchFamily="34" charset="0"/>
                        </a:rPr>
                        <a:t> Requirement: &lt;50ms</a:t>
                      </a:r>
                      <a:endParaRPr lang="zh-CN" altLang="en-US" sz="1200" dirty="0" smtClean="0">
                        <a:latin typeface="+mn-lt"/>
                        <a:cs typeface="Calibri" panose="020F0502020204030204" pitchFamily="34" charset="0"/>
                      </a:endParaRPr>
                    </a:p>
                  </a:txBody>
                  <a:tcPr anchor="ctr"/>
                </a:tc>
              </a:tr>
              <a:tr h="259415">
                <a:tc>
                  <a:txBody>
                    <a:bodyPr/>
                    <a:lstStyle/>
                    <a:p>
                      <a:pPr algn="ctr"/>
                      <a:r>
                        <a:rPr lang="en-US" altLang="zh-CN" sz="1200" dirty="0" smtClean="0">
                          <a:latin typeface="+mn-lt"/>
                          <a:cs typeface="Calibri" panose="020F0502020204030204" pitchFamily="34" charset="0"/>
                        </a:rPr>
                        <a:t>4</a:t>
                      </a:r>
                      <a:endParaRPr lang="zh-CN" altLang="en-US" sz="1200" dirty="0">
                        <a:latin typeface="+mn-lt"/>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n-lt"/>
                        </a:rPr>
                        <a:t>NS/EP traffic</a:t>
                      </a:r>
                      <a:endParaRPr lang="zh-CN" altLang="en-US" sz="1200" dirty="0" smtClean="0">
                        <a:latin typeface="+mn-lt"/>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200" dirty="0" smtClean="0">
                        <a:latin typeface="+mn-lt"/>
                        <a:cs typeface="Calibri" panose="020F0502020204030204" pitchFamily="34" charset="0"/>
                      </a:endParaRPr>
                    </a:p>
                  </a:txBody>
                  <a:tcPr anchor="ctr"/>
                </a:tc>
              </a:tr>
              <a:tr h="259415">
                <a:tc>
                  <a:txBody>
                    <a:bodyPr/>
                    <a:lstStyle/>
                    <a:p>
                      <a:pPr algn="ctr"/>
                      <a:r>
                        <a:rPr lang="en-US" altLang="zh-CN" sz="1200" dirty="0" smtClean="0">
                          <a:latin typeface="+mn-lt"/>
                          <a:cs typeface="Calibri" panose="020F0502020204030204" pitchFamily="34" charset="0"/>
                        </a:rPr>
                        <a:t>5</a:t>
                      </a:r>
                      <a:endParaRPr lang="zh-CN" altLang="en-US" sz="1200" dirty="0">
                        <a:latin typeface="+mn-lt"/>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n-lt"/>
                        </a:rPr>
                        <a:t>AP-AP traffic</a:t>
                      </a:r>
                      <a:endParaRPr lang="zh-CN" altLang="en-US" sz="1200" dirty="0" smtClean="0">
                        <a:latin typeface="+mn-lt"/>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200" dirty="0" smtClean="0">
                        <a:latin typeface="+mn-lt"/>
                        <a:cs typeface="Calibri" panose="020F0502020204030204" pitchFamily="34" charset="0"/>
                      </a:endParaRPr>
                    </a:p>
                  </a:txBody>
                  <a:tcPr anchor="ctr"/>
                </a:tc>
              </a:tr>
              <a:tr h="259415">
                <a:tc>
                  <a:txBody>
                    <a:bodyPr/>
                    <a:lstStyle/>
                    <a:p>
                      <a:pPr algn="ctr"/>
                      <a:r>
                        <a:rPr lang="en-US" altLang="zh-CN" sz="1200" dirty="0" smtClean="0">
                          <a:latin typeface="+mn-lt"/>
                          <a:cs typeface="Calibri" panose="020F0502020204030204" pitchFamily="34" charset="0"/>
                        </a:rPr>
                        <a:t>6</a:t>
                      </a:r>
                      <a:endParaRPr lang="zh-CN" altLang="en-US" sz="1200" dirty="0">
                        <a:latin typeface="+mn-lt"/>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n-lt"/>
                          <a:cs typeface="Calibri" panose="020F0502020204030204" pitchFamily="34" charset="0"/>
                        </a:rPr>
                        <a:t>P2P critical traffic</a:t>
                      </a:r>
                      <a:endParaRPr lang="zh-CN" altLang="en-US" sz="1200" dirty="0" smtClean="0">
                        <a:latin typeface="+mn-lt"/>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n-lt"/>
                          <a:cs typeface="Calibri" panose="020F0502020204030204" pitchFamily="34" charset="0"/>
                        </a:rPr>
                        <a:t>Only</a:t>
                      </a:r>
                      <a:r>
                        <a:rPr lang="en-US" altLang="zh-CN" sz="1200" baseline="0" dirty="0" smtClean="0">
                          <a:latin typeface="+mn-lt"/>
                          <a:cs typeface="Calibri" panose="020F0502020204030204" pitchFamily="34" charset="0"/>
                        </a:rPr>
                        <a:t> critical P2P transmission is allowed</a:t>
                      </a:r>
                      <a:endParaRPr lang="zh-CN" altLang="en-US" sz="1200" dirty="0" smtClean="0">
                        <a:latin typeface="+mn-lt"/>
                        <a:cs typeface="Calibri" panose="020F0502020204030204" pitchFamily="34" charset="0"/>
                      </a:endParaRPr>
                    </a:p>
                  </a:txBody>
                  <a:tcPr anchor="ctr"/>
                </a:tc>
              </a:tr>
              <a:tr h="259415">
                <a:tc>
                  <a:txBody>
                    <a:bodyPr/>
                    <a:lstStyle/>
                    <a:p>
                      <a:pPr algn="ctr"/>
                      <a:r>
                        <a:rPr lang="en-US" altLang="zh-CN" sz="1200" dirty="0" smtClean="0">
                          <a:latin typeface="+mn-lt"/>
                          <a:cs typeface="Calibri" panose="020F0502020204030204" pitchFamily="34" charset="0"/>
                        </a:rPr>
                        <a:t>7</a:t>
                      </a:r>
                      <a:endParaRPr lang="zh-CN" altLang="en-US" sz="1200" dirty="0">
                        <a:latin typeface="+mn-lt"/>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n-lt"/>
                          <a:cs typeface="Calibri" panose="020F0502020204030204" pitchFamily="34" charset="0"/>
                        </a:rPr>
                        <a:t>P2P restricted traffic</a:t>
                      </a:r>
                      <a:endParaRPr lang="zh-CN" altLang="en-US" sz="1200" dirty="0" smtClean="0">
                        <a:latin typeface="+mn-lt"/>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n-lt"/>
                          <a:cs typeface="Calibri" panose="020F0502020204030204" pitchFamily="34" charset="0"/>
                        </a:rPr>
                        <a:t>P2P transmission is not allowed at</a:t>
                      </a:r>
                      <a:r>
                        <a:rPr lang="en-US" altLang="zh-CN" sz="1200" baseline="0" dirty="0" smtClean="0">
                          <a:latin typeface="+mn-lt"/>
                          <a:cs typeface="Calibri" panose="020F0502020204030204" pitchFamily="34" charset="0"/>
                        </a:rPr>
                        <a:t> any other time</a:t>
                      </a:r>
                      <a:endParaRPr lang="zh-CN" altLang="en-US" sz="1200" dirty="0" smtClean="0">
                        <a:latin typeface="+mn-lt"/>
                        <a:cs typeface="Calibri" panose="020F0502020204030204" pitchFamily="34" charset="0"/>
                      </a:endParaRPr>
                    </a:p>
                  </a:txBody>
                  <a:tcPr anchor="ctr"/>
                </a:tc>
              </a:tr>
              <a:tr h="259415">
                <a:tc>
                  <a:txBody>
                    <a:bodyPr/>
                    <a:lstStyle/>
                    <a:p>
                      <a:pPr algn="ctr"/>
                      <a:r>
                        <a:rPr lang="en-US" altLang="zh-CN" sz="1200" dirty="0" smtClean="0">
                          <a:latin typeface="+mn-lt"/>
                          <a:cs typeface="Calibri" panose="020F0502020204030204" pitchFamily="34" charset="0"/>
                        </a:rPr>
                        <a:t>8</a:t>
                      </a:r>
                      <a:endParaRPr lang="zh-CN" altLang="en-US" sz="1200" dirty="0">
                        <a:latin typeface="+mn-lt"/>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n-lt"/>
                          <a:cs typeface="Calibri" panose="020F0502020204030204" pitchFamily="34" charset="0"/>
                        </a:rPr>
                        <a:t>Unspecified low latency frame</a:t>
                      </a:r>
                      <a:endParaRPr lang="zh-CN" altLang="en-US" sz="1200" dirty="0" smtClean="0">
                        <a:latin typeface="+mn-lt"/>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n-lt"/>
                          <a:cs typeface="Calibri" panose="020F0502020204030204" pitchFamily="34" charset="0"/>
                        </a:rPr>
                        <a:t>Frames</a:t>
                      </a:r>
                      <a:r>
                        <a:rPr lang="en-US" altLang="zh-CN" sz="1200" baseline="0" dirty="0" smtClean="0">
                          <a:latin typeface="+mn-lt"/>
                          <a:cs typeface="Calibri" panose="020F0502020204030204" pitchFamily="34" charset="0"/>
                        </a:rPr>
                        <a:t> with higher priority, e.g. Control frames </a:t>
                      </a:r>
                      <a:endParaRPr lang="zh-CN" altLang="en-US" sz="1200" dirty="0" smtClean="0">
                        <a:latin typeface="+mn-lt"/>
                        <a:cs typeface="Calibri" panose="020F0502020204030204" pitchFamily="34" charset="0"/>
                      </a:endParaRPr>
                    </a:p>
                  </a:txBody>
                  <a:tcPr anchor="ctr"/>
                </a:tc>
              </a:tr>
              <a:tr h="259415">
                <a:tc>
                  <a:txBody>
                    <a:bodyPr/>
                    <a:lstStyle/>
                    <a:p>
                      <a:pPr algn="ctr"/>
                      <a:r>
                        <a:rPr lang="en-US" altLang="zh-CN" sz="1200" dirty="0" smtClean="0"/>
                        <a:t>9</a:t>
                      </a:r>
                      <a:endParaRPr lang="zh-CN" altLang="en-US" sz="1200" dirty="0"/>
                    </a:p>
                  </a:txBody>
                  <a:tcPr anchor="ctr"/>
                </a:tc>
                <a:tc>
                  <a:txBody>
                    <a:bodyPr/>
                    <a:lstStyle/>
                    <a:p>
                      <a:pPr algn="ctr"/>
                      <a:r>
                        <a:rPr lang="en-US" altLang="zh-CN" sz="1200" dirty="0" smtClean="0"/>
                        <a:t>Vendor</a:t>
                      </a:r>
                      <a:r>
                        <a:rPr lang="en-US" altLang="zh-CN" sz="1200" baseline="0" dirty="0" smtClean="0"/>
                        <a:t> specific traffic</a:t>
                      </a:r>
                      <a:endParaRPr lang="zh-CN" alt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200" dirty="0" smtClean="0">
                        <a:latin typeface="+mn-lt"/>
                        <a:cs typeface="Calibri" panose="020F0502020204030204" pitchFamily="34" charset="0"/>
                      </a:endParaRPr>
                    </a:p>
                  </a:txBody>
                  <a:tcPr anchor="ctr"/>
                </a:tc>
              </a:tr>
              <a:tr h="259415">
                <a:tc>
                  <a:txBody>
                    <a:bodyPr/>
                    <a:lstStyle/>
                    <a:p>
                      <a:pPr algn="ctr"/>
                      <a:r>
                        <a:rPr lang="en-US" altLang="zh-CN" sz="1200" dirty="0" smtClean="0">
                          <a:latin typeface="+mn-lt"/>
                          <a:cs typeface="Calibri" panose="020F0502020204030204" pitchFamily="34" charset="0"/>
                        </a:rPr>
                        <a:t>10~255</a:t>
                      </a:r>
                      <a:endParaRPr lang="zh-CN" altLang="en-US" sz="1200" dirty="0">
                        <a:latin typeface="+mn-lt"/>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n-lt"/>
                          <a:cs typeface="Calibri" panose="020F0502020204030204" pitchFamily="34" charset="0"/>
                        </a:rPr>
                        <a:t>To be discussed</a:t>
                      </a:r>
                      <a:endParaRPr lang="zh-CN" altLang="en-US" sz="1200" dirty="0" smtClean="0">
                        <a:latin typeface="+mn-lt"/>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200" dirty="0" smtClean="0">
                        <a:latin typeface="+mn-lt"/>
                        <a:cs typeface="Calibri" panose="020F0502020204030204" pitchFamily="34" charset="0"/>
                      </a:endParaRPr>
                    </a:p>
                  </a:txBody>
                  <a:tcPr anchor="ctr"/>
                </a:tc>
              </a:tr>
            </a:tbl>
          </a:graphicData>
        </a:graphic>
      </p:graphicFrame>
      <p:sp>
        <p:nvSpPr>
          <p:cNvPr id="35" name="文本框 34"/>
          <p:cNvSpPr txBox="1"/>
          <p:nvPr/>
        </p:nvSpPr>
        <p:spPr>
          <a:xfrm>
            <a:off x="755576" y="6165018"/>
            <a:ext cx="7776864" cy="338554"/>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altLang="zh-CN" sz="1600" dirty="0" smtClean="0"/>
              <a:t>Note that exact values of resource reservation mode are TBD</a:t>
            </a:r>
            <a:endParaRPr lang="en-US" altLang="zh-CN" sz="1800" dirty="0"/>
          </a:p>
        </p:txBody>
      </p:sp>
    </p:spTree>
    <p:extLst>
      <p:ext uri="{BB962C8B-B14F-4D97-AF65-F5344CB8AC3E}">
        <p14:creationId xmlns:p14="http://schemas.microsoft.com/office/powerpoint/2010/main" val="7284980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0"/>
            <a:ext cx="7772400" cy="582960"/>
          </a:xfrm>
        </p:spPr>
        <p:txBody>
          <a:bodyPr/>
          <a:lstStyle/>
          <a:p>
            <a:r>
              <a:rPr lang="en-US" altLang="zh-CN" dirty="0" smtClean="0"/>
              <a:t>Challenges for low latency traffic</a:t>
            </a:r>
            <a:endParaRPr lang="zh-CN" altLang="en-US" dirty="0"/>
          </a:p>
        </p:txBody>
      </p:sp>
      <p:sp>
        <p:nvSpPr>
          <p:cNvPr id="3" name="内容占位符 2"/>
          <p:cNvSpPr>
            <a:spLocks noGrp="1"/>
          </p:cNvSpPr>
          <p:nvPr>
            <p:ph idx="1"/>
          </p:nvPr>
        </p:nvSpPr>
        <p:spPr>
          <a:xfrm>
            <a:off x="683568" y="1412776"/>
            <a:ext cx="8064896" cy="3600450"/>
          </a:xfrm>
        </p:spPr>
        <p:txBody>
          <a:bodyPr/>
          <a:lstStyle/>
          <a:p>
            <a:pPr>
              <a:spcAft>
                <a:spcPts val="450"/>
              </a:spcAft>
              <a:buFont typeface="Arial" panose="020B0604020202020204" pitchFamily="34" charset="0"/>
              <a:buChar char="•"/>
            </a:pPr>
            <a:r>
              <a:rPr lang="en-US" altLang="zh-CN" sz="2000" dirty="0" smtClean="0"/>
              <a:t>Large access delay is even worse than packet failure</a:t>
            </a:r>
          </a:p>
          <a:p>
            <a:pPr lvl="1">
              <a:spcAft>
                <a:spcPts val="450"/>
              </a:spcAft>
              <a:buFont typeface="Arial" panose="020B0604020202020204" pitchFamily="34" charset="0"/>
              <a:buChar char="•"/>
            </a:pPr>
            <a:r>
              <a:rPr lang="en-US" altLang="zh-CN" sz="1600" dirty="0" smtClean="0"/>
              <a:t>The transmitter can retransmit failed packet with lower MCS</a:t>
            </a:r>
          </a:p>
          <a:p>
            <a:pPr lvl="1">
              <a:spcAft>
                <a:spcPts val="450"/>
              </a:spcAft>
              <a:buFont typeface="Arial" panose="020B0604020202020204" pitchFamily="34" charset="0"/>
              <a:buChar char="•"/>
            </a:pPr>
            <a:r>
              <a:rPr lang="en-US" altLang="zh-CN" sz="1600" dirty="0" smtClean="0"/>
              <a:t>The transmitter has nothing to do but wait, if it is unable to get access to the channel</a:t>
            </a:r>
          </a:p>
          <a:p>
            <a:pPr lvl="2">
              <a:spcAft>
                <a:spcPts val="450"/>
              </a:spcAft>
              <a:buFont typeface="Arial" panose="020B0604020202020204" pitchFamily="34" charset="0"/>
              <a:buChar char="•"/>
            </a:pPr>
            <a:r>
              <a:rPr lang="en-US" altLang="zh-CN" sz="1400" dirty="0" smtClean="0"/>
              <a:t>Note: collision contributes to large access delay</a:t>
            </a:r>
          </a:p>
          <a:p>
            <a:pPr>
              <a:spcAft>
                <a:spcPts val="450"/>
              </a:spcAft>
              <a:buFont typeface="Arial" panose="020B0604020202020204" pitchFamily="34" charset="0"/>
              <a:buChar char="•"/>
            </a:pPr>
            <a:r>
              <a:rPr lang="en-US" altLang="zh-CN" sz="2000" dirty="0" smtClean="0"/>
              <a:t>EDCA based mechanism has good delay performance in most cases. However</a:t>
            </a:r>
            <a:r>
              <a:rPr lang="en-US" altLang="zh-CN" sz="2000" dirty="0"/>
              <a:t>,</a:t>
            </a:r>
            <a:r>
              <a:rPr lang="en-US" altLang="zh-CN" sz="2000" dirty="0" smtClean="0"/>
              <a:t> in case of heavy congestion, access delay could be very large</a:t>
            </a:r>
          </a:p>
          <a:p>
            <a:pPr>
              <a:spcAft>
                <a:spcPts val="450"/>
              </a:spcAft>
              <a:buFont typeface="Arial" panose="020B0604020202020204" pitchFamily="34" charset="0"/>
              <a:buChar char="•"/>
            </a:pPr>
            <a:endParaRPr lang="en-US" altLang="zh-CN" sz="2000" dirty="0" smtClean="0"/>
          </a:p>
        </p:txBody>
      </p:sp>
      <p:sp>
        <p:nvSpPr>
          <p:cNvPr id="4" name="灯片编号占位符 3"/>
          <p:cNvSpPr>
            <a:spLocks noGrp="1"/>
          </p:cNvSpPr>
          <p:nvPr>
            <p:ph type="sldNum" idx="12"/>
          </p:nvPr>
        </p:nvSpPr>
        <p:spPr>
          <a:xfrm>
            <a:off x="4341606" y="6525344"/>
            <a:ext cx="535404" cy="184666"/>
          </a:xfrm>
        </p:spPr>
        <p:txBody>
          <a:bodyPr/>
          <a:lstStyle/>
          <a:p>
            <a:r>
              <a:rPr lang="en-GB" smtClean="0"/>
              <a:t>Slide </a:t>
            </a:r>
            <a:fld id="{440F5867-744E-4AA6-B0ED-4C44D2DFBB7B}" type="slidenum">
              <a:rPr lang="en-GB" smtClean="0"/>
              <a:pPr/>
              <a:t>3</a:t>
            </a:fld>
            <a:endParaRPr lang="en-GB" dirty="0"/>
          </a:p>
        </p:txBody>
      </p:sp>
      <p:sp>
        <p:nvSpPr>
          <p:cNvPr id="6"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日期占位符 4"/>
          <p:cNvSpPr>
            <a:spLocks noGrp="1"/>
          </p:cNvSpPr>
          <p:nvPr>
            <p:ph type="dt" sz="half" idx="10"/>
          </p:nvPr>
        </p:nvSpPr>
        <p:spPr>
          <a:xfrm>
            <a:off x="696913" y="332601"/>
            <a:ext cx="1579600" cy="276999"/>
          </a:xfrm>
        </p:spPr>
        <p:txBody>
          <a:bodyPr/>
          <a:lstStyle/>
          <a:p>
            <a:pPr>
              <a:defRPr/>
            </a:pPr>
            <a:r>
              <a:rPr lang="en-US" altLang="zh-CN" dirty="0"/>
              <a:t>September 2020</a:t>
            </a:r>
            <a:endParaRPr lang="en-GB" altLang="en-US" dirty="0"/>
          </a:p>
        </p:txBody>
      </p:sp>
      <p:pic>
        <p:nvPicPr>
          <p:cNvPr id="9" name="图片 8"/>
          <p:cNvPicPr>
            <a:picLocks noChangeAspect="1"/>
          </p:cNvPicPr>
          <p:nvPr/>
        </p:nvPicPr>
        <p:blipFill>
          <a:blip r:embed="rId3"/>
          <a:stretch>
            <a:fillRect/>
          </a:stretch>
        </p:blipFill>
        <p:spPr>
          <a:xfrm>
            <a:off x="4283969" y="3606568"/>
            <a:ext cx="4320480" cy="2846767"/>
          </a:xfrm>
          <a:prstGeom prst="rect">
            <a:avLst/>
          </a:prstGeom>
        </p:spPr>
      </p:pic>
      <p:sp>
        <p:nvSpPr>
          <p:cNvPr id="10" name="文本框 9"/>
          <p:cNvSpPr txBox="1"/>
          <p:nvPr/>
        </p:nvSpPr>
        <p:spPr>
          <a:xfrm>
            <a:off x="1187624" y="4057327"/>
            <a:ext cx="2592288" cy="307777"/>
          </a:xfrm>
          <a:prstGeom prst="rect">
            <a:avLst/>
          </a:prstGeom>
          <a:noFill/>
        </p:spPr>
        <p:txBody>
          <a:bodyPr wrap="square" rtlCol="0">
            <a:spAutoFit/>
          </a:bodyPr>
          <a:lstStyle/>
          <a:p>
            <a:r>
              <a:rPr lang="en-US" altLang="zh-CN" sz="1400" b="1" dirty="0" smtClean="0"/>
              <a:t>Simulation setup</a:t>
            </a:r>
          </a:p>
        </p:txBody>
      </p:sp>
      <p:graphicFrame>
        <p:nvGraphicFramePr>
          <p:cNvPr id="11" name="表格 10"/>
          <p:cNvGraphicFramePr>
            <a:graphicFrameLocks noGrp="1"/>
          </p:cNvGraphicFramePr>
          <p:nvPr>
            <p:extLst>
              <p:ext uri="{D42A27DB-BD31-4B8C-83A1-F6EECF244321}">
                <p14:modId xmlns:p14="http://schemas.microsoft.com/office/powerpoint/2010/main" val="4109936253"/>
              </p:ext>
            </p:extLst>
          </p:nvPr>
        </p:nvGraphicFramePr>
        <p:xfrm>
          <a:off x="1115616" y="4483972"/>
          <a:ext cx="3240360" cy="1753340"/>
        </p:xfrm>
        <a:graphic>
          <a:graphicData uri="http://schemas.openxmlformats.org/drawingml/2006/table">
            <a:tbl>
              <a:tblPr firstRow="1" bandRow="1">
                <a:tableStyleId>{2D5ABB26-0587-4C30-8999-92F81FD0307C}</a:tableStyleId>
              </a:tblPr>
              <a:tblGrid>
                <a:gridCol w="1080120"/>
                <a:gridCol w="1080120"/>
                <a:gridCol w="1080120"/>
              </a:tblGrid>
              <a:tr h="350668">
                <a:tc>
                  <a:txBody>
                    <a:bodyPr/>
                    <a:lstStyle/>
                    <a:p>
                      <a:endParaRPr lang="zh-CN" altLang="en-US" sz="1200" i="1" dirty="0"/>
                    </a:p>
                  </a:txBody>
                  <a:tcPr/>
                </a:tc>
                <a:tc>
                  <a:txBody>
                    <a:bodyPr/>
                    <a:lstStyle/>
                    <a:p>
                      <a:pPr algn="ctr"/>
                      <a:r>
                        <a:rPr lang="en-US" altLang="zh-CN" sz="1200" dirty="0" err="1" smtClean="0"/>
                        <a:t>Lowlatency</a:t>
                      </a:r>
                      <a:endParaRPr lang="zh-CN" altLang="en-US" sz="1200" i="1" dirty="0"/>
                    </a:p>
                  </a:txBody>
                  <a:tcPr/>
                </a:tc>
                <a:tc>
                  <a:txBody>
                    <a:bodyPr/>
                    <a:lstStyle/>
                    <a:p>
                      <a:pPr algn="ctr"/>
                      <a:r>
                        <a:rPr lang="en-US" altLang="zh-CN" sz="1200" dirty="0" smtClean="0"/>
                        <a:t>Regular</a:t>
                      </a:r>
                      <a:endParaRPr lang="zh-CN" altLang="en-US" sz="1200" i="1" dirty="0"/>
                    </a:p>
                  </a:txBody>
                  <a:tcPr/>
                </a:tc>
              </a:tr>
              <a:tr h="350668">
                <a:tc>
                  <a:txBody>
                    <a:bodyPr/>
                    <a:lstStyle/>
                    <a:p>
                      <a:pPr algn="ctr"/>
                      <a:r>
                        <a:rPr lang="en-US" altLang="zh-CN" sz="1200" baseline="0" dirty="0" smtClean="0"/>
                        <a:t>User </a:t>
                      </a:r>
                      <a:r>
                        <a:rPr lang="en-US" altLang="zh-CN" sz="1200" baseline="0" dirty="0" err="1" smtClean="0"/>
                        <a:t>Num</a:t>
                      </a:r>
                      <a:endParaRPr lang="zh-CN" altLang="en-US" sz="1200" dirty="0"/>
                    </a:p>
                  </a:txBody>
                  <a:tcPr/>
                </a:tc>
                <a:tc>
                  <a:txBody>
                    <a:bodyPr/>
                    <a:lstStyle/>
                    <a:p>
                      <a:pPr algn="ctr"/>
                      <a:r>
                        <a:rPr lang="en-US" altLang="zh-CN" sz="1200" i="1" dirty="0" smtClean="0"/>
                        <a:t>n</a:t>
                      </a:r>
                      <a:endParaRPr lang="zh-CN" altLang="en-US" sz="1200" i="1" dirty="0"/>
                    </a:p>
                  </a:txBody>
                  <a:tcPr/>
                </a:tc>
                <a:tc>
                  <a:txBody>
                    <a:bodyPr/>
                    <a:lstStyle/>
                    <a:p>
                      <a:pPr algn="ctr"/>
                      <a:r>
                        <a:rPr lang="en-US" altLang="zh-CN" sz="1200" i="1" dirty="0" smtClean="0"/>
                        <a:t>10*n</a:t>
                      </a:r>
                      <a:endParaRPr lang="zh-CN" altLang="en-US" sz="1200" i="1" dirty="0"/>
                    </a:p>
                  </a:txBody>
                  <a:tcPr/>
                </a:tc>
              </a:tr>
              <a:tr h="350668">
                <a:tc>
                  <a:txBody>
                    <a:bodyPr/>
                    <a:lstStyle/>
                    <a:p>
                      <a:pPr algn="ctr"/>
                      <a:r>
                        <a:rPr lang="en-US" altLang="zh-CN" sz="1200" dirty="0" smtClean="0"/>
                        <a:t>EDAC para</a:t>
                      </a:r>
                      <a:endParaRPr lang="zh-CN" altLang="en-US" sz="1200" dirty="0"/>
                    </a:p>
                  </a:txBody>
                  <a:tcPr/>
                </a:tc>
                <a:tc>
                  <a:txBody>
                    <a:bodyPr/>
                    <a:lstStyle/>
                    <a:p>
                      <a:pPr algn="ctr"/>
                      <a:r>
                        <a:rPr lang="en-US" altLang="zh-CN" sz="1200" i="1" dirty="0" smtClean="0"/>
                        <a:t>VO</a:t>
                      </a:r>
                      <a:endParaRPr lang="zh-CN" altLang="en-US" sz="1200" i="1" dirty="0"/>
                    </a:p>
                  </a:txBody>
                  <a:tcPr/>
                </a:tc>
                <a:tc>
                  <a:txBody>
                    <a:bodyPr/>
                    <a:lstStyle/>
                    <a:p>
                      <a:pPr algn="ctr"/>
                      <a:r>
                        <a:rPr lang="en-US" altLang="zh-CN" sz="1200" i="1" dirty="0" smtClean="0"/>
                        <a:t>BE</a:t>
                      </a:r>
                      <a:endParaRPr lang="zh-CN" altLang="en-US" sz="1200" i="1" dirty="0"/>
                    </a:p>
                  </a:txBody>
                  <a:tcPr/>
                </a:tc>
              </a:tr>
              <a:tr h="350668">
                <a:tc>
                  <a:txBody>
                    <a:bodyPr/>
                    <a:lstStyle/>
                    <a:p>
                      <a:pPr algn="ctr"/>
                      <a:r>
                        <a:rPr lang="en-US" altLang="zh-CN" sz="1200" dirty="0" smtClean="0"/>
                        <a:t>PPDU</a:t>
                      </a:r>
                      <a:r>
                        <a:rPr lang="en-US" altLang="zh-CN" sz="1200" baseline="0" dirty="0" smtClean="0"/>
                        <a:t> Length</a:t>
                      </a:r>
                      <a:endParaRPr lang="zh-CN" altLang="en-US" sz="1200" dirty="0"/>
                    </a:p>
                  </a:txBody>
                  <a:tcPr/>
                </a:tc>
                <a:tc>
                  <a:txBody>
                    <a:bodyPr/>
                    <a:lstStyle/>
                    <a:p>
                      <a:pPr algn="ctr"/>
                      <a:r>
                        <a:rPr lang="en-US" altLang="zh-CN" sz="1200" i="1" dirty="0" smtClean="0"/>
                        <a:t>400us</a:t>
                      </a:r>
                      <a:endParaRPr lang="zh-CN" altLang="en-US" sz="1200" i="1" dirty="0"/>
                    </a:p>
                  </a:txBody>
                  <a:tcPr/>
                </a:tc>
                <a:tc>
                  <a:txBody>
                    <a:bodyPr/>
                    <a:lstStyle/>
                    <a:p>
                      <a:pPr algn="ctr"/>
                      <a:r>
                        <a:rPr lang="en-US" altLang="zh-CN" sz="1200" i="1" dirty="0" smtClean="0"/>
                        <a:t>4ms</a:t>
                      </a:r>
                      <a:endParaRPr lang="zh-CN" altLang="en-US" sz="1200" i="1" dirty="0"/>
                    </a:p>
                  </a:txBody>
                  <a:tcPr/>
                </a:tc>
              </a:tr>
              <a:tr h="350668">
                <a:tc>
                  <a:txBody>
                    <a:bodyPr/>
                    <a:lstStyle/>
                    <a:p>
                      <a:pPr algn="ctr"/>
                      <a:r>
                        <a:rPr lang="en-US" altLang="zh-CN" sz="1200" dirty="0" err="1" smtClean="0"/>
                        <a:t>Retran</a:t>
                      </a:r>
                      <a:r>
                        <a:rPr lang="en-US" altLang="zh-CN" sz="1200" dirty="0" smtClean="0"/>
                        <a:t> delay</a:t>
                      </a:r>
                      <a:endParaRPr lang="zh-CN" altLang="en-US" sz="1200" dirty="0"/>
                    </a:p>
                  </a:txBody>
                  <a:tcPr/>
                </a:tc>
                <a:tc>
                  <a:txBody>
                    <a:bodyPr/>
                    <a:lstStyle/>
                    <a:p>
                      <a:pPr algn="ctr"/>
                      <a:r>
                        <a:rPr lang="en-US" altLang="zh-CN" sz="1200" i="1" dirty="0" smtClean="0"/>
                        <a:t>300us</a:t>
                      </a:r>
                      <a:endParaRPr lang="zh-CN" altLang="en-US" sz="1200" i="1" dirty="0"/>
                    </a:p>
                  </a:txBody>
                  <a:tcPr/>
                </a:tc>
                <a:tc>
                  <a:txBody>
                    <a:bodyPr/>
                    <a:lstStyle/>
                    <a:p>
                      <a:pPr algn="ctr"/>
                      <a:r>
                        <a:rPr lang="en-US" altLang="zh-CN" sz="1200" i="1" dirty="0" smtClean="0"/>
                        <a:t>300us</a:t>
                      </a:r>
                      <a:endParaRPr lang="zh-CN" altLang="en-US" sz="1200" i="1" dirty="0"/>
                    </a:p>
                  </a:txBody>
                  <a:tcPr/>
                </a:tc>
              </a:tr>
            </a:tbl>
          </a:graphicData>
        </a:graphic>
      </p:graphicFrame>
    </p:spTree>
    <p:extLst>
      <p:ext uri="{BB962C8B-B14F-4D97-AF65-F5344CB8AC3E}">
        <p14:creationId xmlns:p14="http://schemas.microsoft.com/office/powerpoint/2010/main" val="12582887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764704"/>
            <a:ext cx="7772400" cy="1066800"/>
          </a:xfrm>
        </p:spPr>
        <p:txBody>
          <a:bodyPr/>
          <a:lstStyle/>
          <a:p>
            <a:r>
              <a:rPr lang="en-US" altLang="zh-CN" dirty="0" smtClean="0"/>
              <a:t>Component mechanisms for low latency traffic transmission</a:t>
            </a:r>
            <a:endParaRPr lang="zh-CN" altLang="en-US" dirty="0"/>
          </a:p>
        </p:txBody>
      </p:sp>
      <p:sp>
        <p:nvSpPr>
          <p:cNvPr id="3" name="Content Placeholder 2"/>
          <p:cNvSpPr>
            <a:spLocks noGrp="1"/>
          </p:cNvSpPr>
          <p:nvPr>
            <p:ph idx="1"/>
          </p:nvPr>
        </p:nvSpPr>
        <p:spPr>
          <a:xfrm>
            <a:off x="449941" y="1930198"/>
            <a:ext cx="8226515" cy="4114800"/>
          </a:xfrm>
        </p:spPr>
        <p:txBody>
          <a:bodyPr/>
          <a:lstStyle/>
          <a:p>
            <a:pPr lvl="0"/>
            <a:r>
              <a:rPr lang="en-US" sz="2000" dirty="0"/>
              <a:t>D</a:t>
            </a:r>
            <a:r>
              <a:rPr lang="en-US" sz="2000" dirty="0" smtClean="0"/>
              <a:t>escription of low latency traffic</a:t>
            </a:r>
          </a:p>
          <a:p>
            <a:pPr lvl="1"/>
            <a:r>
              <a:rPr lang="en-US" sz="1600" b="0" dirty="0" smtClean="0"/>
              <a:t>How to differentiate </a:t>
            </a:r>
            <a:r>
              <a:rPr lang="en-US" sz="1600" dirty="0" smtClean="0"/>
              <a:t>low latency </a:t>
            </a:r>
            <a:r>
              <a:rPr lang="en-US" sz="1600" b="0" dirty="0" smtClean="0"/>
              <a:t>traffics from regular traffics (new TID?)</a:t>
            </a:r>
          </a:p>
          <a:p>
            <a:pPr lvl="1"/>
            <a:r>
              <a:rPr lang="en-US" sz="1600" dirty="0" smtClean="0"/>
              <a:t>How to label traffic requirements by means of access priority(TSPEC, new AC?)</a:t>
            </a:r>
            <a:endParaRPr lang="en-US" sz="1600" b="0" dirty="0" smtClean="0"/>
          </a:p>
          <a:p>
            <a:r>
              <a:rPr lang="en-US" sz="2000" dirty="0" smtClean="0"/>
              <a:t>Notification of priority access </a:t>
            </a:r>
            <a:r>
              <a:rPr lang="en-US" altLang="zh-CN" sz="2000" dirty="0" smtClean="0"/>
              <a:t>by non-AP STA</a:t>
            </a:r>
          </a:p>
          <a:p>
            <a:pPr lvl="1"/>
            <a:r>
              <a:rPr lang="en-US" altLang="zh-CN" sz="1600" b="0" dirty="0" smtClean="0"/>
              <a:t>non-AP STA need a mechanism to notify AP of the start or end of uplink time sensitive traffics</a:t>
            </a:r>
          </a:p>
          <a:p>
            <a:pPr>
              <a:buFont typeface="Cambria Math" panose="02040503050406030204" pitchFamily="18" charset="0"/>
              <a:buChar char="⇒"/>
            </a:pPr>
            <a:r>
              <a:rPr lang="en-US" sz="2000" dirty="0" smtClean="0"/>
              <a:t>Access </a:t>
            </a:r>
            <a:r>
              <a:rPr lang="en-US" sz="2000" dirty="0"/>
              <a:t>m</a:t>
            </a:r>
            <a:r>
              <a:rPr lang="en-US" sz="2000" dirty="0" smtClean="0"/>
              <a:t>echanisms to meet the requirements of low latency traffics</a:t>
            </a:r>
          </a:p>
          <a:p>
            <a:pPr lvl="1"/>
            <a:r>
              <a:rPr lang="en-US" sz="1600" dirty="0" smtClean="0"/>
              <a:t>What is the i</a:t>
            </a:r>
            <a:r>
              <a:rPr lang="en-US" sz="1600" b="0" dirty="0" smtClean="0"/>
              <a:t>mproved access mechanism to meet the </a:t>
            </a:r>
            <a:r>
              <a:rPr lang="en-US" sz="1600" b="0" dirty="0" err="1" smtClean="0"/>
              <a:t>QoS</a:t>
            </a:r>
            <a:r>
              <a:rPr lang="en-US" sz="1600" b="0" dirty="0" smtClean="0"/>
              <a:t> requirement?</a:t>
            </a:r>
          </a:p>
          <a:p>
            <a:pPr lvl="1"/>
            <a:r>
              <a:rPr lang="en-US" sz="1600" dirty="0"/>
              <a:t>P</a:t>
            </a:r>
            <a:r>
              <a:rPr lang="en-US" sz="1600" b="0" dirty="0" smtClean="0"/>
              <a:t>rinciples:</a:t>
            </a:r>
          </a:p>
          <a:p>
            <a:pPr lvl="2"/>
            <a:r>
              <a:rPr lang="en-US" sz="1400" b="0" dirty="0" smtClean="0"/>
              <a:t>Almost guaranteed</a:t>
            </a:r>
            <a:r>
              <a:rPr lang="en-US" sz="1400" dirty="0" smtClean="0"/>
              <a:t> access delay</a:t>
            </a:r>
          </a:p>
          <a:p>
            <a:pPr lvl="2"/>
            <a:r>
              <a:rPr lang="en-US" sz="1400" dirty="0" smtClean="0"/>
              <a:t>Little influence on regular traffic </a:t>
            </a:r>
          </a:p>
          <a:p>
            <a:pPr lvl="2"/>
            <a:r>
              <a:rPr lang="en-US" sz="1400" dirty="0" smtClean="0"/>
              <a:t>Little changes to S</a:t>
            </a:r>
            <a:r>
              <a:rPr lang="en-US" altLang="zh-CN" sz="1400" dirty="0" smtClean="0"/>
              <a:t>TAs not supporting low latency </a:t>
            </a:r>
            <a:r>
              <a:rPr lang="en-US" altLang="zh-CN" sz="1400" dirty="0" err="1" smtClean="0"/>
              <a:t>trafic</a:t>
            </a:r>
            <a:endParaRPr lang="en-US" altLang="zh-CN" sz="1400" dirty="0" smtClean="0"/>
          </a:p>
          <a:p>
            <a:pPr lvl="1"/>
            <a:r>
              <a:rPr lang="en-US" altLang="zh-CN" sz="1600" dirty="0"/>
              <a:t>We focus on this part in following pages</a:t>
            </a:r>
            <a:r>
              <a:rPr lang="en-US" altLang="zh-CN" sz="1600" dirty="0" smtClean="0"/>
              <a:t>.</a:t>
            </a:r>
            <a:endParaRPr lang="en-US" altLang="zh-CN" sz="1600" dirty="0"/>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a:t>Slide </a:t>
            </a:r>
            <a:fld id="{6D24465E-2B0A-4D96-BA39-EC98956D452B}" type="slidenum">
              <a:rPr lang="en-GB" altLang="en-US" smtClean="0"/>
              <a:pPr>
                <a:defRPr/>
              </a:pPr>
              <a:t>4</a:t>
            </a:fld>
            <a:endParaRPr lang="en-GB" altLang="en-US"/>
          </a:p>
        </p:txBody>
      </p:sp>
      <p:sp>
        <p:nvSpPr>
          <p:cNvPr id="7" name="日期占位符 6"/>
          <p:cNvSpPr>
            <a:spLocks noGrp="1"/>
          </p:cNvSpPr>
          <p:nvPr>
            <p:ph type="dt" sz="half" idx="10"/>
          </p:nvPr>
        </p:nvSpPr>
        <p:spPr>
          <a:xfrm>
            <a:off x="696913" y="332601"/>
            <a:ext cx="1579600" cy="276999"/>
          </a:xfrm>
        </p:spPr>
        <p:txBody>
          <a:bodyPr/>
          <a:lstStyle/>
          <a:p>
            <a:pPr>
              <a:defRPr/>
            </a:pPr>
            <a:r>
              <a:rPr lang="en-US" altLang="zh-CN" dirty="0"/>
              <a:t>September 2020</a:t>
            </a:r>
            <a:endParaRPr lang="en-GB" altLang="en-US" dirty="0"/>
          </a:p>
        </p:txBody>
      </p:sp>
    </p:spTree>
    <p:extLst>
      <p:ext uri="{BB962C8B-B14F-4D97-AF65-F5344CB8AC3E}">
        <p14:creationId xmlns:p14="http://schemas.microsoft.com/office/powerpoint/2010/main" val="4173410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901824"/>
            <a:ext cx="7772400" cy="582960"/>
          </a:xfrm>
        </p:spPr>
        <p:txBody>
          <a:bodyPr/>
          <a:lstStyle/>
          <a:p>
            <a:r>
              <a:rPr lang="en-US" altLang="zh-CN" dirty="0" smtClean="0"/>
              <a:t>Basic IDEAs</a:t>
            </a:r>
            <a:endParaRPr lang="zh-CN" altLang="en-US" dirty="0"/>
          </a:p>
        </p:txBody>
      </p:sp>
      <p:sp>
        <p:nvSpPr>
          <p:cNvPr id="3" name="内容占位符 2"/>
          <p:cNvSpPr>
            <a:spLocks noGrp="1"/>
          </p:cNvSpPr>
          <p:nvPr>
            <p:ph idx="1"/>
          </p:nvPr>
        </p:nvSpPr>
        <p:spPr>
          <a:xfrm>
            <a:off x="683568" y="1700808"/>
            <a:ext cx="7952555" cy="4752528"/>
          </a:xfrm>
        </p:spPr>
        <p:txBody>
          <a:bodyPr/>
          <a:lstStyle/>
          <a:p>
            <a:pPr>
              <a:spcAft>
                <a:spcPts val="450"/>
              </a:spcAft>
              <a:buFont typeface="Arial" panose="020B0604020202020204" pitchFamily="34" charset="0"/>
              <a:buChar char="•"/>
            </a:pPr>
            <a:r>
              <a:rPr lang="en-US" altLang="zh-CN" sz="2000" dirty="0" smtClean="0"/>
              <a:t>In case of heavy congestion, AP should be able to assign some protected resources for high priority frames</a:t>
            </a:r>
          </a:p>
          <a:p>
            <a:pPr lvl="1">
              <a:spcAft>
                <a:spcPts val="450"/>
              </a:spcAft>
              <a:buFont typeface="Arial" panose="020B0604020202020204" pitchFamily="34" charset="0"/>
              <a:buChar char="•"/>
            </a:pPr>
            <a:r>
              <a:rPr lang="en-US" altLang="zh-CN" sz="1600" dirty="0" smtClean="0"/>
              <a:t>The </a:t>
            </a:r>
            <a:r>
              <a:rPr lang="en-US" altLang="zh-CN" sz="1600" dirty="0"/>
              <a:t>protected resource </a:t>
            </a:r>
            <a:r>
              <a:rPr lang="en-US" altLang="zh-CN" sz="1600" dirty="0" smtClean="0"/>
              <a:t>is a time-frequency resource where only specified frames are allowed to transmit.</a:t>
            </a:r>
          </a:p>
          <a:p>
            <a:pPr marL="342900" lvl="1" indent="-342900">
              <a:spcAft>
                <a:spcPts val="450"/>
              </a:spcAft>
              <a:buFont typeface="Arial" panose="020B0604020202020204" pitchFamily="34" charset="0"/>
              <a:buChar char="•"/>
            </a:pPr>
            <a:r>
              <a:rPr lang="en-US" altLang="zh-CN" b="1" dirty="0" smtClean="0">
                <a:ea typeface="+mn-ea"/>
                <a:cs typeface="+mn-cs"/>
              </a:rPr>
              <a:t>Reservation </a:t>
            </a:r>
            <a:r>
              <a:rPr lang="en-US" altLang="zh-CN" b="1" dirty="0">
                <a:ea typeface="+mn-ea"/>
                <a:cs typeface="+mn-cs"/>
              </a:rPr>
              <a:t>of </a:t>
            </a:r>
            <a:r>
              <a:rPr lang="en-US" altLang="zh-CN" b="1" dirty="0" smtClean="0">
                <a:ea typeface="+mn-ea"/>
                <a:cs typeface="+mn-cs"/>
              </a:rPr>
              <a:t>resources for some specified traffic can </a:t>
            </a:r>
            <a:r>
              <a:rPr lang="en-US" altLang="zh-CN" b="1" dirty="0">
                <a:ea typeface="+mn-ea"/>
                <a:cs typeface="+mn-cs"/>
              </a:rPr>
              <a:t>be </a:t>
            </a:r>
            <a:r>
              <a:rPr lang="en-US" altLang="zh-CN" b="1" dirty="0" smtClean="0">
                <a:ea typeface="+mn-ea"/>
                <a:cs typeface="+mn-cs"/>
              </a:rPr>
              <a:t>announced </a:t>
            </a:r>
            <a:r>
              <a:rPr lang="en-US" altLang="zh-CN" b="1" dirty="0">
                <a:ea typeface="+mn-ea"/>
                <a:cs typeface="+mn-cs"/>
              </a:rPr>
              <a:t>using a new element in </a:t>
            </a:r>
            <a:r>
              <a:rPr lang="en-US" altLang="zh-CN" b="1" dirty="0" smtClean="0">
                <a:ea typeface="+mn-ea"/>
                <a:cs typeface="+mn-cs"/>
              </a:rPr>
              <a:t>broadcast frames, e.g. Beacon</a:t>
            </a:r>
            <a:endParaRPr lang="en-US" altLang="zh-CN" b="1" dirty="0">
              <a:ea typeface="+mn-ea"/>
              <a:cs typeface="+mn-cs"/>
            </a:endParaRPr>
          </a:p>
          <a:p>
            <a:pPr lvl="1">
              <a:spcAft>
                <a:spcPts val="450"/>
              </a:spcAft>
              <a:buFont typeface="Arial" panose="020B0604020202020204" pitchFamily="34" charset="0"/>
              <a:buChar char="•"/>
            </a:pPr>
            <a:r>
              <a:rPr lang="en-US" altLang="zh-CN" sz="1600" dirty="0" smtClean="0"/>
              <a:t>STAs without the specified traffic shall not transmit on reserved resources</a:t>
            </a:r>
          </a:p>
          <a:p>
            <a:pPr lvl="2">
              <a:spcAft>
                <a:spcPts val="450"/>
              </a:spcAft>
              <a:buFont typeface="Arial" panose="020B0604020202020204" pitchFamily="34" charset="0"/>
              <a:buChar char="•"/>
            </a:pPr>
            <a:r>
              <a:rPr lang="en-US" altLang="zh-CN" sz="1400" dirty="0" smtClean="0"/>
              <a:t>Note that this restriction can be relaxed to improve efficiency which is explained in slide 8.</a:t>
            </a:r>
          </a:p>
          <a:p>
            <a:pPr lvl="1">
              <a:spcAft>
                <a:spcPts val="450"/>
              </a:spcAft>
              <a:buFont typeface="Arial" panose="020B0604020202020204" pitchFamily="34" charset="0"/>
              <a:buChar char="•"/>
            </a:pPr>
            <a:r>
              <a:rPr lang="en-US" altLang="zh-CN" sz="1600" dirty="0" smtClean="0"/>
              <a:t>STAs with the specified traffic are allowed to transmit on reserved resources</a:t>
            </a:r>
          </a:p>
          <a:p>
            <a:pPr lvl="1">
              <a:spcAft>
                <a:spcPts val="450"/>
              </a:spcAft>
              <a:buFont typeface="Arial" panose="020B0604020202020204" pitchFamily="34" charset="0"/>
              <a:buChar char="•"/>
            </a:pPr>
            <a:r>
              <a:rPr lang="en-US" altLang="zh-CN" sz="1600" dirty="0" smtClean="0"/>
              <a:t>Transmissions of any PPDU but those containing the specified traffic shall complete before the start of reserved resources.</a:t>
            </a:r>
          </a:p>
          <a:p>
            <a:pPr marL="342900" lvl="1" indent="-342900">
              <a:spcAft>
                <a:spcPts val="450"/>
              </a:spcAft>
              <a:buFont typeface="Arial" panose="020B0604020202020204" pitchFamily="34" charset="0"/>
              <a:buChar char="•"/>
            </a:pPr>
            <a:r>
              <a:rPr lang="en-US" altLang="zh-CN" b="1" dirty="0">
                <a:ea typeface="+mn-ea"/>
                <a:cs typeface="+mn-cs"/>
              </a:rPr>
              <a:t>This </a:t>
            </a:r>
            <a:r>
              <a:rPr lang="en-US" altLang="zh-CN" b="1" dirty="0" smtClean="0">
                <a:ea typeface="+mn-ea"/>
                <a:cs typeface="+mn-cs"/>
              </a:rPr>
              <a:t>actually creates </a:t>
            </a:r>
            <a:r>
              <a:rPr lang="en-US" altLang="zh-CN" b="1" dirty="0">
                <a:ea typeface="+mn-ea"/>
                <a:cs typeface="+mn-cs"/>
              </a:rPr>
              <a:t>a much less congested </a:t>
            </a:r>
            <a:r>
              <a:rPr lang="en-US" altLang="zh-CN" b="1" dirty="0" smtClean="0">
                <a:ea typeface="+mn-ea"/>
                <a:cs typeface="+mn-cs"/>
              </a:rPr>
              <a:t>channel access </a:t>
            </a:r>
            <a:r>
              <a:rPr lang="en-US" altLang="zh-CN" b="1" dirty="0">
                <a:ea typeface="+mn-ea"/>
                <a:cs typeface="+mn-cs"/>
              </a:rPr>
              <a:t>window </a:t>
            </a:r>
            <a:r>
              <a:rPr lang="en-US" altLang="zh-CN" b="1" dirty="0" smtClean="0">
                <a:ea typeface="+mn-ea"/>
                <a:cs typeface="+mn-cs"/>
              </a:rPr>
              <a:t>for critical communications.</a:t>
            </a:r>
            <a:endParaRPr lang="en-US" altLang="zh-CN" b="1" dirty="0">
              <a:ea typeface="+mn-ea"/>
              <a:cs typeface="+mn-cs"/>
            </a:endParaRPr>
          </a:p>
          <a:p>
            <a:pPr lvl="1">
              <a:spcAft>
                <a:spcPts val="450"/>
              </a:spcAft>
              <a:buFont typeface="Arial" panose="020B0604020202020204" pitchFamily="34" charset="0"/>
              <a:buChar char="•"/>
            </a:pPr>
            <a:endParaRPr lang="en-US" altLang="zh-CN" sz="1600" dirty="0" smtClean="0"/>
          </a:p>
        </p:txBody>
      </p:sp>
      <p:sp>
        <p:nvSpPr>
          <p:cNvPr id="4" name="灯片编号占位符 3"/>
          <p:cNvSpPr>
            <a:spLocks noGrp="1"/>
          </p:cNvSpPr>
          <p:nvPr>
            <p:ph type="sldNum" idx="12"/>
          </p:nvPr>
        </p:nvSpPr>
        <p:spPr>
          <a:xfrm>
            <a:off x="4341606" y="6525344"/>
            <a:ext cx="535404" cy="184666"/>
          </a:xfrm>
        </p:spPr>
        <p:txBody>
          <a:bodyPr/>
          <a:lstStyle/>
          <a:p>
            <a:r>
              <a:rPr lang="en-GB" smtClean="0"/>
              <a:t>Slide </a:t>
            </a:r>
            <a:fld id="{440F5867-744E-4AA6-B0ED-4C44D2DFBB7B}" type="slidenum">
              <a:rPr lang="en-GB" smtClean="0"/>
              <a:pPr/>
              <a:t>5</a:t>
            </a:fld>
            <a:endParaRPr lang="en-GB" dirty="0"/>
          </a:p>
        </p:txBody>
      </p:sp>
      <p:sp>
        <p:nvSpPr>
          <p:cNvPr id="6"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日期占位符 4"/>
          <p:cNvSpPr>
            <a:spLocks noGrp="1"/>
          </p:cNvSpPr>
          <p:nvPr>
            <p:ph type="dt" sz="half" idx="10"/>
          </p:nvPr>
        </p:nvSpPr>
        <p:spPr>
          <a:xfrm>
            <a:off x="696913" y="332601"/>
            <a:ext cx="1579600" cy="276999"/>
          </a:xfrm>
        </p:spPr>
        <p:txBody>
          <a:bodyPr/>
          <a:lstStyle/>
          <a:p>
            <a:pPr>
              <a:defRPr/>
            </a:pPr>
            <a:r>
              <a:rPr lang="en-US" altLang="zh-CN" dirty="0"/>
              <a:t>September 2020</a:t>
            </a:r>
            <a:endParaRPr lang="en-GB" altLang="en-US" dirty="0"/>
          </a:p>
        </p:txBody>
      </p:sp>
    </p:spTree>
    <p:extLst>
      <p:ext uri="{BB962C8B-B14F-4D97-AF65-F5344CB8AC3E}">
        <p14:creationId xmlns:p14="http://schemas.microsoft.com/office/powerpoint/2010/main" val="3170970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901824"/>
            <a:ext cx="7772400" cy="582960"/>
          </a:xfrm>
        </p:spPr>
        <p:txBody>
          <a:bodyPr/>
          <a:lstStyle/>
          <a:p>
            <a:r>
              <a:rPr lang="en-US" altLang="zh-CN" dirty="0" smtClean="0"/>
              <a:t>Illustrations and Notes</a:t>
            </a:r>
            <a:endParaRPr lang="zh-CN" altLang="en-US" dirty="0"/>
          </a:p>
        </p:txBody>
      </p:sp>
      <p:sp>
        <p:nvSpPr>
          <p:cNvPr id="3" name="内容占位符 2"/>
          <p:cNvSpPr>
            <a:spLocks noGrp="1"/>
          </p:cNvSpPr>
          <p:nvPr>
            <p:ph idx="1"/>
          </p:nvPr>
        </p:nvSpPr>
        <p:spPr>
          <a:xfrm>
            <a:off x="611560" y="3140968"/>
            <a:ext cx="8420099" cy="3312368"/>
          </a:xfrm>
        </p:spPr>
        <p:txBody>
          <a:bodyPr/>
          <a:lstStyle/>
          <a:p>
            <a:pPr>
              <a:spcAft>
                <a:spcPts val="450"/>
              </a:spcAft>
              <a:buFont typeface="Arial" panose="020B0604020202020204" pitchFamily="34" charset="0"/>
              <a:buChar char="•"/>
            </a:pPr>
            <a:r>
              <a:rPr lang="en-US" altLang="zh-CN" sz="1800" dirty="0"/>
              <a:t>Channel access on reserved resources could be EDCA based or other protocols</a:t>
            </a:r>
            <a:r>
              <a:rPr lang="en-US" altLang="zh-CN" sz="1800" dirty="0" smtClean="0"/>
              <a:t>.</a:t>
            </a:r>
          </a:p>
          <a:p>
            <a:pPr>
              <a:spcAft>
                <a:spcPts val="450"/>
              </a:spcAft>
              <a:buFont typeface="Arial" panose="020B0604020202020204" pitchFamily="34" charset="0"/>
              <a:buChar char="•"/>
            </a:pPr>
            <a:r>
              <a:rPr lang="en-US" altLang="zh-CN" sz="1800" dirty="0" smtClean="0"/>
              <a:t>The following information is need in the new defined element</a:t>
            </a:r>
          </a:p>
          <a:p>
            <a:pPr lvl="1"/>
            <a:r>
              <a:rPr lang="en-US" altLang="zh-CN" sz="1600" dirty="0" smtClean="0"/>
              <a:t>RR mode (Type </a:t>
            </a:r>
            <a:r>
              <a:rPr lang="en-US" altLang="zh-CN" sz="1600" dirty="0"/>
              <a:t>of traffics allowed to be sent on reserved </a:t>
            </a:r>
            <a:r>
              <a:rPr lang="en-US" altLang="zh-CN" sz="1600" dirty="0" smtClean="0"/>
              <a:t>resources), RR offset, RR interval, RR duration, RR period</a:t>
            </a:r>
            <a:endParaRPr lang="en-US" altLang="zh-CN" sz="1800" dirty="0" smtClean="0"/>
          </a:p>
          <a:p>
            <a:pPr>
              <a:spcAft>
                <a:spcPts val="450"/>
              </a:spcAft>
              <a:buFont typeface="Arial" panose="020B0604020202020204" pitchFamily="34" charset="0"/>
              <a:buChar char="•"/>
            </a:pPr>
            <a:r>
              <a:rPr lang="en-US" altLang="zh-CN" sz="1800" dirty="0" smtClean="0"/>
              <a:t>The </a:t>
            </a:r>
            <a:r>
              <a:rPr lang="en-US" altLang="zh-CN" sz="1800" dirty="0"/>
              <a:t>resource reservation is setup and released dynamically according </a:t>
            </a:r>
            <a:r>
              <a:rPr lang="en-US" altLang="zh-CN" sz="1800" dirty="0" smtClean="0"/>
              <a:t>to </a:t>
            </a:r>
            <a:r>
              <a:rPr lang="en-US" altLang="zh-CN" sz="1800" dirty="0"/>
              <a:t>link </a:t>
            </a:r>
            <a:r>
              <a:rPr lang="en-US" altLang="zh-CN" sz="1800" dirty="0" smtClean="0"/>
              <a:t>status and traffic buffer status.</a:t>
            </a:r>
          </a:p>
          <a:p>
            <a:pPr lvl="1">
              <a:spcAft>
                <a:spcPts val="450"/>
              </a:spcAft>
              <a:buFont typeface="Arial" panose="020B0604020202020204" pitchFamily="34" charset="0"/>
              <a:buChar char="•"/>
            </a:pPr>
            <a:r>
              <a:rPr lang="en-US" altLang="zh-CN" sz="1600" dirty="0" smtClean="0"/>
              <a:t>For an </a:t>
            </a:r>
            <a:r>
              <a:rPr lang="en-US" altLang="zh-CN" sz="1600" dirty="0"/>
              <a:t>AP </a:t>
            </a:r>
            <a:r>
              <a:rPr lang="en-US" altLang="zh-CN" sz="1600" dirty="0" smtClean="0"/>
              <a:t>MLD, resource reservation can be setup on one link only</a:t>
            </a:r>
          </a:p>
          <a:p>
            <a:pPr>
              <a:spcAft>
                <a:spcPts val="450"/>
              </a:spcAft>
              <a:buFont typeface="Arial" panose="020B0604020202020204" pitchFamily="34" charset="0"/>
              <a:buChar char="•"/>
            </a:pPr>
            <a:r>
              <a:rPr lang="en-US" altLang="zh-CN" sz="1800" dirty="0" smtClean="0"/>
              <a:t>Identification/notification of traffics</a:t>
            </a:r>
            <a:r>
              <a:rPr lang="en-US" altLang="zh-CN" sz="1800" dirty="0"/>
              <a:t> </a:t>
            </a:r>
            <a:r>
              <a:rPr lang="en-US" altLang="zh-CN" sz="1800" dirty="0" smtClean="0"/>
              <a:t>that requires resource reservation is out of scope of this contribution:</a:t>
            </a:r>
          </a:p>
          <a:p>
            <a:pPr lvl="1">
              <a:spcAft>
                <a:spcPts val="450"/>
              </a:spcAft>
              <a:buFont typeface="Arial" panose="020B0604020202020204" pitchFamily="34" charset="0"/>
              <a:buChar char="•"/>
            </a:pPr>
            <a:r>
              <a:rPr lang="en-GB" altLang="zh-CN" sz="1600" dirty="0" smtClean="0"/>
              <a:t>Similar topics are under discussion by many contributions[3][4][5][6]</a:t>
            </a:r>
          </a:p>
        </p:txBody>
      </p:sp>
      <p:sp>
        <p:nvSpPr>
          <p:cNvPr id="4" name="灯片编号占位符 3"/>
          <p:cNvSpPr>
            <a:spLocks noGrp="1"/>
          </p:cNvSpPr>
          <p:nvPr>
            <p:ph type="sldNum" idx="12"/>
          </p:nvPr>
        </p:nvSpPr>
        <p:spPr>
          <a:xfrm>
            <a:off x="4341606" y="6525344"/>
            <a:ext cx="535404" cy="184666"/>
          </a:xfrm>
        </p:spPr>
        <p:txBody>
          <a:bodyPr/>
          <a:lstStyle/>
          <a:p>
            <a:r>
              <a:rPr lang="en-GB" dirty="0" smtClean="0"/>
              <a:t>Slide </a:t>
            </a:r>
            <a:fld id="{440F5867-744E-4AA6-B0ED-4C44D2DFBB7B}" type="slidenum">
              <a:rPr lang="en-GB" smtClean="0"/>
              <a:pPr/>
              <a:t>6</a:t>
            </a:fld>
            <a:endParaRPr lang="en-GB" dirty="0"/>
          </a:p>
        </p:txBody>
      </p:sp>
      <p:sp>
        <p:nvSpPr>
          <p:cNvPr id="6"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日期占位符 4"/>
          <p:cNvSpPr>
            <a:spLocks noGrp="1"/>
          </p:cNvSpPr>
          <p:nvPr>
            <p:ph type="dt" sz="half" idx="10"/>
          </p:nvPr>
        </p:nvSpPr>
        <p:spPr>
          <a:xfrm>
            <a:off x="696913" y="332601"/>
            <a:ext cx="1579600" cy="276999"/>
          </a:xfrm>
        </p:spPr>
        <p:txBody>
          <a:bodyPr/>
          <a:lstStyle/>
          <a:p>
            <a:pPr>
              <a:defRPr/>
            </a:pPr>
            <a:r>
              <a:rPr lang="en-US" altLang="zh-CN" dirty="0"/>
              <a:t>September 2020</a:t>
            </a:r>
            <a:endParaRPr lang="en-GB" altLang="en-US" dirty="0"/>
          </a:p>
        </p:txBody>
      </p:sp>
      <p:sp>
        <p:nvSpPr>
          <p:cNvPr id="8" name="矩形 7"/>
          <p:cNvSpPr/>
          <p:nvPr/>
        </p:nvSpPr>
        <p:spPr bwMode="auto">
          <a:xfrm>
            <a:off x="1043608" y="2060848"/>
            <a:ext cx="72008" cy="648072"/>
          </a:xfrm>
          <a:prstGeom prst="rect">
            <a:avLst/>
          </a:prstGeom>
          <a:solidFill>
            <a:schemeClr val="tx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9" name="矩形 8"/>
          <p:cNvSpPr/>
          <p:nvPr/>
        </p:nvSpPr>
        <p:spPr bwMode="auto">
          <a:xfrm>
            <a:off x="7884368" y="2060848"/>
            <a:ext cx="72008" cy="648072"/>
          </a:xfrm>
          <a:prstGeom prst="rect">
            <a:avLst/>
          </a:prstGeom>
          <a:solidFill>
            <a:schemeClr val="tx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0" name="矩形 9"/>
          <p:cNvSpPr/>
          <p:nvPr/>
        </p:nvSpPr>
        <p:spPr bwMode="auto">
          <a:xfrm>
            <a:off x="1259632" y="2132856"/>
            <a:ext cx="2160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1" name="矩形 10"/>
          <p:cNvSpPr/>
          <p:nvPr/>
        </p:nvSpPr>
        <p:spPr bwMode="auto">
          <a:xfrm>
            <a:off x="3635896" y="2132856"/>
            <a:ext cx="2160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2" name="矩形 11"/>
          <p:cNvSpPr/>
          <p:nvPr/>
        </p:nvSpPr>
        <p:spPr bwMode="auto">
          <a:xfrm>
            <a:off x="5940152" y="2132856"/>
            <a:ext cx="2160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3" name="文本框 12"/>
          <p:cNvSpPr txBox="1"/>
          <p:nvPr/>
        </p:nvSpPr>
        <p:spPr>
          <a:xfrm>
            <a:off x="395536" y="2060848"/>
            <a:ext cx="720080" cy="276999"/>
          </a:xfrm>
          <a:prstGeom prst="rect">
            <a:avLst/>
          </a:prstGeom>
          <a:noFill/>
        </p:spPr>
        <p:txBody>
          <a:bodyPr wrap="square" rtlCol="0">
            <a:spAutoFit/>
          </a:bodyPr>
          <a:lstStyle/>
          <a:p>
            <a:pPr algn="ctr"/>
            <a:r>
              <a:rPr lang="en-US" altLang="zh-CN" dirty="0" smtClean="0"/>
              <a:t>TBTT</a:t>
            </a:r>
            <a:endParaRPr lang="zh-CN" altLang="en-US" dirty="0"/>
          </a:p>
        </p:txBody>
      </p:sp>
      <p:sp>
        <p:nvSpPr>
          <p:cNvPr id="14" name="文本框 13"/>
          <p:cNvSpPr txBox="1"/>
          <p:nvPr/>
        </p:nvSpPr>
        <p:spPr>
          <a:xfrm>
            <a:off x="7524328" y="1844824"/>
            <a:ext cx="720080" cy="276999"/>
          </a:xfrm>
          <a:prstGeom prst="rect">
            <a:avLst/>
          </a:prstGeom>
          <a:noFill/>
        </p:spPr>
        <p:txBody>
          <a:bodyPr wrap="square" rtlCol="0">
            <a:spAutoFit/>
          </a:bodyPr>
          <a:lstStyle/>
          <a:p>
            <a:pPr algn="ctr"/>
            <a:r>
              <a:rPr lang="en-US" altLang="zh-CN" dirty="0" smtClean="0"/>
              <a:t>TBTT</a:t>
            </a:r>
            <a:endParaRPr lang="zh-CN" altLang="en-US" dirty="0"/>
          </a:p>
        </p:txBody>
      </p:sp>
      <p:sp>
        <p:nvSpPr>
          <p:cNvPr id="15" name="文本框 14"/>
          <p:cNvSpPr txBox="1"/>
          <p:nvPr/>
        </p:nvSpPr>
        <p:spPr>
          <a:xfrm>
            <a:off x="1475656" y="2276872"/>
            <a:ext cx="2160240" cy="261610"/>
          </a:xfrm>
          <a:prstGeom prst="rect">
            <a:avLst/>
          </a:prstGeom>
          <a:noFill/>
        </p:spPr>
        <p:txBody>
          <a:bodyPr wrap="square" rtlCol="0">
            <a:spAutoFit/>
          </a:bodyPr>
          <a:lstStyle/>
          <a:p>
            <a:r>
              <a:rPr lang="en-US" altLang="zh-CN" sz="1100" dirty="0" smtClean="0"/>
              <a:t>EDCA based access for all traffics</a:t>
            </a:r>
            <a:endParaRPr lang="zh-CN" altLang="en-US" sz="1100" dirty="0"/>
          </a:p>
        </p:txBody>
      </p:sp>
      <p:sp>
        <p:nvSpPr>
          <p:cNvPr id="17" name="文本框 16"/>
          <p:cNvSpPr txBox="1"/>
          <p:nvPr/>
        </p:nvSpPr>
        <p:spPr>
          <a:xfrm>
            <a:off x="2411760" y="1700808"/>
            <a:ext cx="2007443" cy="276999"/>
          </a:xfrm>
          <a:prstGeom prst="rect">
            <a:avLst/>
          </a:prstGeom>
          <a:noFill/>
        </p:spPr>
        <p:txBody>
          <a:bodyPr wrap="square" rtlCol="0">
            <a:spAutoFit/>
          </a:bodyPr>
          <a:lstStyle/>
          <a:p>
            <a:r>
              <a:rPr lang="en-US" altLang="zh-CN" dirty="0" smtClean="0"/>
              <a:t>Reserved for specified traffic</a:t>
            </a:r>
            <a:endParaRPr lang="zh-CN" altLang="en-US" dirty="0"/>
          </a:p>
        </p:txBody>
      </p:sp>
      <p:cxnSp>
        <p:nvCxnSpPr>
          <p:cNvPr id="26" name="直接箭头连接符 25"/>
          <p:cNvCxnSpPr>
            <a:stCxn id="17" idx="2"/>
            <a:endCxn id="11" idx="0"/>
          </p:cNvCxnSpPr>
          <p:nvPr/>
        </p:nvCxnSpPr>
        <p:spPr bwMode="auto">
          <a:xfrm>
            <a:off x="3415482" y="1977807"/>
            <a:ext cx="328426" cy="15504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8" name="直接连接符 27"/>
          <p:cNvCxnSpPr/>
          <p:nvPr/>
        </p:nvCxnSpPr>
        <p:spPr bwMode="auto">
          <a:xfrm>
            <a:off x="827584" y="2708920"/>
            <a:ext cx="7632848"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18" name="矩形 17"/>
          <p:cNvSpPr/>
          <p:nvPr/>
        </p:nvSpPr>
        <p:spPr bwMode="auto">
          <a:xfrm>
            <a:off x="8100392" y="2132856"/>
            <a:ext cx="2160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16" name="直接箭头连接符 15"/>
          <p:cNvCxnSpPr/>
          <p:nvPr/>
        </p:nvCxnSpPr>
        <p:spPr bwMode="auto">
          <a:xfrm>
            <a:off x="3635896" y="2852936"/>
            <a:ext cx="2304256"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22" name="直接箭头连接符 21"/>
          <p:cNvCxnSpPr/>
          <p:nvPr/>
        </p:nvCxnSpPr>
        <p:spPr bwMode="auto">
          <a:xfrm>
            <a:off x="5796136" y="1988840"/>
            <a:ext cx="144016"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7" name="直接连接符 26"/>
          <p:cNvCxnSpPr/>
          <p:nvPr/>
        </p:nvCxnSpPr>
        <p:spPr bwMode="auto">
          <a:xfrm>
            <a:off x="5940152" y="1916832"/>
            <a:ext cx="0" cy="144016"/>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9" name="直接连接符 28"/>
          <p:cNvCxnSpPr/>
          <p:nvPr/>
        </p:nvCxnSpPr>
        <p:spPr bwMode="auto">
          <a:xfrm>
            <a:off x="6156176" y="1916832"/>
            <a:ext cx="0" cy="144016"/>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0" name="直接箭头连接符 29"/>
          <p:cNvCxnSpPr/>
          <p:nvPr/>
        </p:nvCxnSpPr>
        <p:spPr bwMode="auto">
          <a:xfrm>
            <a:off x="6156176" y="1988840"/>
            <a:ext cx="144016" cy="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32" name="直接连接符 31"/>
          <p:cNvCxnSpPr/>
          <p:nvPr/>
        </p:nvCxnSpPr>
        <p:spPr bwMode="auto">
          <a:xfrm>
            <a:off x="3635896" y="2780928"/>
            <a:ext cx="0" cy="144016"/>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3" name="直接连接符 32"/>
          <p:cNvCxnSpPr/>
          <p:nvPr/>
        </p:nvCxnSpPr>
        <p:spPr bwMode="auto">
          <a:xfrm>
            <a:off x="5940152" y="2780928"/>
            <a:ext cx="0" cy="144016"/>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34" name="文本框 33"/>
          <p:cNvSpPr txBox="1"/>
          <p:nvPr/>
        </p:nvSpPr>
        <p:spPr>
          <a:xfrm>
            <a:off x="4427984" y="2719953"/>
            <a:ext cx="792088" cy="276999"/>
          </a:xfrm>
          <a:prstGeom prst="rect">
            <a:avLst/>
          </a:prstGeom>
          <a:solidFill>
            <a:schemeClr val="bg1"/>
          </a:solidFill>
        </p:spPr>
        <p:txBody>
          <a:bodyPr wrap="square" rtlCol="0">
            <a:spAutoFit/>
          </a:bodyPr>
          <a:lstStyle/>
          <a:p>
            <a:pPr algn="ctr"/>
            <a:r>
              <a:rPr lang="en-US" altLang="zh-CN" dirty="0"/>
              <a:t>I</a:t>
            </a:r>
            <a:r>
              <a:rPr lang="en-US" altLang="zh-CN" dirty="0" smtClean="0"/>
              <a:t>nterval</a:t>
            </a:r>
            <a:endParaRPr lang="zh-CN" altLang="en-US" dirty="0"/>
          </a:p>
        </p:txBody>
      </p:sp>
      <p:sp>
        <p:nvSpPr>
          <p:cNvPr id="36" name="文本框 35"/>
          <p:cNvSpPr txBox="1"/>
          <p:nvPr/>
        </p:nvSpPr>
        <p:spPr>
          <a:xfrm>
            <a:off x="5671170" y="1628800"/>
            <a:ext cx="792088" cy="276999"/>
          </a:xfrm>
          <a:prstGeom prst="rect">
            <a:avLst/>
          </a:prstGeom>
          <a:noFill/>
        </p:spPr>
        <p:txBody>
          <a:bodyPr wrap="square" rtlCol="0">
            <a:spAutoFit/>
          </a:bodyPr>
          <a:lstStyle/>
          <a:p>
            <a:pPr algn="ctr"/>
            <a:r>
              <a:rPr lang="en-US" altLang="zh-CN" dirty="0"/>
              <a:t>D</a:t>
            </a:r>
            <a:r>
              <a:rPr lang="en-US" altLang="zh-CN" dirty="0" smtClean="0"/>
              <a:t>uration</a:t>
            </a:r>
            <a:endParaRPr lang="zh-CN" altLang="en-US" dirty="0"/>
          </a:p>
        </p:txBody>
      </p:sp>
      <p:cxnSp>
        <p:nvCxnSpPr>
          <p:cNvPr id="37" name="直接箭头连接符 36"/>
          <p:cNvCxnSpPr/>
          <p:nvPr/>
        </p:nvCxnSpPr>
        <p:spPr bwMode="auto">
          <a:xfrm>
            <a:off x="971600" y="1988840"/>
            <a:ext cx="144016"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38" name="直接连接符 37"/>
          <p:cNvCxnSpPr/>
          <p:nvPr/>
        </p:nvCxnSpPr>
        <p:spPr bwMode="auto">
          <a:xfrm>
            <a:off x="1115616" y="1916832"/>
            <a:ext cx="0" cy="144016"/>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9" name="直接连接符 38"/>
          <p:cNvCxnSpPr/>
          <p:nvPr/>
        </p:nvCxnSpPr>
        <p:spPr bwMode="auto">
          <a:xfrm>
            <a:off x="1259632" y="1916832"/>
            <a:ext cx="0" cy="144016"/>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40" name="直接箭头连接符 39"/>
          <p:cNvCxnSpPr/>
          <p:nvPr/>
        </p:nvCxnSpPr>
        <p:spPr bwMode="auto">
          <a:xfrm>
            <a:off x="1259632" y="1988840"/>
            <a:ext cx="144016" cy="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sp>
        <p:nvSpPr>
          <p:cNvPr id="41" name="文本框 40"/>
          <p:cNvSpPr txBox="1"/>
          <p:nvPr/>
        </p:nvSpPr>
        <p:spPr>
          <a:xfrm>
            <a:off x="781864" y="1651660"/>
            <a:ext cx="792088" cy="276999"/>
          </a:xfrm>
          <a:prstGeom prst="rect">
            <a:avLst/>
          </a:prstGeom>
          <a:noFill/>
        </p:spPr>
        <p:txBody>
          <a:bodyPr wrap="square" rtlCol="0">
            <a:spAutoFit/>
          </a:bodyPr>
          <a:lstStyle/>
          <a:p>
            <a:pPr algn="ctr"/>
            <a:r>
              <a:rPr lang="en-US" altLang="zh-CN" dirty="0" smtClean="0"/>
              <a:t>Offset</a:t>
            </a:r>
            <a:endParaRPr lang="zh-CN" altLang="en-US" dirty="0"/>
          </a:p>
        </p:txBody>
      </p:sp>
    </p:spTree>
    <p:extLst>
      <p:ext uri="{BB962C8B-B14F-4D97-AF65-F5344CB8AC3E}">
        <p14:creationId xmlns:p14="http://schemas.microsoft.com/office/powerpoint/2010/main" val="10566363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711841"/>
            <a:ext cx="8320318" cy="4114800"/>
          </a:xfrm>
        </p:spPr>
        <p:txBody>
          <a:bodyPr/>
          <a:lstStyle/>
          <a:p>
            <a:pPr lvl="0"/>
            <a:r>
              <a:rPr lang="en-US" sz="1800" dirty="0" smtClean="0"/>
              <a:t>Resource reservation for low latency and NS/EP traffics</a:t>
            </a:r>
          </a:p>
          <a:p>
            <a:pPr lvl="0"/>
            <a:endParaRPr lang="en-US" sz="1800" b="0" dirty="0" smtClean="0"/>
          </a:p>
          <a:p>
            <a:pPr lvl="0"/>
            <a:endParaRPr lang="en-US" sz="1800" b="0" dirty="0"/>
          </a:p>
          <a:p>
            <a:pPr lvl="0"/>
            <a:endParaRPr lang="en-US" sz="1800" b="0" dirty="0" smtClean="0"/>
          </a:p>
          <a:p>
            <a:pPr lvl="0"/>
            <a:endParaRPr lang="en-US" sz="1800" b="0" dirty="0" smtClean="0"/>
          </a:p>
          <a:p>
            <a:pPr lvl="0"/>
            <a:r>
              <a:rPr lang="en-US" sz="1800" dirty="0" smtClean="0"/>
              <a:t>Resource reservation for AP coordinated tran</a:t>
            </a:r>
            <a:r>
              <a:rPr lang="en-US" altLang="zh-CN" sz="1800" dirty="0" smtClean="0"/>
              <a:t>s</a:t>
            </a:r>
            <a:r>
              <a:rPr lang="en-US" sz="1800" dirty="0" smtClean="0"/>
              <a:t>mission</a:t>
            </a:r>
          </a:p>
        </p:txBody>
      </p:sp>
      <p:sp>
        <p:nvSpPr>
          <p:cNvPr id="2" name="Title 1"/>
          <p:cNvSpPr>
            <a:spLocks noGrp="1"/>
          </p:cNvSpPr>
          <p:nvPr>
            <p:ph type="title"/>
          </p:nvPr>
        </p:nvSpPr>
        <p:spPr>
          <a:xfrm>
            <a:off x="696913" y="634008"/>
            <a:ext cx="7772400" cy="1066800"/>
          </a:xfrm>
        </p:spPr>
        <p:txBody>
          <a:bodyPr/>
          <a:lstStyle/>
          <a:p>
            <a:r>
              <a:rPr lang="en-US" altLang="zh-CN" dirty="0"/>
              <a:t>Application </a:t>
            </a:r>
            <a:r>
              <a:rPr lang="en-US" altLang="zh-CN" dirty="0" smtClean="0"/>
              <a:t>Examples</a:t>
            </a:r>
            <a:endParaRPr lang="zh-CN" altLang="en-US" dirty="0"/>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a:t>Slide </a:t>
            </a:r>
            <a:fld id="{6D24465E-2B0A-4D96-BA39-EC98956D452B}" type="slidenum">
              <a:rPr lang="en-GB" altLang="en-US" smtClean="0"/>
              <a:pPr>
                <a:defRPr/>
              </a:pPr>
              <a:t>7</a:t>
            </a:fld>
            <a:endParaRPr lang="en-GB" altLang="en-US"/>
          </a:p>
        </p:txBody>
      </p:sp>
      <p:sp>
        <p:nvSpPr>
          <p:cNvPr id="7" name="日期占位符 6"/>
          <p:cNvSpPr>
            <a:spLocks noGrp="1"/>
          </p:cNvSpPr>
          <p:nvPr>
            <p:ph type="dt" sz="half" idx="10"/>
          </p:nvPr>
        </p:nvSpPr>
        <p:spPr>
          <a:xfrm>
            <a:off x="696913" y="332601"/>
            <a:ext cx="1579600" cy="276999"/>
          </a:xfrm>
        </p:spPr>
        <p:txBody>
          <a:bodyPr/>
          <a:lstStyle/>
          <a:p>
            <a:pPr>
              <a:defRPr/>
            </a:pPr>
            <a:r>
              <a:rPr lang="en-US" altLang="zh-CN" dirty="0"/>
              <a:t>September 2020</a:t>
            </a:r>
            <a:endParaRPr lang="en-GB" altLang="en-US" dirty="0"/>
          </a:p>
        </p:txBody>
      </p:sp>
      <p:grpSp>
        <p:nvGrpSpPr>
          <p:cNvPr id="6" name="组合 5"/>
          <p:cNvGrpSpPr/>
          <p:nvPr/>
        </p:nvGrpSpPr>
        <p:grpSpPr>
          <a:xfrm>
            <a:off x="1043608" y="2708920"/>
            <a:ext cx="5256584" cy="432048"/>
            <a:chOff x="1043608" y="2564904"/>
            <a:chExt cx="7128792" cy="648072"/>
          </a:xfrm>
        </p:grpSpPr>
        <p:cxnSp>
          <p:nvCxnSpPr>
            <p:cNvPr id="8" name="直接连接符 7"/>
            <p:cNvCxnSpPr/>
            <p:nvPr/>
          </p:nvCxnSpPr>
          <p:spPr bwMode="auto">
            <a:xfrm>
              <a:off x="1043608" y="3212976"/>
              <a:ext cx="7128792"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9" name="矩形 8"/>
            <p:cNvSpPr/>
            <p:nvPr/>
          </p:nvSpPr>
          <p:spPr bwMode="auto">
            <a:xfrm>
              <a:off x="1331640" y="2636912"/>
              <a:ext cx="144016" cy="576064"/>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11" name="直接连接符 10"/>
            <p:cNvCxnSpPr/>
            <p:nvPr/>
          </p:nvCxnSpPr>
          <p:spPr bwMode="auto">
            <a:xfrm>
              <a:off x="1115616" y="2564904"/>
              <a:ext cx="0" cy="648072"/>
            </a:xfrm>
            <a:prstGeom prst="line">
              <a:avLst/>
            </a:prstGeom>
            <a:solidFill>
              <a:schemeClr val="accent1"/>
            </a:solidFill>
            <a:ln w="76200" cap="flat" cmpd="sng" algn="ctr">
              <a:solidFill>
                <a:schemeClr val="tx1"/>
              </a:solidFill>
              <a:prstDash val="solid"/>
              <a:round/>
              <a:headEnd type="none" w="sm" len="sm"/>
              <a:tailEnd type="none" w="sm" len="sm"/>
            </a:ln>
            <a:effectLst/>
          </p:spPr>
        </p:cxnSp>
        <p:cxnSp>
          <p:nvCxnSpPr>
            <p:cNvPr id="12" name="直接连接符 11"/>
            <p:cNvCxnSpPr/>
            <p:nvPr/>
          </p:nvCxnSpPr>
          <p:spPr bwMode="auto">
            <a:xfrm>
              <a:off x="4572000" y="2564904"/>
              <a:ext cx="0" cy="648072"/>
            </a:xfrm>
            <a:prstGeom prst="line">
              <a:avLst/>
            </a:prstGeom>
            <a:solidFill>
              <a:schemeClr val="accent1"/>
            </a:solidFill>
            <a:ln w="76200" cap="flat" cmpd="sng" algn="ctr">
              <a:solidFill>
                <a:schemeClr val="tx1"/>
              </a:solidFill>
              <a:prstDash val="solid"/>
              <a:round/>
              <a:headEnd type="none" w="sm" len="sm"/>
              <a:tailEnd type="none" w="sm" len="sm"/>
            </a:ln>
            <a:effectLst/>
          </p:spPr>
        </p:cxnSp>
        <p:cxnSp>
          <p:nvCxnSpPr>
            <p:cNvPr id="13" name="直接连接符 12"/>
            <p:cNvCxnSpPr/>
            <p:nvPr/>
          </p:nvCxnSpPr>
          <p:spPr bwMode="auto">
            <a:xfrm>
              <a:off x="7668344" y="2564904"/>
              <a:ext cx="0" cy="648072"/>
            </a:xfrm>
            <a:prstGeom prst="line">
              <a:avLst/>
            </a:prstGeom>
            <a:solidFill>
              <a:schemeClr val="accent1"/>
            </a:solidFill>
            <a:ln w="76200" cap="flat" cmpd="sng" algn="ctr">
              <a:solidFill>
                <a:schemeClr val="tx1"/>
              </a:solidFill>
              <a:prstDash val="solid"/>
              <a:round/>
              <a:headEnd type="none" w="sm" len="sm"/>
              <a:tailEnd type="none" w="sm" len="sm"/>
            </a:ln>
            <a:effectLst/>
          </p:spPr>
        </p:cxnSp>
        <p:sp>
          <p:nvSpPr>
            <p:cNvPr id="18" name="矩形 17"/>
            <p:cNvSpPr/>
            <p:nvPr/>
          </p:nvSpPr>
          <p:spPr bwMode="auto">
            <a:xfrm>
              <a:off x="1153716" y="2636912"/>
              <a:ext cx="1779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3" name="矩形 22"/>
            <p:cNvSpPr/>
            <p:nvPr/>
          </p:nvSpPr>
          <p:spPr bwMode="auto">
            <a:xfrm>
              <a:off x="2267744" y="2636912"/>
              <a:ext cx="1779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4" name="矩形 23"/>
            <p:cNvSpPr/>
            <p:nvPr/>
          </p:nvSpPr>
          <p:spPr bwMode="auto">
            <a:xfrm>
              <a:off x="3419872" y="2636912"/>
              <a:ext cx="1779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5" name="矩形 24"/>
            <p:cNvSpPr/>
            <p:nvPr/>
          </p:nvSpPr>
          <p:spPr bwMode="auto">
            <a:xfrm>
              <a:off x="4613528" y="2636912"/>
              <a:ext cx="1779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6" name="矩形 25"/>
            <p:cNvSpPr/>
            <p:nvPr/>
          </p:nvSpPr>
          <p:spPr bwMode="auto">
            <a:xfrm>
              <a:off x="5796136" y="2636912"/>
              <a:ext cx="1779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7" name="矩形 26"/>
            <p:cNvSpPr/>
            <p:nvPr/>
          </p:nvSpPr>
          <p:spPr bwMode="auto">
            <a:xfrm>
              <a:off x="6876256" y="2636912"/>
              <a:ext cx="1779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1" name="矩形 30"/>
            <p:cNvSpPr/>
            <p:nvPr/>
          </p:nvSpPr>
          <p:spPr bwMode="auto">
            <a:xfrm>
              <a:off x="7884368" y="2636912"/>
              <a:ext cx="144016" cy="576064"/>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2" name="矩形 31"/>
            <p:cNvSpPr/>
            <p:nvPr/>
          </p:nvSpPr>
          <p:spPr bwMode="auto">
            <a:xfrm>
              <a:off x="7706444" y="2636912"/>
              <a:ext cx="1779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grpSp>
        <p:nvGrpSpPr>
          <p:cNvPr id="17" name="组合 16"/>
          <p:cNvGrpSpPr/>
          <p:nvPr/>
        </p:nvGrpSpPr>
        <p:grpSpPr>
          <a:xfrm>
            <a:off x="1763688" y="4160113"/>
            <a:ext cx="936104" cy="432048"/>
            <a:chOff x="2555776" y="4221088"/>
            <a:chExt cx="936104" cy="432048"/>
          </a:xfrm>
        </p:grpSpPr>
        <p:sp>
          <p:nvSpPr>
            <p:cNvPr id="10" name="矩形 9"/>
            <p:cNvSpPr/>
            <p:nvPr/>
          </p:nvSpPr>
          <p:spPr bwMode="auto">
            <a:xfrm>
              <a:off x="2555776" y="4221088"/>
              <a:ext cx="936104" cy="288032"/>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Times New Roman" pitchFamily="18" charset="0"/>
                </a:rPr>
                <a:t>AP MLD 1</a:t>
              </a:r>
              <a:endParaRPr kumimoji="0" lang="zh-CN" altLang="en-US" sz="1200" b="0" i="0" u="none" strike="noStrike" cap="none" normalizeH="0" baseline="0" dirty="0" smtClean="0">
                <a:ln>
                  <a:noFill/>
                </a:ln>
                <a:solidFill>
                  <a:schemeClr val="tx1"/>
                </a:solidFill>
                <a:effectLst/>
                <a:latin typeface="Times New Roman" pitchFamily="18" charset="0"/>
              </a:endParaRPr>
            </a:p>
          </p:txBody>
        </p:sp>
        <p:sp>
          <p:nvSpPr>
            <p:cNvPr id="14" name="矩形 13"/>
            <p:cNvSpPr/>
            <p:nvPr/>
          </p:nvSpPr>
          <p:spPr bwMode="auto">
            <a:xfrm>
              <a:off x="2555776" y="4509120"/>
              <a:ext cx="432048" cy="144016"/>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8" name="矩形 27"/>
            <p:cNvSpPr/>
            <p:nvPr/>
          </p:nvSpPr>
          <p:spPr bwMode="auto">
            <a:xfrm>
              <a:off x="3059832" y="4509120"/>
              <a:ext cx="432048" cy="144016"/>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grpSp>
        <p:nvGrpSpPr>
          <p:cNvPr id="16" name="组合 15"/>
          <p:cNvGrpSpPr/>
          <p:nvPr/>
        </p:nvGrpSpPr>
        <p:grpSpPr>
          <a:xfrm>
            <a:off x="3779912" y="4160113"/>
            <a:ext cx="936104" cy="432048"/>
            <a:chOff x="4572000" y="4221088"/>
            <a:chExt cx="936104" cy="432048"/>
          </a:xfrm>
        </p:grpSpPr>
        <p:sp>
          <p:nvSpPr>
            <p:cNvPr id="22" name="矩形 21"/>
            <p:cNvSpPr/>
            <p:nvPr/>
          </p:nvSpPr>
          <p:spPr bwMode="auto">
            <a:xfrm>
              <a:off x="4572000" y="4221088"/>
              <a:ext cx="936104" cy="288032"/>
            </a:xfrm>
            <a:prstGeom prst="rect">
              <a:avLst/>
            </a:prstGeom>
            <a:solidFill>
              <a:srgbClr val="61D6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Times New Roman" pitchFamily="18" charset="0"/>
                </a:rPr>
                <a:t>AP MLD 2</a:t>
              </a:r>
              <a:endParaRPr kumimoji="0" lang="zh-CN" altLang="en-US" sz="1200" b="0" i="0" u="none" strike="noStrike" cap="none" normalizeH="0" baseline="0" dirty="0" smtClean="0">
                <a:ln>
                  <a:noFill/>
                </a:ln>
                <a:solidFill>
                  <a:schemeClr val="tx1"/>
                </a:solidFill>
                <a:effectLst/>
                <a:latin typeface="Times New Roman" pitchFamily="18" charset="0"/>
              </a:endParaRPr>
            </a:p>
          </p:txBody>
        </p:sp>
        <p:sp>
          <p:nvSpPr>
            <p:cNvPr id="29" name="矩形 28"/>
            <p:cNvSpPr/>
            <p:nvPr/>
          </p:nvSpPr>
          <p:spPr bwMode="auto">
            <a:xfrm>
              <a:off x="4572000" y="4509120"/>
              <a:ext cx="432048" cy="144016"/>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0" name="矩形 29"/>
            <p:cNvSpPr/>
            <p:nvPr/>
          </p:nvSpPr>
          <p:spPr bwMode="auto">
            <a:xfrm>
              <a:off x="5076056" y="4509120"/>
              <a:ext cx="432048" cy="144016"/>
            </a:xfrm>
            <a:prstGeom prst="rect">
              <a:avLst/>
            </a:prstGeom>
            <a:solidFill>
              <a:srgbClr val="61D6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sp>
        <p:nvSpPr>
          <p:cNvPr id="15" name="椭圆 14"/>
          <p:cNvSpPr/>
          <p:nvPr/>
        </p:nvSpPr>
        <p:spPr bwMode="auto">
          <a:xfrm>
            <a:off x="899592" y="4952201"/>
            <a:ext cx="2736304" cy="1080120"/>
          </a:xfrm>
          <a:prstGeom prst="ellipse">
            <a:avLst/>
          </a:prstGeom>
          <a:noFill/>
          <a:ln w="12700" cap="flat" cmpd="sng" algn="ctr">
            <a:solidFill>
              <a:schemeClr val="bg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3" name="椭圆 32"/>
          <p:cNvSpPr/>
          <p:nvPr/>
        </p:nvSpPr>
        <p:spPr bwMode="auto">
          <a:xfrm>
            <a:off x="2843808" y="4952201"/>
            <a:ext cx="2736304" cy="1080120"/>
          </a:xfrm>
          <a:prstGeom prst="ellipse">
            <a:avLst/>
          </a:prstGeom>
          <a:noFill/>
          <a:ln w="12700" cap="flat" cmpd="sng" algn="ctr">
            <a:solidFill>
              <a:schemeClr val="bg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9" name="矩形 18"/>
          <p:cNvSpPr/>
          <p:nvPr/>
        </p:nvSpPr>
        <p:spPr bwMode="auto">
          <a:xfrm>
            <a:off x="1115616" y="5384249"/>
            <a:ext cx="504056" cy="144016"/>
          </a:xfrm>
          <a:prstGeom prst="rect">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4" name="矩形 33"/>
          <p:cNvSpPr/>
          <p:nvPr/>
        </p:nvSpPr>
        <p:spPr bwMode="auto">
          <a:xfrm>
            <a:off x="1763688" y="5672281"/>
            <a:ext cx="504056" cy="144016"/>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5" name="矩形 34"/>
          <p:cNvSpPr/>
          <p:nvPr/>
        </p:nvSpPr>
        <p:spPr bwMode="auto">
          <a:xfrm>
            <a:off x="2987824" y="5384249"/>
            <a:ext cx="504056" cy="144016"/>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6" name="矩形 35"/>
          <p:cNvSpPr/>
          <p:nvPr/>
        </p:nvSpPr>
        <p:spPr bwMode="auto">
          <a:xfrm>
            <a:off x="4211960" y="5600273"/>
            <a:ext cx="504056" cy="144016"/>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7" name="矩形 36"/>
          <p:cNvSpPr/>
          <p:nvPr/>
        </p:nvSpPr>
        <p:spPr bwMode="auto">
          <a:xfrm>
            <a:off x="4788024" y="5384249"/>
            <a:ext cx="504056" cy="144016"/>
          </a:xfrm>
          <a:prstGeom prst="rect">
            <a:avLst/>
          </a:prstGeom>
          <a:solidFill>
            <a:srgbClr val="61D6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21" name="直接连接符 20"/>
          <p:cNvCxnSpPr/>
          <p:nvPr/>
        </p:nvCxnSpPr>
        <p:spPr bwMode="auto">
          <a:xfrm>
            <a:off x="2771800" y="4520153"/>
            <a:ext cx="936104" cy="0"/>
          </a:xfrm>
          <a:prstGeom prst="line">
            <a:avLst/>
          </a:prstGeom>
          <a:solidFill>
            <a:schemeClr val="accent1"/>
          </a:solidFill>
          <a:ln w="12700" cap="flat" cmpd="sng" algn="ctr">
            <a:solidFill>
              <a:srgbClr val="FFC000"/>
            </a:solidFill>
            <a:prstDash val="dash"/>
            <a:round/>
            <a:headEnd type="triangle" w="med" len="med"/>
            <a:tailEnd type="triangle" w="med" len="med"/>
          </a:ln>
          <a:effectLst/>
        </p:spPr>
      </p:cxnSp>
      <p:cxnSp>
        <p:nvCxnSpPr>
          <p:cNvPr id="39" name="直接连接符 38"/>
          <p:cNvCxnSpPr/>
          <p:nvPr/>
        </p:nvCxnSpPr>
        <p:spPr bwMode="auto">
          <a:xfrm>
            <a:off x="2555776" y="4664169"/>
            <a:ext cx="576064" cy="648072"/>
          </a:xfrm>
          <a:prstGeom prst="line">
            <a:avLst/>
          </a:prstGeom>
          <a:solidFill>
            <a:schemeClr val="accent1"/>
          </a:solidFill>
          <a:ln w="12700" cap="flat" cmpd="sng" algn="ctr">
            <a:solidFill>
              <a:srgbClr val="FFC000"/>
            </a:solidFill>
            <a:prstDash val="dash"/>
            <a:round/>
            <a:headEnd type="triangle" w="med" len="med"/>
            <a:tailEnd type="triangle" w="med" len="med"/>
          </a:ln>
          <a:effectLst/>
        </p:spPr>
      </p:cxnSp>
      <p:cxnSp>
        <p:nvCxnSpPr>
          <p:cNvPr id="41" name="直接连接符 40"/>
          <p:cNvCxnSpPr/>
          <p:nvPr/>
        </p:nvCxnSpPr>
        <p:spPr bwMode="auto">
          <a:xfrm flipH="1">
            <a:off x="3203848" y="4664169"/>
            <a:ext cx="720080" cy="648072"/>
          </a:xfrm>
          <a:prstGeom prst="line">
            <a:avLst/>
          </a:prstGeom>
          <a:solidFill>
            <a:schemeClr val="accent1"/>
          </a:solidFill>
          <a:ln w="12700" cap="flat" cmpd="sng" algn="ctr">
            <a:solidFill>
              <a:srgbClr val="FFC000"/>
            </a:solidFill>
            <a:prstDash val="dash"/>
            <a:round/>
            <a:headEnd type="triangle" w="med" len="med"/>
            <a:tailEnd type="triangle" w="med" len="med"/>
          </a:ln>
          <a:effectLst/>
        </p:spPr>
      </p:cxnSp>
      <p:cxnSp>
        <p:nvCxnSpPr>
          <p:cNvPr id="45" name="直接连接符 44"/>
          <p:cNvCxnSpPr/>
          <p:nvPr/>
        </p:nvCxnSpPr>
        <p:spPr bwMode="auto">
          <a:xfrm>
            <a:off x="5148064" y="4592161"/>
            <a:ext cx="288032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47" name="直接连接符 46"/>
          <p:cNvCxnSpPr/>
          <p:nvPr/>
        </p:nvCxnSpPr>
        <p:spPr bwMode="auto">
          <a:xfrm>
            <a:off x="5201161" y="4160113"/>
            <a:ext cx="0" cy="432048"/>
          </a:xfrm>
          <a:prstGeom prst="line">
            <a:avLst/>
          </a:prstGeom>
          <a:solidFill>
            <a:schemeClr val="accent1"/>
          </a:solidFill>
          <a:ln w="76200" cap="flat" cmpd="sng" algn="ctr">
            <a:solidFill>
              <a:schemeClr val="tx1"/>
            </a:solidFill>
            <a:prstDash val="solid"/>
            <a:round/>
            <a:headEnd type="none" w="sm" len="sm"/>
            <a:tailEnd type="none" w="sm" len="sm"/>
          </a:ln>
          <a:effectLst/>
        </p:spPr>
      </p:cxnSp>
      <p:cxnSp>
        <p:nvCxnSpPr>
          <p:cNvPr id="48" name="直接连接符 47"/>
          <p:cNvCxnSpPr/>
          <p:nvPr/>
        </p:nvCxnSpPr>
        <p:spPr bwMode="auto">
          <a:xfrm>
            <a:off x="7749808" y="4160113"/>
            <a:ext cx="0" cy="432048"/>
          </a:xfrm>
          <a:prstGeom prst="line">
            <a:avLst/>
          </a:prstGeom>
          <a:solidFill>
            <a:schemeClr val="accent1"/>
          </a:solidFill>
          <a:ln w="76200" cap="flat" cmpd="sng" algn="ctr">
            <a:solidFill>
              <a:schemeClr val="tx1"/>
            </a:solidFill>
            <a:prstDash val="solid"/>
            <a:round/>
            <a:headEnd type="none" w="sm" len="sm"/>
            <a:tailEnd type="none" w="sm" len="sm"/>
          </a:ln>
          <a:effectLst/>
        </p:spPr>
      </p:cxnSp>
      <p:sp>
        <p:nvSpPr>
          <p:cNvPr id="51" name="矩形 50"/>
          <p:cNvSpPr/>
          <p:nvPr/>
        </p:nvSpPr>
        <p:spPr bwMode="auto">
          <a:xfrm>
            <a:off x="5239122" y="4208118"/>
            <a:ext cx="504056" cy="384043"/>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52" name="矩形 51"/>
          <p:cNvSpPr/>
          <p:nvPr/>
        </p:nvSpPr>
        <p:spPr bwMode="auto">
          <a:xfrm>
            <a:off x="6516216" y="4208118"/>
            <a:ext cx="515239" cy="384043"/>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59" name="矩形 58"/>
          <p:cNvSpPr/>
          <p:nvPr/>
        </p:nvSpPr>
        <p:spPr bwMode="auto">
          <a:xfrm>
            <a:off x="2339752" y="5096217"/>
            <a:ext cx="504056" cy="144016"/>
          </a:xfrm>
          <a:prstGeom prst="rect">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60" name="矩形 59"/>
          <p:cNvSpPr/>
          <p:nvPr/>
        </p:nvSpPr>
        <p:spPr bwMode="auto">
          <a:xfrm>
            <a:off x="3563888" y="5096217"/>
            <a:ext cx="504056" cy="144016"/>
          </a:xfrm>
          <a:prstGeom prst="rect">
            <a:avLst/>
          </a:prstGeom>
          <a:solidFill>
            <a:srgbClr val="61D6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61" name="直接连接符 60"/>
          <p:cNvCxnSpPr/>
          <p:nvPr/>
        </p:nvCxnSpPr>
        <p:spPr bwMode="auto">
          <a:xfrm flipH="1">
            <a:off x="1979712" y="4664169"/>
            <a:ext cx="432048" cy="936104"/>
          </a:xfrm>
          <a:prstGeom prst="line">
            <a:avLst/>
          </a:prstGeom>
          <a:solidFill>
            <a:schemeClr val="accent1"/>
          </a:solidFill>
          <a:ln w="12700" cap="flat" cmpd="sng" algn="ctr">
            <a:solidFill>
              <a:srgbClr val="C00000"/>
            </a:solidFill>
            <a:prstDash val="dash"/>
            <a:round/>
            <a:headEnd type="triangle" w="med" len="med"/>
            <a:tailEnd type="none" w="med" len="med"/>
          </a:ln>
          <a:effectLst/>
        </p:spPr>
      </p:cxnSp>
      <p:cxnSp>
        <p:nvCxnSpPr>
          <p:cNvPr id="62" name="直接连接符 61"/>
          <p:cNvCxnSpPr>
            <a:endCxn id="36" idx="0"/>
          </p:cNvCxnSpPr>
          <p:nvPr/>
        </p:nvCxnSpPr>
        <p:spPr bwMode="auto">
          <a:xfrm>
            <a:off x="4067944" y="4664169"/>
            <a:ext cx="396044" cy="936104"/>
          </a:xfrm>
          <a:prstGeom prst="line">
            <a:avLst/>
          </a:prstGeom>
          <a:solidFill>
            <a:schemeClr val="accent1"/>
          </a:solidFill>
          <a:ln w="12700" cap="flat" cmpd="sng" algn="ctr">
            <a:solidFill>
              <a:srgbClr val="C00000"/>
            </a:solidFill>
            <a:prstDash val="dash"/>
            <a:round/>
            <a:headEnd type="triangle" w="med" len="med"/>
            <a:tailEnd type="none" w="med" len="med"/>
          </a:ln>
          <a:effectLst/>
        </p:spPr>
      </p:cxnSp>
      <p:cxnSp>
        <p:nvCxnSpPr>
          <p:cNvPr id="66" name="直接连接符 65"/>
          <p:cNvCxnSpPr/>
          <p:nvPr/>
        </p:nvCxnSpPr>
        <p:spPr bwMode="auto">
          <a:xfrm>
            <a:off x="6012160" y="5210616"/>
            <a:ext cx="576064" cy="0"/>
          </a:xfrm>
          <a:prstGeom prst="line">
            <a:avLst/>
          </a:prstGeom>
          <a:solidFill>
            <a:schemeClr val="accent1"/>
          </a:solidFill>
          <a:ln w="12700" cap="flat" cmpd="sng" algn="ctr">
            <a:solidFill>
              <a:srgbClr val="FFC000"/>
            </a:solidFill>
            <a:prstDash val="dash"/>
            <a:round/>
            <a:headEnd type="triangle" w="med" len="med"/>
            <a:tailEnd type="triangle" w="med" len="med"/>
          </a:ln>
          <a:effectLst/>
        </p:spPr>
      </p:cxnSp>
      <p:cxnSp>
        <p:nvCxnSpPr>
          <p:cNvPr id="68" name="直接连接符 67"/>
          <p:cNvCxnSpPr/>
          <p:nvPr/>
        </p:nvCxnSpPr>
        <p:spPr bwMode="auto">
          <a:xfrm>
            <a:off x="6012160" y="5642664"/>
            <a:ext cx="576064" cy="0"/>
          </a:xfrm>
          <a:prstGeom prst="line">
            <a:avLst/>
          </a:prstGeom>
          <a:solidFill>
            <a:schemeClr val="accent1"/>
          </a:solidFill>
          <a:ln w="12700" cap="flat" cmpd="sng" algn="ctr">
            <a:solidFill>
              <a:srgbClr val="C00000"/>
            </a:solidFill>
            <a:prstDash val="dash"/>
            <a:round/>
            <a:headEnd type="triangle" w="med" len="med"/>
            <a:tailEnd type="triangle" w="med" len="med"/>
          </a:ln>
          <a:effectLst/>
        </p:spPr>
      </p:cxnSp>
      <p:sp>
        <p:nvSpPr>
          <p:cNvPr id="69" name="文本框 68"/>
          <p:cNvSpPr txBox="1"/>
          <p:nvPr/>
        </p:nvSpPr>
        <p:spPr>
          <a:xfrm>
            <a:off x="6660232" y="5066600"/>
            <a:ext cx="1982366" cy="276999"/>
          </a:xfrm>
          <a:prstGeom prst="rect">
            <a:avLst/>
          </a:prstGeom>
          <a:noFill/>
        </p:spPr>
        <p:txBody>
          <a:bodyPr wrap="square" rtlCol="0">
            <a:spAutoFit/>
          </a:bodyPr>
          <a:lstStyle/>
          <a:p>
            <a:r>
              <a:rPr lang="en-US" altLang="zh-CN" dirty="0" smtClean="0"/>
              <a:t>AP coordinated transmission</a:t>
            </a:r>
            <a:endParaRPr lang="zh-CN" altLang="en-US" dirty="0"/>
          </a:p>
        </p:txBody>
      </p:sp>
      <p:sp>
        <p:nvSpPr>
          <p:cNvPr id="70" name="文本框 69"/>
          <p:cNvSpPr txBox="1"/>
          <p:nvPr/>
        </p:nvSpPr>
        <p:spPr>
          <a:xfrm>
            <a:off x="6660232" y="5354632"/>
            <a:ext cx="2088232" cy="461665"/>
          </a:xfrm>
          <a:prstGeom prst="rect">
            <a:avLst/>
          </a:prstGeom>
          <a:noFill/>
        </p:spPr>
        <p:txBody>
          <a:bodyPr wrap="square" rtlCol="0">
            <a:spAutoFit/>
          </a:bodyPr>
          <a:lstStyle/>
          <a:p>
            <a:r>
              <a:rPr lang="en-US" altLang="zh-CN" dirty="0" smtClean="0"/>
              <a:t>Interference to AP coordinated transmission</a:t>
            </a:r>
            <a:endParaRPr lang="zh-CN" altLang="en-US" dirty="0"/>
          </a:p>
        </p:txBody>
      </p:sp>
      <p:sp>
        <p:nvSpPr>
          <p:cNvPr id="74" name="文本框 73"/>
          <p:cNvSpPr txBox="1"/>
          <p:nvPr/>
        </p:nvSpPr>
        <p:spPr>
          <a:xfrm>
            <a:off x="1763688" y="4395187"/>
            <a:ext cx="576064" cy="246221"/>
          </a:xfrm>
          <a:prstGeom prst="rect">
            <a:avLst/>
          </a:prstGeom>
          <a:noFill/>
        </p:spPr>
        <p:txBody>
          <a:bodyPr wrap="square" rtlCol="0">
            <a:spAutoFit/>
          </a:bodyPr>
          <a:lstStyle/>
          <a:p>
            <a:r>
              <a:rPr lang="en-US" altLang="zh-CN" sz="1000" dirty="0" smtClean="0"/>
              <a:t>Ch36</a:t>
            </a:r>
            <a:endParaRPr lang="zh-CN" altLang="en-US" sz="1000" dirty="0"/>
          </a:p>
        </p:txBody>
      </p:sp>
      <p:sp>
        <p:nvSpPr>
          <p:cNvPr id="76" name="文本框 75"/>
          <p:cNvSpPr txBox="1"/>
          <p:nvPr/>
        </p:nvSpPr>
        <p:spPr>
          <a:xfrm>
            <a:off x="2214786" y="4398898"/>
            <a:ext cx="576064" cy="246221"/>
          </a:xfrm>
          <a:prstGeom prst="rect">
            <a:avLst/>
          </a:prstGeom>
          <a:noFill/>
        </p:spPr>
        <p:txBody>
          <a:bodyPr wrap="square" rtlCol="0">
            <a:spAutoFit/>
          </a:bodyPr>
          <a:lstStyle/>
          <a:p>
            <a:r>
              <a:rPr lang="en-US" altLang="zh-CN" sz="1000" dirty="0" smtClean="0"/>
              <a:t>Ch149</a:t>
            </a:r>
            <a:endParaRPr lang="zh-CN" altLang="en-US" sz="1000" dirty="0"/>
          </a:p>
        </p:txBody>
      </p:sp>
      <p:sp>
        <p:nvSpPr>
          <p:cNvPr id="77" name="文本框 76"/>
          <p:cNvSpPr txBox="1"/>
          <p:nvPr/>
        </p:nvSpPr>
        <p:spPr>
          <a:xfrm>
            <a:off x="3751337" y="4398898"/>
            <a:ext cx="576064" cy="246221"/>
          </a:xfrm>
          <a:prstGeom prst="rect">
            <a:avLst/>
          </a:prstGeom>
          <a:noFill/>
        </p:spPr>
        <p:txBody>
          <a:bodyPr wrap="square" rtlCol="0">
            <a:spAutoFit/>
          </a:bodyPr>
          <a:lstStyle/>
          <a:p>
            <a:r>
              <a:rPr lang="en-US" altLang="zh-CN" sz="1000" dirty="0" smtClean="0"/>
              <a:t>Ch149</a:t>
            </a:r>
            <a:endParaRPr lang="zh-CN" altLang="en-US" sz="1000" dirty="0"/>
          </a:p>
        </p:txBody>
      </p:sp>
      <p:sp>
        <p:nvSpPr>
          <p:cNvPr id="78" name="文本框 77"/>
          <p:cNvSpPr txBox="1"/>
          <p:nvPr/>
        </p:nvSpPr>
        <p:spPr>
          <a:xfrm>
            <a:off x="4231010" y="4398898"/>
            <a:ext cx="576064" cy="246221"/>
          </a:xfrm>
          <a:prstGeom prst="rect">
            <a:avLst/>
          </a:prstGeom>
          <a:noFill/>
        </p:spPr>
        <p:txBody>
          <a:bodyPr wrap="square" rtlCol="0">
            <a:spAutoFit/>
          </a:bodyPr>
          <a:lstStyle/>
          <a:p>
            <a:r>
              <a:rPr lang="en-US" altLang="zh-CN" sz="1000" dirty="0" smtClean="0"/>
              <a:t>Ch52</a:t>
            </a:r>
            <a:endParaRPr lang="zh-CN" altLang="en-US" sz="1000" dirty="0"/>
          </a:p>
        </p:txBody>
      </p:sp>
      <p:sp>
        <p:nvSpPr>
          <p:cNvPr id="79" name="文本框 78"/>
          <p:cNvSpPr txBox="1"/>
          <p:nvPr/>
        </p:nvSpPr>
        <p:spPr>
          <a:xfrm>
            <a:off x="899592" y="6176337"/>
            <a:ext cx="7560840" cy="276999"/>
          </a:xfrm>
          <a:prstGeom prst="rect">
            <a:avLst/>
          </a:prstGeom>
          <a:noFill/>
        </p:spPr>
        <p:txBody>
          <a:bodyPr wrap="square" rtlCol="0">
            <a:spAutoFit/>
          </a:bodyPr>
          <a:lstStyle/>
          <a:p>
            <a:r>
              <a:rPr lang="en-US" altLang="zh-CN" dirty="0" smtClean="0"/>
              <a:t>Note: Alignment of reserved resources might be needed for multi-APs which can be easily achieved in AP coordination</a:t>
            </a:r>
            <a:endParaRPr lang="zh-CN" altLang="en-US" dirty="0"/>
          </a:p>
        </p:txBody>
      </p:sp>
      <p:sp>
        <p:nvSpPr>
          <p:cNvPr id="20" name="矩形 19"/>
          <p:cNvSpPr/>
          <p:nvPr/>
        </p:nvSpPr>
        <p:spPr>
          <a:xfrm>
            <a:off x="827584" y="2060848"/>
            <a:ext cx="3672408" cy="461665"/>
          </a:xfrm>
          <a:prstGeom prst="rect">
            <a:avLst/>
          </a:prstGeom>
        </p:spPr>
        <p:txBody>
          <a:bodyPr wrap="square">
            <a:spAutoFit/>
          </a:bodyPr>
          <a:lstStyle/>
          <a:p>
            <a:r>
              <a:rPr lang="en-US" altLang="zh-CN" dirty="0"/>
              <a:t>RR </a:t>
            </a:r>
            <a:r>
              <a:rPr lang="en-US" altLang="zh-CN" dirty="0" smtClean="0"/>
              <a:t>mode in yellow is set to </a:t>
            </a:r>
            <a:r>
              <a:rPr lang="en-US" altLang="zh-CN" i="1" dirty="0" smtClean="0"/>
              <a:t>low latency traffic </a:t>
            </a:r>
          </a:p>
          <a:p>
            <a:r>
              <a:rPr lang="en-US" altLang="zh-CN" dirty="0"/>
              <a:t>RR mode </a:t>
            </a:r>
            <a:r>
              <a:rPr lang="en-US" altLang="zh-CN" dirty="0" smtClean="0"/>
              <a:t>in green is set to </a:t>
            </a:r>
            <a:r>
              <a:rPr lang="en-US" altLang="zh-CN" i="1" dirty="0"/>
              <a:t>NS/EP traffic </a:t>
            </a:r>
            <a:endParaRPr lang="zh-CN" altLang="en-US" i="1" dirty="0"/>
          </a:p>
        </p:txBody>
      </p:sp>
      <p:sp>
        <p:nvSpPr>
          <p:cNvPr id="63" name="矩形 62"/>
          <p:cNvSpPr/>
          <p:nvPr/>
        </p:nvSpPr>
        <p:spPr>
          <a:xfrm>
            <a:off x="827584" y="3645024"/>
            <a:ext cx="2736304" cy="276999"/>
          </a:xfrm>
          <a:prstGeom prst="rect">
            <a:avLst/>
          </a:prstGeom>
        </p:spPr>
        <p:txBody>
          <a:bodyPr wrap="square">
            <a:spAutoFit/>
          </a:bodyPr>
          <a:lstStyle/>
          <a:p>
            <a:r>
              <a:rPr lang="en-US" altLang="zh-CN" dirty="0"/>
              <a:t>RR </a:t>
            </a:r>
            <a:r>
              <a:rPr lang="en-US" altLang="zh-CN" dirty="0" smtClean="0"/>
              <a:t>mode is set to </a:t>
            </a:r>
            <a:r>
              <a:rPr lang="en-US" altLang="zh-CN" i="1" dirty="0" smtClean="0"/>
              <a:t>AP-AP traffic</a:t>
            </a:r>
            <a:r>
              <a:rPr lang="en-US" altLang="zh-CN" dirty="0" smtClean="0"/>
              <a:t> </a:t>
            </a:r>
            <a:endParaRPr lang="zh-CN" altLang="en-US" dirty="0"/>
          </a:p>
        </p:txBody>
      </p:sp>
    </p:spTree>
    <p:extLst>
      <p:ext uri="{BB962C8B-B14F-4D97-AF65-F5344CB8AC3E}">
        <p14:creationId xmlns:p14="http://schemas.microsoft.com/office/powerpoint/2010/main" val="382719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711841"/>
            <a:ext cx="8352928" cy="4114800"/>
          </a:xfrm>
        </p:spPr>
        <p:txBody>
          <a:bodyPr/>
          <a:lstStyle/>
          <a:p>
            <a:pPr lvl="0"/>
            <a:r>
              <a:rPr lang="en-US" sz="1800" dirty="0" smtClean="0"/>
              <a:t>Resource reservation for P2P transmission</a:t>
            </a:r>
          </a:p>
          <a:p>
            <a:pPr marL="400050" lvl="1" indent="0">
              <a:buNone/>
            </a:pPr>
            <a:r>
              <a:rPr lang="en-US" altLang="zh-CN" sz="1800" b="0" dirty="0" smtClean="0"/>
              <a:t>Case 1</a:t>
            </a:r>
            <a:r>
              <a:rPr lang="zh-CN" altLang="en-US" sz="1800" b="0" dirty="0" smtClean="0"/>
              <a:t>：</a:t>
            </a:r>
            <a:r>
              <a:rPr lang="en-US" altLang="zh-CN" sz="1800" b="0" dirty="0" smtClean="0"/>
              <a:t>P2P transmission with high priority and latency requirement</a:t>
            </a:r>
          </a:p>
          <a:p>
            <a:pPr lvl="1"/>
            <a:r>
              <a:rPr lang="en-US" sz="1400" b="0" dirty="0" smtClean="0"/>
              <a:t>P2P </a:t>
            </a:r>
            <a:r>
              <a:rPr lang="en-US" altLang="zh-CN" sz="1400" b="0" dirty="0" smtClean="0"/>
              <a:t>transmission protected period is setup </a:t>
            </a:r>
            <a:r>
              <a:rPr lang="en-US" altLang="zh-CN" sz="1400" dirty="0" smtClean="0"/>
              <a:t>to improve P2P latency performance</a:t>
            </a:r>
          </a:p>
          <a:p>
            <a:pPr lvl="1"/>
            <a:r>
              <a:rPr lang="en-US" sz="1400" b="0" dirty="0" smtClean="0"/>
              <a:t>RR mode is set to </a:t>
            </a:r>
            <a:r>
              <a:rPr lang="en-US" sz="1400" b="0" i="1" dirty="0" smtClean="0"/>
              <a:t>P2P priority access</a:t>
            </a:r>
            <a:endParaRPr lang="en-US" sz="1400" b="0" i="1" dirty="0"/>
          </a:p>
          <a:p>
            <a:pPr marL="400050" lvl="1" indent="0">
              <a:buNone/>
            </a:pPr>
            <a:r>
              <a:rPr lang="en-US" altLang="zh-CN" sz="1800" b="0" dirty="0"/>
              <a:t>Case 2</a:t>
            </a:r>
            <a:r>
              <a:rPr lang="zh-CN" altLang="en-US" sz="1800" b="0" dirty="0"/>
              <a:t>：</a:t>
            </a:r>
            <a:r>
              <a:rPr lang="en-US" altLang="zh-CN" sz="1800" b="0" dirty="0"/>
              <a:t>P2P transmissions cause serious collision problem to AP-STA </a:t>
            </a:r>
            <a:r>
              <a:rPr lang="en-US" altLang="zh-CN" sz="1800" b="0" dirty="0" smtClean="0"/>
              <a:t>transmission</a:t>
            </a:r>
          </a:p>
          <a:p>
            <a:pPr lvl="1"/>
            <a:r>
              <a:rPr lang="en-US" altLang="zh-CN" sz="1400" dirty="0" smtClean="0"/>
              <a:t>P2P transmission period is setup that P2P PPDU is allowed to be sent within this period only.</a:t>
            </a:r>
          </a:p>
          <a:p>
            <a:pPr lvl="1"/>
            <a:r>
              <a:rPr lang="en-US" altLang="zh-CN" sz="1400" b="0" dirty="0" smtClean="0"/>
              <a:t>RR mode is set to </a:t>
            </a:r>
            <a:r>
              <a:rPr lang="en-US" altLang="zh-CN" sz="1400" b="0" i="1" dirty="0" smtClean="0"/>
              <a:t>P2P restricted access</a:t>
            </a:r>
            <a:r>
              <a:rPr lang="en-US" altLang="zh-CN" sz="1400" b="0" dirty="0" smtClean="0"/>
              <a:t>.</a:t>
            </a:r>
            <a:endParaRPr lang="en-US" altLang="zh-CN" sz="1400" b="0" dirty="0"/>
          </a:p>
          <a:p>
            <a:pPr lvl="0"/>
            <a:endParaRPr lang="en-US" sz="1800" b="0" dirty="0" smtClean="0"/>
          </a:p>
          <a:p>
            <a:pPr lvl="0"/>
            <a:endParaRPr lang="en-US" sz="1800" b="0" dirty="0"/>
          </a:p>
          <a:p>
            <a:pPr lvl="0"/>
            <a:endParaRPr lang="en-US" sz="1800" b="0" dirty="0" smtClean="0"/>
          </a:p>
          <a:p>
            <a:pPr lvl="0"/>
            <a:endParaRPr lang="en-US" sz="1800" b="0" dirty="0" smtClean="0"/>
          </a:p>
        </p:txBody>
      </p:sp>
      <p:sp>
        <p:nvSpPr>
          <p:cNvPr id="2" name="Title 1"/>
          <p:cNvSpPr>
            <a:spLocks noGrp="1"/>
          </p:cNvSpPr>
          <p:nvPr>
            <p:ph type="title"/>
          </p:nvPr>
        </p:nvSpPr>
        <p:spPr>
          <a:xfrm>
            <a:off x="696913" y="634008"/>
            <a:ext cx="7772400" cy="1066800"/>
          </a:xfrm>
        </p:spPr>
        <p:txBody>
          <a:bodyPr/>
          <a:lstStyle/>
          <a:p>
            <a:r>
              <a:rPr lang="en-US" altLang="zh-CN" dirty="0"/>
              <a:t>Application </a:t>
            </a:r>
            <a:r>
              <a:rPr lang="en-US" altLang="zh-CN" dirty="0" smtClean="0"/>
              <a:t>Examples (cont.)</a:t>
            </a:r>
            <a:endParaRPr lang="zh-CN" altLang="en-US" dirty="0"/>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a:t>Slide </a:t>
            </a:r>
            <a:fld id="{6D24465E-2B0A-4D96-BA39-EC98956D452B}" type="slidenum">
              <a:rPr lang="en-GB" altLang="en-US" smtClean="0"/>
              <a:pPr>
                <a:defRPr/>
              </a:pPr>
              <a:t>8</a:t>
            </a:fld>
            <a:endParaRPr lang="en-GB" altLang="en-US"/>
          </a:p>
        </p:txBody>
      </p:sp>
      <p:sp>
        <p:nvSpPr>
          <p:cNvPr id="7" name="日期占位符 6"/>
          <p:cNvSpPr>
            <a:spLocks noGrp="1"/>
          </p:cNvSpPr>
          <p:nvPr>
            <p:ph type="dt" sz="half" idx="10"/>
          </p:nvPr>
        </p:nvSpPr>
        <p:spPr>
          <a:xfrm>
            <a:off x="696913" y="332601"/>
            <a:ext cx="1579600" cy="276999"/>
          </a:xfrm>
        </p:spPr>
        <p:txBody>
          <a:bodyPr/>
          <a:lstStyle/>
          <a:p>
            <a:pPr>
              <a:defRPr/>
            </a:pPr>
            <a:r>
              <a:rPr lang="en-US" altLang="zh-CN" dirty="0"/>
              <a:t>September 2020</a:t>
            </a:r>
            <a:endParaRPr lang="en-GB" altLang="en-US" dirty="0"/>
          </a:p>
        </p:txBody>
      </p:sp>
      <p:grpSp>
        <p:nvGrpSpPr>
          <p:cNvPr id="6" name="组合 5"/>
          <p:cNvGrpSpPr/>
          <p:nvPr/>
        </p:nvGrpSpPr>
        <p:grpSpPr>
          <a:xfrm>
            <a:off x="1691680" y="4293096"/>
            <a:ext cx="5256584" cy="432048"/>
            <a:chOff x="1043608" y="2564904"/>
            <a:chExt cx="7128792" cy="648072"/>
          </a:xfrm>
        </p:grpSpPr>
        <p:cxnSp>
          <p:nvCxnSpPr>
            <p:cNvPr id="8" name="直接连接符 7"/>
            <p:cNvCxnSpPr/>
            <p:nvPr/>
          </p:nvCxnSpPr>
          <p:spPr bwMode="auto">
            <a:xfrm>
              <a:off x="1043608" y="3212976"/>
              <a:ext cx="7128792"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1" name="直接连接符 10"/>
            <p:cNvCxnSpPr/>
            <p:nvPr/>
          </p:nvCxnSpPr>
          <p:spPr bwMode="auto">
            <a:xfrm>
              <a:off x="1115616" y="2564904"/>
              <a:ext cx="0" cy="648072"/>
            </a:xfrm>
            <a:prstGeom prst="line">
              <a:avLst/>
            </a:prstGeom>
            <a:solidFill>
              <a:schemeClr val="accent1"/>
            </a:solidFill>
            <a:ln w="76200" cap="flat" cmpd="sng" algn="ctr">
              <a:solidFill>
                <a:schemeClr val="tx1"/>
              </a:solidFill>
              <a:prstDash val="solid"/>
              <a:round/>
              <a:headEnd type="none" w="sm" len="sm"/>
              <a:tailEnd type="none" w="sm" len="sm"/>
            </a:ln>
            <a:effectLst/>
          </p:spPr>
        </p:cxnSp>
        <p:cxnSp>
          <p:nvCxnSpPr>
            <p:cNvPr id="12" name="直接连接符 11"/>
            <p:cNvCxnSpPr/>
            <p:nvPr/>
          </p:nvCxnSpPr>
          <p:spPr bwMode="auto">
            <a:xfrm>
              <a:off x="4572000" y="2564904"/>
              <a:ext cx="0" cy="648072"/>
            </a:xfrm>
            <a:prstGeom prst="line">
              <a:avLst/>
            </a:prstGeom>
            <a:solidFill>
              <a:schemeClr val="accent1"/>
            </a:solidFill>
            <a:ln w="76200" cap="flat" cmpd="sng" algn="ctr">
              <a:solidFill>
                <a:schemeClr val="tx1"/>
              </a:solidFill>
              <a:prstDash val="solid"/>
              <a:round/>
              <a:headEnd type="none" w="sm" len="sm"/>
              <a:tailEnd type="none" w="sm" len="sm"/>
            </a:ln>
            <a:effectLst/>
          </p:spPr>
        </p:cxnSp>
        <p:cxnSp>
          <p:nvCxnSpPr>
            <p:cNvPr id="13" name="直接连接符 12"/>
            <p:cNvCxnSpPr/>
            <p:nvPr/>
          </p:nvCxnSpPr>
          <p:spPr bwMode="auto">
            <a:xfrm>
              <a:off x="7668344" y="2564904"/>
              <a:ext cx="0" cy="648072"/>
            </a:xfrm>
            <a:prstGeom prst="line">
              <a:avLst/>
            </a:prstGeom>
            <a:solidFill>
              <a:schemeClr val="accent1"/>
            </a:solidFill>
            <a:ln w="76200" cap="flat" cmpd="sng" algn="ctr">
              <a:solidFill>
                <a:schemeClr val="tx1"/>
              </a:solidFill>
              <a:prstDash val="solid"/>
              <a:round/>
              <a:headEnd type="none" w="sm" len="sm"/>
              <a:tailEnd type="none" w="sm" len="sm"/>
            </a:ln>
            <a:effectLst/>
          </p:spPr>
        </p:cxnSp>
        <p:sp>
          <p:nvSpPr>
            <p:cNvPr id="18" name="矩形 17"/>
            <p:cNvSpPr/>
            <p:nvPr/>
          </p:nvSpPr>
          <p:spPr bwMode="auto">
            <a:xfrm>
              <a:off x="1153716" y="2636912"/>
              <a:ext cx="1779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5" name="矩形 24"/>
            <p:cNvSpPr/>
            <p:nvPr/>
          </p:nvSpPr>
          <p:spPr bwMode="auto">
            <a:xfrm>
              <a:off x="4613528" y="2636912"/>
              <a:ext cx="177924" cy="576064"/>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sp>
        <p:nvSpPr>
          <p:cNvPr id="57" name="矩形 56"/>
          <p:cNvSpPr/>
          <p:nvPr/>
        </p:nvSpPr>
        <p:spPr>
          <a:xfrm>
            <a:off x="971600" y="5589240"/>
            <a:ext cx="5400600" cy="276999"/>
          </a:xfrm>
          <a:prstGeom prst="rect">
            <a:avLst/>
          </a:prstGeom>
        </p:spPr>
        <p:txBody>
          <a:bodyPr wrap="square">
            <a:spAutoFit/>
          </a:bodyPr>
          <a:lstStyle/>
          <a:p>
            <a:r>
              <a:rPr lang="en-US" altLang="zh-CN" dirty="0" smtClean="0"/>
              <a:t>Note that the exact value of Resource Reservation mode is TBD</a:t>
            </a:r>
            <a:endParaRPr lang="zh-CN" altLang="en-US" dirty="0"/>
          </a:p>
        </p:txBody>
      </p:sp>
    </p:spTree>
    <p:extLst>
      <p:ext uri="{BB962C8B-B14F-4D97-AF65-F5344CB8AC3E}">
        <p14:creationId xmlns:p14="http://schemas.microsoft.com/office/powerpoint/2010/main" val="433288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3" y="634008"/>
            <a:ext cx="7772400" cy="1066800"/>
          </a:xfrm>
        </p:spPr>
        <p:txBody>
          <a:bodyPr/>
          <a:lstStyle/>
          <a:p>
            <a:r>
              <a:rPr lang="en-US" altLang="zh-CN" dirty="0" smtClean="0"/>
              <a:t>Influence on regular traffics</a:t>
            </a:r>
            <a:endParaRPr lang="zh-CN" altLang="en-US" dirty="0"/>
          </a:p>
        </p:txBody>
      </p:sp>
      <p:sp>
        <p:nvSpPr>
          <p:cNvPr id="3" name="Content Placeholder 2"/>
          <p:cNvSpPr>
            <a:spLocks noGrp="1"/>
          </p:cNvSpPr>
          <p:nvPr>
            <p:ph idx="1"/>
          </p:nvPr>
        </p:nvSpPr>
        <p:spPr>
          <a:xfrm>
            <a:off x="611560" y="1707568"/>
            <a:ext cx="7920880" cy="4745768"/>
          </a:xfrm>
        </p:spPr>
        <p:txBody>
          <a:bodyPr/>
          <a:lstStyle/>
          <a:p>
            <a:pPr lvl="0"/>
            <a:r>
              <a:rPr lang="en-US" altLang="zh-CN" dirty="0"/>
              <a:t>E</a:t>
            </a:r>
            <a:r>
              <a:rPr lang="en-US" dirty="0" smtClean="0"/>
              <a:t>fficiency of regular traffics would be degraded because the channel is even more congested</a:t>
            </a:r>
            <a:endParaRPr lang="en-US" sz="1800" dirty="0" smtClean="0"/>
          </a:p>
          <a:p>
            <a:pPr lvl="1"/>
            <a:r>
              <a:rPr lang="en-US" sz="1600" dirty="0" smtClean="0"/>
              <a:t>The cost paid to support higher priority traffics can be reduced by dynamic setup and release.</a:t>
            </a:r>
          </a:p>
          <a:p>
            <a:pPr lvl="1"/>
            <a:r>
              <a:rPr lang="en-US" altLang="zh-CN" sz="1600" dirty="0"/>
              <a:t>In case of heavy congestion, it’s worthwhile to satisfy </a:t>
            </a:r>
            <a:r>
              <a:rPr lang="en-US" altLang="zh-CN" sz="1600" dirty="0" err="1"/>
              <a:t>QoS</a:t>
            </a:r>
            <a:r>
              <a:rPr lang="en-US" altLang="zh-CN" sz="1600" dirty="0"/>
              <a:t> of some traffic with minor cost</a:t>
            </a:r>
            <a:r>
              <a:rPr lang="en-US" altLang="zh-CN" sz="1600" dirty="0" smtClean="0"/>
              <a:t>.</a:t>
            </a:r>
            <a:endParaRPr lang="en-US" sz="1600" dirty="0" smtClean="0"/>
          </a:p>
          <a:p>
            <a:pPr lvl="1"/>
            <a:r>
              <a:rPr lang="en-US" sz="1600" dirty="0" smtClean="0"/>
              <a:t>The scheduling algorithm in AP should decide whether to setup</a:t>
            </a:r>
            <a:r>
              <a:rPr lang="en-US" sz="1600" dirty="0"/>
              <a:t>/</a:t>
            </a:r>
            <a:r>
              <a:rPr lang="en-US" sz="1600" dirty="0" smtClean="0"/>
              <a:t>release the resource reservation which is out of scope of 11be.</a:t>
            </a:r>
          </a:p>
          <a:p>
            <a:pPr lvl="0"/>
            <a:r>
              <a:rPr lang="en-US" sz="2000" dirty="0" smtClean="0"/>
              <a:t>Regular traffics may be allowed to be sent with a lower priority depending on the access mechanism adopted on reserved resources. For example</a:t>
            </a:r>
          </a:p>
          <a:p>
            <a:pPr lvl="1"/>
            <a:r>
              <a:rPr lang="en-US" sz="1600" u="sng" dirty="0" smtClean="0"/>
              <a:t>EDCA based access mechanism</a:t>
            </a:r>
            <a:r>
              <a:rPr lang="en-US" sz="1600" dirty="0" smtClean="0"/>
              <a:t>: regular traffics can access channel with a low-priority set of EDCA parameters(e.g. a large AIFSN and </a:t>
            </a:r>
            <a:r>
              <a:rPr lang="en-US" sz="1600" dirty="0" err="1" smtClean="0"/>
              <a:t>CWmin</a:t>
            </a:r>
            <a:r>
              <a:rPr lang="en-US" sz="1600" dirty="0" smtClean="0"/>
              <a:t>)</a:t>
            </a:r>
          </a:p>
          <a:p>
            <a:pPr lvl="1"/>
            <a:r>
              <a:rPr lang="en-US" sz="1600" u="sng" dirty="0" smtClean="0"/>
              <a:t>Trigger based access mechanism</a:t>
            </a:r>
            <a:r>
              <a:rPr lang="en-US" sz="1600" dirty="0" smtClean="0"/>
              <a:t>: regular traffics are scheduled by AP only if there is no low latency traffics to be sent.</a:t>
            </a:r>
            <a:endParaRPr lang="en-US" sz="1600" dirty="0"/>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a:t>Slide </a:t>
            </a:r>
            <a:fld id="{6D24465E-2B0A-4D96-BA39-EC98956D452B}" type="slidenum">
              <a:rPr lang="en-GB" altLang="en-US" smtClean="0"/>
              <a:pPr>
                <a:defRPr/>
              </a:pPr>
              <a:t>9</a:t>
            </a:fld>
            <a:endParaRPr lang="en-GB" altLang="en-US"/>
          </a:p>
        </p:txBody>
      </p:sp>
      <p:sp>
        <p:nvSpPr>
          <p:cNvPr id="7" name="日期占位符 6"/>
          <p:cNvSpPr>
            <a:spLocks noGrp="1"/>
          </p:cNvSpPr>
          <p:nvPr>
            <p:ph type="dt" sz="half" idx="10"/>
          </p:nvPr>
        </p:nvSpPr>
        <p:spPr>
          <a:xfrm>
            <a:off x="696913" y="332601"/>
            <a:ext cx="1579600" cy="276999"/>
          </a:xfrm>
        </p:spPr>
        <p:txBody>
          <a:bodyPr/>
          <a:lstStyle/>
          <a:p>
            <a:pPr>
              <a:defRPr/>
            </a:pPr>
            <a:r>
              <a:rPr lang="en-US" altLang="zh-CN" dirty="0"/>
              <a:t>September 2020</a:t>
            </a:r>
            <a:endParaRPr lang="en-GB" altLang="en-US" dirty="0"/>
          </a:p>
        </p:txBody>
      </p:sp>
    </p:spTree>
    <p:extLst>
      <p:ext uri="{BB962C8B-B14F-4D97-AF65-F5344CB8AC3E}">
        <p14:creationId xmlns:p14="http://schemas.microsoft.com/office/powerpoint/2010/main" val="3591195275"/>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172267</TotalTime>
  <Words>3367</Words>
  <Application>Microsoft Office PowerPoint</Application>
  <PresentationFormat>全屏显示(4:3)</PresentationFormat>
  <Paragraphs>539</Paragraphs>
  <Slides>27</Slides>
  <Notes>26</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27</vt:i4>
      </vt:variant>
    </vt:vector>
  </HeadingPairs>
  <TitlesOfParts>
    <vt:vector size="34" baseType="lpstr">
      <vt:lpstr>宋体</vt:lpstr>
      <vt:lpstr>Arial</vt:lpstr>
      <vt:lpstr>Calibri</vt:lpstr>
      <vt:lpstr>Cambria Math</vt:lpstr>
      <vt:lpstr>Times New Roman</vt:lpstr>
      <vt:lpstr>Wingdings</vt:lpstr>
      <vt:lpstr>802-11-Submission</vt:lpstr>
      <vt:lpstr>Access mechanisms to meet the requirements of low latency traffics</vt:lpstr>
      <vt:lpstr>Introduction</vt:lpstr>
      <vt:lpstr>Challenges for low latency traffic</vt:lpstr>
      <vt:lpstr>Component mechanisms for low latency traffic transmission</vt:lpstr>
      <vt:lpstr>Basic IDEAs</vt:lpstr>
      <vt:lpstr>Illustrations and Notes</vt:lpstr>
      <vt:lpstr>Application Examples</vt:lpstr>
      <vt:lpstr>Application Examples (cont.)</vt:lpstr>
      <vt:lpstr>Influence on regular traffics</vt:lpstr>
      <vt:lpstr>Coexistence with Pre-EHT STAs</vt:lpstr>
      <vt:lpstr>Support of Non-periodic Burst Traffic</vt:lpstr>
      <vt:lpstr>Influence on standard work</vt:lpstr>
      <vt:lpstr>Summary</vt:lpstr>
      <vt:lpstr>Straw Poll 1 </vt:lpstr>
      <vt:lpstr>Straw Poll 2 </vt:lpstr>
      <vt:lpstr>References</vt:lpstr>
      <vt:lpstr>Backup</vt:lpstr>
      <vt:lpstr>Definition of Delays in slide 2</vt:lpstr>
      <vt:lpstr>Discussion on Low latency features in 11be</vt:lpstr>
      <vt:lpstr>Data cursor for simulations results of access latency under EDCA</vt:lpstr>
      <vt:lpstr>Discussion of protected access period</vt:lpstr>
      <vt:lpstr>Influence on other links in case of ML</vt:lpstr>
      <vt:lpstr>Alignment of reserved resources for M-AP</vt:lpstr>
      <vt:lpstr>Quiet element for resource reservation</vt:lpstr>
      <vt:lpstr>Example design of resource reservation element</vt:lpstr>
      <vt:lpstr>Example design of resource reservation element (2)</vt:lpstr>
      <vt:lpstr>Example Values of Resource Reservation Mode</vt:lpstr>
    </vt:vector>
  </TitlesOfParts>
  <Company>Huawei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Multi-AP Basic Coordination set</dc:title>
  <dc:creator>Oren Kedem</dc:creator>
  <cp:keywords>CTPClassification=CTP_NT</cp:keywords>
  <cp:lastModifiedBy>Yangbo (Boyce, 2012 NT Lab)</cp:lastModifiedBy>
  <cp:revision>2429</cp:revision>
  <cp:lastPrinted>1998-02-10T13:28:06Z</cp:lastPrinted>
  <dcterms:created xsi:type="dcterms:W3CDTF">2004-12-02T14:01:45Z</dcterms:created>
  <dcterms:modified xsi:type="dcterms:W3CDTF">2020-10-19T10:47:50Z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TitusGUID">
    <vt:lpwstr>7abeee2e-a05f-479f-88d0-1deda3a82e9c</vt:lpwstr>
  </property>
  <property fmtid="{D5CDD505-2E9C-101B-9397-08002B2CF9AE}" pid="4" name="CTP_TimeStamp">
    <vt:lpwstr>2020-01-16 08:38:35Z</vt:lpwstr>
  </property>
  <property fmtid="{D5CDD505-2E9C-101B-9397-08002B2CF9AE}" pid="5" name="CTP_BU">
    <vt:lpwstr>NA</vt:lpwstr>
  </property>
  <property fmtid="{D5CDD505-2E9C-101B-9397-08002B2CF9AE}" pid="6" name="CTP_IDSID">
    <vt:lpwstr>NA</vt:lpwstr>
  </property>
  <property fmtid="{D5CDD505-2E9C-101B-9397-08002B2CF9AE}" pid="7" name="CTP_WWID">
    <vt:lpwstr>NA</vt:lpwstr>
  </property>
  <property fmtid="{D5CDD505-2E9C-101B-9397-08002B2CF9AE}" pid="8" name="CTPClassification">
    <vt:lpwstr>CTP_NT</vt:lpwstr>
  </property>
  <property fmtid="{D5CDD505-2E9C-101B-9397-08002B2CF9AE}" pid="9" name="_2015_ms_pID_725343">
    <vt:lpwstr>(3)kb08grTO2H9sEnB++Y4YIxMD+KHXAEGv68nOv2hoO6HrUT4vVR4pleNa2Aq9ZqIZ28zy2/5R
34CFFG06ASbU9FfNBZle+AOtTZrT9RrGoV/BBm826zLxdYC3fgo+Dh/571UmX0LQVZShHtdG
M026sugaSLb4+Yq2noBcoKz1PijhH4tfFcdI0xJt44OCkCsUMUsYnnCjKiBCwq3N7K4hkoLx
lO3gGaI7/aS1/rf4Fm</vt:lpwstr>
  </property>
  <property fmtid="{D5CDD505-2E9C-101B-9397-08002B2CF9AE}" pid="10" name="_2015_ms_pID_7253431">
    <vt:lpwstr>rFlGEyvWfnelutnxtHjoWUJQdXjedq/98KphwdHVMAQQOKIrQbAeWX
Zrv9/D6rHmQWl0qGXtAZrpNVbujXtlSdbtVw4KC3HOZSW0372qCn8wBAIZt2Vxa0GFAhYH8K
qWfpG8e0UJwdirdCTjGI4hKolLJ0UjAglcmLmfUGkrHEo4yTphk9485pXiUNx35lodK3oq7a
65GTcXZGu4zCq6yPtXJK7S24YVr27/Ke/ELe</vt:lpwstr>
  </property>
  <property fmtid="{D5CDD505-2E9C-101B-9397-08002B2CF9AE}" pid="11" name="_2015_ms_pID_7253432">
    <vt:lpwstr>yUtIh2cjYXHqD+mnXAXXuTU=</vt:lpwstr>
  </property>
  <property fmtid="{D5CDD505-2E9C-101B-9397-08002B2CF9AE}" pid="12" name="_readonly">
    <vt:lpwstr/>
  </property>
  <property fmtid="{D5CDD505-2E9C-101B-9397-08002B2CF9AE}" pid="13" name="_change">
    <vt:lpwstr/>
  </property>
  <property fmtid="{D5CDD505-2E9C-101B-9397-08002B2CF9AE}" pid="14" name="_full-control">
    <vt:lpwstr/>
  </property>
  <property fmtid="{D5CDD505-2E9C-101B-9397-08002B2CF9AE}" pid="15" name="sflag">
    <vt:lpwstr>1602229389</vt:lpwstr>
  </property>
</Properties>
</file>