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1" r:id="rId2"/>
    <p:sldId id="370" r:id="rId3"/>
    <p:sldId id="372" r:id="rId4"/>
    <p:sldId id="367" r:id="rId5"/>
    <p:sldId id="385" r:id="rId6"/>
    <p:sldId id="383" r:id="rId7"/>
    <p:sldId id="384" r:id="rId8"/>
    <p:sldId id="360" r:id="rId9"/>
    <p:sldId id="386" r:id="rId10"/>
    <p:sldId id="387" r:id="rId11"/>
    <p:sldId id="381" r:id="rId12"/>
    <p:sldId id="392" r:id="rId13"/>
    <p:sldId id="346" r:id="rId14"/>
    <p:sldId id="380" r:id="rId15"/>
    <p:sldId id="371" r:id="rId16"/>
    <p:sldId id="382" r:id="rId17"/>
    <p:sldId id="389" r:id="rId18"/>
    <p:sldId id="388" r:id="rId19"/>
    <p:sldId id="390" r:id="rId20"/>
    <p:sldId id="391" r:id="rId21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79008" autoAdjust="0"/>
  </p:normalViewPr>
  <p:slideViewPr>
    <p:cSldViewPr>
      <p:cViewPr>
        <p:scale>
          <a:sx n="75" d="100"/>
          <a:sy n="75" d="100"/>
        </p:scale>
        <p:origin x="1764" y="35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-1344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3656"/>
            <a:ext cx="8127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80010" y="9612313"/>
            <a:ext cx="130965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=""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=""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=""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17931"/>
            <a:ext cx="8127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381496" y="9615488"/>
            <a:ext cx="17732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=""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=""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=""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=""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81272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smtClean="0"/>
              <a:t>August 2020</a:t>
            </a:r>
            <a:endParaRPr lang="en-GB" altLang="en-US" sz="1400" dirty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802.11-20/xxxr0</a:t>
            </a:r>
            <a:endParaRPr lang="en-GB" altLang="en-US" sz="1400"/>
          </a:p>
        </p:txBody>
      </p:sp>
      <p:sp>
        <p:nvSpPr>
          <p:cNvPr id="16388" name="Rectangle 3">
            <a:extLst>
              <a:ext uri="{FF2B5EF4-FFF2-40B4-BE49-F238E27FC236}">
                <a16:creationId xmlns=""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=""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381496" y="9615488"/>
            <a:ext cx="177324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Boyce Yangbo Huawei</a:t>
            </a:r>
            <a:endParaRPr lang="en-GB" altLang="en-US" dirty="0"/>
          </a:p>
        </p:txBody>
      </p:sp>
      <p:sp>
        <p:nvSpPr>
          <p:cNvPr id="16390" name="Rectangle 7">
            <a:extLst>
              <a:ext uri="{FF2B5EF4-FFF2-40B4-BE49-F238E27FC236}">
                <a16:creationId xmlns=""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=""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=""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79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01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801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57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31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4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94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304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35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607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39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August 2020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a-DK" smtClean="0"/>
              <a:t>Boyce Yangbo Huawei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1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696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802.11-20/xxxr0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1350" y="117931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Boyce Yangbo Huawei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87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</a:t>
            </a:r>
            <a:r>
              <a:rPr lang="en-US" altLang="zh-CN" dirty="0" err="1" smtClean="0"/>
              <a:t>oyce</a:t>
            </a:r>
            <a:r>
              <a:rPr lang="en-US" altLang="zh-CN" dirty="0" smtClean="0"/>
              <a:t> Yangbo</a:t>
            </a:r>
            <a:r>
              <a:rPr lang="en-GB" dirty="0" smtClean="0"/>
              <a:t>, Huawei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2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8655" y="6475413"/>
            <a:ext cx="14552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B</a:t>
            </a:r>
            <a:r>
              <a:rPr lang="en-US" altLang="zh-CN" dirty="0" err="1" smtClean="0"/>
              <a:t>oyce</a:t>
            </a:r>
            <a:r>
              <a:rPr lang="en-US" altLang="zh-CN" dirty="0" smtClean="0"/>
              <a:t> Yangbo</a:t>
            </a:r>
            <a:r>
              <a:rPr lang="en-GB" dirty="0" smtClean="0"/>
              <a:t>, Huawei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204" y="331014"/>
            <a:ext cx="3359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</a:t>
            </a:r>
            <a:r>
              <a:rPr lang="en-GB" altLang="en-US" sz="1800" b="1" dirty="0" smtClean="0"/>
              <a:t>802.11-20-</a:t>
            </a:r>
            <a:r>
              <a:rPr lang="en-US" altLang="zh-CN" sz="1800" b="1" dirty="0" err="1" smtClean="0"/>
              <a:t>xxxx</a:t>
            </a:r>
            <a:r>
              <a:rPr lang="en-GB" altLang="en-US" sz="1800" b="1" dirty="0" smtClean="0"/>
              <a:t>/r0</a:t>
            </a:r>
            <a:endParaRPr lang="en-GB" altLang="en-US" sz="1800" b="1" dirty="0"/>
          </a:p>
        </p:txBody>
      </p:sp>
      <p:sp>
        <p:nvSpPr>
          <p:cNvPr id="1032" name="Line 8">
            <a:extLst>
              <a:ext uri="{FF2B5EF4-FFF2-40B4-BE49-F238E27FC236}">
                <a16:creationId xmlns=""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=""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13" y="6475413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=""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=""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4632" cy="1066800"/>
          </a:xfrm>
          <a:noFill/>
        </p:spPr>
        <p:txBody>
          <a:bodyPr/>
          <a:lstStyle/>
          <a:p>
            <a:r>
              <a:rPr lang="en-US" altLang="zh-CN" dirty="0"/>
              <a:t>Access mechanisms to meet the </a:t>
            </a:r>
            <a:r>
              <a:rPr lang="en-US" altLang="zh-CN" dirty="0" smtClean="0"/>
              <a:t>requirements </a:t>
            </a:r>
            <a:r>
              <a:rPr lang="en-US" altLang="zh-CN" dirty="0"/>
              <a:t>of low latency </a:t>
            </a:r>
            <a:r>
              <a:rPr lang="en-US" altLang="zh-CN" dirty="0" smtClean="0"/>
              <a:t>traffics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=""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97136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</a:t>
            </a:r>
            <a:r>
              <a:rPr lang="en-GB" altLang="en-US" sz="2000" b="0" dirty="0" smtClean="0"/>
              <a:t>2020-08-31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=""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graphicFrame>
        <p:nvGraphicFramePr>
          <p:cNvPr id="9" name="Table"/>
          <p:cNvGraphicFramePr/>
          <p:nvPr>
            <p:extLst>
              <p:ext uri="{D42A27DB-BD31-4B8C-83A1-F6EECF244321}">
                <p14:modId xmlns:p14="http://schemas.microsoft.com/office/powerpoint/2010/main" val="1383113534"/>
              </p:ext>
            </p:extLst>
          </p:nvPr>
        </p:nvGraphicFramePr>
        <p:xfrm>
          <a:off x="792695" y="2952138"/>
          <a:ext cx="7558608" cy="2465795"/>
        </p:xfrm>
        <a:graphic>
          <a:graphicData uri="http://schemas.openxmlformats.org/drawingml/2006/table">
            <a:tbl>
              <a:tblPr firstRow="1" bandRow="1"/>
              <a:tblGrid>
                <a:gridCol w="1797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2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18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31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Name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Affiliations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latin typeface="+mj-lt"/>
                        </a:rPr>
                        <a:t>Address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altLang="zh-CN" sz="1400" b="1" dirty="0" smtClean="0">
                          <a:latin typeface="+mj-lt"/>
                        </a:rPr>
                        <a:t>E</a:t>
                      </a:r>
                      <a:r>
                        <a:rPr sz="1400" b="1" dirty="0" smtClean="0">
                          <a:latin typeface="+mj-lt"/>
                        </a:rPr>
                        <a:t>mail</a:t>
                      </a:r>
                      <a:endParaRPr sz="1400" b="1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Boyce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Bo Yang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Huawei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>
                      <a:solidFill>
                        <a:srgbClr val="535353"/>
                      </a:solidFill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 yangbo59@huawei.com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254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Lily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Yunping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Lyu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 smtClean="0">
                          <a:latin typeface="+mj-lt"/>
                        </a:rPr>
                        <a:t> lvyunping@huawei.com</a:t>
                      </a:r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Wayne Wei </a:t>
                      </a:r>
                      <a:r>
                        <a:rPr lang="en-US" altLang="zh-CN" sz="1400" dirty="0" err="1" smtClean="0"/>
                        <a:t>Qiu</a:t>
                      </a:r>
                      <a:endParaRPr lang="zh-CN" altLang="en-US" sz="1400" dirty="0"/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Nanjing, China</a:t>
                      </a: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wayne.qiuwei@huawei.com</a:t>
                      </a:r>
                      <a:endParaRPr lang="zh-CN" altLang="en-US" sz="14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159">
                <a:tc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R="0" marT="0" marB="0" anchor="ctr" horzOverflow="overflow">
                    <a:lnL w="254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sz="1400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535353"/>
                      </a:solidFill>
                    </a:lnR>
                    <a:lnT w="12700" cap="flat" cmpd="sng" algn="ctr">
                      <a:solidFill>
                        <a:srgbClr val="5353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53535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August 2020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3400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35560"/>
            <a:ext cx="8280920" cy="4745768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smtClean="0"/>
              <a:t>resource reservation mechanism is proposed to improve delay performance in heavy congestion cases.</a:t>
            </a:r>
          </a:p>
          <a:p>
            <a:pPr lvl="1"/>
            <a:r>
              <a:rPr lang="en-US" sz="1600" dirty="0"/>
              <a:t>Reservation of resources </a:t>
            </a:r>
            <a:r>
              <a:rPr lang="en-US" sz="1600" dirty="0" smtClean="0"/>
              <a:t>can </a:t>
            </a:r>
            <a:r>
              <a:rPr lang="en-US" sz="1600" dirty="0"/>
              <a:t>be announced using a </a:t>
            </a:r>
            <a:r>
              <a:rPr lang="en-US" sz="1600" dirty="0" smtClean="0"/>
              <a:t>resource reservation </a:t>
            </a:r>
            <a:r>
              <a:rPr lang="en-US" sz="1600" dirty="0"/>
              <a:t>element in Beacon or Probe Response </a:t>
            </a:r>
            <a:r>
              <a:rPr lang="en-US" sz="1600" dirty="0" smtClean="0"/>
              <a:t>frames</a:t>
            </a:r>
          </a:p>
          <a:p>
            <a:pPr lvl="1"/>
            <a:r>
              <a:rPr lang="en-US" sz="1600" dirty="0" smtClean="0"/>
              <a:t>The resource reservation mechanism supports transmission of m</a:t>
            </a:r>
            <a:r>
              <a:rPr lang="en-US" altLang="zh-CN" sz="1600" dirty="0" smtClean="0"/>
              <a:t>ultiple </a:t>
            </a:r>
            <a:r>
              <a:rPr lang="en-US" altLang="zh-CN" sz="1600" dirty="0"/>
              <a:t>low-latency traffics with different delay </a:t>
            </a:r>
            <a:r>
              <a:rPr lang="en-US" altLang="zh-CN" sz="1600" dirty="0" smtClean="0"/>
              <a:t>requirements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ny</a:t>
            </a:r>
            <a:r>
              <a:rPr lang="en-US" sz="1600" dirty="0" smtClean="0"/>
              <a:t> </a:t>
            </a:r>
            <a:r>
              <a:rPr lang="en-US" sz="1600" dirty="0" smtClean="0"/>
              <a:t>access </a:t>
            </a:r>
            <a:r>
              <a:rPr lang="en-US" sz="1600" dirty="0" smtClean="0"/>
              <a:t>mechanism is </a:t>
            </a:r>
            <a:r>
              <a:rPr lang="en-US" sz="1600" dirty="0" smtClean="0"/>
              <a:t>supported </a:t>
            </a:r>
            <a:r>
              <a:rPr lang="en-US" sz="1600" dirty="0" smtClean="0"/>
              <a:t>on</a:t>
            </a:r>
            <a:r>
              <a:rPr lang="en-US" sz="1600" dirty="0" smtClean="0"/>
              <a:t> </a:t>
            </a:r>
            <a:r>
              <a:rPr lang="en-US" sz="1600" dirty="0" smtClean="0"/>
              <a:t>reserved </a:t>
            </a:r>
            <a:r>
              <a:rPr lang="en-US" sz="1600" dirty="0" smtClean="0"/>
              <a:t>resources.</a:t>
            </a:r>
            <a:endParaRPr lang="en-US" sz="1600" dirty="0" smtClean="0"/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nfluence on regular </a:t>
            </a:r>
            <a:r>
              <a:rPr lang="en-US" sz="1600" dirty="0" smtClean="0"/>
              <a:t>traffics is </a:t>
            </a:r>
            <a:r>
              <a:rPr lang="en-US" sz="1600" dirty="0" smtClean="0"/>
              <a:t>very little and can be </a:t>
            </a:r>
            <a:r>
              <a:rPr lang="en-US" sz="1600" dirty="0" smtClean="0"/>
              <a:t>reduced </a:t>
            </a:r>
            <a:r>
              <a:rPr lang="en-US" sz="1600" dirty="0" smtClean="0"/>
              <a:t>by dynamic setup and release</a:t>
            </a:r>
          </a:p>
          <a:p>
            <a:pPr lvl="1"/>
            <a:r>
              <a:rPr lang="en-US" sz="1600" dirty="0" smtClean="0"/>
              <a:t>Latency performance would not be </a:t>
            </a:r>
            <a:r>
              <a:rPr lang="en-US" sz="1600" dirty="0" smtClean="0"/>
              <a:t>degraded </a:t>
            </a:r>
            <a:r>
              <a:rPr lang="en-US" sz="1600" dirty="0" smtClean="0"/>
              <a:t>with the existence of pre-EHT STAs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35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Straw </a:t>
            </a:r>
            <a:r>
              <a:rPr lang="en-US" altLang="zh-CN" dirty="0" smtClean="0"/>
              <a:t>Poll 1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057400"/>
            <a:ext cx="7772400" cy="4114800"/>
          </a:xfrm>
        </p:spPr>
        <p:txBody>
          <a:bodyPr/>
          <a:lstStyle/>
          <a:p>
            <a:r>
              <a:rPr lang="en-US" altLang="zh-CN" sz="2000" dirty="0" smtClean="0"/>
              <a:t>Do you agree that 11be introduces a resource reservation mechanism allowing only specified traffic being sent on reserved resources.</a:t>
            </a:r>
          </a:p>
          <a:p>
            <a:r>
              <a:rPr lang="en-US" altLang="zh-CN" sz="2000" dirty="0" smtClean="0"/>
              <a:t>Note:</a:t>
            </a:r>
          </a:p>
          <a:p>
            <a:pPr lvl="1"/>
            <a:r>
              <a:rPr lang="en-US" altLang="zh-CN" sz="1600" dirty="0" smtClean="0"/>
              <a:t>The </a:t>
            </a:r>
            <a:r>
              <a:rPr lang="en-US" altLang="zh-CN" sz="1600" dirty="0" smtClean="0"/>
              <a:t>resource reservation can be setup and released </a:t>
            </a:r>
            <a:r>
              <a:rPr lang="en-US" altLang="zh-CN" sz="1600" dirty="0" smtClean="0"/>
              <a:t>dynamically using a </a:t>
            </a:r>
            <a:r>
              <a:rPr lang="en-US" altLang="zh-CN" sz="1600" dirty="0"/>
              <a:t>new element in Beacon or Probe Response frames.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48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Straw </a:t>
            </a:r>
            <a:r>
              <a:rPr lang="en-US" altLang="zh-CN" dirty="0" smtClean="0"/>
              <a:t>Poll </a:t>
            </a:r>
            <a:r>
              <a:rPr lang="en-US" altLang="zh-CN" dirty="0" smtClean="0"/>
              <a:t>2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2057400"/>
            <a:ext cx="7772400" cy="4114800"/>
          </a:xfrm>
        </p:spPr>
        <p:txBody>
          <a:bodyPr/>
          <a:lstStyle/>
          <a:p>
            <a:r>
              <a:rPr lang="en-US" altLang="zh-CN" sz="2000" dirty="0" smtClean="0"/>
              <a:t>Do you agree that 11be introduces a resource reservation </a:t>
            </a:r>
            <a:r>
              <a:rPr lang="en-US" altLang="zh-CN" sz="2000" dirty="0" smtClean="0"/>
              <a:t>element including the following information.</a:t>
            </a:r>
          </a:p>
          <a:p>
            <a:pPr lvl="1"/>
            <a:r>
              <a:rPr lang="en-US" altLang="zh-CN" sz="1600" dirty="0" smtClean="0"/>
              <a:t>Type of traffics allowed to be sent on reserved resources</a:t>
            </a:r>
          </a:p>
          <a:p>
            <a:pPr lvl="1"/>
            <a:r>
              <a:rPr lang="en-US" altLang="zh-CN" sz="1600" dirty="0" smtClean="0"/>
              <a:t>Resource reservation period</a:t>
            </a:r>
          </a:p>
          <a:p>
            <a:pPr lvl="1"/>
            <a:r>
              <a:rPr lang="en-US" altLang="zh-CN" sz="1600" dirty="0" smtClean="0"/>
              <a:t>Resource reservation offset</a:t>
            </a:r>
          </a:p>
          <a:p>
            <a:pPr lvl="1"/>
            <a:r>
              <a:rPr lang="en-US" altLang="zh-CN" sz="1600" dirty="0" smtClean="0"/>
              <a:t>Resource reservation interval</a:t>
            </a:r>
          </a:p>
          <a:p>
            <a:pPr lvl="1"/>
            <a:r>
              <a:rPr lang="en-US" altLang="zh-CN" sz="1600" dirty="0" smtClean="0"/>
              <a:t>Resource reservation duration</a:t>
            </a:r>
            <a:endParaRPr lang="en-US" altLang="zh-CN" sz="1600" dirty="0" smtClean="0"/>
          </a:p>
          <a:p>
            <a:r>
              <a:rPr lang="en-US" altLang="zh-CN" sz="2000" dirty="0" smtClean="0"/>
              <a:t>Note:</a:t>
            </a:r>
          </a:p>
          <a:p>
            <a:pPr lvl="1"/>
            <a:r>
              <a:rPr lang="en-US" altLang="zh-CN" sz="1600" dirty="0" smtClean="0"/>
              <a:t>The description/identification of traffics allowed to be sent on reserved resources is TBD.</a:t>
            </a:r>
            <a:endParaRPr lang="en-US" altLang="zh-CN" sz="1600" dirty="0" smtClean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81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812994"/>
            <a:ext cx="8712968" cy="4114800"/>
          </a:xfrm>
        </p:spPr>
        <p:txBody>
          <a:bodyPr/>
          <a:lstStyle/>
          <a:p>
            <a:r>
              <a:rPr lang="en-US" sz="1600" dirty="0" smtClean="0"/>
              <a:t>[1] 11-20-0566-59-00be-compendium-of-straw-polls-and-potential-changes-to-the-specification-framework-document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2] 11-20-0566-59-00be-compendium-of-straw-polls-and-potential-changes-to-the-specification-framework-document</a:t>
            </a:r>
          </a:p>
          <a:p>
            <a:r>
              <a:rPr lang="en-US" sz="1600" dirty="0" smtClean="0"/>
              <a:t>[3] 11-20-0418-03-00be-low-latency-service-in-802-11be</a:t>
            </a:r>
          </a:p>
          <a:p>
            <a:r>
              <a:rPr lang="en-US" sz="1600" dirty="0"/>
              <a:t>[4] </a:t>
            </a:r>
            <a:r>
              <a:rPr lang="en-US" sz="1600" dirty="0" smtClean="0"/>
              <a:t>11-20-1006-01-00be-new-methods-to-meet-low-latency-requirements</a:t>
            </a:r>
          </a:p>
          <a:p>
            <a:r>
              <a:rPr lang="en-US" sz="1600" dirty="0"/>
              <a:t>[5] 11-20-1067-00-00be-traffic-indication-of-latency-sensitive-application</a:t>
            </a:r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40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2708920"/>
            <a:ext cx="7772400" cy="583605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475413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84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Definition of Delays in slide 2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556792"/>
            <a:ext cx="8208912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</a:pPr>
            <a:r>
              <a:rPr lang="en-US" altLang="zh-CN" sz="2000" b="1" dirty="0" smtClean="0"/>
              <a:t>Buffer Delay (</a:t>
            </a:r>
            <a:r>
              <a:rPr lang="en-US" altLang="zh-CN" sz="2000" b="1" dirty="0"/>
              <a:t>MSDU </a:t>
            </a:r>
            <a:r>
              <a:rPr lang="en-US" altLang="zh-CN" sz="2000" b="1" dirty="0" smtClean="0"/>
              <a:t>based)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Buffer delay is measured from the time the MSDU is passed to MAC until the point at which the corresponding MPDU/trigger starts EDCA access (i.e. set </a:t>
            </a:r>
            <a:r>
              <a:rPr lang="en-US" altLang="zh-CN" sz="1600" dirty="0" err="1" smtClean="0"/>
              <a:t>backoff</a:t>
            </a:r>
            <a:r>
              <a:rPr lang="en-US" altLang="zh-CN" sz="1600" dirty="0" smtClean="0"/>
              <a:t> counter).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Buffer delay consist of the time in DDR waiting for scheduling, scheduling time, the time waiting in AC queue</a:t>
            </a:r>
          </a:p>
          <a:p>
            <a:pPr lvl="1">
              <a:spcAft>
                <a:spcPts val="450"/>
              </a:spcAft>
            </a:pPr>
            <a:r>
              <a:rPr lang="en-US" altLang="zh-CN" sz="2000" b="1" dirty="0" smtClean="0"/>
              <a:t>Channel </a:t>
            </a:r>
            <a:r>
              <a:rPr lang="en-US" altLang="zh-CN" sz="2000" b="1" dirty="0"/>
              <a:t>access </a:t>
            </a:r>
            <a:r>
              <a:rPr lang="en-US" altLang="zh-CN" sz="2000" b="1" dirty="0" smtClean="0"/>
              <a:t>delay(</a:t>
            </a:r>
            <a:r>
              <a:rPr lang="en-US" altLang="zh-CN" sz="2000" b="1" dirty="0"/>
              <a:t>MPDU </a:t>
            </a:r>
            <a:r>
              <a:rPr lang="en-US" altLang="zh-CN" sz="2000" b="1" dirty="0" smtClean="0"/>
              <a:t>based)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/>
              <a:t>Channel access delay is measured from the time the EDCAF begins CSMA/CS access until the actual frame transmission start time.</a:t>
            </a:r>
            <a:endParaRPr lang="en-US" altLang="zh-CN" sz="1600" dirty="0"/>
          </a:p>
          <a:p>
            <a:pPr lvl="1">
              <a:spcAft>
                <a:spcPts val="450"/>
              </a:spcAft>
            </a:pPr>
            <a:r>
              <a:rPr lang="en-US" altLang="zh-CN" sz="2000" b="1" dirty="0"/>
              <a:t>Retransmission </a:t>
            </a:r>
            <a:r>
              <a:rPr lang="en-US" altLang="zh-CN" sz="2000" b="1" dirty="0" smtClean="0"/>
              <a:t>delay(</a:t>
            </a:r>
            <a:r>
              <a:rPr lang="en-US" altLang="zh-CN" sz="2000" b="1" dirty="0"/>
              <a:t>MPDU based</a:t>
            </a:r>
            <a:r>
              <a:rPr lang="en-US" altLang="zh-CN" sz="2000" b="1" dirty="0" smtClean="0"/>
              <a:t>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/>
              <a:t>Retransmission delay depends on the scheduling algorithm in AP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/>
              <a:t>Retransmission delay is approximately the sum of retransmission scheduling delay and channel access delay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8258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68" y="901824"/>
            <a:ext cx="8206680" cy="582960"/>
          </a:xfrm>
        </p:spPr>
        <p:txBody>
          <a:bodyPr/>
          <a:lstStyle/>
          <a:p>
            <a:r>
              <a:rPr lang="en-US" altLang="zh-CN" dirty="0" smtClean="0"/>
              <a:t>Discussion on Low latency features in 11be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901" y="1772816"/>
            <a:ext cx="7770813" cy="475252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standard (i.e. 11be) can provide not any guaranteed </a:t>
            </a:r>
            <a:r>
              <a:rPr lang="en-US" altLang="zh-CN" sz="2000" dirty="0" err="1" smtClean="0"/>
              <a:t>QoS</a:t>
            </a:r>
            <a:r>
              <a:rPr lang="en-US" altLang="zh-CN" sz="2000" dirty="0" smtClean="0"/>
              <a:t> of Low latency traffic but a supportive mechanism</a:t>
            </a:r>
            <a:r>
              <a:rPr lang="en-US" altLang="zh-CN" b="1" dirty="0" smtClean="0">
                <a:ea typeface="+mn-ea"/>
                <a:cs typeface="+mn-cs"/>
              </a:rPr>
              <a:t>. 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+mn-ea"/>
                <a:cs typeface="+mn-cs"/>
              </a:rPr>
              <a:t>The implementation specific algorithms are responsible for the </a:t>
            </a:r>
            <a:r>
              <a:rPr lang="en-US" altLang="zh-CN" sz="1600" dirty="0" err="1" smtClean="0">
                <a:ea typeface="+mn-ea"/>
                <a:cs typeface="+mn-cs"/>
              </a:rPr>
              <a:t>QoS</a:t>
            </a:r>
            <a:r>
              <a:rPr lang="en-US" altLang="zh-CN" sz="1600" dirty="0" smtClean="0">
                <a:ea typeface="+mn-ea"/>
                <a:cs typeface="+mn-cs"/>
              </a:rPr>
              <a:t> performance which seems to be extremely difficult, if not impossible, under current EDCA channel access mechanism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Guaranteed access delay is not a deterministic delay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but a high probabilistic  delay.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+mn-ea"/>
                <a:cs typeface="+mn-cs"/>
              </a:rPr>
              <a:t>The numerical delay bound guaranteed by an AP is a implementation related parameter, which depends on the scheduling algorithms adopted.</a:t>
            </a:r>
          </a:p>
          <a:p>
            <a:pPr lvl="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ea typeface="+mn-ea"/>
                <a:cs typeface="+mn-cs"/>
              </a:rPr>
              <a:t>For example, an AP may provide access delay up bound 10ms with 90% and 50ms with 99.9%</a:t>
            </a:r>
          </a:p>
          <a:p>
            <a:pPr lvl="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ea typeface="+mn-ea"/>
                <a:cs typeface="+mn-cs"/>
              </a:rPr>
              <a:t>Note that: the description is related to reliability as well. Since reliability is also related to MCS selection, ARQ, TX power adaptation, </a:t>
            </a:r>
            <a:r>
              <a:rPr lang="en-US" altLang="zh-CN" sz="1200" dirty="0" err="1" smtClean="0">
                <a:ea typeface="+mn-ea"/>
                <a:cs typeface="+mn-cs"/>
              </a:rPr>
              <a:t>etc</a:t>
            </a:r>
            <a:r>
              <a:rPr lang="en-US" altLang="zh-CN" sz="1200" dirty="0" smtClean="0">
                <a:ea typeface="+mn-ea"/>
                <a:cs typeface="+mn-cs"/>
              </a:rPr>
              <a:t>, we should focus on delay of a single access.</a:t>
            </a:r>
            <a:endParaRPr lang="en-US" altLang="zh-CN" sz="1200" dirty="0">
              <a:ea typeface="+mn-ea"/>
              <a:cs typeface="+mn-cs"/>
            </a:endParaRP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86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data cursor for simulations results on access latency under EDCA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26176"/>
              </p:ext>
            </p:extLst>
          </p:nvPr>
        </p:nvGraphicFramePr>
        <p:xfrm>
          <a:off x="4860032" y="2492896"/>
          <a:ext cx="4032448" cy="317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104123"/>
                <a:gridCol w="1056117"/>
                <a:gridCol w="1152128"/>
              </a:tblGrid>
              <a:tr h="432048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10%ile (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1%ile (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0.1%ile (</a:t>
                      </a:r>
                      <a:r>
                        <a:rPr lang="en-US" altLang="zh-CN" sz="1400" dirty="0" err="1" smtClean="0"/>
                        <a:t>ms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1-10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12.56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25.41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41.64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2-20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14.54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31.85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50.58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3-30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17.29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30.04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56.55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4-40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20.59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43.26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66.56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5-50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26.57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54.93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84.07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6-60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34.7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70.68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106.5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7-70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44.9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91.39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136.3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8-80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58.45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117.4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176.1</a:t>
                      </a:r>
                      <a:endParaRPr lang="zh-CN" altLang="en-US" sz="1400" dirty="0"/>
                    </a:p>
                  </a:txBody>
                  <a:tcPr/>
                </a:tc>
              </a:tr>
              <a:tr h="25728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9-90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74.96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151.1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226.5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48880"/>
            <a:ext cx="4320480" cy="284676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3568" y="522920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 that: access delay shown here only count low latency traffic.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1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Discussion of resource reservation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251520" y="1556792"/>
            <a:ext cx="8208912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450"/>
              </a:spcAft>
            </a:pPr>
            <a:r>
              <a:rPr lang="en-US" altLang="zh-CN" sz="2000" b="1" dirty="0" smtClean="0"/>
              <a:t>Resources reserved for specified STA or specified Traffic?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QoS</a:t>
            </a:r>
            <a:r>
              <a:rPr lang="en-US" altLang="zh-CN" sz="1600" dirty="0" smtClean="0"/>
              <a:t> mechanisms should be designed based on traffics not devices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If a STA has more than one type of traffic, it’s not right to let a low priority traffic (e.g. downloading) have same </a:t>
            </a:r>
            <a:r>
              <a:rPr lang="en-US" altLang="zh-CN" sz="1400" dirty="0" err="1" smtClean="0"/>
              <a:t>QoS</a:t>
            </a:r>
            <a:r>
              <a:rPr lang="en-US" altLang="zh-CN" sz="1400" dirty="0" smtClean="0"/>
              <a:t> as high priority traffic (e.g. online game)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Very limited types of traffics vs variable number of STAs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A STA has at least one type of traffic, so the number of types is smaller than that of STAs. The notification procedure would be simpler and less cost.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For STAs having more than one priority access traffics (different delay requirements), it is very difficult to use device based resource reservation to handle this.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For example, a STA has 2 traffics whose access delay requirements are 20ms and 100ms respectively. Both traffics need 1ms to transmit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The STA needs 2 different reserved resources which is actually traffic based.</a:t>
            </a:r>
          </a:p>
          <a:p>
            <a:pPr marL="900000" lvl="2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For non-periodic traffics, statistic multiplexing can be used for traffic based resource reservation to improve channel efficiency. </a:t>
            </a:r>
          </a:p>
          <a:p>
            <a:pPr marL="1357200" lvl="3" indent="-1800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Periodic </a:t>
            </a:r>
            <a:r>
              <a:rPr lang="en-US" altLang="zh-CN" sz="1400" dirty="0"/>
              <a:t>resource reservation can be setup based on concurrency rate of </a:t>
            </a:r>
            <a:r>
              <a:rPr lang="en-US" altLang="zh-CN" sz="1400" dirty="0" smtClean="0"/>
              <a:t>the specified traffic over all STAs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749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360974"/>
            <a:ext cx="7772400" cy="1411841"/>
          </a:xfrm>
        </p:spPr>
        <p:txBody>
          <a:bodyPr/>
          <a:lstStyle/>
          <a:p>
            <a:r>
              <a:rPr lang="en-US" altLang="zh-CN" dirty="0" smtClean="0"/>
              <a:t>Alignment of reserved resources for M-AP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537604" y="4018187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>
            <a:off x="6260028" y="4018187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697435" y="4043610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560519" y="4043610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635896" y="4365104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3635896" y="3797403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>
            <a:off x="3671780" y="3450486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5394204" y="3450486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3697435" y="3489032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560519" y="3489032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420000" y="4043610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283448" y="4043610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420000" y="3489032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6283084" y="3489032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3563888" y="6008165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直接连接符 51"/>
          <p:cNvCxnSpPr/>
          <p:nvPr/>
        </p:nvCxnSpPr>
        <p:spPr bwMode="auto">
          <a:xfrm>
            <a:off x="3563888" y="5504109"/>
            <a:ext cx="32403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>
            <a:off x="3599772" y="5157192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>
            <a:off x="5322196" y="5157192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5" name="矩形 44"/>
          <p:cNvSpPr/>
          <p:nvPr/>
        </p:nvSpPr>
        <p:spPr bwMode="auto">
          <a:xfrm>
            <a:off x="3758847" y="5195738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4612406" y="5195738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5498579" y="5195738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371188" y="5195738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" name="直接连接符 52"/>
          <p:cNvCxnSpPr/>
          <p:nvPr/>
        </p:nvCxnSpPr>
        <p:spPr bwMode="auto">
          <a:xfrm>
            <a:off x="3726954" y="5670773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4" name="直接连接符 53"/>
          <p:cNvCxnSpPr/>
          <p:nvPr/>
        </p:nvCxnSpPr>
        <p:spPr bwMode="auto">
          <a:xfrm>
            <a:off x="5479529" y="5670773"/>
            <a:ext cx="0" cy="34691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矩形 54"/>
          <p:cNvSpPr/>
          <p:nvPr/>
        </p:nvSpPr>
        <p:spPr bwMode="auto">
          <a:xfrm>
            <a:off x="3758847" y="5699794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4668651" y="5699794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5511422" y="5699794"/>
            <a:ext cx="340651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6384031" y="5699794"/>
            <a:ext cx="348209" cy="30837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7584" y="155679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Hidden node problem would be very serious in case of AP-AP communication. Resource reservation can be used to mute STAs during AP-AP transmission. In this case, the reserved resources need to be aligned between 2 or more BSS. The TBTTs of multiple AP can be set as follows to avoid Beacon collisions.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15816" y="3522494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AP1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2915816" y="4058468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AP2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2987824" y="5229200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AP1</a:t>
            </a:r>
            <a:endParaRPr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2987824" y="5714652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AP2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1619672" y="373851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Option 1</a:t>
            </a:r>
            <a:endParaRPr lang="zh-CN" altLang="en-US" sz="1600" dirty="0"/>
          </a:p>
        </p:txBody>
      </p:sp>
      <p:sp>
        <p:nvSpPr>
          <p:cNvPr id="63" name="文本框 62"/>
          <p:cNvSpPr txBox="1"/>
          <p:nvPr/>
        </p:nvSpPr>
        <p:spPr>
          <a:xfrm>
            <a:off x="1619672" y="53600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Option 2</a:t>
            </a:r>
            <a:endParaRPr lang="zh-CN" altLang="en-US" sz="1600" dirty="0"/>
          </a:p>
        </p:txBody>
      </p:sp>
      <p:cxnSp>
        <p:nvCxnSpPr>
          <p:cNvPr id="65" name="直接箭头连接符 64"/>
          <p:cNvCxnSpPr>
            <a:endCxn id="23" idx="3"/>
          </p:cNvCxnSpPr>
          <p:nvPr/>
        </p:nvCxnSpPr>
        <p:spPr bwMode="auto">
          <a:xfrm flipH="1">
            <a:off x="6631293" y="3522494"/>
            <a:ext cx="532995" cy="1207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6" name="文本框 65"/>
          <p:cNvSpPr txBox="1"/>
          <p:nvPr/>
        </p:nvSpPr>
        <p:spPr>
          <a:xfrm>
            <a:off x="7308304" y="323446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Reserved Resources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2627784" y="309044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Beacon</a:t>
            </a:r>
            <a:endParaRPr lang="zh-CN" altLang="en-US" dirty="0"/>
          </a:p>
        </p:txBody>
      </p:sp>
      <p:cxnSp>
        <p:nvCxnSpPr>
          <p:cNvPr id="68" name="直接箭头连接符 67"/>
          <p:cNvCxnSpPr/>
          <p:nvPr/>
        </p:nvCxnSpPr>
        <p:spPr bwMode="auto">
          <a:xfrm>
            <a:off x="3203848" y="3306470"/>
            <a:ext cx="360040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6" name="矩形 75"/>
          <p:cNvSpPr/>
          <p:nvPr/>
        </p:nvSpPr>
        <p:spPr>
          <a:xfrm>
            <a:off x="2195736" y="6237312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Note that: the exact strategy adopted by AP is implementation dependent.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0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75252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Latency is critical important for some traffics.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NS/EP service is agreed to be supported in 11be which requires guaranteed transmission even in worst cases[1].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Emerging services like online gaming, </a:t>
            </a:r>
            <a:r>
              <a:rPr lang="en-US" altLang="zh-CN" sz="1600" dirty="0" err="1" smtClean="0"/>
              <a:t>realtime</a:t>
            </a:r>
            <a:r>
              <a:rPr lang="en-US" altLang="zh-CN" sz="1600" dirty="0" smtClean="0"/>
              <a:t> video, </a:t>
            </a:r>
            <a:r>
              <a:rPr lang="en-US" altLang="zh-CN" sz="1600" dirty="0"/>
              <a:t>industrial </a:t>
            </a:r>
            <a:r>
              <a:rPr lang="en-US" altLang="zh-CN" sz="1600" dirty="0" smtClean="0"/>
              <a:t>automation are also sensitive to latency[2]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 one-hop WLAN systems, latency is mainly consist of </a:t>
            </a:r>
            <a:r>
              <a:rPr lang="en-US" altLang="zh-CN" sz="2000" dirty="0" smtClean="0"/>
              <a:t>buffer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delay, channel access delay, retransmission delay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buffer</a:t>
            </a:r>
            <a:r>
              <a:rPr lang="en-US" altLang="zh-CN" sz="1600" dirty="0" smtClean="0"/>
              <a:t> </a:t>
            </a:r>
            <a:r>
              <a:rPr lang="en-US" altLang="zh-CN" sz="1600" dirty="0" smtClean="0"/>
              <a:t>delay is highly related to the rate gap between backhaul and WLAN air links, which can be greatly alleviated by high throughput feature in 11be.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u="sng" dirty="0" smtClean="0"/>
              <a:t>Channel access delay </a:t>
            </a:r>
            <a:r>
              <a:rPr lang="en-US" altLang="zh-CN" sz="1600" dirty="0" smtClean="0"/>
              <a:t>is challenging for </a:t>
            </a:r>
            <a:r>
              <a:rPr lang="en-US" altLang="zh-CN" sz="1600" dirty="0" err="1" smtClean="0"/>
              <a:t>realtime</a:t>
            </a:r>
            <a:r>
              <a:rPr lang="en-US" altLang="zh-CN" sz="1600" dirty="0" smtClean="0"/>
              <a:t> applications in some cases, and requires some new mechanisms in 11be.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Retransmission delay is also highly related to channel access delay.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This contribution provides a resource reservation method offering a access ‘window’ to improve access delay performance.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</a:t>
            </a:r>
            <a:r>
              <a:rPr lang="en-US" altLang="zh-CN" smtClean="0"/>
              <a:t>oyce Yangbo</a:t>
            </a:r>
            <a:r>
              <a:rPr lang="en-GB" smtClean="0"/>
              <a:t>, Huawei</a:t>
            </a:r>
            <a:endParaRPr lang="en-GB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188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784976" cy="1411841"/>
          </a:xfrm>
        </p:spPr>
        <p:txBody>
          <a:bodyPr/>
          <a:lstStyle/>
          <a:p>
            <a:r>
              <a:rPr lang="en-US" altLang="zh-CN" dirty="0" smtClean="0"/>
              <a:t>Quiet</a:t>
            </a:r>
            <a:r>
              <a:rPr lang="zh-CN" altLang="en-US" dirty="0"/>
              <a:t> </a:t>
            </a:r>
            <a:r>
              <a:rPr lang="en-US" altLang="zh-CN" dirty="0" smtClean="0"/>
              <a:t>element for resource reservation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76107"/>
            <a:ext cx="6496050" cy="733425"/>
          </a:xfrm>
          <a:prstGeom prst="rect">
            <a:avLst/>
          </a:prstGeom>
        </p:spPr>
      </p:pic>
      <p:cxnSp>
        <p:nvCxnSpPr>
          <p:cNvPr id="48" name="直接连接符 47"/>
          <p:cNvCxnSpPr/>
          <p:nvPr/>
        </p:nvCxnSpPr>
        <p:spPr bwMode="auto">
          <a:xfrm>
            <a:off x="2489970" y="3486408"/>
            <a:ext cx="4608512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接连接符 63"/>
          <p:cNvCxnSpPr/>
          <p:nvPr/>
        </p:nvCxnSpPr>
        <p:spPr bwMode="auto">
          <a:xfrm flipV="1">
            <a:off x="4696722" y="3110488"/>
            <a:ext cx="0" cy="38608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连接符 68"/>
          <p:cNvCxnSpPr/>
          <p:nvPr/>
        </p:nvCxnSpPr>
        <p:spPr bwMode="auto">
          <a:xfrm flipV="1">
            <a:off x="2804930" y="3110488"/>
            <a:ext cx="0" cy="38608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接连接符 69"/>
          <p:cNvCxnSpPr/>
          <p:nvPr/>
        </p:nvCxnSpPr>
        <p:spPr bwMode="auto">
          <a:xfrm flipV="1">
            <a:off x="6588514" y="3110488"/>
            <a:ext cx="0" cy="38608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矩形 73"/>
          <p:cNvSpPr/>
          <p:nvPr/>
        </p:nvSpPr>
        <p:spPr bwMode="auto">
          <a:xfrm>
            <a:off x="3157866" y="3140968"/>
            <a:ext cx="387280" cy="34544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5048350" y="3140968"/>
            <a:ext cx="387280" cy="34544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cxnSp>
        <p:nvCxnSpPr>
          <p:cNvPr id="78" name="直接箭头连接符 77"/>
          <p:cNvCxnSpPr/>
          <p:nvPr/>
        </p:nvCxnSpPr>
        <p:spPr bwMode="auto">
          <a:xfrm>
            <a:off x="3150742" y="3068960"/>
            <a:ext cx="36004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文本框 78"/>
          <p:cNvSpPr txBox="1"/>
          <p:nvPr/>
        </p:nvSpPr>
        <p:spPr>
          <a:xfrm>
            <a:off x="2417962" y="3501008"/>
            <a:ext cx="63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TBTT</a:t>
            </a:r>
            <a:endParaRPr lang="zh-CN" altLang="en-US" sz="1200" dirty="0"/>
          </a:p>
        </p:txBody>
      </p:sp>
      <p:sp>
        <p:nvSpPr>
          <p:cNvPr id="85" name="文本框 84"/>
          <p:cNvSpPr txBox="1"/>
          <p:nvPr/>
        </p:nvSpPr>
        <p:spPr>
          <a:xfrm>
            <a:off x="2922018" y="2708920"/>
            <a:ext cx="87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Duration</a:t>
            </a:r>
            <a:endParaRPr lang="zh-CN" altLang="en-US" sz="1200" dirty="0"/>
          </a:p>
        </p:txBody>
      </p:sp>
      <p:cxnSp>
        <p:nvCxnSpPr>
          <p:cNvPr id="86" name="直接箭头连接符 85"/>
          <p:cNvCxnSpPr/>
          <p:nvPr/>
        </p:nvCxnSpPr>
        <p:spPr bwMode="auto">
          <a:xfrm>
            <a:off x="4721900" y="3201928"/>
            <a:ext cx="30232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文本框 86"/>
          <p:cNvSpPr txBox="1"/>
          <p:nvPr/>
        </p:nvSpPr>
        <p:spPr>
          <a:xfrm>
            <a:off x="4578202" y="2852936"/>
            <a:ext cx="57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Offset</a:t>
            </a:r>
            <a:endParaRPr lang="zh-CN" altLang="en-US" sz="1200" dirty="0"/>
          </a:p>
        </p:txBody>
      </p:sp>
      <p:cxnSp>
        <p:nvCxnSpPr>
          <p:cNvPr id="93" name="直接箭头连接符 92"/>
          <p:cNvCxnSpPr/>
          <p:nvPr/>
        </p:nvCxnSpPr>
        <p:spPr bwMode="auto">
          <a:xfrm>
            <a:off x="3171950" y="3645024"/>
            <a:ext cx="18383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文本框 93"/>
          <p:cNvSpPr txBox="1"/>
          <p:nvPr/>
        </p:nvSpPr>
        <p:spPr>
          <a:xfrm>
            <a:off x="3426074" y="3645024"/>
            <a:ext cx="122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Period (=1)</a:t>
            </a:r>
            <a:endParaRPr lang="zh-CN" altLang="en-US" sz="1200" dirty="0"/>
          </a:p>
        </p:txBody>
      </p:sp>
      <p:cxnSp>
        <p:nvCxnSpPr>
          <p:cNvPr id="25" name="直接连接符 24"/>
          <p:cNvCxnSpPr/>
          <p:nvPr/>
        </p:nvCxnSpPr>
        <p:spPr bwMode="auto">
          <a:xfrm flipV="1">
            <a:off x="3150742" y="299695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5" name="直接连接符 94"/>
          <p:cNvCxnSpPr/>
          <p:nvPr/>
        </p:nvCxnSpPr>
        <p:spPr bwMode="auto">
          <a:xfrm flipV="1">
            <a:off x="3535165" y="299695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6" name="直接连接符 95"/>
          <p:cNvCxnSpPr/>
          <p:nvPr/>
        </p:nvCxnSpPr>
        <p:spPr bwMode="auto">
          <a:xfrm flipV="1">
            <a:off x="3171950" y="350100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7" name="直接连接符 96"/>
          <p:cNvCxnSpPr/>
          <p:nvPr/>
        </p:nvCxnSpPr>
        <p:spPr bwMode="auto">
          <a:xfrm flipV="1">
            <a:off x="5037490" y="350100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8" name="文本框 97"/>
          <p:cNvSpPr txBox="1"/>
          <p:nvPr/>
        </p:nvSpPr>
        <p:spPr>
          <a:xfrm>
            <a:off x="827584" y="39330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Multiple Quiet elements and one short resource reservation element can setup multiple reserved resources as follows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411760" y="4666259"/>
            <a:ext cx="3960440" cy="418925"/>
            <a:chOff x="2411760" y="4666259"/>
            <a:chExt cx="3528392" cy="346917"/>
          </a:xfrm>
        </p:grpSpPr>
        <p:cxnSp>
          <p:nvCxnSpPr>
            <p:cNvPr id="99" name="直接连接符 98"/>
            <p:cNvCxnSpPr/>
            <p:nvPr/>
          </p:nvCxnSpPr>
          <p:spPr bwMode="auto">
            <a:xfrm>
              <a:off x="2411760" y="5013176"/>
              <a:ext cx="352839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直接连接符 99"/>
            <p:cNvCxnSpPr/>
            <p:nvPr/>
          </p:nvCxnSpPr>
          <p:spPr bwMode="auto">
            <a:xfrm>
              <a:off x="2735676" y="4666259"/>
              <a:ext cx="0" cy="34691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1" name="直接连接符 100"/>
            <p:cNvCxnSpPr/>
            <p:nvPr/>
          </p:nvCxnSpPr>
          <p:spPr bwMode="auto">
            <a:xfrm>
              <a:off x="4458100" y="4666259"/>
              <a:ext cx="0" cy="34691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2" name="矩形 101"/>
            <p:cNvSpPr/>
            <p:nvPr/>
          </p:nvSpPr>
          <p:spPr bwMode="auto">
            <a:xfrm>
              <a:off x="2761331" y="4704805"/>
              <a:ext cx="340651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" name="矩形 102"/>
            <p:cNvSpPr/>
            <p:nvPr/>
          </p:nvSpPr>
          <p:spPr bwMode="auto">
            <a:xfrm>
              <a:off x="3624415" y="4704805"/>
              <a:ext cx="348209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矩形 103"/>
            <p:cNvSpPr/>
            <p:nvPr/>
          </p:nvSpPr>
          <p:spPr bwMode="auto">
            <a:xfrm>
              <a:off x="4483896" y="4704805"/>
              <a:ext cx="340651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矩形 104"/>
            <p:cNvSpPr/>
            <p:nvPr/>
          </p:nvSpPr>
          <p:spPr bwMode="auto">
            <a:xfrm>
              <a:off x="5346980" y="4704805"/>
              <a:ext cx="348209" cy="308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827584" y="54452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Note that: For scenarios with no pre-EHT STAs, one resource reservation element can setup</a:t>
            </a:r>
            <a:r>
              <a:rPr lang="en-US" altLang="zh-CN" sz="1600" dirty="0"/>
              <a:t> multiple reserved </a:t>
            </a:r>
            <a:r>
              <a:rPr lang="en-US" altLang="zh-CN" sz="1600" dirty="0" smtClean="0"/>
              <a:t>resources as well. </a:t>
            </a:r>
          </a:p>
        </p:txBody>
      </p:sp>
    </p:spTree>
    <p:extLst>
      <p:ext uri="{BB962C8B-B14F-4D97-AF65-F5344CB8AC3E}">
        <p14:creationId xmlns:p14="http://schemas.microsoft.com/office/powerpoint/2010/main" val="27427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Challenges for low latency traffic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3600450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Large access delay is even worse than packet failure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transmitter can retransmit failed packet with lower MCS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transmitter have nothing to do but wait, if it is unable to get access to the channel</a:t>
            </a:r>
          </a:p>
          <a:p>
            <a:pPr lvl="2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Note: collision contributes to large access delay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EDCA based mechanism has good delay performance in most cases. However</a:t>
            </a:r>
            <a:r>
              <a:rPr lang="en-US" altLang="zh-CN" sz="2000" dirty="0"/>
              <a:t>,</a:t>
            </a:r>
            <a:r>
              <a:rPr lang="en-US" altLang="zh-CN" sz="2000" dirty="0" smtClean="0"/>
              <a:t> in case of heavy congestion, access delay could be very large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3606568"/>
            <a:ext cx="4320480" cy="284676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87624" y="405732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Simulation setup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36253"/>
              </p:ext>
            </p:extLst>
          </p:nvPr>
        </p:nvGraphicFramePr>
        <p:xfrm>
          <a:off x="1115616" y="4483972"/>
          <a:ext cx="3240360" cy="175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1080120"/>
                <a:gridCol w="1080120"/>
              </a:tblGrid>
              <a:tr h="350668">
                <a:tc>
                  <a:txBody>
                    <a:bodyPr/>
                    <a:lstStyle/>
                    <a:p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Lowlatency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Regular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aseline="0" dirty="0" smtClean="0"/>
                        <a:t>User </a:t>
                      </a:r>
                      <a:r>
                        <a:rPr lang="en-US" altLang="zh-CN" sz="1200" baseline="0" dirty="0" err="1" smtClean="0"/>
                        <a:t>Num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n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10*n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EDAC para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VO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BE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PPDU</a:t>
                      </a:r>
                      <a:r>
                        <a:rPr lang="en-US" altLang="zh-CN" sz="1200" baseline="0" dirty="0" smtClean="0"/>
                        <a:t> Length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400us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4ms</a:t>
                      </a:r>
                      <a:endParaRPr lang="zh-CN" altLang="en-US" sz="1200" i="1" dirty="0"/>
                    </a:p>
                  </a:txBody>
                  <a:tcPr/>
                </a:tc>
              </a:tr>
              <a:tr h="3506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Retran</a:t>
                      </a:r>
                      <a:r>
                        <a:rPr lang="en-US" altLang="zh-CN" sz="1200" dirty="0" smtClean="0"/>
                        <a:t> delay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300us</a:t>
                      </a:r>
                      <a:endParaRPr lang="zh-CN" alt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i="1" dirty="0" smtClean="0"/>
                        <a:t>300us</a:t>
                      </a:r>
                      <a:endParaRPr lang="zh-CN" altLang="en-US" sz="12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2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764704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Component mechanisms for low latency traffic transmission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1" y="1930198"/>
            <a:ext cx="8226515" cy="4114800"/>
          </a:xfrm>
        </p:spPr>
        <p:txBody>
          <a:bodyPr/>
          <a:lstStyle/>
          <a:p>
            <a:pPr lvl="0"/>
            <a:r>
              <a:rPr lang="en-US" sz="2000" dirty="0"/>
              <a:t>D</a:t>
            </a:r>
            <a:r>
              <a:rPr lang="en-US" sz="2000" dirty="0" smtClean="0"/>
              <a:t>escription </a:t>
            </a:r>
            <a:r>
              <a:rPr lang="en-US" sz="2000" dirty="0" smtClean="0"/>
              <a:t>of </a:t>
            </a:r>
            <a:r>
              <a:rPr lang="en-US" sz="2000" dirty="0" smtClean="0"/>
              <a:t>low latency traffic</a:t>
            </a:r>
            <a:endParaRPr lang="en-US" sz="2000" dirty="0" smtClean="0"/>
          </a:p>
          <a:p>
            <a:pPr lvl="1"/>
            <a:r>
              <a:rPr lang="en-US" sz="1600" b="0" dirty="0" smtClean="0"/>
              <a:t>How to differentiate </a:t>
            </a:r>
            <a:r>
              <a:rPr lang="en-US" sz="1600" dirty="0" smtClean="0"/>
              <a:t>low latency </a:t>
            </a:r>
            <a:r>
              <a:rPr lang="en-US" sz="1600" b="0" dirty="0" smtClean="0"/>
              <a:t>traffics from regular traffics (new TID mapping?)</a:t>
            </a:r>
          </a:p>
          <a:p>
            <a:pPr lvl="1"/>
            <a:r>
              <a:rPr lang="en-US" sz="1600" dirty="0" smtClean="0"/>
              <a:t>How to label traffic requirements by means of access priority(TSPEC, new AC?)</a:t>
            </a:r>
            <a:endParaRPr lang="en-US" sz="1600" b="0" dirty="0" smtClean="0"/>
          </a:p>
          <a:p>
            <a:r>
              <a:rPr lang="en-US" sz="2000" dirty="0" smtClean="0"/>
              <a:t>Notification of priority access </a:t>
            </a:r>
            <a:r>
              <a:rPr lang="en-US" altLang="zh-CN" sz="2000" dirty="0" smtClean="0"/>
              <a:t>by non-AP STA</a:t>
            </a:r>
          </a:p>
          <a:p>
            <a:pPr lvl="1"/>
            <a:r>
              <a:rPr lang="en-US" altLang="zh-CN" sz="1600" b="0" dirty="0" smtClean="0"/>
              <a:t>non-AP STA need a mechanism to notify AP of the start or end of uplink time sensitive traffics</a:t>
            </a:r>
          </a:p>
          <a:p>
            <a:pPr>
              <a:buFont typeface="Cambria Math" panose="02040503050406030204" pitchFamily="18" charset="0"/>
              <a:buChar char="⇒"/>
            </a:pPr>
            <a:r>
              <a:rPr lang="en-US" sz="2000" dirty="0" smtClean="0"/>
              <a:t>Access </a:t>
            </a:r>
            <a:r>
              <a:rPr lang="en-US" sz="2000" dirty="0"/>
              <a:t>m</a:t>
            </a:r>
            <a:r>
              <a:rPr lang="en-US" sz="2000" dirty="0" smtClean="0"/>
              <a:t>echanisms to meet the requirements of low latency traffics</a:t>
            </a:r>
          </a:p>
          <a:p>
            <a:pPr lvl="1"/>
            <a:r>
              <a:rPr lang="en-US" sz="1600" b="0" dirty="0" smtClean="0"/>
              <a:t>How to improve the access mechanism.</a:t>
            </a:r>
          </a:p>
          <a:p>
            <a:pPr lvl="1"/>
            <a:r>
              <a:rPr lang="en-US" sz="1600" b="0" dirty="0" smtClean="0"/>
              <a:t>Requirements:</a:t>
            </a:r>
          </a:p>
          <a:p>
            <a:pPr lvl="2"/>
            <a:r>
              <a:rPr lang="en-US" sz="1400" dirty="0" smtClean="0"/>
              <a:t>Worst case performance improvement</a:t>
            </a:r>
          </a:p>
          <a:p>
            <a:pPr lvl="2"/>
            <a:r>
              <a:rPr lang="en-US" sz="1400" b="0" dirty="0" smtClean="0"/>
              <a:t>Almost guaranteed</a:t>
            </a:r>
            <a:r>
              <a:rPr lang="en-US" sz="1400" dirty="0" smtClean="0"/>
              <a:t> maximum access delay</a:t>
            </a:r>
          </a:p>
          <a:p>
            <a:pPr lvl="2"/>
            <a:r>
              <a:rPr lang="en-US" sz="1400" dirty="0" smtClean="0"/>
              <a:t>Little influence on regular traffic </a:t>
            </a:r>
          </a:p>
          <a:p>
            <a:pPr lvl="2"/>
            <a:r>
              <a:rPr lang="en-US" sz="1400" dirty="0" smtClean="0"/>
              <a:t>Little changes for S</a:t>
            </a:r>
            <a:r>
              <a:rPr lang="en-US" altLang="zh-CN" sz="1400" dirty="0" smtClean="0"/>
              <a:t>TAs not supporting low latency traffics</a:t>
            </a:r>
            <a:endParaRPr lang="en-US" sz="14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3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901824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Basic IDEAs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700808"/>
            <a:ext cx="7952555" cy="475252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 case of heavy congestion, AP should be able to assign some dedicated resources for critical communications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An </a:t>
            </a:r>
            <a:r>
              <a:rPr lang="en-US" altLang="zh-CN" sz="1600" dirty="0" smtClean="0"/>
              <a:t>dedicated resource is an time-frequency resource where none but some specified traffic is allowed to transmit.</a:t>
            </a:r>
          </a:p>
          <a:p>
            <a:pPr marL="342900" lvl="1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a typeface="+mn-ea"/>
                <a:cs typeface="+mn-cs"/>
              </a:rPr>
              <a:t>Reservation </a:t>
            </a:r>
            <a:r>
              <a:rPr lang="en-US" altLang="zh-CN" b="1" dirty="0">
                <a:ea typeface="+mn-ea"/>
                <a:cs typeface="+mn-cs"/>
              </a:rPr>
              <a:t>of </a:t>
            </a:r>
            <a:r>
              <a:rPr lang="en-US" altLang="zh-CN" b="1" dirty="0" smtClean="0">
                <a:ea typeface="+mn-ea"/>
                <a:cs typeface="+mn-cs"/>
              </a:rPr>
              <a:t>resources for some specified traffic can </a:t>
            </a:r>
            <a:r>
              <a:rPr lang="en-US" altLang="zh-CN" b="1" dirty="0">
                <a:ea typeface="+mn-ea"/>
                <a:cs typeface="+mn-cs"/>
              </a:rPr>
              <a:t>be </a:t>
            </a:r>
            <a:r>
              <a:rPr lang="en-US" altLang="zh-CN" b="1" dirty="0" smtClean="0">
                <a:ea typeface="+mn-ea"/>
                <a:cs typeface="+mn-cs"/>
              </a:rPr>
              <a:t>announced </a:t>
            </a:r>
            <a:r>
              <a:rPr lang="en-US" altLang="zh-CN" b="1" dirty="0">
                <a:ea typeface="+mn-ea"/>
                <a:cs typeface="+mn-cs"/>
              </a:rPr>
              <a:t>using a new element in </a:t>
            </a:r>
            <a:r>
              <a:rPr lang="en-US" altLang="zh-CN" b="1" dirty="0" smtClean="0">
                <a:ea typeface="+mn-ea"/>
                <a:cs typeface="+mn-cs"/>
              </a:rPr>
              <a:t>Beacon or Probe Response frames</a:t>
            </a:r>
            <a:endParaRPr lang="en-US" altLang="zh-CN" b="1" dirty="0">
              <a:ea typeface="+mn-ea"/>
              <a:cs typeface="+mn-cs"/>
            </a:endParaRP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STAs without the specified traffic shall not transmit on reserved resources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STAs with the specified traffic are allowed to transmit on reserved resources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Transmissions of any PPDU but those containing the specified traffic shall complete before the start of reserved resources.</a:t>
            </a:r>
          </a:p>
          <a:p>
            <a:pPr marL="342900" lvl="1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ea typeface="+mn-ea"/>
                <a:cs typeface="+mn-cs"/>
              </a:rPr>
              <a:t>This would create a much less congested </a:t>
            </a:r>
            <a:r>
              <a:rPr lang="en-US" altLang="zh-CN" b="1" dirty="0" smtClean="0">
                <a:ea typeface="+mn-ea"/>
                <a:cs typeface="+mn-cs"/>
              </a:rPr>
              <a:t>channel access </a:t>
            </a:r>
            <a:r>
              <a:rPr lang="en-US" altLang="zh-CN" b="1" dirty="0">
                <a:ea typeface="+mn-ea"/>
                <a:cs typeface="+mn-cs"/>
              </a:rPr>
              <a:t>window for critical </a:t>
            </a:r>
            <a:r>
              <a:rPr lang="en-US" altLang="zh-CN" b="1" dirty="0" smtClean="0">
                <a:ea typeface="+mn-ea"/>
                <a:cs typeface="+mn-cs"/>
              </a:rPr>
              <a:t>communications</a:t>
            </a:r>
            <a:r>
              <a:rPr lang="en-US" altLang="zh-CN" b="1" dirty="0">
                <a:ea typeface="+mn-ea"/>
                <a:cs typeface="+mn-cs"/>
              </a:rPr>
              <a:t>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09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901824"/>
            <a:ext cx="7772400" cy="582960"/>
          </a:xfrm>
        </p:spPr>
        <p:txBody>
          <a:bodyPr/>
          <a:lstStyle/>
          <a:p>
            <a:r>
              <a:rPr lang="en-US" altLang="zh-CN" dirty="0" smtClean="0"/>
              <a:t>Illustrations and Notes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3140968"/>
            <a:ext cx="8420099" cy="3312368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/>
              <a:t>Channel access on reserved resources could be EDCA based or other protocols</a:t>
            </a:r>
            <a:r>
              <a:rPr lang="en-US" altLang="zh-CN" sz="1800" dirty="0" smtClean="0"/>
              <a:t>.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The following information is need in the new defined element</a:t>
            </a:r>
          </a:p>
          <a:p>
            <a:pPr lvl="1"/>
            <a:r>
              <a:rPr lang="en-US" altLang="zh-CN" sz="1600" dirty="0"/>
              <a:t>Type of traffics allowed to be sent on reserved </a:t>
            </a:r>
            <a:r>
              <a:rPr lang="en-US" altLang="zh-CN" sz="1600" dirty="0" smtClean="0"/>
              <a:t>resources, RR offset, RR interval, RR duration, RR period</a:t>
            </a:r>
            <a:endParaRPr lang="en-US" altLang="zh-CN" sz="1800" dirty="0" smtClean="0"/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The </a:t>
            </a:r>
            <a:r>
              <a:rPr lang="en-US" altLang="zh-CN" sz="1800" dirty="0"/>
              <a:t>resource reservation is setup and released dynamically according </a:t>
            </a:r>
            <a:r>
              <a:rPr lang="en-US" altLang="zh-CN" sz="1800" dirty="0" smtClean="0"/>
              <a:t>to </a:t>
            </a:r>
            <a:r>
              <a:rPr lang="en-US" altLang="zh-CN" sz="1800" dirty="0"/>
              <a:t>link </a:t>
            </a:r>
            <a:r>
              <a:rPr lang="en-US" altLang="zh-CN" sz="1800" dirty="0" smtClean="0"/>
              <a:t>status and traffic buffer status.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For </a:t>
            </a:r>
            <a:r>
              <a:rPr lang="en-US" altLang="zh-CN" sz="1600" dirty="0"/>
              <a:t>a AP </a:t>
            </a:r>
            <a:r>
              <a:rPr lang="en-US" altLang="zh-CN" sz="1600" dirty="0" smtClean="0"/>
              <a:t>MLD, resource reservation can be setup on one link only</a:t>
            </a:r>
          </a:p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Identification/notification of traffics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that requires resource reservation is out of scope of this contribution:</a:t>
            </a:r>
          </a:p>
          <a:p>
            <a:pPr lvl="1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/>
              <a:t>Similar </a:t>
            </a:r>
            <a:r>
              <a:rPr lang="en-GB" altLang="zh-CN" sz="1600" dirty="0" smtClean="0"/>
              <a:t>topics are under discussion by many contributions[3][4][5]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>
          <a:xfrm>
            <a:off x="4341606" y="6525344"/>
            <a:ext cx="535404" cy="184666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1043608" y="2060848"/>
            <a:ext cx="72008" cy="6480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884368" y="2060848"/>
            <a:ext cx="72008" cy="6480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259632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5896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40152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536" y="206084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TBTT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524328" y="184482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TBTT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475656" y="2276872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EDCA based access for all traffics</a:t>
            </a:r>
            <a:endParaRPr lang="zh-CN" altLang="en-US" sz="11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411760" y="1700808"/>
            <a:ext cx="200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Reserved for specified traffic</a:t>
            </a:r>
            <a:endParaRPr lang="zh-CN" altLang="en-US" dirty="0"/>
          </a:p>
        </p:txBody>
      </p:sp>
      <p:cxnSp>
        <p:nvCxnSpPr>
          <p:cNvPr id="26" name="直接箭头连接符 25"/>
          <p:cNvCxnSpPr>
            <a:stCxn id="17" idx="2"/>
            <a:endCxn id="11" idx="0"/>
          </p:cNvCxnSpPr>
          <p:nvPr/>
        </p:nvCxnSpPr>
        <p:spPr bwMode="auto">
          <a:xfrm>
            <a:off x="3415482" y="1977807"/>
            <a:ext cx="328426" cy="1550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>
            <a:off x="827584" y="2708920"/>
            <a:ext cx="76328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8100392" y="2132856"/>
            <a:ext cx="216024" cy="57606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3635896" y="2852936"/>
            <a:ext cx="230425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>
            <a:off x="5796136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>
            <a:off x="5940152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>
            <a:off x="6156176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直接箭头连接符 29"/>
          <p:cNvCxnSpPr/>
          <p:nvPr/>
        </p:nvCxnSpPr>
        <p:spPr bwMode="auto">
          <a:xfrm>
            <a:off x="6156176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>
            <a:off x="3635896" y="2780928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直接连接符 32"/>
          <p:cNvCxnSpPr/>
          <p:nvPr/>
        </p:nvCxnSpPr>
        <p:spPr bwMode="auto">
          <a:xfrm>
            <a:off x="5940152" y="2780928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文本框 33"/>
          <p:cNvSpPr txBox="1"/>
          <p:nvPr/>
        </p:nvSpPr>
        <p:spPr>
          <a:xfrm>
            <a:off x="4427984" y="2719953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</a:t>
            </a:r>
            <a:r>
              <a:rPr lang="en-US" altLang="zh-CN" dirty="0" smtClean="0"/>
              <a:t>nterval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5671170" y="162880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</a:t>
            </a:r>
            <a:r>
              <a:rPr lang="en-US" altLang="zh-CN" dirty="0" smtClean="0"/>
              <a:t>uration</a:t>
            </a:r>
            <a:endParaRPr lang="zh-CN" altLang="en-US" dirty="0"/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971600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直接连接符 37"/>
          <p:cNvCxnSpPr/>
          <p:nvPr/>
        </p:nvCxnSpPr>
        <p:spPr bwMode="auto">
          <a:xfrm>
            <a:off x="1115616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>
            <a:off x="1259632" y="1916832"/>
            <a:ext cx="0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直接箭头连接符 39"/>
          <p:cNvCxnSpPr/>
          <p:nvPr/>
        </p:nvCxnSpPr>
        <p:spPr bwMode="auto">
          <a:xfrm>
            <a:off x="1259632" y="1988840"/>
            <a:ext cx="14401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1" name="文本框 40"/>
          <p:cNvSpPr txBox="1"/>
          <p:nvPr/>
        </p:nvSpPr>
        <p:spPr>
          <a:xfrm>
            <a:off x="781864" y="16516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Offset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6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841"/>
            <a:ext cx="8320318" cy="4114800"/>
          </a:xfrm>
        </p:spPr>
        <p:txBody>
          <a:bodyPr/>
          <a:lstStyle/>
          <a:p>
            <a:pPr lvl="0"/>
            <a:r>
              <a:rPr lang="en-US" sz="1800" dirty="0" smtClean="0"/>
              <a:t>Resource reservation for low latency and NS/EP traffics</a:t>
            </a:r>
          </a:p>
          <a:p>
            <a:pPr lvl="0"/>
            <a:endParaRPr lang="en-US" sz="1800" b="0" dirty="0" smtClean="0"/>
          </a:p>
          <a:p>
            <a:pPr lvl="0"/>
            <a:endParaRPr lang="en-US" sz="1800" b="0" dirty="0"/>
          </a:p>
          <a:p>
            <a:pPr lvl="0"/>
            <a:endParaRPr lang="en-US" sz="1800" b="0" dirty="0" smtClean="0"/>
          </a:p>
          <a:p>
            <a:pPr lvl="0"/>
            <a:endParaRPr lang="en-US" sz="1800" b="0" dirty="0" smtClean="0"/>
          </a:p>
          <a:p>
            <a:pPr lvl="0"/>
            <a:r>
              <a:rPr lang="en-US" sz="1800" dirty="0" smtClean="0"/>
              <a:t>Resource reservation for AP coordinated tran</a:t>
            </a:r>
            <a:r>
              <a:rPr lang="en-US" altLang="zh-CN" sz="1800" dirty="0" smtClean="0"/>
              <a:t>s</a:t>
            </a:r>
            <a:r>
              <a:rPr lang="en-US" sz="1800" dirty="0" smtClean="0"/>
              <a:t>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34008"/>
            <a:ext cx="7772400" cy="1066800"/>
          </a:xfrm>
        </p:spPr>
        <p:txBody>
          <a:bodyPr/>
          <a:lstStyle/>
          <a:p>
            <a:r>
              <a:rPr lang="en-US" altLang="zh-CN" dirty="0"/>
              <a:t>Application </a:t>
            </a:r>
            <a:r>
              <a:rPr lang="en-US" altLang="zh-CN" dirty="0" smtClean="0"/>
              <a:t>Examples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043608" y="2420888"/>
            <a:ext cx="5256584" cy="432048"/>
            <a:chOff x="1043608" y="2564904"/>
            <a:chExt cx="7128792" cy="648072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1043608" y="3212976"/>
              <a:ext cx="712879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" name="矩形 8"/>
            <p:cNvSpPr/>
            <p:nvPr/>
          </p:nvSpPr>
          <p:spPr bwMode="auto">
            <a:xfrm>
              <a:off x="1331640" y="2636912"/>
              <a:ext cx="144016" cy="57606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1115616" y="2564904"/>
              <a:ext cx="0" cy="64807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4572000" y="2564904"/>
              <a:ext cx="0" cy="64807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7668344" y="2564904"/>
              <a:ext cx="0" cy="64807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8" name="矩形 17"/>
            <p:cNvSpPr/>
            <p:nvPr/>
          </p:nvSpPr>
          <p:spPr bwMode="auto">
            <a:xfrm>
              <a:off x="1153716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2267744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419872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613528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5796136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6876256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7884368" y="2636912"/>
              <a:ext cx="144016" cy="57606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7706444" y="2636912"/>
              <a:ext cx="177924" cy="57606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63688" y="4016097"/>
            <a:ext cx="936104" cy="432048"/>
            <a:chOff x="2555776" y="4221088"/>
            <a:chExt cx="936104" cy="432048"/>
          </a:xfrm>
        </p:grpSpPr>
        <p:sp>
          <p:nvSpPr>
            <p:cNvPr id="10" name="矩形 9"/>
            <p:cNvSpPr/>
            <p:nvPr/>
          </p:nvSpPr>
          <p:spPr bwMode="auto">
            <a:xfrm>
              <a:off x="2555776" y="4221088"/>
              <a:ext cx="936104" cy="2880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 MLD 1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555776" y="4509120"/>
              <a:ext cx="432048" cy="14401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3059832" y="4509120"/>
              <a:ext cx="432048" cy="14401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9912" y="4016097"/>
            <a:ext cx="936104" cy="432048"/>
            <a:chOff x="4572000" y="4221088"/>
            <a:chExt cx="936104" cy="432048"/>
          </a:xfrm>
        </p:grpSpPr>
        <p:sp>
          <p:nvSpPr>
            <p:cNvPr id="22" name="矩形 21"/>
            <p:cNvSpPr/>
            <p:nvPr/>
          </p:nvSpPr>
          <p:spPr bwMode="auto">
            <a:xfrm>
              <a:off x="4572000" y="4221088"/>
              <a:ext cx="936104" cy="288032"/>
            </a:xfrm>
            <a:prstGeom prst="rect">
              <a:avLst/>
            </a:prstGeom>
            <a:solidFill>
              <a:srgbClr val="61D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AP MLD 2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4572000" y="4509120"/>
              <a:ext cx="432048" cy="14401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5076056" y="4509120"/>
              <a:ext cx="432048" cy="144016"/>
            </a:xfrm>
            <a:prstGeom prst="rect">
              <a:avLst/>
            </a:prstGeom>
            <a:solidFill>
              <a:srgbClr val="61D6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椭圆 14"/>
          <p:cNvSpPr/>
          <p:nvPr/>
        </p:nvSpPr>
        <p:spPr bwMode="auto">
          <a:xfrm>
            <a:off x="899592" y="4808185"/>
            <a:ext cx="2736304" cy="1080120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2843808" y="4808185"/>
            <a:ext cx="2736304" cy="1080120"/>
          </a:xfrm>
          <a:prstGeom prst="ellips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15616" y="5240233"/>
            <a:ext cx="504056" cy="1440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763688" y="5528265"/>
            <a:ext cx="504056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2987824" y="5240233"/>
            <a:ext cx="504056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4211960" y="5456257"/>
            <a:ext cx="504056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788024" y="5240233"/>
            <a:ext cx="504056" cy="144016"/>
          </a:xfrm>
          <a:prstGeom prst="rect">
            <a:avLst/>
          </a:prstGeom>
          <a:solidFill>
            <a:srgbClr val="61D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2771800" y="4376137"/>
            <a:ext cx="9361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>
            <a:off x="2555776" y="4520153"/>
            <a:ext cx="576064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1" name="直接连接符 40"/>
          <p:cNvCxnSpPr/>
          <p:nvPr/>
        </p:nvCxnSpPr>
        <p:spPr bwMode="auto">
          <a:xfrm flipH="1">
            <a:off x="3203848" y="4520153"/>
            <a:ext cx="720080" cy="648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" name="直接连接符 44"/>
          <p:cNvCxnSpPr/>
          <p:nvPr/>
        </p:nvCxnSpPr>
        <p:spPr bwMode="auto">
          <a:xfrm>
            <a:off x="5148064" y="4448145"/>
            <a:ext cx="28803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直接连接符 46"/>
          <p:cNvCxnSpPr/>
          <p:nvPr/>
        </p:nvCxnSpPr>
        <p:spPr bwMode="auto">
          <a:xfrm>
            <a:off x="5201161" y="4016097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直接连接符 47"/>
          <p:cNvCxnSpPr/>
          <p:nvPr/>
        </p:nvCxnSpPr>
        <p:spPr bwMode="auto">
          <a:xfrm>
            <a:off x="7749808" y="4016097"/>
            <a:ext cx="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矩形 50"/>
          <p:cNvSpPr/>
          <p:nvPr/>
        </p:nvSpPr>
        <p:spPr bwMode="auto">
          <a:xfrm>
            <a:off x="5239122" y="4064102"/>
            <a:ext cx="504056" cy="38404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6516216" y="4064102"/>
            <a:ext cx="515239" cy="38404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2339752" y="4952201"/>
            <a:ext cx="504056" cy="1440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3563888" y="4952201"/>
            <a:ext cx="504056" cy="144016"/>
          </a:xfrm>
          <a:prstGeom prst="rect">
            <a:avLst/>
          </a:prstGeom>
          <a:solidFill>
            <a:srgbClr val="61D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 flipH="1">
            <a:off x="1979712" y="4520153"/>
            <a:ext cx="432048" cy="936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2" name="直接连接符 61"/>
          <p:cNvCxnSpPr>
            <a:endCxn id="36" idx="0"/>
          </p:cNvCxnSpPr>
          <p:nvPr/>
        </p:nvCxnSpPr>
        <p:spPr bwMode="auto">
          <a:xfrm>
            <a:off x="4067944" y="4520153"/>
            <a:ext cx="396044" cy="936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6" name="直接连接符 65"/>
          <p:cNvCxnSpPr/>
          <p:nvPr/>
        </p:nvCxnSpPr>
        <p:spPr bwMode="auto">
          <a:xfrm>
            <a:off x="6012160" y="5066600"/>
            <a:ext cx="5760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8" name="直接连接符 67"/>
          <p:cNvCxnSpPr/>
          <p:nvPr/>
        </p:nvCxnSpPr>
        <p:spPr bwMode="auto">
          <a:xfrm>
            <a:off x="6012160" y="5498648"/>
            <a:ext cx="5760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69" name="文本框 68"/>
          <p:cNvSpPr txBox="1"/>
          <p:nvPr/>
        </p:nvSpPr>
        <p:spPr>
          <a:xfrm>
            <a:off x="6660232" y="4922584"/>
            <a:ext cx="1982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 coordinated transmission</a:t>
            </a:r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6660232" y="521061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Interference to AP coordinated transmission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>
            <a:off x="1763688" y="425117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Ch36</a:t>
            </a:r>
            <a:endParaRPr lang="zh-CN" altLang="en-US" sz="1000" dirty="0"/>
          </a:p>
        </p:txBody>
      </p:sp>
      <p:sp>
        <p:nvSpPr>
          <p:cNvPr id="76" name="文本框 75"/>
          <p:cNvSpPr txBox="1"/>
          <p:nvPr/>
        </p:nvSpPr>
        <p:spPr>
          <a:xfrm>
            <a:off x="2214786" y="425488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Ch149</a:t>
            </a:r>
            <a:endParaRPr lang="zh-CN" altLang="en-US" sz="1000" dirty="0"/>
          </a:p>
        </p:txBody>
      </p:sp>
      <p:sp>
        <p:nvSpPr>
          <p:cNvPr id="77" name="文本框 76"/>
          <p:cNvSpPr txBox="1"/>
          <p:nvPr/>
        </p:nvSpPr>
        <p:spPr>
          <a:xfrm>
            <a:off x="3751337" y="425488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Ch149</a:t>
            </a:r>
            <a:endParaRPr lang="zh-CN" altLang="en-US" sz="1000" dirty="0"/>
          </a:p>
        </p:txBody>
      </p:sp>
      <p:sp>
        <p:nvSpPr>
          <p:cNvPr id="78" name="文本框 77"/>
          <p:cNvSpPr txBox="1"/>
          <p:nvPr/>
        </p:nvSpPr>
        <p:spPr>
          <a:xfrm>
            <a:off x="4231010" y="425488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Ch52</a:t>
            </a:r>
            <a:endParaRPr lang="zh-CN" altLang="en-US" sz="1000" dirty="0"/>
          </a:p>
        </p:txBody>
      </p:sp>
      <p:sp>
        <p:nvSpPr>
          <p:cNvPr id="79" name="文本框 78"/>
          <p:cNvSpPr txBox="1"/>
          <p:nvPr/>
        </p:nvSpPr>
        <p:spPr>
          <a:xfrm>
            <a:off x="899592" y="603232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</a:t>
            </a:r>
            <a:r>
              <a:rPr lang="en-US" altLang="zh-CN" dirty="0" smtClean="0"/>
              <a:t>Alignment of </a:t>
            </a:r>
            <a:r>
              <a:rPr lang="en-US" altLang="zh-CN" dirty="0" smtClean="0"/>
              <a:t>reserved resources </a:t>
            </a:r>
            <a:r>
              <a:rPr lang="en-US" altLang="zh-CN" dirty="0" smtClean="0"/>
              <a:t>might </a:t>
            </a:r>
            <a:r>
              <a:rPr lang="en-US" altLang="zh-CN" dirty="0" smtClean="0"/>
              <a:t>be needed for multi-APs which can be easily achieved in AP coordination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3400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Influence on regular traffics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7568"/>
            <a:ext cx="7920880" cy="4745768"/>
          </a:xfrm>
        </p:spPr>
        <p:txBody>
          <a:bodyPr/>
          <a:lstStyle/>
          <a:p>
            <a:pPr lvl="0"/>
            <a:r>
              <a:rPr lang="en-US" altLang="zh-CN" dirty="0"/>
              <a:t>E</a:t>
            </a:r>
            <a:r>
              <a:rPr lang="en-US" dirty="0" smtClean="0"/>
              <a:t>fficiency of regular traffics would be degraded because the channel is even more congested</a:t>
            </a:r>
            <a:endParaRPr lang="en-US" sz="1800" dirty="0" smtClean="0"/>
          </a:p>
          <a:p>
            <a:pPr lvl="1"/>
            <a:r>
              <a:rPr lang="en-US" sz="1600" dirty="0" smtClean="0"/>
              <a:t>The cost paid to support higher priority traffics can be reduced by dynamic setup and release.</a:t>
            </a:r>
          </a:p>
          <a:p>
            <a:pPr lvl="1"/>
            <a:r>
              <a:rPr lang="en-US" sz="1600" dirty="0" smtClean="0"/>
              <a:t>The scheduling algorithm in AP should decide whether to setup</a:t>
            </a:r>
            <a:r>
              <a:rPr lang="en-US" sz="1600" dirty="0"/>
              <a:t>/</a:t>
            </a:r>
            <a:r>
              <a:rPr lang="en-US" sz="1600" dirty="0" smtClean="0"/>
              <a:t>release the resource reservation which is out of scope of 11be.</a:t>
            </a:r>
          </a:p>
          <a:p>
            <a:pPr lvl="1"/>
            <a:r>
              <a:rPr lang="en-US" sz="1600" dirty="0" smtClean="0"/>
              <a:t>In case of heavy congestion, it’s worthwhile to satisfy </a:t>
            </a:r>
            <a:r>
              <a:rPr lang="en-US" sz="1600" dirty="0" err="1" smtClean="0"/>
              <a:t>QoS</a:t>
            </a:r>
            <a:r>
              <a:rPr lang="en-US" sz="1600" dirty="0" smtClean="0"/>
              <a:t> of some traffic with minor cost.</a:t>
            </a:r>
          </a:p>
          <a:p>
            <a:pPr lvl="0"/>
            <a:r>
              <a:rPr lang="en-US" sz="2000" dirty="0" smtClean="0"/>
              <a:t>Regular traffics may be allowed to be sent with a lower priority depending on the access mechanism adopted on reserved resources. </a:t>
            </a:r>
            <a:r>
              <a:rPr lang="en-US" sz="2000" dirty="0" smtClean="0"/>
              <a:t>For example</a:t>
            </a:r>
            <a:endParaRPr lang="en-US" sz="2000" dirty="0" smtClean="0"/>
          </a:p>
          <a:p>
            <a:pPr lvl="1"/>
            <a:r>
              <a:rPr lang="en-US" sz="1600" u="sng" dirty="0" smtClean="0"/>
              <a:t>EDCA based access mechanism</a:t>
            </a:r>
            <a:r>
              <a:rPr lang="en-US" sz="1600" dirty="0" smtClean="0"/>
              <a:t>: regular traffic can access channel with a low-priority set of EDCA parameters(e.g. a very large AIFSN and </a:t>
            </a:r>
            <a:r>
              <a:rPr lang="en-US" sz="1600" dirty="0" err="1" smtClean="0"/>
              <a:t>CWmin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u="sng" dirty="0" smtClean="0"/>
              <a:t>Trigger based access mechanism</a:t>
            </a:r>
            <a:r>
              <a:rPr lang="en-US" sz="1600" dirty="0" smtClean="0"/>
              <a:t>: regular traffic are schedule only if there is no low latency traffics to be sent.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11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913" y="62068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Coexistence with Pre-EHT STAs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35560"/>
            <a:ext cx="8280920" cy="4745768"/>
          </a:xfrm>
        </p:spPr>
        <p:txBody>
          <a:bodyPr/>
          <a:lstStyle/>
          <a:p>
            <a:pPr lvl="0"/>
            <a:r>
              <a:rPr lang="en-US" sz="2000" dirty="0" smtClean="0"/>
              <a:t>In a actual WLAN network, both EHT and pre-EHT STAs may exist. It’s not fair to mute EHT STAs only.</a:t>
            </a:r>
          </a:p>
          <a:p>
            <a:pPr lvl="0"/>
            <a:r>
              <a:rPr lang="en-US" sz="2000" dirty="0" smtClean="0"/>
              <a:t>Quiet element can be used with a new defined resource reservation element when both EHT and pre-EHT STAs need to be muted.</a:t>
            </a:r>
          </a:p>
          <a:p>
            <a:pPr lvl="1"/>
            <a:r>
              <a:rPr lang="en-US" sz="1600" dirty="0" smtClean="0"/>
              <a:t>Multiple Quiet elements can setup/release reserved resources a shown in previous pages</a:t>
            </a:r>
          </a:p>
          <a:p>
            <a:pPr lvl="1"/>
            <a:r>
              <a:rPr lang="en-US" sz="1600" dirty="0" smtClean="0"/>
              <a:t>Resource reservation element is used to notify EHT STA which traffic is allowed to transmit</a:t>
            </a:r>
          </a:p>
          <a:p>
            <a:pPr lvl="1"/>
            <a:r>
              <a:rPr lang="en-US" sz="1600" dirty="0" smtClean="0"/>
              <a:t>Pre-EHT STAs are muted by Quiet elements</a:t>
            </a:r>
          </a:p>
          <a:p>
            <a:pPr lvl="1"/>
            <a:r>
              <a:rPr lang="en-US" sz="1600" dirty="0" smtClean="0"/>
              <a:t>EHT STAs without the traffic specified in RR element are also muted</a:t>
            </a:r>
          </a:p>
          <a:p>
            <a:pPr lvl="1"/>
            <a:r>
              <a:rPr lang="en-US" sz="1600" dirty="0" smtClean="0"/>
              <a:t>EHT STAs with the traffic </a:t>
            </a:r>
            <a:r>
              <a:rPr lang="en-US" altLang="zh-CN" sz="1600" dirty="0"/>
              <a:t>specified in RR element </a:t>
            </a:r>
            <a:r>
              <a:rPr lang="en-US" altLang="zh-CN" sz="1600" dirty="0" smtClean="0"/>
              <a:t>are can access channel to transmit the specified </a:t>
            </a:r>
            <a:r>
              <a:rPr lang="en-US" altLang="zh-CN" sz="1600" dirty="0" smtClean="0"/>
              <a:t>traffic</a:t>
            </a:r>
          </a:p>
          <a:p>
            <a:r>
              <a:rPr lang="en-US" sz="2000" dirty="0" smtClean="0"/>
              <a:t>Resource reservation element should have a short variant when used together with quiet elements</a:t>
            </a:r>
          </a:p>
          <a:p>
            <a:pPr lvl="1"/>
            <a:r>
              <a:rPr lang="en-US" sz="1600" dirty="0" smtClean="0"/>
              <a:t>STAs can obtain the information(like resource reservation period, offset, </a:t>
            </a:r>
            <a:r>
              <a:rPr lang="en-US" altLang="zh-CN" sz="1600" dirty="0" smtClean="0"/>
              <a:t>interval, duration) from quiet elements. It would be redundant to include those information in resource reservation element.</a:t>
            </a:r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4271" y="6547421"/>
            <a:ext cx="1309654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Boyce Yangbo, Huawei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547421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August 2020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17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144540</TotalTime>
  <Words>2241</Words>
  <Application>Microsoft Office PowerPoint</Application>
  <PresentationFormat>全屏显示(4:3)</PresentationFormat>
  <Paragraphs>368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Arial</vt:lpstr>
      <vt:lpstr>Cambria Math</vt:lpstr>
      <vt:lpstr>Times New Roman</vt:lpstr>
      <vt:lpstr>Wingdings</vt:lpstr>
      <vt:lpstr>802-11-Submission</vt:lpstr>
      <vt:lpstr>Access mechanisms to meet the requirements of low latency traffics</vt:lpstr>
      <vt:lpstr>Introduction</vt:lpstr>
      <vt:lpstr>Challenges for low latency traffic</vt:lpstr>
      <vt:lpstr>Component mechanisms for low latency traffic transmission</vt:lpstr>
      <vt:lpstr>Basic IDEAs</vt:lpstr>
      <vt:lpstr>Illustrations and Notes</vt:lpstr>
      <vt:lpstr>Application Examples</vt:lpstr>
      <vt:lpstr>Influence on regular traffics</vt:lpstr>
      <vt:lpstr>Coexistence with Pre-EHT STAs</vt:lpstr>
      <vt:lpstr>Summary</vt:lpstr>
      <vt:lpstr>Straw Poll 1 </vt:lpstr>
      <vt:lpstr>Straw Poll 2 </vt:lpstr>
      <vt:lpstr>References</vt:lpstr>
      <vt:lpstr>Backup</vt:lpstr>
      <vt:lpstr>Definition of Delays in slide 2</vt:lpstr>
      <vt:lpstr>Discussion on Low latency features in 11be</vt:lpstr>
      <vt:lpstr>data cursor for simulations results on access latency under EDCA</vt:lpstr>
      <vt:lpstr>Discussion of resource reservation</vt:lpstr>
      <vt:lpstr>Alignment of reserved resources for M-AP</vt:lpstr>
      <vt:lpstr>Quiet element for resource reservation</vt:lpstr>
    </vt:vector>
  </TitlesOfParts>
  <Company>Huawei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Multi-AP Basic Coordination set</dc:title>
  <dc:creator>Oren Kedem</dc:creator>
  <cp:keywords>CTPClassification=CTP_NT</cp:keywords>
  <cp:lastModifiedBy>Yangbo (Boyce, 2012 NT Lab)</cp:lastModifiedBy>
  <cp:revision>2228</cp:revision>
  <cp:lastPrinted>1998-02-10T13:28:06Z</cp:lastPrinted>
  <dcterms:created xsi:type="dcterms:W3CDTF">2004-12-02T14:01:45Z</dcterms:created>
  <dcterms:modified xsi:type="dcterms:W3CDTF">2020-08-31T02:12:15Z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7abeee2e-a05f-479f-88d0-1deda3a82e9c</vt:lpwstr>
  </property>
  <property fmtid="{D5CDD505-2E9C-101B-9397-08002B2CF9AE}" pid="4" name="CTP_TimeStamp">
    <vt:lpwstr>2020-01-16 08:38:35Z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_2015_ms_pID_725343">
    <vt:lpwstr>(3)kb08grTO2H9sEnB++Y4YIxMD+KHXAEGv68nOv2hoO6HrUT4vVR4pleNa2Aq9ZqIZ28zy2/5R
34CFFG06ASbU9FfNBZle+AOtTZrT9RrGoV/BBm826zLxdYC3fgo+Dh/571UmX0LQVZShHtdG
M026sugaSLb4+Yq2noBcoKz1PijhH4tfFcdI0xJt44OCkCsUMUsYnnCjKiBCwq3N7K4hkoLx
lO3gGaI7/aS1/rf4Fm</vt:lpwstr>
  </property>
  <property fmtid="{D5CDD505-2E9C-101B-9397-08002B2CF9AE}" pid="10" name="_2015_ms_pID_7253431">
    <vt:lpwstr>rFlGEyvWfnelutnxtHjoWUJQdXjedq/98KphwdHVMAQQOKIrQbAeWX
Zrv9/D6rHmQWl0qGXtAZrpNVbujXtlSdbtVw4KC3HOZSW0372qCn8wBAIZt2Vxa0GFAhYH8K
qWfpG8e0UJwdirdCTjGI4hKolLJ0UjAglcmLmfUGkrHEo4yTphk9485pXiUNx35lodK3oq7a
65GTcXZGu4zCq6yPtXJK7S24YVr27/Ke/ELe</vt:lpwstr>
  </property>
  <property fmtid="{D5CDD505-2E9C-101B-9397-08002B2CF9AE}" pid="11" name="_2015_ms_pID_7253432">
    <vt:lpwstr>yUtIh2cjYXHqD+mnXAXXuTU=</vt:lpwstr>
  </property>
  <property fmtid="{D5CDD505-2E9C-101B-9397-08002B2CF9AE}" pid="12" name="_readonly">
    <vt:lpwstr/>
  </property>
  <property fmtid="{D5CDD505-2E9C-101B-9397-08002B2CF9AE}" pid="13" name="_change">
    <vt:lpwstr/>
  </property>
  <property fmtid="{D5CDD505-2E9C-101B-9397-08002B2CF9AE}" pid="14" name="_full-control">
    <vt:lpwstr/>
  </property>
  <property fmtid="{D5CDD505-2E9C-101B-9397-08002B2CF9AE}" pid="15" name="sflag">
    <vt:lpwstr>1598231190</vt:lpwstr>
  </property>
</Properties>
</file>