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66" r:id="rId3"/>
    <p:sldId id="367" r:id="rId4"/>
    <p:sldId id="389" r:id="rId5"/>
    <p:sldId id="371" r:id="rId6"/>
    <p:sldId id="379" r:id="rId7"/>
    <p:sldId id="369" r:id="rId8"/>
    <p:sldId id="298" r:id="rId9"/>
    <p:sldId id="385" r:id="rId10"/>
    <p:sldId id="331" r:id="rId11"/>
    <p:sldId id="359" r:id="rId12"/>
    <p:sldId id="360" r:id="rId13"/>
    <p:sldId id="363" r:id="rId14"/>
    <p:sldId id="362" r:id="rId15"/>
    <p:sldId id="326" r:id="rId16"/>
    <p:sldId id="316" r:id="rId17"/>
    <p:sldId id="358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hosh, Chittabrata" initials="GC" lastIdx="12" clrIdx="0">
    <p:extLst>
      <p:ext uri="{19B8F6BF-5375-455C-9EA6-DF929625EA0E}">
        <p15:presenceInfo xmlns:p15="http://schemas.microsoft.com/office/powerpoint/2012/main" userId="S::chittabrata.ghosh@intel.com::0fd3f5d8-329f-435f-aca5-d6660b6dc386" providerId="AD"/>
      </p:ext>
    </p:extLst>
  </p:cmAuthor>
  <p:cmAuthor id="2" name="Cariou, Laurent" initials="CL" lastIdx="4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3" name="Das, Dibakar" initials="DD" lastIdx="19" clrIdx="2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  <p:cmAuthor id="4" name="Chen, Cheng" initials="CC" lastIdx="2" clrIdx="3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  <p:cmAuthor id="5" name="Cavalcanti, Dave" initials="CD" lastIdx="1" clrIdx="4">
    <p:extLst>
      <p:ext uri="{19B8F6BF-5375-455C-9EA6-DF929625EA0E}">
        <p15:presenceInfo xmlns:p15="http://schemas.microsoft.com/office/powerpoint/2012/main" userId="S::dave.cavalcanti@intel.com::9ea5236a-efed-4310-84d3-1764e087ca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EDA182-41FB-400F-AFDF-1AB21C0A0E9D}" v="4" dt="2020-08-28T23:45:31.5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36" autoAdjust="0"/>
    <p:restoredTop sz="95226" autoAdjust="0"/>
  </p:normalViewPr>
  <p:slideViewPr>
    <p:cSldViewPr>
      <p:cViewPr varScale="1">
        <p:scale>
          <a:sx n="124" d="100"/>
          <a:sy n="124" d="100"/>
        </p:scale>
        <p:origin x="68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7" d="100"/>
        <a:sy n="117" d="100"/>
      </p:scale>
      <p:origin x="0" y="-414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valcanti, Dave" userId="9ea5236a-efed-4310-84d3-1764e087ca35" providerId="ADAL" clId="{35A9A9B5-851D-4995-AAE4-322963EF6AA3}"/>
    <pc:docChg chg="delSld modSld">
      <pc:chgData name="Cavalcanti, Dave" userId="9ea5236a-efed-4310-84d3-1764e087ca35" providerId="ADAL" clId="{35A9A9B5-851D-4995-AAE4-322963EF6AA3}" dt="2020-08-28T23:45:22.473" v="7" actId="2696"/>
      <pc:docMkLst>
        <pc:docMk/>
      </pc:docMkLst>
      <pc:sldChg chg="modSp">
        <pc:chgData name="Cavalcanti, Dave" userId="9ea5236a-efed-4310-84d3-1764e087ca35" providerId="ADAL" clId="{35A9A9B5-851D-4995-AAE4-322963EF6AA3}" dt="2020-08-28T23:44:54.137" v="6" actId="20577"/>
        <pc:sldMkLst>
          <pc:docMk/>
          <pc:sldMk cId="1357392624" sldId="366"/>
        </pc:sldMkLst>
        <pc:spChg chg="mod">
          <ac:chgData name="Cavalcanti, Dave" userId="9ea5236a-efed-4310-84d3-1764e087ca35" providerId="ADAL" clId="{35A9A9B5-851D-4995-AAE4-322963EF6AA3}" dt="2020-08-28T23:44:54.137" v="6" actId="20577"/>
          <ac:spMkLst>
            <pc:docMk/>
            <pc:sldMk cId="1357392624" sldId="366"/>
            <ac:spMk id="3" creationId="{492F4B43-0382-4CF8-B7B6-21DB40E0A9AE}"/>
          </ac:spMkLst>
        </pc:spChg>
      </pc:sldChg>
      <pc:sldChg chg="del">
        <pc:chgData name="Cavalcanti, Dave" userId="9ea5236a-efed-4310-84d3-1764e087ca35" providerId="ADAL" clId="{35A9A9B5-851D-4995-AAE4-322963EF6AA3}" dt="2020-08-28T23:45:22.473" v="7" actId="2696"/>
        <pc:sldMkLst>
          <pc:docMk/>
          <pc:sldMk cId="1969921355" sldId="395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794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49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2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802.11-20/1350r0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2"/>
                </a:solidFill>
              </a:rPr>
              <a:t>Enhancements for QoS and </a:t>
            </a:r>
            <a:r>
              <a:rPr lang="en-GB" dirty="0">
                <a:solidFill>
                  <a:schemeClr val="tx1"/>
                </a:solidFill>
              </a:rPr>
              <a:t>low latency </a:t>
            </a:r>
            <a:r>
              <a:rPr lang="en-GB" dirty="0"/>
              <a:t>in 802.11be R1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188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 2020-08-28</a:t>
            </a:r>
            <a:r>
              <a:rPr lang="en-GB" sz="2000" b="0"/>
              <a:t> 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776873"/>
              </p:ext>
            </p:extLst>
          </p:nvPr>
        </p:nvGraphicFramePr>
        <p:xfrm>
          <a:off x="995363" y="2441575"/>
          <a:ext cx="9775825" cy="355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42994" imgH="3810355" progId="Word.Document.8">
                  <p:embed/>
                </p:oleObj>
              </mc:Choice>
              <mc:Fallback>
                <p:oleObj name="Document" r:id="rId4" imgW="10442994" imgH="38103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41575"/>
                        <a:ext cx="9775825" cy="3557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66800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5800D-8DFC-4590-9364-44CDFA69F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BBFE3-1E2A-4A22-81EA-E23FA2B576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445CA-5AEF-46CE-B6BB-15111638D34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16562-C762-4142-96D5-C4CCD181B28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8E572-4E6D-4500-B5F1-DA56A1FC72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42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96568-7A65-44AD-AAF7-9B79449E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scenario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989CA-7291-46D3-82C7-4EF859D12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 BSS: 6 STAs (2 Low Latency, 4 BE - 6 Mbps), 20 MHz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 traffic streams: 10Mpbs streaming video DL, Periodic 100 Byte every 4 </a:t>
            </a:r>
            <a:r>
              <a:rPr lang="en-US" dirty="0" err="1"/>
              <a:t>ms</a:t>
            </a:r>
            <a:r>
              <a:rPr lang="en-US" dirty="0"/>
              <a:t> 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LLS: low latency traffic using AC_VO + protected windows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 </a:t>
            </a:r>
            <a:r>
              <a:rPr lang="en-US" dirty="0" err="1"/>
              <a:t>ms</a:t>
            </a:r>
            <a:r>
              <a:rPr lang="en-US" dirty="0"/>
              <a:t> windows every 5 </a:t>
            </a:r>
            <a:r>
              <a:rPr lang="en-US" dirty="0" err="1"/>
              <a:t>ms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VO: low latency streams using AC_VO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access: EDCA + Protected window for LLRS traffic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90D9-0BD6-42ED-B352-B041EF8F7C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59A40-4054-4389-A479-591E000B22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0CD9B-6AC8-4B54-9EB8-9CC6B1D73A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431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AAF92-EC77-445B-A563-B5E1EDBF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1 - Results (20 MHz)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FA1B64-57C3-4D1D-AD28-0330B522C9D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August 2020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Gothic"/>
              <a:cs typeface="Arial Unicode MS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91DF-2BCE-4FBA-A7CF-7B63ED52BB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34270-7B05-41C2-BCF5-D442E1F322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Slide </a:t>
            </a:r>
            <a:fld id="{06B781AF-4CCF-49B0-A572-DE54FBE5D94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Gothic"/>
              <a:cs typeface="Arial Unicode MS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4ABB6C-8327-4225-BCAD-BEDB279077BE}"/>
              </a:ext>
            </a:extLst>
          </p:cNvPr>
          <p:cNvSpPr txBox="1"/>
          <p:nvPr/>
        </p:nvSpPr>
        <p:spPr>
          <a:xfrm>
            <a:off x="1143000" y="1598294"/>
            <a:ext cx="4856018" cy="33855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LLS: low latency streams with protected windows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VO: low latency as AC_VO (no protected windows)</a:t>
            </a:r>
          </a:p>
        </p:txBody>
      </p:sp>
      <p:pic>
        <p:nvPicPr>
          <p:cNvPr id="11" name="Picture 10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2817DE0E-D630-49BE-B952-6488124673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0" y="1991039"/>
            <a:ext cx="5822942" cy="4365959"/>
          </a:xfrm>
          <a:prstGeom prst="rect">
            <a:avLst/>
          </a:prstGeom>
        </p:spPr>
      </p:pic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02B3129F-814D-4E8C-95F3-A9C598F264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486" y="2062814"/>
            <a:ext cx="5736773" cy="430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866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AAF92-EC77-445B-A563-B5E1EDBF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1 - Results (80 MHz)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FA1B64-57C3-4D1D-AD28-0330B522C9D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August 2020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Gothic"/>
              <a:cs typeface="Arial Unicode MS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91DF-2BCE-4FBA-A7CF-7B63ED52BB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34270-7B05-41C2-BCF5-D442E1F322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Slide </a:t>
            </a:r>
            <a:fld id="{06B781AF-4CCF-49B0-A572-DE54FBE5D94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Gothic"/>
              <a:cs typeface="Arial Unicode MS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4ABB6C-8327-4225-BCAD-BEDB279077BE}"/>
              </a:ext>
            </a:extLst>
          </p:cNvPr>
          <p:cNvSpPr txBox="1"/>
          <p:nvPr/>
        </p:nvSpPr>
        <p:spPr>
          <a:xfrm>
            <a:off x="1143000" y="1598294"/>
            <a:ext cx="4856018" cy="33855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LLS: low latency streams with protected windows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VO: low latency as AC_VO (no protected windows)</a:t>
            </a:r>
          </a:p>
        </p:txBody>
      </p:sp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76304FA1-1383-495C-AEBB-F90F1AC898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17" y="2059466"/>
            <a:ext cx="5634589" cy="4224735"/>
          </a:xfrm>
          <a:prstGeom prst="rect">
            <a:avLst/>
          </a:prstGeom>
        </p:spPr>
      </p:pic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FDB5A7ED-C121-49BE-A8B4-418226F783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423" y="2046210"/>
            <a:ext cx="5634589" cy="422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344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AAF92-EC77-445B-A563-B5E1EDBF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1 - Results (40 MHz)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FA1B64-57C3-4D1D-AD28-0330B522C9D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August 2020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Gothic"/>
              <a:cs typeface="Arial Unicode MS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91DF-2BCE-4FBA-A7CF-7B63ED52BB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34270-7B05-41C2-BCF5-D442E1F322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Slide </a:t>
            </a:r>
            <a:fld id="{06B781AF-4CCF-49B0-A572-DE54FBE5D94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Gothic"/>
              <a:cs typeface="Arial Unicode MS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4ABB6C-8327-4225-BCAD-BEDB279077BE}"/>
              </a:ext>
            </a:extLst>
          </p:cNvPr>
          <p:cNvSpPr txBox="1"/>
          <p:nvPr/>
        </p:nvSpPr>
        <p:spPr>
          <a:xfrm>
            <a:off x="1143000" y="1598294"/>
            <a:ext cx="4856018" cy="33855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LLS: low latency streams with protected windows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VO: low latency as AC_VO (no protected windows)</a:t>
            </a:r>
          </a:p>
        </p:txBody>
      </p:sp>
      <p:pic>
        <p:nvPicPr>
          <p:cNvPr id="9" name="Picture 8" descr="A picture containing white, black&#10;&#10;Description automatically generated">
            <a:extLst>
              <a:ext uri="{FF2B5EF4-FFF2-40B4-BE49-F238E27FC236}">
                <a16:creationId xmlns:a16="http://schemas.microsoft.com/office/drawing/2014/main" id="{A88DDF61-CE22-4CC2-9AEA-26E496FFE3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53791"/>
            <a:ext cx="5380515" cy="4034234"/>
          </a:xfrm>
          <a:prstGeom prst="rect">
            <a:avLst/>
          </a:prstGeom>
        </p:spPr>
      </p:pic>
      <p:pic>
        <p:nvPicPr>
          <p:cNvPr id="10" name="Picture 9" descr="A close up of a map&#10;&#10;Description automatically generated">
            <a:extLst>
              <a:ext uri="{FF2B5EF4-FFF2-40B4-BE49-F238E27FC236}">
                <a16:creationId xmlns:a16="http://schemas.microsoft.com/office/drawing/2014/main" id="{9F13D5F6-2AEC-41FE-B744-1AC70066DC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806" y="2253791"/>
            <a:ext cx="5570178" cy="417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5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96568-7A65-44AD-AAF7-9B79449E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scenario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989CA-7291-46D3-82C7-4EF859D12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 BSS: 6 STAs (2 Low Latency, 4 BE - 6 Mbps), 20 MHz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 traffic streams: 100Bytes every 4 </a:t>
            </a:r>
            <a:r>
              <a:rPr lang="en-US" dirty="0" err="1"/>
              <a:t>ms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LLS: low latency traffic using AC_VO + protected windows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500 microseconds windows every 4 </a:t>
            </a:r>
            <a:r>
              <a:rPr lang="en-US" dirty="0" err="1"/>
              <a:t>ms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VO: low latency traffic using AC_VO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Case 1: EDCA in protected window (AP and STAs contend)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Case 2: Trigger based in protected window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F3846-0394-45BE-9FD7-724FE79AA8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29CAB-F06C-4B79-851E-03AD90155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093E2-C0B5-4AA1-A2DF-CFB9DB9BE6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739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AAF92-EC77-445B-A563-B5E1EDBF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2- Case 1 Results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FA1B64-57C3-4D1D-AD28-0330B522C9D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August 2020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91DF-2BCE-4FBA-A7CF-7B63ED52BB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34270-7B05-41C2-BCF5-D442E1F322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Slide </a:t>
            </a:r>
            <a:fld id="{06B781AF-4CCF-49B0-A572-DE54FBE5D94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4ABB6C-8327-4225-BCAD-BEDB279077BE}"/>
              </a:ext>
            </a:extLst>
          </p:cNvPr>
          <p:cNvSpPr txBox="1"/>
          <p:nvPr/>
        </p:nvSpPr>
        <p:spPr>
          <a:xfrm>
            <a:off x="1143000" y="1598294"/>
            <a:ext cx="4856018" cy="33855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LLS: low latency stream with protected windows</a:t>
            </a:r>
          </a:p>
          <a:p>
            <a:r>
              <a:rPr lang="en-US" sz="1100" dirty="0">
                <a:solidFill>
                  <a:srgbClr val="003C71"/>
                </a:solidFill>
              </a:rPr>
              <a:t>VO: low latency as AC_VO (no protected windows)</a:t>
            </a:r>
          </a:p>
        </p:txBody>
      </p:sp>
      <p:pic>
        <p:nvPicPr>
          <p:cNvPr id="9" name="Picture 8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246CA19E-FA59-43ED-83D1-8C5014368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83" y="2108939"/>
            <a:ext cx="5631443" cy="4222376"/>
          </a:xfrm>
          <a:prstGeom prst="rect">
            <a:avLst/>
          </a:prstGeom>
        </p:spPr>
      </p:pic>
      <p:pic>
        <p:nvPicPr>
          <p:cNvPr id="10" name="Picture 9" descr="A close up of a map&#10;&#10;Description automatically generated">
            <a:extLst>
              <a:ext uri="{FF2B5EF4-FFF2-40B4-BE49-F238E27FC236}">
                <a16:creationId xmlns:a16="http://schemas.microsoft.com/office/drawing/2014/main" id="{FD74B53E-0BDD-4E77-B613-92EF60747F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026" y="2108939"/>
            <a:ext cx="5607894" cy="4204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216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AAF92-EC77-445B-A563-B5E1EDBF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2 - Case 2 Results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FA1B64-57C3-4D1D-AD28-0330B522C9D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August 2020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91DF-2BCE-4FBA-A7CF-7B63ED52BB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34270-7B05-41C2-BCF5-D442E1F322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Slide </a:t>
            </a:r>
            <a:fld id="{06B781AF-4CCF-49B0-A572-DE54FBE5D94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4ABB6C-8327-4225-BCAD-BEDB279077BE}"/>
              </a:ext>
            </a:extLst>
          </p:cNvPr>
          <p:cNvSpPr txBox="1"/>
          <p:nvPr/>
        </p:nvSpPr>
        <p:spPr>
          <a:xfrm>
            <a:off x="1143000" y="1598294"/>
            <a:ext cx="4856018" cy="33855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LLS: low latency stream with protected windows</a:t>
            </a:r>
          </a:p>
          <a:p>
            <a:r>
              <a:rPr lang="en-US" sz="1100" dirty="0">
                <a:solidFill>
                  <a:srgbClr val="003C71"/>
                </a:solidFill>
              </a:rPr>
              <a:t>VO: low latency as AC_VO (no protected windows)</a:t>
            </a:r>
          </a:p>
        </p:txBody>
      </p:sp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F5DDA6EB-DE13-4A05-920C-44C079B6A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25" y="1954959"/>
            <a:ext cx="5786375" cy="4338541"/>
          </a:xfrm>
          <a:prstGeom prst="rect">
            <a:avLst/>
          </a:prstGeom>
        </p:spPr>
      </p:pic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2DE0BBAC-A1B6-4434-BEA9-F3D45695D4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0922" y="2073757"/>
            <a:ext cx="5494194" cy="411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291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60FB-3792-48D0-80B4-63153CA3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4B43-0382-4CF8-B7B6-21DB40E0A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builds on the</a:t>
            </a:r>
            <a:r>
              <a:rPr lang="en-US" dirty="0">
                <a:solidFill>
                  <a:schemeClr val="tx2"/>
                </a:solidFill>
              </a:rPr>
              <a:t> QoS management (Doc#418r3) for low latency reliable services (LLRS)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simple enhancements address the worst case latency and jitter issues caused by congestion and can be enabled in R1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Minimum basic support in R1 is required to ensure no coexistence issues between R1 and R2 EHT STAs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8A168-4A1F-498B-A791-65653AC374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F752-6B64-4C87-B66B-4631BB4E2D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EC928-E39E-4254-A682-A5FC4F4F53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39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59422-CFF9-42C5-997B-D3E868DE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how to protect low latency data that have a “deadline” from </a:t>
            </a:r>
            <a:r>
              <a:rPr lang="en-US" u="sng" dirty="0"/>
              <a:t>congestion delay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6AB71-3D96-4311-864B-F597ED6C1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60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difficult to guarantee access to a given STA(s) at certain times, due to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Unlicensed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Legacy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545E07-F2E5-462B-A074-BF25BBC103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B6031-B9DD-4CB4-BEE6-93962B82C2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7CEC34-82AF-426E-B404-F16AC6DCF7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E1DEAF9A-6B01-46A0-B38E-B106AFACE0A8}"/>
              </a:ext>
            </a:extLst>
          </p:cNvPr>
          <p:cNvSpPr/>
          <p:nvPr/>
        </p:nvSpPr>
        <p:spPr bwMode="auto">
          <a:xfrm>
            <a:off x="3886200" y="4372244"/>
            <a:ext cx="381000" cy="685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9CD7CC2B-CE07-45A3-B179-025B0526869D}"/>
              </a:ext>
            </a:extLst>
          </p:cNvPr>
          <p:cNvSpPr/>
          <p:nvPr/>
        </p:nvSpPr>
        <p:spPr bwMode="auto">
          <a:xfrm>
            <a:off x="3886200" y="2880773"/>
            <a:ext cx="381000" cy="685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7B38D1-23EC-4D14-88C9-72D6D39E10A2}"/>
              </a:ext>
            </a:extLst>
          </p:cNvPr>
          <p:cNvSpPr txBox="1"/>
          <p:nvPr/>
        </p:nvSpPr>
        <p:spPr>
          <a:xfrm>
            <a:off x="4380443" y="2623509"/>
            <a:ext cx="731308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A general solution applicable in all conditions is challenging (not the goal of this contribution)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Focus on EHT capabilities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634A54-27AE-40D5-A139-C5B494728138}"/>
              </a:ext>
            </a:extLst>
          </p:cNvPr>
          <p:cNvSpPr txBox="1"/>
          <p:nvPr/>
        </p:nvSpPr>
        <p:spPr>
          <a:xfrm>
            <a:off x="4413099" y="4145319"/>
            <a:ext cx="728042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Need to enable more controlled access in the MAC to reduce the impact on congestion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Leverage 802.11be and previous tools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E068E4-24C2-44A4-AE00-34ECC0C81A34}"/>
              </a:ext>
            </a:extLst>
          </p:cNvPr>
          <p:cNvSpPr txBox="1"/>
          <p:nvPr/>
        </p:nvSpPr>
        <p:spPr>
          <a:xfrm>
            <a:off x="984100" y="4341217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Contention-based channels 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750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09D35-175F-4541-9300-F3416832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and goals for latency enhancements in 11be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6A047-069D-458E-BBE9-1610E41D8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7441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Our goal in R1 is to provide minimal support to </a:t>
            </a:r>
            <a:r>
              <a:rPr lang="en-US" sz="2000" u="sng" dirty="0"/>
              <a:t>avoid</a:t>
            </a:r>
            <a:r>
              <a:rPr lang="en-US" sz="2000" dirty="0"/>
              <a:t> creating a new category of EHT “legacy” devices that do NOT coexist with EHT R2 low latency/channel access enhancements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Need to avoid coexistence issues between R1 and R2 EHT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are many tools already in 802.11be (and previous specs) to improve latency such as MLO, TWT, TF that reduces the impact of intra-BSS congestion on low latency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 R1, we intend to mostly leverage and propose simple enhancements to those tools and improve latency for traffic that can be identified/classified through QoS negotiation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Further performance enhancements can be introduced in R2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55E57F-E68F-4932-8D54-71FC5C6503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6A52D-CAEC-40A5-81E8-129E4B9F3C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3897B4-7EEA-4CD9-8E47-D814257EA7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639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4817F8E-52E9-4F9A-9399-CAC7602F4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Approach: Enable periods of time during which low latency traffic can be protected from intra-BSS congestion</a:t>
            </a: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2D9FC062-75D6-471D-BB14-1840E8F74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97" y="3778941"/>
            <a:ext cx="10361084" cy="25112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Minimal Spec requirements in R1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STA and AP negotiate establishment of or participation in a protected period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negotiation is successful, non-AP STA is a member of the protected period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advertises the</a:t>
            </a:r>
            <a:r>
              <a:rPr lang="en-US" strike="sngStrike" dirty="0"/>
              <a:t> </a:t>
            </a:r>
            <a:r>
              <a:rPr lang="en-US" dirty="0"/>
              <a:t>“protected” period(s) (Broadcast TWT can be reused/enhanced)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Access rules for </a:t>
            </a:r>
            <a:r>
              <a:rPr lang="en-US" dirty="0">
                <a:solidFill>
                  <a:schemeClr val="tx1"/>
                </a:solidFill>
              </a:rPr>
              <a:t>all</a:t>
            </a:r>
            <a:r>
              <a:rPr lang="en-US" dirty="0"/>
              <a:t> associated EHT STAs during </a:t>
            </a:r>
            <a:r>
              <a:rPr lang="en-US" dirty="0">
                <a:solidFill>
                  <a:schemeClr val="tx1"/>
                </a:solidFill>
              </a:rPr>
              <a:t>the “protected” </a:t>
            </a:r>
            <a:r>
              <a:rPr lang="en-US" dirty="0"/>
              <a:t>periods: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STAs shall finish their TXOPs before the period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a STA is not a member, it shall not transmit during the period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97C77-BF0A-48A5-85EB-B92AB73561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3531D-47DD-4A63-952B-78FF5BCE65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241F52-BFDD-4531-B516-AEB203B270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AF0D4E-16DA-464A-8E0A-9DBF8C27FE82}"/>
              </a:ext>
            </a:extLst>
          </p:cNvPr>
          <p:cNvSpPr/>
          <p:nvPr/>
        </p:nvSpPr>
        <p:spPr bwMode="auto">
          <a:xfrm>
            <a:off x="3649219" y="2280688"/>
            <a:ext cx="1181642" cy="9323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5B9A14-5E8A-4ED8-BE9D-C85D4765B291}"/>
              </a:ext>
            </a:extLst>
          </p:cNvPr>
          <p:cNvSpPr txBox="1"/>
          <p:nvPr/>
        </p:nvSpPr>
        <p:spPr>
          <a:xfrm>
            <a:off x="3073415" y="3175191"/>
            <a:ext cx="2777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</a:rPr>
              <a:t>Low latency traffic is prioritized/ protected from congestion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417C52D-D950-4256-AB09-8C720F017DF6}"/>
              </a:ext>
            </a:extLst>
          </p:cNvPr>
          <p:cNvCxnSpPr/>
          <p:nvPr/>
        </p:nvCxnSpPr>
        <p:spPr bwMode="auto">
          <a:xfrm>
            <a:off x="3526348" y="2463544"/>
            <a:ext cx="5413263" cy="45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B92170-B16E-44FE-9A4B-D2F4DD542B72}"/>
              </a:ext>
            </a:extLst>
          </p:cNvPr>
          <p:cNvCxnSpPr/>
          <p:nvPr/>
        </p:nvCxnSpPr>
        <p:spPr bwMode="auto">
          <a:xfrm>
            <a:off x="3528544" y="2181920"/>
            <a:ext cx="5413263" cy="45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4CAB4B2-8023-4E1B-90BB-C2E6703B9A41}"/>
              </a:ext>
            </a:extLst>
          </p:cNvPr>
          <p:cNvCxnSpPr>
            <a:cxnSpLocks/>
          </p:cNvCxnSpPr>
          <p:nvPr/>
        </p:nvCxnSpPr>
        <p:spPr bwMode="auto">
          <a:xfrm>
            <a:off x="3536766" y="1834475"/>
            <a:ext cx="23354" cy="99327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54B86A3-2171-4B86-B71F-DE02A54B2C9B}"/>
              </a:ext>
            </a:extLst>
          </p:cNvPr>
          <p:cNvCxnSpPr>
            <a:cxnSpLocks/>
          </p:cNvCxnSpPr>
          <p:nvPr/>
        </p:nvCxnSpPr>
        <p:spPr bwMode="auto">
          <a:xfrm>
            <a:off x="4982514" y="1834475"/>
            <a:ext cx="21755" cy="99327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AB70631-264B-4376-92DB-AF18DB694D6F}"/>
              </a:ext>
            </a:extLst>
          </p:cNvPr>
          <p:cNvCxnSpPr>
            <a:cxnSpLocks/>
          </p:cNvCxnSpPr>
          <p:nvPr/>
        </p:nvCxnSpPr>
        <p:spPr bwMode="auto">
          <a:xfrm flipH="1">
            <a:off x="8947833" y="1828800"/>
            <a:ext cx="2196" cy="9718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A525C68-FC3B-436F-B915-89F1E2B0200F}"/>
              </a:ext>
            </a:extLst>
          </p:cNvPr>
          <p:cNvSpPr/>
          <p:nvPr/>
        </p:nvSpPr>
        <p:spPr bwMode="auto">
          <a:xfrm>
            <a:off x="5132568" y="2286785"/>
            <a:ext cx="514159" cy="88651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66361-C56B-4F20-B88F-8A568D4E7CBC}"/>
              </a:ext>
            </a:extLst>
          </p:cNvPr>
          <p:cNvSpPr/>
          <p:nvPr/>
        </p:nvSpPr>
        <p:spPr bwMode="auto">
          <a:xfrm>
            <a:off x="5923939" y="2276528"/>
            <a:ext cx="514159" cy="8865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7858B22-F2D0-4993-9B84-60D24666D5DE}"/>
              </a:ext>
            </a:extLst>
          </p:cNvPr>
          <p:cNvSpPr/>
          <p:nvPr/>
        </p:nvSpPr>
        <p:spPr bwMode="auto">
          <a:xfrm>
            <a:off x="6803342" y="2280688"/>
            <a:ext cx="514159" cy="886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9C1D3859-685F-490E-B85A-6D0732545F31}"/>
              </a:ext>
            </a:extLst>
          </p:cNvPr>
          <p:cNvSpPr/>
          <p:nvPr/>
        </p:nvSpPr>
        <p:spPr bwMode="auto">
          <a:xfrm rot="5400000" flipV="1">
            <a:off x="6902607" y="801490"/>
            <a:ext cx="184988" cy="383794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430914DD-8067-4C01-98F8-C8C6A8AD7627}"/>
              </a:ext>
            </a:extLst>
          </p:cNvPr>
          <p:cNvSpPr/>
          <p:nvPr/>
        </p:nvSpPr>
        <p:spPr bwMode="auto">
          <a:xfrm rot="5400000">
            <a:off x="4191579" y="2294636"/>
            <a:ext cx="163619" cy="1418250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697B157-9A05-42DC-BD85-9F60C0EC7040}"/>
              </a:ext>
            </a:extLst>
          </p:cNvPr>
          <p:cNvSpPr/>
          <p:nvPr/>
        </p:nvSpPr>
        <p:spPr bwMode="auto">
          <a:xfrm>
            <a:off x="7666760" y="2295211"/>
            <a:ext cx="514159" cy="8865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D1970B4-B5D8-4B0A-87F4-C6DCFC7BF7E0}"/>
              </a:ext>
            </a:extLst>
          </p:cNvPr>
          <p:cNvSpPr txBox="1"/>
          <p:nvPr/>
        </p:nvSpPr>
        <p:spPr>
          <a:xfrm>
            <a:off x="5507688" y="2958468"/>
            <a:ext cx="2974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Normal operation outside</a:t>
            </a:r>
          </a:p>
        </p:txBody>
      </p:sp>
    </p:spTree>
    <p:extLst>
      <p:ext uri="{BB962C8B-B14F-4D97-AF65-F5344CB8AC3E}">
        <p14:creationId xmlns:p14="http://schemas.microsoft.com/office/powerpoint/2010/main" val="590618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8721ADE8-A64C-4DB2-8DBD-5348CF18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Example: Protected TW SP set up and operation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E9E30C-D55A-4A0D-A379-9402866D0B2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06B781AF-4CCF-49B0-A572-DE54FBE5D942}" type="slidenum">
              <a:rPr lang="en-GB" smtClean="0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54F680-4A67-4FD1-B8B5-6ADB4722115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Dave Cavalcanti, Intel Corporation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82A1C2-6C45-41AC-B20A-95E787F9A50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August 2020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1B86BDB-04F6-4BC7-9BE3-132542E87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3718" y="2057400"/>
            <a:ext cx="8839200" cy="356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458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CC059-6C58-4B79-9A00-C251FBC9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Rules for Participating EHT STAs – Announced by the AP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10CDA5-DBF7-4FE4-B99F-7958DA8457C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3BC801-A387-4D64-A82A-B47737E847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84750A-1B53-42F6-A933-B2CA97C62A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E3A584-FC63-4227-A173-DA8E272CC419}"/>
              </a:ext>
            </a:extLst>
          </p:cNvPr>
          <p:cNvSpPr/>
          <p:nvPr/>
        </p:nvSpPr>
        <p:spPr bwMode="auto">
          <a:xfrm>
            <a:off x="3649219" y="2280688"/>
            <a:ext cx="514159" cy="8865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C9F395-14E6-4724-A120-53811DCEF602}"/>
              </a:ext>
            </a:extLst>
          </p:cNvPr>
          <p:cNvSpPr txBox="1"/>
          <p:nvPr/>
        </p:nvSpPr>
        <p:spPr>
          <a:xfrm>
            <a:off x="3497311" y="3138393"/>
            <a:ext cx="1677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</a:rPr>
              <a:t>Protected period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3B11B47-37D5-4B46-931B-ACB954D53262}"/>
              </a:ext>
            </a:extLst>
          </p:cNvPr>
          <p:cNvCxnSpPr/>
          <p:nvPr/>
        </p:nvCxnSpPr>
        <p:spPr bwMode="auto">
          <a:xfrm>
            <a:off x="3526348" y="2463544"/>
            <a:ext cx="5413263" cy="45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C41BFAA-ED8E-4C6E-9F3F-0F3D50FA66DC}"/>
              </a:ext>
            </a:extLst>
          </p:cNvPr>
          <p:cNvCxnSpPr/>
          <p:nvPr/>
        </p:nvCxnSpPr>
        <p:spPr bwMode="auto">
          <a:xfrm>
            <a:off x="3528544" y="2181920"/>
            <a:ext cx="5413263" cy="45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8480E5B-C3F4-4F78-8E7C-8EF349125A17}"/>
              </a:ext>
            </a:extLst>
          </p:cNvPr>
          <p:cNvCxnSpPr>
            <a:cxnSpLocks/>
          </p:cNvCxnSpPr>
          <p:nvPr/>
        </p:nvCxnSpPr>
        <p:spPr bwMode="auto">
          <a:xfrm>
            <a:off x="3536766" y="1834475"/>
            <a:ext cx="23354" cy="99327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C4F01DE-BCCC-4955-96D5-66279D34E223}"/>
              </a:ext>
            </a:extLst>
          </p:cNvPr>
          <p:cNvCxnSpPr>
            <a:cxnSpLocks/>
          </p:cNvCxnSpPr>
          <p:nvPr/>
        </p:nvCxnSpPr>
        <p:spPr bwMode="auto">
          <a:xfrm>
            <a:off x="4982514" y="1834475"/>
            <a:ext cx="21755" cy="99327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266A2E-3CE4-4442-8EFC-65A1963DBE67}"/>
              </a:ext>
            </a:extLst>
          </p:cNvPr>
          <p:cNvCxnSpPr>
            <a:cxnSpLocks/>
          </p:cNvCxnSpPr>
          <p:nvPr/>
        </p:nvCxnSpPr>
        <p:spPr bwMode="auto">
          <a:xfrm flipH="1">
            <a:off x="8947833" y="1828800"/>
            <a:ext cx="2196" cy="9718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182F7ED7-E6CF-4159-A002-030DEBE09C17}"/>
              </a:ext>
            </a:extLst>
          </p:cNvPr>
          <p:cNvSpPr/>
          <p:nvPr/>
        </p:nvSpPr>
        <p:spPr bwMode="auto">
          <a:xfrm>
            <a:off x="5132568" y="2286785"/>
            <a:ext cx="514159" cy="88651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F56DD2-1200-46B0-BCA0-019478456FE2}"/>
              </a:ext>
            </a:extLst>
          </p:cNvPr>
          <p:cNvSpPr/>
          <p:nvPr/>
        </p:nvSpPr>
        <p:spPr bwMode="auto">
          <a:xfrm>
            <a:off x="5923939" y="2276528"/>
            <a:ext cx="514159" cy="8865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88865CD-A2FD-4D1A-BD3D-94D827D3D844}"/>
              </a:ext>
            </a:extLst>
          </p:cNvPr>
          <p:cNvSpPr/>
          <p:nvPr/>
        </p:nvSpPr>
        <p:spPr bwMode="auto">
          <a:xfrm>
            <a:off x="6803342" y="2280688"/>
            <a:ext cx="514159" cy="886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3CCF1E83-231D-4399-9D19-62A3FE187390}"/>
              </a:ext>
            </a:extLst>
          </p:cNvPr>
          <p:cNvSpPr/>
          <p:nvPr/>
        </p:nvSpPr>
        <p:spPr bwMode="auto">
          <a:xfrm rot="5400000" flipV="1">
            <a:off x="6902607" y="801490"/>
            <a:ext cx="184988" cy="383794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8374E1-0D6B-4C2B-A0FE-843A48EDF8B9}"/>
              </a:ext>
            </a:extLst>
          </p:cNvPr>
          <p:cNvSpPr txBox="1"/>
          <p:nvPr/>
        </p:nvSpPr>
        <p:spPr>
          <a:xfrm>
            <a:off x="5530975" y="2909119"/>
            <a:ext cx="2974827" cy="496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Normal operation (any TID and EDCA access resumed)</a:t>
            </a: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1B4215C2-4D6E-47F7-B308-2DC4D6B1C0C7}"/>
              </a:ext>
            </a:extLst>
          </p:cNvPr>
          <p:cNvSpPr/>
          <p:nvPr/>
        </p:nvSpPr>
        <p:spPr bwMode="auto">
          <a:xfrm rot="5400000">
            <a:off x="4191579" y="2294636"/>
            <a:ext cx="163619" cy="1418250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ED63B90-5DA6-449A-9AFD-406614CBCE69}"/>
              </a:ext>
            </a:extLst>
          </p:cNvPr>
          <p:cNvSpPr/>
          <p:nvPr/>
        </p:nvSpPr>
        <p:spPr bwMode="auto">
          <a:xfrm>
            <a:off x="4416608" y="2292460"/>
            <a:ext cx="514159" cy="8865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A6E347C-B1E4-488B-91A3-288C12B77F1C}"/>
              </a:ext>
            </a:extLst>
          </p:cNvPr>
          <p:cNvSpPr/>
          <p:nvPr/>
        </p:nvSpPr>
        <p:spPr bwMode="auto">
          <a:xfrm>
            <a:off x="7666760" y="2295211"/>
            <a:ext cx="514159" cy="8865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002CE1-8F0D-4CD8-9CD3-B0DE6FCB30D2}"/>
              </a:ext>
            </a:extLst>
          </p:cNvPr>
          <p:cNvSpPr txBox="1"/>
          <p:nvPr/>
        </p:nvSpPr>
        <p:spPr>
          <a:xfrm>
            <a:off x="1152723" y="4115194"/>
            <a:ext cx="4591734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Trigger-enabled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AP triggers STAs and prioritize allowed traffic (including P2P)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Trigger SU PPDU would help make this mode more used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A9C7B3C-548E-419E-AE04-9126D585EF63}"/>
              </a:ext>
            </a:extLst>
          </p:cNvPr>
          <p:cNvSpPr txBox="1"/>
          <p:nvPr/>
        </p:nvSpPr>
        <p:spPr>
          <a:xfrm>
            <a:off x="5507688" y="2958468"/>
            <a:ext cx="2974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Normal operation (no changes)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A23563C-0CE1-4925-BA07-2F499FA2B7FE}"/>
              </a:ext>
            </a:extLst>
          </p:cNvPr>
          <p:cNvSpPr txBox="1"/>
          <p:nvPr/>
        </p:nvSpPr>
        <p:spPr>
          <a:xfrm>
            <a:off x="3082049" y="3421756"/>
            <a:ext cx="2669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(allowed STAs/TIDs and access rules)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108D2D-85AA-4724-98D2-96BBE83117A9}"/>
              </a:ext>
            </a:extLst>
          </p:cNvPr>
          <p:cNvSpPr txBox="1"/>
          <p:nvPr/>
        </p:nvSpPr>
        <p:spPr>
          <a:xfrm>
            <a:off x="1143000" y="37338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2"/>
                </a:solidFill>
              </a:rPr>
              <a:t>Configuration 1: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ED1D6CD-82BC-4916-9CF1-135537ABB098}"/>
              </a:ext>
            </a:extLst>
          </p:cNvPr>
          <p:cNvSpPr txBox="1"/>
          <p:nvPr/>
        </p:nvSpPr>
        <p:spPr>
          <a:xfrm>
            <a:off x="6447545" y="4124332"/>
            <a:ext cx="522015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Non-trigger-enabled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EDCA access between members of the protected period (including P2P)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048399-D304-4FE7-8FFB-89B9BBC81017}"/>
              </a:ext>
            </a:extLst>
          </p:cNvPr>
          <p:cNvSpPr txBox="1"/>
          <p:nvPr/>
        </p:nvSpPr>
        <p:spPr>
          <a:xfrm>
            <a:off x="6683896" y="3760690"/>
            <a:ext cx="233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2"/>
                </a:solidFill>
              </a:rPr>
              <a:t>Configuration 2:</a:t>
            </a:r>
          </a:p>
        </p:txBody>
      </p:sp>
    </p:spTree>
    <p:extLst>
      <p:ext uri="{BB962C8B-B14F-4D97-AF65-F5344CB8AC3E}">
        <p14:creationId xmlns:p14="http://schemas.microsoft.com/office/powerpoint/2010/main" val="2492135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1C156-19F7-49C0-BFFC-24445EF96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E759-7E47-417B-84C6-9DF91D296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434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presented an approach to protect low latency traffic from intra-BSS congestion and avoid coexistence issues between R1 and R2 EHT STAs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approach leverages existing tools and capabilities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Spec changes required include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Announcement of “protected” periods (BTWT signaling can be re-used/enhanced)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Access rules for EHT STAs during the “protected” periods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Further enhancements can be considered in R2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B472A-116A-447A-9EE7-D30DA67218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BF0FF-5546-41D2-AA15-FA1AD22F4C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2866B0-9F16-4DDF-AB0E-4CC2C19C30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10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9BCBE-2F38-4721-AB23-2C1F1DBC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422E0-A12E-495F-95D4-63EA06CF7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TGbe</a:t>
            </a:r>
            <a:r>
              <a:rPr lang="en-US" dirty="0"/>
              <a:t>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mechanism for defining protected periods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AP and STA negotiate the creation of or the participation in a protected service period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If negotiation is successful, non-AP STA is a member of the protected period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AP advertises the</a:t>
            </a:r>
            <a:r>
              <a:rPr lang="en-US" sz="1400" strike="sngStrike" dirty="0"/>
              <a:t> </a:t>
            </a:r>
            <a:r>
              <a:rPr lang="en-US" sz="1400" dirty="0"/>
              <a:t>“protected” period(s) in beacons (Broadcast TWT could be reused/enhanced)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Access rules for </a:t>
            </a:r>
            <a:r>
              <a:rPr lang="en-US" sz="1600" dirty="0">
                <a:solidFill>
                  <a:schemeClr val="tx1"/>
                </a:solidFill>
              </a:rPr>
              <a:t>all</a:t>
            </a:r>
            <a:r>
              <a:rPr lang="en-US" sz="1600" dirty="0"/>
              <a:t> associated EHT STAs during </a:t>
            </a:r>
            <a:r>
              <a:rPr lang="en-US" sz="1600" dirty="0">
                <a:solidFill>
                  <a:schemeClr val="tx1"/>
                </a:solidFill>
              </a:rPr>
              <a:t>the “protected” </a:t>
            </a:r>
            <a:r>
              <a:rPr lang="en-US" sz="1600" dirty="0"/>
              <a:t>periods: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STAs shall finish their TXOPs before the period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Other requirements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CD40A3-9A22-4056-A051-9370B76329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F41E8-FDE9-4ECE-AA98-C610467E6E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4EF3B3-87CD-42A3-9922-7248E42D3B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101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4568</TotalTime>
  <Words>1155</Words>
  <Application>Microsoft Office PowerPoint</Application>
  <PresentationFormat>Widescreen</PresentationFormat>
  <Paragraphs>161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Document</vt:lpstr>
      <vt:lpstr>Enhancements for QoS and low latency in 802.11be R1</vt:lpstr>
      <vt:lpstr>Introduction</vt:lpstr>
      <vt:lpstr>Problem: how to protect low latency data that have a “deadline” from congestion delay</vt:lpstr>
      <vt:lpstr>Scope and goals for latency enhancements in 11be</vt:lpstr>
      <vt:lpstr>Approach: Enable periods of time during which low latency traffic can be protected from intra-BSS congestion</vt:lpstr>
      <vt:lpstr>Example: Protected TW SP set up and operation</vt:lpstr>
      <vt:lpstr>Access Rules for Participating EHT STAs – Announced by the AP</vt:lpstr>
      <vt:lpstr>Conclusions</vt:lpstr>
      <vt:lpstr>SP #1</vt:lpstr>
      <vt:lpstr>backup</vt:lpstr>
      <vt:lpstr>Simulation scenario 1</vt:lpstr>
      <vt:lpstr>Scenario 1 - Results (20 MHz)</vt:lpstr>
      <vt:lpstr>Scenario 1 - Results (80 MHz)</vt:lpstr>
      <vt:lpstr>Scenario 1 - Results (40 MHz)</vt:lpstr>
      <vt:lpstr>Simulation scenario 2</vt:lpstr>
      <vt:lpstr>Scenario 2- Case 1 Results</vt:lpstr>
      <vt:lpstr>Scenario 2 - Case 2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Protected Service Periods for QoS Management in 802.11be</dc:title>
  <dc:creator>Cavalcanti, Dave</dc:creator>
  <cp:keywords>CTPClassification=CTP_NT</cp:keywords>
  <cp:lastModifiedBy>Cavalcanti, Dave</cp:lastModifiedBy>
  <cp:revision>170</cp:revision>
  <dcterms:created xsi:type="dcterms:W3CDTF">2020-07-08T23:33:06Z</dcterms:created>
  <dcterms:modified xsi:type="dcterms:W3CDTF">2020-08-28T23:45:31Z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3ad34e9e-2a98-4b19-84f3-beb70fe4e28e</vt:lpwstr>
  </property>
  <property fmtid="{D5CDD505-2E9C-101B-9397-08002B2CF9AE}" pid="3" name="CTP_TimeStamp">
    <vt:lpwstr>2020-08-28 23:45:31Z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