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3" r:id="rId4"/>
    <p:sldId id="282" r:id="rId5"/>
    <p:sldId id="288" r:id="rId6"/>
    <p:sldId id="293" r:id="rId7"/>
    <p:sldId id="300" r:id="rId8"/>
    <p:sldId id="292" r:id="rId9"/>
    <p:sldId id="289" r:id="rId10"/>
    <p:sldId id="296" r:id="rId11"/>
    <p:sldId id="295" r:id="rId12"/>
    <p:sldId id="273" r:id="rId13"/>
    <p:sldId id="274" r:id="rId14"/>
    <p:sldId id="297" r:id="rId15"/>
    <p:sldId id="299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ngmeihong" initials="z" lastIdx="1" clrIdx="0">
    <p:extLst>
      <p:ext uri="{19B8F6BF-5375-455C-9EA6-DF929625EA0E}">
        <p15:presenceInfo xmlns:p15="http://schemas.microsoft.com/office/powerpoint/2012/main" userId="S-1-5-21-147214757-305610072-1517763936-63734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D4105"/>
    <a:srgbClr val="921D95"/>
    <a:srgbClr val="0000F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8" autoAdjust="0"/>
    <p:restoredTop sz="94579" autoAdjust="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49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39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26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585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9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16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14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29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55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03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40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802.11-20/1334r0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4706" y="6384925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eihong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Zhang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 2020</a:t>
            </a:r>
          </a:p>
        </p:txBody>
      </p:sp>
      <p:sp>
        <p:nvSpPr>
          <p:cNvPr id="11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9592" y="685800"/>
            <a:ext cx="749829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A </a:t>
            </a:r>
            <a:r>
              <a:rPr lang="en-US" sz="2800" dirty="0"/>
              <a:t>brief description of the channel realization generation process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2020-09-01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237062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25773"/>
              </p:ext>
            </p:extLst>
          </p:nvPr>
        </p:nvGraphicFramePr>
        <p:xfrm>
          <a:off x="777889" y="2773714"/>
          <a:ext cx="7620000" cy="2989047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65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zhangmeihong@huawei.com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Xiaohui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Peng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Danny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Kaipin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Tan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Southern University of Science and Technology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Shuai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9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Xinrao</a:t>
                      </a:r>
                      <a:r>
                        <a:rPr lang="en-US" altLang="zh-CN" sz="12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altLang="zh-CN" sz="1200" i="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4. Approach </a:t>
            </a:r>
            <a:r>
              <a:rPr lang="en-US" altLang="zh-CN" sz="3000" dirty="0" smtClean="0"/>
              <a:t>of </a:t>
            </a:r>
            <a:r>
              <a:rPr lang="en-US" altLang="zh-CN" sz="3000" dirty="0" smtClean="0"/>
              <a:t>considering second order </a:t>
            </a:r>
            <a:r>
              <a:rPr lang="en-US" altLang="zh-CN" sz="3000" dirty="0" smtClean="0"/>
              <a:t>reflections </a:t>
            </a:r>
            <a:r>
              <a:rPr lang="en-US" altLang="zh-CN" sz="3000" dirty="0" smtClean="0"/>
              <a:t>(Overall)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66248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We do not divide the rays into 2 categories as previous, all the rays (LOS ray, reflections from target and fixed scatters) are considered together. 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Two 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options we proposed above are adopted for generating all rays.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Overall process of channel realization generation,</a:t>
            </a:r>
          </a:p>
          <a:p>
            <a:pPr marL="0" indent="0"/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3137" y="3429000"/>
            <a:ext cx="3536374" cy="271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0959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/>
              <a:t>4</a:t>
            </a:r>
            <a:r>
              <a:rPr lang="en-US" altLang="zh-CN" sz="3000" dirty="0" smtClean="0"/>
              <a:t>. </a:t>
            </a:r>
            <a:r>
              <a:rPr lang="en-US" altLang="zh-CN" sz="3000" dirty="0"/>
              <a:t>Approach </a:t>
            </a:r>
            <a:r>
              <a:rPr lang="en-US" altLang="zh-CN" sz="3000" dirty="0" smtClean="0"/>
              <a:t>of considering </a:t>
            </a:r>
            <a:r>
              <a:rPr lang="en-US" altLang="zh-CN" sz="3000" dirty="0" smtClean="0"/>
              <a:t>second </a:t>
            </a:r>
            <a:r>
              <a:rPr lang="en-US" altLang="zh-CN" sz="3000" dirty="0" smtClean="0"/>
              <a:t>order reflections </a:t>
            </a:r>
            <a:r>
              <a:rPr lang="en-US" altLang="zh-CN" sz="3000" dirty="0" smtClean="0"/>
              <a:t>(Overall)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838256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Brief descriptions 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of the channel realization generation 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process are shown as below. 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4977267" y="3140968"/>
            <a:ext cx="746861" cy="1490831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470706" y="3365562"/>
            <a:ext cx="3061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1. Execute ray tracing software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70705" y="4026550"/>
            <a:ext cx="3358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2. </a:t>
            </a:r>
            <a:r>
              <a:rPr lang="en-US" altLang="zh-CN" sz="1600" dirty="0">
                <a:solidFill>
                  <a:schemeClr val="tx1"/>
                </a:solidFill>
              </a:rPr>
              <a:t>Extract results from database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570" y="2636912"/>
            <a:ext cx="3911490" cy="300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7479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 smtClean="0"/>
              <a:t>5. Conclusion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799" y="1828800"/>
            <a:ext cx="78581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2200" b="1" dirty="0" smtClean="0">
                <a:latin typeface="Times New Roman"/>
                <a:ea typeface="Times New Roman"/>
                <a:cs typeface="Times New Roman"/>
              </a:rPr>
              <a:t>In this presentation,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brief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descriptions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of the channel realization generation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process for </a:t>
            </a:r>
            <a:r>
              <a:rPr lang="en-GB" altLang="zh-CN" sz="2200" b="1" dirty="0" smtClean="0">
                <a:latin typeface="Times New Roman"/>
                <a:ea typeface="Times New Roman"/>
                <a:cs typeface="Times New Roman"/>
              </a:rPr>
              <a:t>two conditions are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 proposed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377100" indent="0">
              <a:spcBef>
                <a:spcPts val="600"/>
              </a:spcBef>
            </a:pPr>
            <a:endParaRPr lang="en-US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GB" altLang="zh-CN" sz="24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1336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r-FR" altLang="zh-CN" dirty="0" smtClean="0"/>
              <a:t>6. Reference</a:t>
            </a:r>
            <a:r>
              <a:rPr lang="en-US" altLang="zh-CN" dirty="0" smtClean="0"/>
              <a:t>s</a:t>
            </a:r>
            <a:endParaRPr lang="en-GB" altLang="zh-CN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685799" y="1752600"/>
            <a:ext cx="7924801" cy="4114800"/>
          </a:xfrm>
        </p:spPr>
        <p:txBody>
          <a:bodyPr/>
          <a:lstStyle/>
          <a:p>
            <a:pPr marL="0" indent="0" latinLnBrk="1">
              <a:buNone/>
            </a:pPr>
            <a:r>
              <a:rPr lang="en-US" altLang="zh-CN" sz="1500" b="0" dirty="0" smtClean="0"/>
              <a:t>[1] 11-20-0906-00-SENS-discussion-of-channel-model-for-wlan-sensing.pptx</a:t>
            </a:r>
          </a:p>
          <a:p>
            <a:pPr marL="0" indent="0" latinLnBrk="1">
              <a:buNone/>
            </a:pPr>
            <a:r>
              <a:rPr lang="en-US" altLang="zh-CN" sz="1500" b="0" dirty="0"/>
              <a:t>[2] </a:t>
            </a:r>
            <a:r>
              <a:rPr lang="en-US" altLang="zh-CN" sz="1500" b="0" dirty="0" smtClean="0"/>
              <a:t>11-14-0882-04-00ax-tgax-channel-model-document.docx</a:t>
            </a:r>
          </a:p>
          <a:p>
            <a:pPr marL="0" indent="0" latinLnBrk="1">
              <a:buNone/>
            </a:pPr>
            <a:r>
              <a:rPr lang="en-US" altLang="zh-CN" sz="1500" b="0" dirty="0"/>
              <a:t>[3] </a:t>
            </a:r>
            <a:r>
              <a:rPr lang="en-US" altLang="zh-CN" sz="1500" b="0" dirty="0" smtClean="0"/>
              <a:t>11-15-1150-09-00ay-channel-models-for-ieee-802-11ay.docx</a:t>
            </a:r>
          </a:p>
        </p:txBody>
      </p:sp>
    </p:spTree>
    <p:extLst>
      <p:ext uri="{BB962C8B-B14F-4D97-AF65-F5344CB8AC3E}">
        <p14:creationId xmlns:p14="http://schemas.microsoft.com/office/powerpoint/2010/main" val="3639601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Appendix  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66248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The reason why second order reflections can not be considered in our first approach (divide the rays into target related and target unrelated), 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3692" t="5614"/>
          <a:stretch/>
        </p:blipFill>
        <p:spPr>
          <a:xfrm>
            <a:off x="4716016" y="2503625"/>
            <a:ext cx="2779766" cy="15457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4761774"/>
            <a:ext cx="3203054" cy="1599339"/>
          </a:xfrm>
          <a:prstGeom prst="rect">
            <a:avLst/>
          </a:prstGeom>
        </p:spPr>
      </p:pic>
      <p:sp>
        <p:nvSpPr>
          <p:cNvPr id="10" name="左大括号 9"/>
          <p:cNvSpPr/>
          <p:nvPr/>
        </p:nvSpPr>
        <p:spPr bwMode="auto">
          <a:xfrm>
            <a:off x="4139952" y="2780928"/>
            <a:ext cx="473734" cy="324036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68144" y="404559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chemeClr val="tx1"/>
                </a:solidFill>
              </a:rPr>
              <a:t>+</a:t>
            </a:r>
            <a:endParaRPr lang="zh-CN" altLang="en-US" sz="4000" b="1" dirty="0">
              <a:solidFill>
                <a:schemeClr val="tx1"/>
              </a:solidFill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133" y="3284429"/>
            <a:ext cx="3944724" cy="2174858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619672" y="558187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Final model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452320" y="2996952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Target unrelated rays (</a:t>
            </a:r>
            <a:r>
              <a:rPr lang="en-US" altLang="zh-CN" sz="1400" dirty="0">
                <a:solidFill>
                  <a:schemeClr val="tx1"/>
                </a:solidFill>
              </a:rPr>
              <a:t>b</a:t>
            </a:r>
            <a:r>
              <a:rPr lang="en-US" altLang="zh-CN" sz="1400" dirty="0" smtClean="0">
                <a:solidFill>
                  <a:schemeClr val="tx1"/>
                </a:solidFill>
              </a:rPr>
              <a:t>ackground environment)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680288" y="540755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Target related rays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745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Appendix  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66248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The reason why second order reflections can not be considered in our first approach (divide the rays into target related and target unrelated), 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/>
          <a:srcRect l="3692" t="5614"/>
          <a:stretch/>
        </p:blipFill>
        <p:spPr>
          <a:xfrm>
            <a:off x="71514" y="2522247"/>
            <a:ext cx="2185869" cy="121552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6" y="4655640"/>
            <a:ext cx="2345445" cy="117112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878219" y="3872428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chemeClr val="tx1"/>
                </a:solidFill>
              </a:rPr>
              <a:t>+</a:t>
            </a:r>
            <a:endParaRPr lang="zh-CN" altLang="en-US" sz="4000" b="1" dirty="0">
              <a:solidFill>
                <a:schemeClr val="tx1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3384671"/>
            <a:ext cx="2692544" cy="148448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8185" y="2503626"/>
            <a:ext cx="2620728" cy="14448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7665" y="4581127"/>
            <a:ext cx="2593330" cy="1429789"/>
          </a:xfrm>
          <a:prstGeom prst="rect">
            <a:avLst/>
          </a:prstGeom>
        </p:spPr>
      </p:pic>
      <p:sp>
        <p:nvSpPr>
          <p:cNvPr id="2" name="右大括号 1"/>
          <p:cNvSpPr/>
          <p:nvPr/>
        </p:nvSpPr>
        <p:spPr bwMode="auto">
          <a:xfrm>
            <a:off x="2239302" y="2996952"/>
            <a:ext cx="261033" cy="227867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" name="直接连接符 3"/>
          <p:cNvCxnSpPr>
            <a:stCxn id="13" idx="3"/>
          </p:cNvCxnSpPr>
          <p:nvPr/>
        </p:nvCxnSpPr>
        <p:spPr bwMode="auto">
          <a:xfrm flipV="1">
            <a:off x="5176312" y="4126915"/>
            <a:ext cx="74385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/>
          <p:cNvCxnSpPr/>
          <p:nvPr/>
        </p:nvCxnSpPr>
        <p:spPr bwMode="auto">
          <a:xfrm>
            <a:off x="5927656" y="2780928"/>
            <a:ext cx="0" cy="2582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5935148" y="2780928"/>
            <a:ext cx="293037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直接连接符 22"/>
          <p:cNvCxnSpPr/>
          <p:nvPr/>
        </p:nvCxnSpPr>
        <p:spPr bwMode="auto">
          <a:xfrm>
            <a:off x="5927656" y="5363720"/>
            <a:ext cx="300529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文本框 27"/>
          <p:cNvSpPr txBox="1"/>
          <p:nvPr/>
        </p:nvSpPr>
        <p:spPr>
          <a:xfrm>
            <a:off x="5071865" y="3826103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 smtClean="0">
                <a:solidFill>
                  <a:schemeClr val="tx1"/>
                </a:solidFill>
              </a:rPr>
              <a:t>postprocessing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920165" y="236486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?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920165" y="536509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?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05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000" dirty="0" smtClean="0"/>
              <a:t>1. Abstract</a:t>
            </a:r>
            <a:endParaRPr lang="en-GB" sz="3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27584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In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[1], a discussion of WLAN Sensing channel model was presented, including</a:t>
            </a: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The necessity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and some initial thinking for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WLAN Sensing channel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modelling.</a:t>
            </a: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In this contribution, the following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point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will be further discussed: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A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brief description of the channel realization generation process.</a:t>
            </a:r>
            <a:endParaRPr lang="en-GB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2. Scenario  </a:t>
            </a:r>
            <a:endParaRPr lang="en-GB" altLang="zh-CN" sz="30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6624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We </a:t>
            </a:r>
            <a:r>
              <a:rPr lang="en-US" altLang="zh-CN" sz="2200" b="1" dirty="0">
                <a:latin typeface="Times New Roman"/>
                <a:ea typeface="Times New Roman"/>
                <a:cs typeface="Times New Roman"/>
              </a:rPr>
              <a:t>consider a </a:t>
            </a:r>
            <a:r>
              <a:rPr lang="en-US" altLang="zh-CN" sz="2200" b="1" dirty="0" smtClean="0">
                <a:latin typeface="Times New Roman"/>
                <a:ea typeface="Times New Roman"/>
                <a:cs typeface="Times New Roman"/>
              </a:rPr>
              <a:t>scenario including,</a:t>
            </a: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756000"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AP </a:t>
            </a: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(TX) and STA (RX) are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located in the environment, like the living room, conference room;  </a:t>
            </a:r>
          </a:p>
          <a:p>
            <a:pPr marL="756000"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fixed </a:t>
            </a: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scatters (walls, chair, table,…) ;</a:t>
            </a:r>
            <a:endParaRPr lang="en-US" altLang="zh-CN" sz="1800" dirty="0">
              <a:latin typeface="Times New Roman"/>
              <a:ea typeface="Times New Roman"/>
              <a:cs typeface="Times New Roman"/>
            </a:endParaRPr>
          </a:p>
          <a:p>
            <a:pPr marL="756000"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­"/>
            </a:pPr>
            <a:r>
              <a:rPr lang="en-US" altLang="zh-CN" sz="1800" dirty="0">
                <a:latin typeface="Times New Roman"/>
                <a:ea typeface="Times New Roman"/>
                <a:cs typeface="Times New Roman"/>
              </a:rPr>
              <a:t>a device free target is moving.</a:t>
            </a:r>
          </a:p>
          <a:p>
            <a:pPr marL="0" lvl="0" indent="0"/>
            <a:r>
              <a:rPr lang="en-US" altLang="zh-CN" sz="2200" b="1" dirty="0" smtClean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</a:rPr>
              <a:t>d for channel models covering, e.g.</a:t>
            </a:r>
          </a:p>
          <a:p>
            <a:pPr marL="413100" indent="0">
              <a:spcBef>
                <a:spcPts val="300"/>
              </a:spcBef>
            </a:pPr>
            <a:r>
              <a:rPr lang="en-US" altLang="zh-CN" sz="18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en-GB" altLang="zh-CN" sz="1800" dirty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501008"/>
            <a:ext cx="5359196" cy="288642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3. Approach </a:t>
            </a:r>
            <a:r>
              <a:rPr lang="en-US" altLang="zh-CN" sz="3000" u="sng" dirty="0" smtClean="0"/>
              <a:t>without </a:t>
            </a:r>
            <a:r>
              <a:rPr lang="en-US" altLang="zh-CN" sz="3000" dirty="0" smtClean="0"/>
              <a:t>considering second order reflections (Overall)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766248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We first divide the rays into 2 types, </a:t>
            </a: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Target </a:t>
            </a:r>
            <a:r>
              <a:rPr lang="en-US" altLang="zh-CN" sz="1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unrelated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rays </a:t>
            </a:r>
            <a:r>
              <a:rPr lang="en-US" altLang="zh-CN" sz="1400" dirty="0">
                <a:latin typeface="Times New Roman"/>
                <a:ea typeface="Times New Roman"/>
                <a:cs typeface="Times New Roman"/>
              </a:rPr>
              <a:t>reflected from fixed 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scatters, LOS ray without human shadowing;</a:t>
            </a:r>
            <a:endParaRPr lang="en-US" altLang="zh-CN" sz="1400" dirty="0">
              <a:latin typeface="Times New Roman"/>
              <a:ea typeface="Times New Roman"/>
              <a:cs typeface="Times New Roman"/>
            </a:endParaRPr>
          </a:p>
          <a:p>
            <a:pPr marL="756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Target</a:t>
            </a:r>
            <a:r>
              <a:rPr lang="en-US" altLang="zh-CN" sz="1400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 related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: rays reflected from targets.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latin typeface="Times New Roman"/>
                <a:ea typeface="Times New Roman"/>
                <a:cs typeface="Times New Roman"/>
              </a:rPr>
              <a:t>Overall process </a:t>
            </a:r>
            <a:r>
              <a:rPr lang="en-US" altLang="zh-CN" sz="1600" b="1" dirty="0">
                <a:latin typeface="Times New Roman"/>
                <a:ea typeface="Times New Roman"/>
                <a:cs typeface="Times New Roman"/>
              </a:rPr>
              <a:t>of channel realization generation,</a:t>
            </a:r>
            <a:endParaRPr lang="en-US" altLang="zh-CN" sz="1600" b="1" dirty="0" smtClean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  <a:p>
            <a:pPr marL="0" indent="0"/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3152597"/>
            <a:ext cx="3492469" cy="3119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43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3. </a:t>
            </a:r>
            <a:r>
              <a:rPr lang="en-US" altLang="zh-CN" sz="3000" dirty="0"/>
              <a:t>Approach </a:t>
            </a:r>
            <a:r>
              <a:rPr lang="en-US" altLang="zh-CN" sz="3000" u="sng" dirty="0"/>
              <a:t>without</a:t>
            </a:r>
            <a:r>
              <a:rPr lang="en-US" altLang="zh-CN" sz="3000" dirty="0"/>
              <a:t> considering </a:t>
            </a:r>
            <a:r>
              <a:rPr lang="en-US" altLang="zh-CN" sz="3000" dirty="0" smtClean="0"/>
              <a:t>second order reflections (Step 1)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838256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For target </a:t>
            </a:r>
            <a:r>
              <a:rPr lang="en-US" altLang="zh-CN" sz="1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unrelated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 rays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steps 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for 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generating the channel parameters, 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698850" indent="-285750">
              <a:spcBef>
                <a:spcPts val="300"/>
              </a:spcBef>
              <a:buFontTx/>
              <a:buChar char="-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For sub 7GHz, approach is same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as or based on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11ax [2] </a:t>
            </a:r>
            <a:r>
              <a:rPr lang="en-US" altLang="zh-CN" sz="1600" b="1" dirty="0" smtClean="0">
                <a:latin typeface="Times New Roman"/>
                <a:ea typeface="Times New Roman"/>
                <a:cs typeface="Times New Roman"/>
              </a:rPr>
              <a:t>,</a:t>
            </a:r>
          </a:p>
          <a:p>
            <a:pPr marL="698850" indent="-285750">
              <a:spcBef>
                <a:spcPts val="600"/>
              </a:spcBef>
              <a:buFontTx/>
              <a:buChar char="-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For 60GHz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, approach is same as or based on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11ay [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],</a:t>
            </a:r>
          </a:p>
          <a:p>
            <a:pPr marL="722250" indent="0">
              <a:spcBef>
                <a:spcPts val="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996952"/>
            <a:ext cx="354764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069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3. </a:t>
            </a:r>
            <a:r>
              <a:rPr lang="en-US" altLang="zh-CN" sz="3000" dirty="0"/>
              <a:t>Approach </a:t>
            </a:r>
            <a:r>
              <a:rPr lang="en-US" altLang="zh-CN" sz="3000" u="sng" dirty="0"/>
              <a:t>without</a:t>
            </a:r>
            <a:r>
              <a:rPr lang="en-US" altLang="zh-CN" sz="3000" dirty="0"/>
              <a:t> considering second </a:t>
            </a:r>
            <a:r>
              <a:rPr lang="en-US" altLang="zh-CN" sz="3000" dirty="0" smtClean="0"/>
              <a:t>order reflections </a:t>
            </a:r>
            <a:r>
              <a:rPr lang="en-US" altLang="zh-CN" sz="3000" dirty="0"/>
              <a:t>(Step </a:t>
            </a:r>
            <a:r>
              <a:rPr lang="en-US" altLang="zh-CN" sz="3000" dirty="0" smtClean="0"/>
              <a:t>2)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199" y="1752600"/>
            <a:ext cx="7747963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For the target </a:t>
            </a:r>
            <a:r>
              <a:rPr lang="en-US" altLang="zh-CN" sz="1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related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 rays, we propose 3 types of generation methods, 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612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u="sng" dirty="0" smtClean="0">
                <a:latin typeface="Times New Roman"/>
                <a:ea typeface="Times New Roman"/>
                <a:cs typeface="Times New Roman"/>
              </a:rPr>
              <a:t>Option 1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: Execute ray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tracing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software for 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each 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snapshot. </a:t>
            </a: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65921" y="2492896"/>
            <a:ext cx="3534071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200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For each 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snapshot (including </a:t>
            </a: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new positions of TX/RX and new 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position </a:t>
            </a: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of </a:t>
            </a:r>
            <a:r>
              <a:rPr lang="en-US" altLang="zh-CN" sz="14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target), </a:t>
            </a: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execute the ray tracing software once.</a:t>
            </a:r>
          </a:p>
          <a:p>
            <a:pPr marL="79200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Advantages:  </a:t>
            </a:r>
          </a:p>
          <a:p>
            <a:pPr marL="1044000" lvl="0" indent="-285750">
              <a:spcBef>
                <a:spcPts val="600"/>
              </a:spcBef>
              <a:buFont typeface="Times New Roman" panose="02020603050405020304" pitchFamily="18" charset="0"/>
              <a:buChar char="‣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Deal with the scenarios case by case, more accurate result can be achieved.</a:t>
            </a:r>
          </a:p>
          <a:p>
            <a:pPr marL="1044000" lvl="0" indent="-285750">
              <a:spcBef>
                <a:spcPts val="0"/>
              </a:spcBef>
              <a:buFont typeface="Times New Roman" panose="02020603050405020304" pitchFamily="18" charset="0"/>
              <a:buChar char="‣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Cover more scenarios (different TX/RX positions, target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position, snapshot). </a:t>
            </a:r>
            <a:endParaRPr lang="en-US" altLang="zh-CN"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79200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Disadvantages:</a:t>
            </a:r>
          </a:p>
          <a:p>
            <a:pPr marL="1044000" lvl="0" indent="-285750">
              <a:spcBef>
                <a:spcPts val="0"/>
              </a:spcBef>
              <a:buFont typeface="Times New Roman" panose="02020603050405020304" pitchFamily="18" charset="0"/>
              <a:buChar char="‣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More complex and less practical.</a:t>
            </a:r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8028384" y="3861048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8172400" y="3687415"/>
            <a:ext cx="953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rgbClr val="FF0000"/>
                </a:solidFill>
              </a:rPr>
              <a:t>execute </a:t>
            </a:r>
          </a:p>
          <a:p>
            <a:pPr algn="ctr"/>
            <a:r>
              <a:rPr lang="en-US" altLang="zh-CN" sz="1200" dirty="0" smtClean="0">
                <a:solidFill>
                  <a:srgbClr val="FF0000"/>
                </a:solidFill>
              </a:rPr>
              <a:t>the software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426" y="2644656"/>
            <a:ext cx="3055507" cy="258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2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dirty="0"/>
              <a:t>3. Approach </a:t>
            </a:r>
            <a:r>
              <a:rPr lang="en-US" altLang="zh-CN" u="sng" dirty="0"/>
              <a:t>without</a:t>
            </a:r>
            <a:r>
              <a:rPr lang="en-US" altLang="zh-CN" dirty="0"/>
              <a:t> considering second order reflections (Step 2)</a:t>
            </a:r>
            <a:endParaRPr lang="en-GB" altLang="zh-CN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199" y="1752600"/>
            <a:ext cx="7747963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For the target </a:t>
            </a:r>
            <a:r>
              <a:rPr lang="en-US" altLang="zh-CN" sz="18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related</a:t>
            </a:r>
            <a:r>
              <a:rPr lang="en-US" altLang="zh-CN" sz="1800" b="1" dirty="0">
                <a:latin typeface="Times New Roman"/>
                <a:ea typeface="Times New Roman"/>
                <a:cs typeface="Times New Roman"/>
              </a:rPr>
              <a:t> clusters, we propose 3 types of generation methods, </a:t>
            </a:r>
          </a:p>
          <a:p>
            <a:pPr marL="612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u="sng" dirty="0">
                <a:latin typeface="Times New Roman"/>
                <a:ea typeface="Times New Roman"/>
                <a:cs typeface="Times New Roman"/>
              </a:rPr>
              <a:t>Option 2</a:t>
            </a:r>
            <a:r>
              <a:rPr lang="en-US" altLang="zh-CN" sz="1600" dirty="0">
                <a:latin typeface="Times New Roman"/>
                <a:ea typeface="Times New Roman"/>
                <a:cs typeface="Times New Roman"/>
              </a:rPr>
              <a:t>: Integrate an abstract target model into existing channel model. </a:t>
            </a: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>
              <a:latin typeface="Times New Roman"/>
              <a:ea typeface="Times New Roman"/>
              <a:cs typeface="Times New Roman"/>
            </a:endParaRPr>
          </a:p>
        </p:txBody>
      </p:sp>
      <p:cxnSp>
        <p:nvCxnSpPr>
          <p:cNvPr id="4" name="直接箭头连接符 3"/>
          <p:cNvCxnSpPr/>
          <p:nvPr/>
        </p:nvCxnSpPr>
        <p:spPr bwMode="auto">
          <a:xfrm>
            <a:off x="7701034" y="4941168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文本框 6"/>
          <p:cNvSpPr txBox="1"/>
          <p:nvPr/>
        </p:nvSpPr>
        <p:spPr>
          <a:xfrm>
            <a:off x="8004430" y="4695527"/>
            <a:ext cx="1179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Integrated model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65921" y="2492896"/>
            <a:ext cx="360607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200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We first establish an abstract model for target (set human as an example, and assume only one ray can be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reflected </a:t>
            </a: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from each part of target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model).</a:t>
            </a:r>
            <a:endParaRPr lang="en-US" altLang="zh-CN"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79200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TX/RX positions and snapshot (corresponding position of the target or each part of position) set as the inputs.</a:t>
            </a:r>
          </a:p>
          <a:p>
            <a:pPr marL="79200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Advantages:  </a:t>
            </a:r>
            <a:endParaRPr lang="en-US" altLang="zh-CN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marL="1044000" lvl="0" indent="-285750">
              <a:spcBef>
                <a:spcPts val="0"/>
              </a:spcBef>
              <a:buFont typeface="Times New Roman" panose="02020603050405020304" pitchFamily="18" charset="0"/>
              <a:buChar char="‣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Cover more scenarios (different TX/RX positions, target trajectory);</a:t>
            </a:r>
          </a:p>
          <a:p>
            <a:pPr marL="1044000" lvl="0" indent="-285750">
              <a:spcBef>
                <a:spcPts val="0"/>
              </a:spcBef>
              <a:buFont typeface="Times New Roman" panose="02020603050405020304" pitchFamily="18" charset="0"/>
              <a:buChar char="‣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Easily to be used in the simulation. </a:t>
            </a:r>
          </a:p>
          <a:p>
            <a:pPr marL="79200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Disadvantages:</a:t>
            </a:r>
          </a:p>
          <a:p>
            <a:pPr marL="1044000" lvl="0" indent="-285750">
              <a:spcBef>
                <a:spcPts val="0"/>
              </a:spcBef>
              <a:buFont typeface="Times New Roman" panose="02020603050405020304" pitchFamily="18" charset="0"/>
              <a:buChar char="‣"/>
            </a:pPr>
            <a:r>
              <a:rPr lang="en-US" altLang="zh-CN" sz="12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Less accurate due to the  abstract model.</a:t>
            </a:r>
          </a:p>
          <a:p>
            <a:pPr marL="758250" lvl="0">
              <a:spcBef>
                <a:spcPts val="0"/>
              </a:spcBef>
            </a:pPr>
            <a:endParaRPr lang="en-US" altLang="zh-CN"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810" y="3988667"/>
            <a:ext cx="2424953" cy="20511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2634477"/>
            <a:ext cx="1100612" cy="956901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4572000" y="2612751"/>
            <a:ext cx="840516" cy="978628"/>
            <a:chOff x="4797426" y="2553344"/>
            <a:chExt cx="1119146" cy="1484180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797426" y="2553344"/>
              <a:ext cx="1119146" cy="1484180"/>
            </a:xfrm>
            <a:prstGeom prst="rect">
              <a:avLst/>
            </a:prstGeom>
          </p:spPr>
        </p:pic>
        <p:sp>
          <p:nvSpPr>
            <p:cNvPr id="11" name="矩形 10"/>
            <p:cNvSpPr/>
            <p:nvPr/>
          </p:nvSpPr>
          <p:spPr bwMode="auto">
            <a:xfrm>
              <a:off x="5556532" y="3821500"/>
              <a:ext cx="360040" cy="216024"/>
            </a:xfrm>
            <a:prstGeom prst="rect">
              <a:avLst/>
            </a:prstGeom>
            <a:solidFill>
              <a:srgbClr val="89898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4797426" y="3821500"/>
              <a:ext cx="360040" cy="216024"/>
            </a:xfrm>
            <a:prstGeom prst="rect">
              <a:avLst/>
            </a:prstGeom>
            <a:solidFill>
              <a:srgbClr val="89898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6256" y="2506426"/>
            <a:ext cx="2225621" cy="1227059"/>
          </a:xfrm>
          <a:prstGeom prst="rect">
            <a:avLst/>
          </a:prstGeom>
        </p:spPr>
      </p:pic>
      <p:sp>
        <p:nvSpPr>
          <p:cNvPr id="15" name="右箭头 14"/>
          <p:cNvSpPr/>
          <p:nvPr/>
        </p:nvSpPr>
        <p:spPr bwMode="auto">
          <a:xfrm>
            <a:off x="5436096" y="3068960"/>
            <a:ext cx="135201" cy="835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右箭头 16"/>
          <p:cNvSpPr/>
          <p:nvPr/>
        </p:nvSpPr>
        <p:spPr bwMode="auto">
          <a:xfrm>
            <a:off x="6713119" y="3092192"/>
            <a:ext cx="135201" cy="83519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983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3. </a:t>
            </a:r>
            <a:r>
              <a:rPr lang="en-US" altLang="zh-CN" sz="3000" dirty="0"/>
              <a:t>Approach </a:t>
            </a:r>
            <a:r>
              <a:rPr lang="en-US" altLang="zh-CN" sz="3000" u="sng" dirty="0"/>
              <a:t>without</a:t>
            </a:r>
            <a:r>
              <a:rPr lang="en-US" altLang="zh-CN" sz="3000" dirty="0"/>
              <a:t> considering second </a:t>
            </a:r>
            <a:r>
              <a:rPr lang="en-US" altLang="zh-CN" sz="3000" dirty="0" smtClean="0"/>
              <a:t>order reflections </a:t>
            </a:r>
            <a:r>
              <a:rPr lang="en-US" altLang="zh-CN" sz="3000" dirty="0"/>
              <a:t>(Step </a:t>
            </a:r>
            <a:r>
              <a:rPr lang="en-US" altLang="zh-CN" sz="3000" dirty="0" smtClean="0"/>
              <a:t>2)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46495" y="1772816"/>
            <a:ext cx="7747963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For the target </a:t>
            </a:r>
            <a:r>
              <a:rPr lang="en-US" altLang="zh-CN" sz="1800" b="1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</a:rPr>
              <a:t>related</a:t>
            </a: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 rays, we propose 3 types of generation methods, </a:t>
            </a: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612000">
              <a:spcBef>
                <a:spcPts val="600"/>
              </a:spcBef>
              <a:buFont typeface="Times New Roman" panose="02020603050405020304" pitchFamily="18" charset="0"/>
              <a:buChar char="­"/>
            </a:pPr>
            <a:r>
              <a:rPr lang="en-US" altLang="zh-CN" sz="1600" u="sng" dirty="0" smtClean="0">
                <a:latin typeface="Times New Roman"/>
                <a:ea typeface="Times New Roman"/>
                <a:cs typeface="Times New Roman"/>
              </a:rPr>
              <a:t>Option 3</a:t>
            </a: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: Establish a database which records the results for different scenarios (with corresponding snapshot) by ray tracing software. </a:t>
            </a:r>
            <a:endParaRPr lang="en-US" altLang="zh-CN" sz="1400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11141" y="5055567"/>
            <a:ext cx="2666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FF0000"/>
                </a:solidFill>
              </a:rPr>
              <a:t>extract </a:t>
            </a:r>
            <a:r>
              <a:rPr lang="en-US" altLang="zh-CN" sz="1200" dirty="0" smtClean="0">
                <a:solidFill>
                  <a:srgbClr val="FF0000"/>
                </a:solidFill>
              </a:rPr>
              <a:t>the results </a:t>
            </a:r>
          </a:p>
          <a:p>
            <a:r>
              <a:rPr lang="en-US" altLang="zh-CN" sz="1200" dirty="0" smtClean="0">
                <a:solidFill>
                  <a:srgbClr val="FF0000"/>
                </a:solidFill>
              </a:rPr>
              <a:t>from the database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865" y="2710797"/>
            <a:ext cx="2833873" cy="1533079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 bwMode="auto">
          <a:xfrm>
            <a:off x="7615464" y="5301208"/>
            <a:ext cx="360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/>
              <p:cNvSpPr txBox="1"/>
              <p:nvPr/>
            </p:nvSpPr>
            <p:spPr>
              <a:xfrm>
                <a:off x="965921" y="2686848"/>
                <a:ext cx="3754556" cy="3460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92000" lvl="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We divide the whole environment into several grids (</a:t>
                </a:r>
                <a14:m>
                  <m:oMath xmlns:m="http://schemas.openxmlformats.org/officeDocument/2006/math">
                    <m:r>
                      <a:rPr lang="en-US" altLang="zh-CN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𝑁</m:t>
                    </m:r>
                  </m:oMath>
                </a14:m>
                <a:r>
                  <a:rPr lang="en-US" altLang="zh-CN" sz="14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), for a given target trajectory, the number of ray tracing results we need to record is</a:t>
                </a:r>
                <a:r>
                  <a:rPr lang="en-US" altLang="zh-CN" sz="13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</a:p>
              <a:p>
                <a:pPr marL="506250" lvl="0" algn="ctr">
                  <a:spcBef>
                    <a:spcPts val="600"/>
                  </a:spcBef>
                </a:pPr>
                <a:r>
                  <a:rPr lang="en-US" altLang="zh-CN" sz="1400" dirty="0">
                    <a:solidFill>
                      <a:schemeClr val="tx1"/>
                    </a:solidFill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𝑁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𝑇𝑋</m:t>
                        </m:r>
                      </m:sub>
                    </m:sSub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×</m:t>
                    </m:r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𝑁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𝑅𝑋</m:t>
                        </m:r>
                      </m:sub>
                    </m:sSub>
                    <m:r>
                      <a:rPr lang="en-US" altLang="zh-CN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×</m:t>
                    </m:r>
                    <m:sSub>
                      <m:sSubPr>
                        <m:ctrlP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𝑁</m:t>
                        </m:r>
                      </m:e>
                      <m:sub>
                        <m:r>
                          <a:rPr lang="en-US" altLang="zh-CN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𝑠𝑛𝑎𝑝𝑠h𝑜𝑡</m:t>
                        </m:r>
                      </m:sub>
                    </m:sSub>
                  </m:oMath>
                </a14:m>
                <a:endParaRPr lang="en-US" altLang="zh-CN" sz="140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</a:endParaRPr>
              </a:p>
              <a:p>
                <a:pPr marL="506250" lvl="0">
                  <a:spcBef>
                    <a:spcPts val="0"/>
                  </a:spcBef>
                </a:pPr>
                <a:r>
                  <a:rPr lang="en-US" altLang="zh-CN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- 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𝑁</m:t>
                        </m:r>
                      </m:e>
                      <m:sub>
                        <m: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𝑁</m:t>
                        </m:r>
                      </m:e>
                      <m:sub>
                        <m: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𝑅𝑋</m:t>
                        </m:r>
                      </m:sub>
                    </m:sSub>
                  </m:oMath>
                </a14:m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are the number of positions of TX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</a:p>
              <a:p>
                <a:pPr marL="506250" lvl="0">
                  <a:spcBef>
                    <a:spcPts val="0"/>
                  </a:spcBef>
                </a:pPr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    and </a:t>
                </a:r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RX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respectively, which </a:t>
                </a:r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equal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to </a:t>
                </a:r>
                <a14:m>
                  <m:oMath xmlns:m="http://schemas.openxmlformats.org/officeDocument/2006/math">
                    <m:r>
                      <a:rPr lang="en-US" altLang="zh-CN" sz="1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𝑁</m:t>
                    </m:r>
                  </m:oMath>
                </a14:m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.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Cambria Math" panose="02040503050406030204" pitchFamily="18" charset="0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𝑁</m:t>
                        </m:r>
                      </m:e>
                      <m:sub>
                        <m:r>
                          <a:rPr lang="en-US" altLang="zh-CN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/>
                          </a:rPr>
                          <m:t>𝑠𝑛𝑎𝑝𝑠h𝑜𝑡</m:t>
                        </m:r>
                      </m:sub>
                    </m:sSub>
                  </m:oMath>
                </a14:m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is </a:t>
                </a:r>
              </a:p>
              <a:p>
                <a:pPr marL="506250" lvl="0">
                  <a:spcBef>
                    <a:spcPts val="0"/>
                  </a:spcBef>
                </a:pPr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altLang="zh-CN" sz="1000" dirty="0" smtClean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     the </a:t>
                </a:r>
                <a:r>
                  <a:rPr lang="en-US" altLang="zh-CN" sz="10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number of snapshots. </a:t>
                </a:r>
              </a:p>
              <a:p>
                <a:pPr marL="792000" lvl="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Advantages:  </a:t>
                </a:r>
              </a:p>
              <a:p>
                <a:pPr marL="1044000" lvl="0" indent="-285750">
                  <a:spcBef>
                    <a:spcPts val="0"/>
                  </a:spcBef>
                  <a:buFont typeface="Times New Roman" panose="02020603050405020304" pitchFamily="18" charset="0"/>
                  <a:buChar char="‣"/>
                </a:pPr>
                <a:r>
                  <a:rPr lang="en-US" altLang="zh-CN" sz="12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More accurate result can be achieved;</a:t>
                </a:r>
              </a:p>
              <a:p>
                <a:pPr marL="1044000" lvl="0" indent="-285750">
                  <a:spcBef>
                    <a:spcPts val="0"/>
                  </a:spcBef>
                  <a:buFont typeface="Times New Roman" panose="02020603050405020304" pitchFamily="18" charset="0"/>
                  <a:buChar char="‣"/>
                </a:pPr>
                <a:r>
                  <a:rPr lang="en-US" altLang="zh-CN" sz="12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Easily to be used in the simulation.</a:t>
                </a:r>
              </a:p>
              <a:p>
                <a:pPr marL="792000" lvl="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4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Disadvantages:</a:t>
                </a:r>
              </a:p>
              <a:p>
                <a:pPr marL="1044000" lvl="0" indent="-285750">
                  <a:spcBef>
                    <a:spcPts val="0"/>
                  </a:spcBef>
                  <a:buFont typeface="Times New Roman" panose="02020603050405020304" pitchFamily="18" charset="0"/>
                  <a:buChar char="‣"/>
                </a:pPr>
                <a:r>
                  <a:rPr lang="en-US" altLang="zh-CN" sz="12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Cover limited scenarios;</a:t>
                </a:r>
              </a:p>
              <a:p>
                <a:pPr marL="1044000" lvl="0" indent="-285750">
                  <a:spcBef>
                    <a:spcPts val="0"/>
                  </a:spcBef>
                  <a:buFont typeface="Times New Roman" panose="02020603050405020304" pitchFamily="18" charset="0"/>
                  <a:buChar char="‣"/>
                </a:pPr>
                <a:r>
                  <a:rPr lang="en-US" altLang="zh-CN" sz="1200" dirty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rPr>
                  <a:t>The complexity increases with the number of grids.</a:t>
                </a:r>
              </a:p>
            </p:txBody>
          </p:sp>
        </mc:Choice>
        <mc:Fallback xmlns=""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921" y="2686848"/>
                <a:ext cx="3754556" cy="3460178"/>
              </a:xfrm>
              <a:prstGeom prst="rect">
                <a:avLst/>
              </a:prstGeom>
              <a:blipFill rotWithShape="0">
                <a:blip r:embed="rId4"/>
                <a:stretch>
                  <a:fillRect t="-353" r="-325" b="-52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8104" y="4365104"/>
            <a:ext cx="2304256" cy="194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170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zh-CN" sz="3000" dirty="0" smtClean="0"/>
              <a:t>3. </a:t>
            </a:r>
            <a:r>
              <a:rPr lang="en-US" altLang="zh-CN" sz="3000" dirty="0"/>
              <a:t>Approach </a:t>
            </a:r>
            <a:r>
              <a:rPr lang="en-US" altLang="zh-CN" sz="3000" u="sng" dirty="0"/>
              <a:t>without </a:t>
            </a:r>
            <a:r>
              <a:rPr lang="en-US" altLang="zh-CN" sz="3000" dirty="0"/>
              <a:t>considering second </a:t>
            </a:r>
            <a:r>
              <a:rPr lang="en-US" altLang="zh-CN" sz="3000" dirty="0" smtClean="0"/>
              <a:t>order reflections </a:t>
            </a:r>
            <a:r>
              <a:rPr lang="en-US" altLang="zh-CN" sz="3000" dirty="0"/>
              <a:t>(Step </a:t>
            </a:r>
            <a:r>
              <a:rPr lang="en-US" altLang="zh-CN" sz="3000" dirty="0" smtClean="0"/>
              <a:t>3)</a:t>
            </a:r>
            <a:endParaRPr lang="en-GB" altLang="zh-CN" sz="3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38200" y="1752600"/>
            <a:ext cx="7620000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/>
                <a:ea typeface="Times New Roman"/>
                <a:cs typeface="Times New Roman"/>
              </a:rPr>
              <a:t>Some issues like the conflicts of the rays and the effect of other random objects may need to be considered in postprocessing and analysis before updating the channel coefficients.</a:t>
            </a:r>
          </a:p>
          <a:p>
            <a:pPr marL="756000">
              <a:spcBef>
                <a:spcPts val="300"/>
              </a:spcBef>
              <a:buFont typeface="Times New Roman" panose="02020603050405020304" pitchFamily="18" charset="0"/>
              <a:buChar char="­"/>
            </a:pPr>
            <a:r>
              <a:rPr lang="en-US" altLang="zh-CN" sz="1600" dirty="0" smtClean="0">
                <a:latin typeface="Times New Roman"/>
                <a:ea typeface="Times New Roman"/>
                <a:cs typeface="Times New Roman"/>
              </a:rPr>
              <a:t>Specific solutions are TBD.</a:t>
            </a:r>
            <a:endParaRPr lang="en-US" altLang="zh-CN" sz="1600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300"/>
              </a:spcBef>
            </a:pPr>
            <a:endParaRPr lang="en-US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0" indent="0">
              <a:spcBef>
                <a:spcPts val="1200"/>
              </a:spcBef>
            </a:pPr>
            <a:endParaRPr lang="en-US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413100" indent="0">
              <a:spcBef>
                <a:spcPts val="600"/>
              </a:spcBef>
            </a:pPr>
            <a:endParaRPr lang="en-US" altLang="zh-CN" sz="2200" b="1" dirty="0" smtClean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4039" y="3093158"/>
            <a:ext cx="3728322" cy="315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821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11136</TotalTime>
  <Words>1052</Words>
  <Application>Microsoft Office PowerPoint</Application>
  <PresentationFormat>全屏显示(4:3)</PresentationFormat>
  <Paragraphs>265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 Unicode MS</vt:lpstr>
      <vt:lpstr>굴림</vt:lpstr>
      <vt:lpstr>MS Gothic</vt:lpstr>
      <vt:lpstr>Arial</vt:lpstr>
      <vt:lpstr>Cambria Math</vt:lpstr>
      <vt:lpstr>Times New Roman</vt:lpstr>
      <vt:lpstr>Office 主题</vt:lpstr>
      <vt:lpstr>A brief description of the channel realization generation process</vt:lpstr>
      <vt:lpstr>1. Abstract</vt:lpstr>
      <vt:lpstr>2. Scenario  </vt:lpstr>
      <vt:lpstr>3. Approach without considering second order reflections (Overall)</vt:lpstr>
      <vt:lpstr>3. Approach without considering second order reflections (Step 1)</vt:lpstr>
      <vt:lpstr>3. Approach without considering second order reflections (Step 2)</vt:lpstr>
      <vt:lpstr>3. Approach without considering second order reflections (Step 2)</vt:lpstr>
      <vt:lpstr>3. Approach without considering second order reflections (Step 2)</vt:lpstr>
      <vt:lpstr>3. Approach without considering second order reflections (Step 3)</vt:lpstr>
      <vt:lpstr>4. Approach of considering second order reflections (Overall)</vt:lpstr>
      <vt:lpstr>4. Approach of considering second order reflections (Overall)</vt:lpstr>
      <vt:lpstr>5. Conclusion</vt:lpstr>
      <vt:lpstr>6. References</vt:lpstr>
      <vt:lpstr>Appendix  </vt:lpstr>
      <vt:lpstr>Appendix  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zhangmeihong</cp:lastModifiedBy>
  <cp:revision>299</cp:revision>
  <cp:lastPrinted>1601-01-01T00:00:00Z</cp:lastPrinted>
  <dcterms:created xsi:type="dcterms:W3CDTF">2020-06-15T07:09:50Z</dcterms:created>
  <dcterms:modified xsi:type="dcterms:W3CDTF">2020-09-01T08:17:35Z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(3)nKUVCBKLBL8DNE1f/jvSRm3xzm9jFN6X7u83C6EZnHQLHBPChM8JiIxofRqTFOHPBkvaxKAg
ZhDp4bYlOUNcdVYj8nHXgUO77/cRAm/swGpN5+Sff6kJwSmXGdZT14Vsy+Wquqwsy1Ff2Suj
pa/4+xSWXPgdKLNSa86osVVIjYZG9Wt34bmVSvN0OB3UlPAv3hYURtxHP5uF2hl2qqQj2g16
TtnR7tHtVPytBf05yR</vt:lpwstr>
  </property>
  <property fmtid="{D5CDD505-2E9C-101B-9397-08002B2CF9AE}" pid="3" name="_2015_ms_pID_7253431">
    <vt:lpwstr>xyGn6xObsvFrVAf+5qLKxNr8vIBNsjFY4pP1mHg4Ld9zUA1GgEh+K6
HtSBU13kehVSlYc7cfaZcxxYJvLcTThQDraLeqEzaBKoBmE6IhNt0Dp46y1udZwXYaBGjpTO
Ok0BBCOUm8hNwH1jV8KwfhYc21HB9meZ7l31sVRErZ65Cruet2RyfAlFCh+dtEW5gRjVFzdk
SBmB4JuXJXCFlqIadCgFYq++bK4CjKmTZezj</vt:lpwstr>
  </property>
  <property fmtid="{D5CDD505-2E9C-101B-9397-08002B2CF9AE}" pid="4" name="_2015_ms_pID_7253432">
    <vt:lpwstr>5A==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1598922016</vt:lpwstr>
  </property>
</Properties>
</file>