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9" r:id="rId2"/>
    <p:sldId id="548" r:id="rId3"/>
    <p:sldId id="393" r:id="rId4"/>
    <p:sldId id="557" r:id="rId5"/>
    <p:sldId id="552" r:id="rId6"/>
    <p:sldId id="554" r:id="rId7"/>
    <p:sldId id="553" r:id="rId8"/>
    <p:sldId id="550" r:id="rId9"/>
    <p:sldId id="551" r:id="rId10"/>
    <p:sldId id="558" r:id="rId11"/>
    <p:sldId id="555" r:id="rId12"/>
    <p:sldId id="549" r:id="rId13"/>
    <p:sldId id="485" r:id="rId14"/>
    <p:sldId id="556" r:id="rId1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nxiao (Tony, CT Lab)" initials="H(CL" lastIdx="14" clrIdx="0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2" name="Sadeghi, Bahareh" initials="SB" lastIdx="11" clrIdx="1">
    <p:extLst>
      <p:ext uri="{19B8F6BF-5375-455C-9EA6-DF929625EA0E}">
        <p15:presenceInfo xmlns:p15="http://schemas.microsoft.com/office/powerpoint/2012/main" userId="S-1-5-21-725345543-602162358-527237240-496782" providerId="AD"/>
      </p:ext>
    </p:extLst>
  </p:cmAuthor>
  <p:cmAuthor id="3" name="Alecsander Eitan" initials="AE" lastIdx="4" clrIdx="2">
    <p:extLst>
      <p:ext uri="{19B8F6BF-5375-455C-9EA6-DF929625EA0E}">
        <p15:presenceInfo xmlns:p15="http://schemas.microsoft.com/office/powerpoint/2012/main" userId="S::eitana@qti.qualcomm.com::e817fc15-1440-47f2-9807-cb47db72d9e5" providerId="AD"/>
      </p:ext>
    </p:extLst>
  </p:cmAuthor>
  <p:cmAuthor id="4" name="durui (D)" initials="d(" lastIdx="1" clrIdx="3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26E0E-89D7-4B41-8378-2ED8CA3C37B7}" v="3" dt="2019-05-13T11:01:40.8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814" autoAdjust="0"/>
  </p:normalViewPr>
  <p:slideViewPr>
    <p:cSldViewPr>
      <p:cViewPr varScale="1">
        <p:scale>
          <a:sx n="96" d="100"/>
          <a:sy n="96" d="100"/>
        </p:scale>
        <p:origin x="2034" y="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0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Relationship Id="rId35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csander Eitan" userId="e817fc15-1440-47f2-9807-cb47db72d9e5" providerId="ADAL" clId="{89F527AE-483E-468F-9B5E-CE326A757EA0}"/>
    <pc:docChg chg="undo custSel modSld">
      <pc:chgData name="Alecsander Eitan" userId="e817fc15-1440-47f2-9807-cb47db72d9e5" providerId="ADAL" clId="{89F527AE-483E-468F-9B5E-CE326A757EA0}" dt="2019-05-13T11:01:40.894" v="137"/>
      <pc:docMkLst>
        <pc:docMk/>
      </pc:docMkLst>
      <pc:sldChg chg="modSp">
        <pc:chgData name="Alecsander Eitan" userId="e817fc15-1440-47f2-9807-cb47db72d9e5" providerId="ADAL" clId="{89F527AE-483E-468F-9B5E-CE326A757EA0}" dt="2019-05-13T10:53:41.182" v="2" actId="20577"/>
        <pc:sldMkLst>
          <pc:docMk/>
          <pc:sldMk cId="0" sldId="269"/>
        </pc:sldMkLst>
        <pc:spChg chg="mod">
          <ac:chgData name="Alecsander Eitan" userId="e817fc15-1440-47f2-9807-cb47db72d9e5" providerId="ADAL" clId="{89F527AE-483E-468F-9B5E-CE326A757EA0}" dt="2019-05-13T10:53:41.182" v="2" actId="20577"/>
          <ac:spMkLst>
            <pc:docMk/>
            <pc:sldMk cId="0" sldId="269"/>
            <ac:spMk id="1031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02.568" v="126"/>
        <pc:sldMkLst>
          <pc:docMk/>
          <pc:sldMk cId="3144105411" sldId="525"/>
        </pc:sldMkLst>
        <pc:spChg chg="mod">
          <ac:chgData name="Alecsander Eitan" userId="e817fc15-1440-47f2-9807-cb47db72d9e5" providerId="ADAL" clId="{89F527AE-483E-468F-9B5E-CE326A757EA0}" dt="2019-05-13T10:59:54.789" v="124" actId="207"/>
          <ac:spMkLst>
            <pc:docMk/>
            <pc:sldMk cId="3144105411" sldId="525"/>
            <ac:spMk id="34820" creationId="{00000000-0000-0000-0000-000000000000}"/>
          </ac:spMkLst>
        </pc:spChg>
      </pc:sldChg>
      <pc:sldChg chg="modSp addCm modCm">
        <pc:chgData name="Alecsander Eitan" userId="e817fc15-1440-47f2-9807-cb47db72d9e5" providerId="ADAL" clId="{89F527AE-483E-468F-9B5E-CE326A757EA0}" dt="2019-05-13T11:01:40.894" v="137"/>
        <pc:sldMkLst>
          <pc:docMk/>
          <pc:sldMk cId="3048795285" sldId="532"/>
        </pc:sldMkLst>
        <pc:graphicFrameChg chg="modGraphic">
          <ac:chgData name="Alecsander Eitan" userId="e817fc15-1440-47f2-9807-cb47db72d9e5" providerId="ADAL" clId="{89F527AE-483E-468F-9B5E-CE326A757EA0}" dt="2019-05-13T11:01:32.122" v="135" actId="207"/>
          <ac:graphicFrameMkLst>
            <pc:docMk/>
            <pc:sldMk cId="3048795285" sldId="532"/>
            <ac:graphicFrameMk id="8" creationId="{D34B8928-749C-4868-8B39-80CD19C663E6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B32ABE5F-78A6-464F-862F-1CD92CF8A9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321564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102906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8E40D56C-5972-4299-BD74-FDC74F23C586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59921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/>
              <a:t>doc.: IEEE 802.11-12/xxxxr0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400" dirty="0" smtClean="0"/>
              <a:t>October </a:t>
            </a:r>
            <a:r>
              <a:rPr lang="en-US" altLang="zh-CN" sz="1400" dirty="0"/>
              <a:t>2019</a:t>
            </a:r>
          </a:p>
        </p:txBody>
      </p:sp>
      <p:sp>
        <p:nvSpPr>
          <p:cNvPr id="6963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79B5AC8C-3DA7-4908-8A83-6F61D56018F6}" type="slidenum">
              <a:rPr lang="en-US" altLang="zh-CN"/>
              <a:pPr/>
              <a:t>1</a:t>
            </a:fld>
            <a:endParaRPr lang="en-US" altLang="zh-CN"/>
          </a:p>
        </p:txBody>
      </p:sp>
      <p:sp>
        <p:nvSpPr>
          <p:cNvPr id="696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96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</p:spTree>
    <p:extLst>
      <p:ext uri="{BB962C8B-B14F-4D97-AF65-F5344CB8AC3E}">
        <p14:creationId xmlns:p14="http://schemas.microsoft.com/office/powerpoint/2010/main" val="3422025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572115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147A53A5-F6EE-4983-A666-260E34C2CDD8}" type="slidenum">
              <a:rPr lang="en-US" altLang="zh-CN"/>
              <a:pPr/>
              <a:t>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35946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0">
              <a:buNone/>
            </a:pPr>
            <a:endParaRPr lang="zh-CN" altLang="en-US" sz="1200" b="0" dirty="0" smtClean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5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66618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页眉占位符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日期占位符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2019</a:t>
            </a:r>
            <a:endParaRPr 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E40D56C-5972-4299-BD74-FDC74F23C586}" type="slidenum">
              <a:rPr lang="en-US" altLang="zh-CN" smtClean="0"/>
              <a:pPr/>
              <a:t>6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382978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>
          <a:xfrm>
            <a:off x="654050" y="95706"/>
            <a:ext cx="1029064" cy="215444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October </a:t>
            </a:r>
            <a:r>
              <a:rPr lang="en-US" dirty="0"/>
              <a:t>2019</a:t>
            </a:r>
          </a:p>
        </p:txBody>
      </p:sp>
      <p:sp>
        <p:nvSpPr>
          <p:cNvPr id="11674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F95E4CC4-038C-442F-9C34-331093C33F6D}" type="slidenum">
              <a:rPr lang="en-US" altLang="zh-CN"/>
              <a:pPr/>
              <a:t>13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9445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3DE2BA47-96D2-4899-B492-7F2F106C110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7271112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8C767A5-83ED-4849-83C8-5C85F8F1621B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3752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B10CADCE-EBC3-46F2-95B2-33EC277EBA4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40559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June 2020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0EBBC28-08F3-4A32-AE55-9B9A988B436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83447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5182C40-538F-4C32-B8B9-3FC96DB9CF81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87921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标题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页脚占位符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Rui Du, et al. (Huawei)</a:t>
            </a:r>
            <a:endParaRPr lang="en-US" altLang="zh-CN" dirty="0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16E72C98-D8F5-4A09-9041-74D4DE6CBD42}" type="slidenum">
              <a:rPr lang="en-US" altLang="zh-CN" smtClean="0"/>
              <a:pPr/>
              <a:t>‹#›</a:t>
            </a:fld>
            <a:endParaRPr lang="en-US" altLang="zh-CN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5373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AA7E7F9-8B5C-49C0-89C5-479C1B71224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7504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537FC33-1885-45B1-A151-EDF12B56549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40970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3D10149-1651-4438-9F84-94B6C3B7D23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0219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049EB4A-6908-46B7-BA8A-65F85C6A0FB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65797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724F7EE5-5FC0-45F8-BC95-9DD0354B00B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May 2020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112318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02074" y="6475413"/>
            <a:ext cx="184185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err="1" smtClean="0"/>
              <a:t>Xiaohui</a:t>
            </a:r>
            <a:r>
              <a:rPr lang="en-US" altLang="zh-CN" dirty="0" smtClean="0"/>
              <a:t> Peng, et al. (Huawei)</a:t>
            </a:r>
            <a:endParaRPr lang="en-US" altLang="zh-CN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16E72C98-D8F5-4A09-9041-74D4DE6CBD42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53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</a:t>
            </a:r>
            <a:r>
              <a:rPr lang="en-US" sz="1800" b="1" dirty="0" smtClean="0"/>
              <a:t>.: IEEE</a:t>
            </a:r>
            <a:r>
              <a:rPr lang="en-US" sz="1800" b="1" baseline="0" dirty="0" smtClean="0"/>
              <a:t> 802.11-20/1328</a:t>
            </a:r>
            <a:r>
              <a:rPr lang="en-US" altLang="zh-CN" sz="1800" b="1" baseline="0" dirty="0" smtClean="0"/>
              <a:t>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 smtClean="0"/>
              <a:t>September 2020</a:t>
            </a:r>
            <a:endParaRPr lang="en-US" altLang="zh-CN" sz="1800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74722" y="6475413"/>
            <a:ext cx="1069203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altLang="zh-CN" dirty="0" smtClean="0"/>
              <a:t> </a:t>
            </a:r>
            <a:r>
              <a:rPr lang="en-US" altLang="zh-CN" dirty="0"/>
              <a:t>(Huawei)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/>
              <a:t>Slide </a:t>
            </a:r>
            <a:fld id="{4631EADA-E89E-4D49-B48F-45F43C7ED89F}" type="slidenum">
              <a:rPr lang="en-US" altLang="zh-CN"/>
              <a:pPr/>
              <a:t>1</a:t>
            </a:fld>
            <a:endParaRPr lang="en-US" altLang="zh-CN" dirty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762000"/>
            <a:ext cx="7924800" cy="1066800"/>
          </a:xfrm>
          <a:noFill/>
        </p:spPr>
        <p:txBody>
          <a:bodyPr/>
          <a:lstStyle/>
          <a:p>
            <a:r>
              <a:rPr lang="en-US" altLang="zh-CN" dirty="0" smtClean="0"/>
              <a:t>Discussion on WLAN sensing sequence design</a:t>
            </a:r>
            <a:endParaRPr lang="en-US" altLang="zh-CN" dirty="0"/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CN" sz="2000" dirty="0"/>
              <a:t>Date:</a:t>
            </a:r>
            <a:r>
              <a:rPr lang="en-US" altLang="zh-CN" sz="2000" b="0" dirty="0"/>
              <a:t> </a:t>
            </a:r>
            <a:r>
              <a:rPr lang="en-US" altLang="zh-CN" sz="2000" b="0" dirty="0" smtClean="0"/>
              <a:t>2020-09-01</a:t>
            </a:r>
            <a:endParaRPr lang="en-US" altLang="zh-CN" sz="2000" b="0" dirty="0"/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3124202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  <p:graphicFrame>
        <p:nvGraphicFramePr>
          <p:cNvPr id="10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7764377"/>
              </p:ext>
            </p:extLst>
          </p:nvPr>
        </p:nvGraphicFramePr>
        <p:xfrm>
          <a:off x="838200" y="3561804"/>
          <a:ext cx="7239000" cy="16959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47800"/>
                <a:gridCol w="1143000"/>
                <a:gridCol w="1600200"/>
                <a:gridCol w="1219200"/>
                <a:gridCol w="1828800"/>
              </a:tblGrid>
              <a:tr h="239486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</a:t>
                      </a:r>
                      <a:r>
                        <a:rPr lang="en-US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Huawei Technologies Co. Ltd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+mn-lt"/>
                          <a:ea typeface="Times New Roman"/>
                          <a:cs typeface="Arial"/>
                        </a:rPr>
                        <a:t>Ray.du@Huawei.com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Chenchen Liu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 smtClean="0">
                          <a:latin typeface="+mn-lt"/>
                          <a:ea typeface="Times New Roman"/>
                          <a:cs typeface="Arial"/>
                        </a:rPr>
                        <a:t>Meihong</a:t>
                      </a:r>
                      <a:r>
                        <a:rPr lang="en-US" altLang="zh-CN" sz="1200" baseline="0" dirty="0" smtClean="0">
                          <a:latin typeface="+mn-lt"/>
                          <a:ea typeface="Times New Roman"/>
                          <a:cs typeface="Arial"/>
                        </a:rPr>
                        <a:t> Zhang </a:t>
                      </a:r>
                      <a:endParaRPr lang="en-US" altLang="zh-CN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i="0" dirty="0" err="1" smtClean="0">
                          <a:latin typeface="+mn-lt"/>
                          <a:ea typeface="Times New Roman"/>
                          <a:cs typeface="Arial"/>
                        </a:rPr>
                        <a:t>Yingxiang</a:t>
                      </a:r>
                      <a:r>
                        <a:rPr lang="en-US" sz="1200" i="0" dirty="0" smtClean="0">
                          <a:latin typeface="+mn-lt"/>
                          <a:ea typeface="Times New Roman"/>
                          <a:cs typeface="Arial"/>
                        </a:rPr>
                        <a:t> Sun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+mn-lt"/>
                          <a:ea typeface="Times New Roman"/>
                          <a:cs typeface="Arial"/>
                        </a:rPr>
                        <a:t>Danny </a:t>
                      </a:r>
                      <a:r>
                        <a:rPr lang="en-US" sz="1200" dirty="0" err="1" smtClean="0">
                          <a:latin typeface="+mn-lt"/>
                          <a:ea typeface="Times New Roman"/>
                          <a:cs typeface="Arial"/>
                        </a:rPr>
                        <a:t>Kaipin</a:t>
                      </a:r>
                      <a:r>
                        <a:rPr lang="en-US" sz="1200" baseline="0" dirty="0" smtClean="0">
                          <a:latin typeface="+mn-lt"/>
                          <a:ea typeface="Times New Roman"/>
                          <a:cs typeface="Arial"/>
                        </a:rPr>
                        <a:t> Tan</a:t>
                      </a:r>
                      <a:endParaRPr lang="en-US" sz="1200" dirty="0" smtClean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948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Edward Au</a:t>
                      </a:r>
                      <a:endParaRPr lang="en-US" altLang="zh-CN" sz="1200" dirty="0" smtClean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 smtClean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err="1" smtClean="0"/>
              <a:t>Golay</a:t>
            </a:r>
            <a:r>
              <a:rPr lang="en-US" altLang="zh-CN" dirty="0" smtClean="0"/>
              <a:t> </a:t>
            </a:r>
            <a:r>
              <a:rPr lang="en-US" altLang="zh-CN" dirty="0"/>
              <a:t>sequences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2895600"/>
          </a:xfrm>
        </p:spPr>
        <p:txBody>
          <a:bodyPr/>
          <a:lstStyle/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2000" b="0" dirty="0" err="1" smtClean="0">
                <a:solidFill>
                  <a:schemeClr val="tx2"/>
                </a:solidFill>
              </a:rPr>
              <a:t>Golay</a:t>
            </a:r>
            <a:r>
              <a:rPr lang="en-US" altLang="zh-CN" sz="2000" b="0" dirty="0" smtClean="0">
                <a:solidFill>
                  <a:schemeClr val="tx2"/>
                </a:solidFill>
              </a:rPr>
              <a:t> </a:t>
            </a:r>
            <a:r>
              <a:rPr lang="en-US" altLang="zh-CN" sz="2000" b="0" dirty="0">
                <a:solidFill>
                  <a:schemeClr val="tx2"/>
                </a:solidFill>
              </a:rPr>
              <a:t>sequence is mentioned in [2][3] as a candidate for sensing at 60 GHz.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altLang="zh-CN" sz="2000" b="0" dirty="0">
              <a:solidFill>
                <a:schemeClr val="tx2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en-US" altLang="zh-CN" sz="2000" b="0" dirty="0">
                <a:solidFill>
                  <a:schemeClr val="tx2"/>
                </a:solidFill>
              </a:rPr>
              <a:t>Is </a:t>
            </a:r>
            <a:r>
              <a:rPr lang="en-US" altLang="zh-CN" sz="2000" b="0" dirty="0" err="1">
                <a:solidFill>
                  <a:schemeClr val="tx2"/>
                </a:solidFill>
              </a:rPr>
              <a:t>Golay</a:t>
            </a:r>
            <a:r>
              <a:rPr lang="en-US" altLang="zh-CN" sz="2000" b="0" dirty="0">
                <a:solidFill>
                  <a:schemeClr val="tx2"/>
                </a:solidFill>
              </a:rPr>
              <a:t> sequence good enough for sensing ?</a:t>
            </a: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endParaRPr lang="en-US" altLang="zh-CN" sz="2000" b="0" dirty="0">
              <a:solidFill>
                <a:srgbClr val="000000"/>
              </a:solidFill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endParaRPr lang="en-US" altLang="zh-CN" sz="1800" b="0" dirty="0">
              <a:solidFill>
                <a:schemeClr val="tx2"/>
              </a:solidFill>
            </a:endParaRPr>
          </a:p>
          <a:p>
            <a:pPr lvl="0" algn="just">
              <a:spcBef>
                <a:spcPts val="0"/>
              </a:spcBef>
              <a:spcAft>
                <a:spcPts val="0"/>
              </a:spcAft>
            </a:pPr>
            <a:endParaRPr lang="en-US" altLang="zh-CN" sz="1800" dirty="0">
              <a:solidFill>
                <a:srgbClr val="000000"/>
              </a:solidFill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903795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Analysis of </a:t>
            </a:r>
            <a:r>
              <a:rPr lang="en-US" altLang="zh-CN" dirty="0" err="1" smtClean="0"/>
              <a:t>Golay</a:t>
            </a:r>
            <a:r>
              <a:rPr lang="en-US" altLang="zh-CN" dirty="0" smtClean="0"/>
              <a:t> sequences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2800665" y="3718726"/>
            <a:ext cx="28811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CAF of Ga128_1 and  Gb128_1</a:t>
            </a:r>
            <a:endParaRPr lang="zh-CN" altLang="en-US" b="1" dirty="0"/>
          </a:p>
        </p:txBody>
      </p:sp>
      <p:sp>
        <p:nvSpPr>
          <p:cNvPr id="17" name="文本框 16"/>
          <p:cNvSpPr txBox="1"/>
          <p:nvPr/>
        </p:nvSpPr>
        <p:spPr>
          <a:xfrm>
            <a:off x="3109980" y="6156850"/>
            <a:ext cx="2139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AAF of Gb128_1</a:t>
            </a:r>
            <a:endParaRPr lang="zh-CN" altLang="en-US" b="1" dirty="0"/>
          </a:p>
        </p:txBody>
      </p:sp>
      <p:sp>
        <p:nvSpPr>
          <p:cNvPr id="21" name="文本框 20"/>
          <p:cNvSpPr txBox="1"/>
          <p:nvPr/>
        </p:nvSpPr>
        <p:spPr>
          <a:xfrm>
            <a:off x="379528" y="6156851"/>
            <a:ext cx="22720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CAF of Ga128_1 and Ga128_2</a:t>
            </a:r>
            <a:endParaRPr lang="zh-CN" altLang="en-US" b="1" dirty="0"/>
          </a:p>
        </p:txBody>
      </p:sp>
      <p:sp>
        <p:nvSpPr>
          <p:cNvPr id="25" name="文本框 24"/>
          <p:cNvSpPr txBox="1"/>
          <p:nvPr/>
        </p:nvSpPr>
        <p:spPr>
          <a:xfrm>
            <a:off x="5763333" y="3750406"/>
            <a:ext cx="27644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/>
              <a:t>S</a:t>
            </a:r>
            <a:r>
              <a:rPr lang="en-US" altLang="zh-CN" b="1" dirty="0" smtClean="0"/>
              <a:t>um of AAF of Ga128_1 and AAF  Gb128_1</a:t>
            </a:r>
            <a:endParaRPr lang="zh-CN" altLang="en-US" b="1" dirty="0"/>
          </a:p>
        </p:txBody>
      </p:sp>
      <p:sp>
        <p:nvSpPr>
          <p:cNvPr id="28" name="文本框 27"/>
          <p:cNvSpPr txBox="1"/>
          <p:nvPr/>
        </p:nvSpPr>
        <p:spPr>
          <a:xfrm>
            <a:off x="5708186" y="4267200"/>
            <a:ext cx="3359614" cy="21667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1400" b="1" dirty="0" smtClean="0">
                <a:cs typeface="ＭＳ Ｐゴシック" charset="0"/>
              </a:rPr>
              <a:t>The analysis show that the </a:t>
            </a:r>
            <a:r>
              <a:rPr lang="en-US" altLang="zh-CN" sz="1400" b="1" dirty="0">
                <a:cs typeface="ＭＳ Ｐゴシック" charset="0"/>
              </a:rPr>
              <a:t>ambiguity function </a:t>
            </a:r>
            <a:r>
              <a:rPr lang="en-US" altLang="zh-CN" sz="1400" b="1" dirty="0" smtClean="0">
                <a:cs typeface="ＭＳ Ｐゴシック" charset="0"/>
              </a:rPr>
              <a:t>of </a:t>
            </a:r>
            <a:r>
              <a:rPr lang="en-US" altLang="zh-CN" sz="1400" b="1" dirty="0">
                <a:cs typeface="ＭＳ Ｐゴシック" charset="0"/>
              </a:rPr>
              <a:t>the </a:t>
            </a:r>
            <a:r>
              <a:rPr lang="en-US" altLang="zh-CN" sz="1400" b="1" dirty="0" err="1">
                <a:cs typeface="ＭＳ Ｐゴシック" charset="0"/>
              </a:rPr>
              <a:t>Golay</a:t>
            </a:r>
            <a:r>
              <a:rPr lang="en-US" altLang="zh-CN" sz="1400" b="1" dirty="0">
                <a:cs typeface="ＭＳ Ｐゴシック" charset="0"/>
              </a:rPr>
              <a:t> sequences </a:t>
            </a:r>
            <a:r>
              <a:rPr lang="en-US" altLang="zh-CN" sz="1400" b="1" dirty="0" smtClean="0">
                <a:cs typeface="ＭＳ Ｐゴシック" charset="0"/>
              </a:rPr>
              <a:t>is far from closely approximating the ideal “thumbtack” ambiguity function.</a:t>
            </a:r>
            <a:endParaRPr lang="en-US" altLang="zh-CN" sz="1400" b="1" dirty="0">
              <a:cs typeface="ＭＳ Ｐゴシック" charset="0"/>
            </a:endParaRPr>
          </a:p>
          <a:p>
            <a:pPr>
              <a:spcBef>
                <a:spcPct val="20000"/>
              </a:spcBef>
            </a:pPr>
            <a:endParaRPr lang="en-US" altLang="zh-CN" dirty="0" smtClean="0">
              <a:latin typeface="+mn-lt"/>
              <a:cs typeface="ＭＳ Ｐゴシック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r>
              <a:rPr lang="en-US" altLang="zh-CN" sz="1400" b="1" dirty="0" smtClean="0">
                <a:latin typeface="+mn-lt"/>
                <a:cs typeface="ＭＳ Ｐゴシック" charset="0"/>
              </a:rPr>
              <a:t>Sequences </a:t>
            </a:r>
            <a:r>
              <a:rPr lang="en-US" altLang="zh-CN" sz="1400" b="1" dirty="0">
                <a:latin typeface="+mn-lt"/>
                <a:cs typeface="ＭＳ Ｐゴシック" charset="0"/>
              </a:rPr>
              <a:t>with better AAF/CAF properties could be </a:t>
            </a:r>
            <a:r>
              <a:rPr lang="en-US" altLang="zh-CN" sz="1400" b="1" dirty="0" smtClean="0">
                <a:latin typeface="+mn-lt"/>
                <a:cs typeface="ＭＳ Ｐゴシック" charset="0"/>
              </a:rPr>
              <a:t>potentially adopted for WLAN sensing.</a:t>
            </a:r>
            <a:endParaRPr lang="en-US" altLang="zh-CN" sz="1400" b="1" dirty="0">
              <a:latin typeface="+mn-lt"/>
              <a:cs typeface="ＭＳ Ｐゴシック" charset="0"/>
            </a:endParaRPr>
          </a:p>
          <a:p>
            <a:pPr marL="342900" indent="-342900">
              <a:spcBef>
                <a:spcPct val="20000"/>
              </a:spcBef>
              <a:buChar char="•"/>
            </a:pPr>
            <a:endParaRPr lang="zh-CN" altLang="en-US" sz="1400" b="1" dirty="0">
              <a:latin typeface="+mn-lt"/>
              <a:cs typeface="ＭＳ Ｐゴシック" charset="0"/>
            </a:endParaRPr>
          </a:p>
        </p:txBody>
      </p:sp>
      <p:sp>
        <p:nvSpPr>
          <p:cNvPr id="27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  <p:sp>
        <p:nvSpPr>
          <p:cNvPr id="8" name="文本框 7"/>
          <p:cNvSpPr txBox="1"/>
          <p:nvPr/>
        </p:nvSpPr>
        <p:spPr>
          <a:xfrm>
            <a:off x="419005" y="3704239"/>
            <a:ext cx="213976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/>
              <a:t>AAF of Ga128_1</a:t>
            </a:r>
            <a:endParaRPr lang="zh-CN" altLang="en-US" b="1" dirty="0"/>
          </a:p>
        </p:txBody>
      </p:sp>
      <p:pic>
        <p:nvPicPr>
          <p:cNvPr id="32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7993" y="1590406"/>
            <a:ext cx="2880000" cy="2160000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535" y="1607738"/>
            <a:ext cx="2880000" cy="2160000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04988" y="4012286"/>
            <a:ext cx="2880000" cy="2160000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3" y="4012286"/>
            <a:ext cx="2880000" cy="2160000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904988" y="1607738"/>
            <a:ext cx="288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471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3962400"/>
          </a:xfrm>
        </p:spPr>
        <p:txBody>
          <a:bodyPr/>
          <a:lstStyle/>
          <a:p>
            <a:pPr algn="just"/>
            <a:r>
              <a:rPr lang="en-US" altLang="zh-CN" dirty="0" smtClean="0"/>
              <a:t>In this presentation, ambiguity function for radar waveform analysis is introduced and discussed.</a:t>
            </a:r>
          </a:p>
          <a:p>
            <a:pPr algn="just"/>
            <a:endParaRPr lang="en-US" altLang="zh-CN" dirty="0"/>
          </a:p>
          <a:p>
            <a:pPr algn="just"/>
            <a:r>
              <a:rPr lang="en-US" altLang="zh-CN" dirty="0"/>
              <a:t>I</a:t>
            </a:r>
            <a:r>
              <a:rPr lang="en-US" altLang="zh-CN" dirty="0" smtClean="0"/>
              <a:t>nitial analysis of existing sequences using the ambiguity function is also provided.</a:t>
            </a:r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dirty="0"/>
              <a:t> </a:t>
            </a:r>
            <a:r>
              <a:rPr lang="en-US" altLang="zh-CN" dirty="0" smtClean="0"/>
              <a:t>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74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dirty="0"/>
              <a:t>References</a:t>
            </a:r>
          </a:p>
        </p:txBody>
      </p:sp>
      <p:sp>
        <p:nvSpPr>
          <p:cNvPr id="6349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latinLnBrk="1">
              <a:buNone/>
            </a:pPr>
            <a:r>
              <a:rPr lang="en-US" altLang="zh-CN" sz="1800" dirty="0" smtClean="0"/>
              <a:t>[1] 11-19-1500-00-0wng-wi-fi-sensing-follow-up.pptx</a:t>
            </a:r>
          </a:p>
          <a:p>
            <a:pPr marL="0" indent="0" latinLnBrk="1">
              <a:buNone/>
            </a:pPr>
            <a:r>
              <a:rPr lang="en-US" altLang="zh-CN" sz="1800" dirty="0"/>
              <a:t>[2] </a:t>
            </a:r>
            <a:r>
              <a:rPr lang="en-US" altLang="zh-CN" sz="1800" dirty="0" smtClean="0"/>
              <a:t>11-18-2094-00-00ay-wlan-radar.pptx</a:t>
            </a:r>
          </a:p>
          <a:p>
            <a:pPr marL="0" indent="0" latinLnBrk="1">
              <a:buNone/>
            </a:pPr>
            <a:r>
              <a:rPr lang="en-US" altLang="zh-CN" sz="1800" dirty="0" smtClean="0"/>
              <a:t>[3] 11-19-1854-00-SENS-wlan-based-radars-in-the-60ghz-band.pptx</a:t>
            </a:r>
          </a:p>
          <a:p>
            <a:pPr marL="0" indent="0" latinLnBrk="1">
              <a:buNone/>
            </a:pPr>
            <a:endParaRPr lang="en-US" altLang="zh-CN" sz="1800" dirty="0" smtClean="0"/>
          </a:p>
        </p:txBody>
      </p:sp>
      <p:sp>
        <p:nvSpPr>
          <p:cNvPr id="63493" name="Espace réservé du numéro de diapositive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C8316C94-C001-4232-BDF6-FB9E7FF48375}" type="slidenum">
              <a:rPr lang="en-US" altLang="zh-CN"/>
              <a:pPr/>
              <a:t>13</a:t>
            </a:fld>
            <a:endParaRPr lang="en-US" altLang="zh-CN"/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September 2020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altLang="zh-CN" dirty="0" smtClean="0"/>
              <a:t>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altLang="zh-CN" dirty="0" smtClean="0"/>
              <a:t>Do you agree to consider ambiguity function as a property for the WLAN sensing sequence design ?</a:t>
            </a:r>
          </a:p>
          <a:p>
            <a:endParaRPr lang="en-US" altLang="zh-CN" dirty="0"/>
          </a:p>
          <a:p>
            <a:r>
              <a:rPr lang="en-US" altLang="zh-CN" dirty="0" smtClean="0"/>
              <a:t>Yes:</a:t>
            </a:r>
          </a:p>
          <a:p>
            <a:r>
              <a:rPr lang="en-US" altLang="zh-CN" dirty="0" smtClean="0"/>
              <a:t>No:</a:t>
            </a:r>
          </a:p>
          <a:p>
            <a:r>
              <a:rPr lang="en-US" altLang="zh-CN" dirty="0" smtClean="0"/>
              <a:t>Abstain: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53122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r>
              <a:rPr lang="en-US" dirty="0" smtClean="0"/>
              <a:t>Abstract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>
                <a:cs typeface="ＭＳ Ｐゴシック" charset="0"/>
              </a:rPr>
              <a:t>Sequence design of communication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Existing </a:t>
            </a:r>
            <a:r>
              <a:rPr lang="en-US" altLang="zh-CN" dirty="0" smtClean="0"/>
              <a:t>sequences</a:t>
            </a:r>
            <a:endParaRPr lang="en-US" altLang="zh-CN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Analysis of existing sequences</a:t>
            </a:r>
          </a:p>
          <a:p>
            <a:r>
              <a:rPr lang="en-US" altLang="zh-CN" dirty="0"/>
              <a:t>Sequence design of WLAN </a:t>
            </a:r>
            <a:r>
              <a:rPr lang="en-US" altLang="zh-CN" dirty="0" smtClean="0"/>
              <a:t>sensing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Ambiguity function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Metrics for ambiguity function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altLang="zh-CN" sz="2400" b="1" dirty="0" err="1">
                <a:cs typeface="ＭＳ Ｐゴシック" charset="0"/>
              </a:rPr>
              <a:t>Golay</a:t>
            </a:r>
            <a:r>
              <a:rPr lang="en-US" altLang="zh-CN" sz="2400" b="1" dirty="0">
                <a:cs typeface="ＭＳ Ｐゴシック" charset="0"/>
              </a:rPr>
              <a:t> sequences</a:t>
            </a:r>
            <a:endParaRPr lang="en-US" altLang="zh-CN" sz="2400" b="1" dirty="0" smtClean="0">
              <a:cs typeface="ＭＳ Ｐゴシック" charset="0"/>
            </a:endParaRP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zh-CN" dirty="0"/>
              <a:t>Analysis of </a:t>
            </a:r>
            <a:r>
              <a:rPr lang="en-US" altLang="zh-CN" dirty="0" err="1"/>
              <a:t>Golay</a:t>
            </a:r>
            <a:r>
              <a:rPr lang="en-US" altLang="zh-CN" dirty="0"/>
              <a:t> sequences</a:t>
            </a:r>
          </a:p>
          <a:p>
            <a:r>
              <a:rPr lang="en-US" dirty="0" smtClean="0"/>
              <a:t>Summary </a:t>
            </a:r>
          </a:p>
          <a:p>
            <a:r>
              <a:rPr lang="en-US" dirty="0" smtClean="0"/>
              <a:t>References</a:t>
            </a:r>
          </a:p>
          <a:p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September 2020</a:t>
            </a:r>
          </a:p>
        </p:txBody>
      </p:sp>
      <p:sp>
        <p:nvSpPr>
          <p:cNvPr id="7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altLang="zh-CN" dirty="0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8558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9C0E188-B661-422B-804D-EAB6E9A6F716}" type="slidenum">
              <a:rPr lang="en-US" altLang="zh-CN"/>
              <a:pPr/>
              <a:t>3</a:t>
            </a:fld>
            <a:endParaRPr lang="en-US" altLang="zh-CN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dirty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New waveform/sequence is potentially needed for WLAN sensing [1]. </a:t>
            </a: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US" altLang="zh-CN" sz="2400" b="1" dirty="0" smtClean="0">
              <a:solidFill>
                <a:schemeClr val="tx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just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altLang="zh-CN" sz="2400" b="1" dirty="0" smtClean="0">
                <a:solidFill>
                  <a:schemeClr val="tx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Further information about a new sequence design property is provided in this presentation.</a:t>
            </a:r>
          </a:p>
          <a:p>
            <a:pPr marL="0" indent="0" algn="just">
              <a:spcBef>
                <a:spcPct val="20000"/>
              </a:spcBef>
            </a:pPr>
            <a:endParaRPr lang="en-US" altLang="zh-CN" sz="24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sz="1800" dirty="0"/>
              <a:t>September 2020</a:t>
            </a:r>
          </a:p>
        </p:txBody>
      </p:sp>
      <p:sp>
        <p:nvSpPr>
          <p:cNvPr id="9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dirty="0" err="1" smtClean="0">
                <a:solidFill>
                  <a:schemeClr val="dk1"/>
                </a:solidFill>
                <a:ea typeface="Times New Roman"/>
                <a:cs typeface="Arial"/>
              </a:rPr>
              <a:t>Rui</a:t>
            </a:r>
            <a:r>
              <a:rPr lang="en-US" dirty="0" smtClean="0">
                <a:solidFill>
                  <a:schemeClr val="dk1"/>
                </a:solidFill>
                <a:ea typeface="Times New Roman"/>
                <a:cs typeface="Arial"/>
              </a:rPr>
              <a:t> Du</a:t>
            </a:r>
            <a:r>
              <a:rPr lang="en-US" altLang="zh-CN" dirty="0" smtClean="0"/>
              <a:t> (Huawei)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 design of communications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The following properties have been adopted for sequence design of communications: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2000" b="0" dirty="0" smtClean="0">
                <a:solidFill>
                  <a:schemeClr val="tx2"/>
                </a:solidFill>
              </a:rPr>
              <a:t>Peak to Average Power Ratio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2000" b="0" dirty="0" smtClean="0">
                <a:solidFill>
                  <a:schemeClr val="tx2"/>
                </a:solidFill>
              </a:rPr>
              <a:t>Auto correlation 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2000" b="0" dirty="0" smtClean="0">
                <a:solidFill>
                  <a:schemeClr val="tx2"/>
                </a:solidFill>
              </a:rPr>
              <a:t>Cross correlation </a:t>
            </a:r>
          </a:p>
          <a:p>
            <a:pPr marL="685800">
              <a:buFont typeface="Wingdings" panose="05000000000000000000" pitchFamily="2" charset="2"/>
              <a:buChar char="Ø"/>
            </a:pPr>
            <a:endParaRPr lang="en-US" altLang="zh-CN" sz="2000" b="0" dirty="0">
              <a:solidFill>
                <a:schemeClr val="tx2"/>
              </a:solidFill>
            </a:endParaRPr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1143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Existing sequences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2057400"/>
            <a:ext cx="7772400" cy="4038600"/>
          </a:xfrm>
        </p:spPr>
        <p:txBody>
          <a:bodyPr/>
          <a:lstStyle/>
          <a:p>
            <a:r>
              <a:rPr lang="en-US" altLang="zh-CN" sz="2000" dirty="0" smtClean="0"/>
              <a:t>Frequency domain sequences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OFDM PHY.</a:t>
            </a:r>
            <a:endParaRPr lang="en-US" altLang="zh-CN" sz="1800" b="0" dirty="0"/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STF/LTF/</a:t>
            </a:r>
            <a:r>
              <a:rPr lang="en-US" altLang="zh-CN" sz="1800" b="0" dirty="0" err="1" smtClean="0"/>
              <a:t>midamble</a:t>
            </a:r>
            <a:r>
              <a:rPr lang="en-US" altLang="zh-CN" sz="1800" b="0" dirty="0" smtClean="0"/>
              <a:t>/… at sub 7 GHz.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STF, CEF at 60 </a:t>
            </a:r>
            <a:r>
              <a:rPr lang="en-US" altLang="zh-CN" sz="1800" b="0" dirty="0"/>
              <a:t>GHz (OFDM PHY </a:t>
            </a:r>
            <a:r>
              <a:rPr lang="en-US" altLang="zh-CN" sz="1800" b="0" dirty="0" smtClean="0"/>
              <a:t>in 11ay</a:t>
            </a:r>
            <a:r>
              <a:rPr lang="en-US" altLang="zh-CN" sz="1800" b="0" dirty="0"/>
              <a:t>).</a:t>
            </a:r>
            <a:endParaRPr lang="en-US" altLang="zh-CN" sz="1800" b="0" dirty="0" smtClean="0"/>
          </a:p>
          <a:p>
            <a:pPr indent="0">
              <a:buNone/>
            </a:pPr>
            <a:endParaRPr lang="en-US" altLang="zh-CN" sz="2000" dirty="0"/>
          </a:p>
          <a:p>
            <a:r>
              <a:rPr lang="en-US" altLang="zh-CN" sz="2000" dirty="0" smtClean="0"/>
              <a:t>Time domain sequences 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Single carrier </a:t>
            </a:r>
            <a:r>
              <a:rPr lang="en-US" altLang="zh-CN" sz="1800" b="0" dirty="0"/>
              <a:t>PHY in </a:t>
            </a:r>
            <a:r>
              <a:rPr lang="en-US" altLang="zh-CN" sz="1800" b="0" dirty="0" smtClean="0"/>
              <a:t>11ad and 11ay.</a:t>
            </a:r>
          </a:p>
          <a:p>
            <a:pPr indent="3429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STF, CEF and TRN field at 60 GHz (11ad and SC </a:t>
            </a:r>
            <a:r>
              <a:rPr lang="en-US" altLang="zh-CN" sz="1800" b="0" dirty="0"/>
              <a:t>PHY </a:t>
            </a:r>
            <a:r>
              <a:rPr lang="en-US" altLang="zh-CN" sz="1800" b="0" dirty="0" smtClean="0"/>
              <a:t>in </a:t>
            </a:r>
            <a:r>
              <a:rPr lang="en-US" altLang="zh-CN" sz="1800" b="0" dirty="0"/>
              <a:t>11ay).</a:t>
            </a:r>
            <a:endParaRPr lang="en-US" altLang="zh-CN" sz="1800" b="0" dirty="0" smtClean="0"/>
          </a:p>
          <a:p>
            <a:pPr marL="0" indent="0">
              <a:buNone/>
            </a:pPr>
            <a:endParaRPr lang="en-US" altLang="zh-CN" sz="2000" dirty="0" smtClean="0"/>
          </a:p>
          <a:p>
            <a:pPr marL="0" indent="0">
              <a:buNone/>
            </a:pPr>
            <a:r>
              <a:rPr lang="en-US" altLang="zh-CN" sz="2000" b="0" dirty="0" smtClean="0"/>
              <a:t>Mainly </a:t>
            </a:r>
            <a:r>
              <a:rPr lang="en-US" altLang="zh-CN" sz="2000" b="0" dirty="0"/>
              <a:t>used for </a:t>
            </a:r>
            <a:r>
              <a:rPr lang="en-US" altLang="zh-CN" sz="2000" b="0" dirty="0" smtClean="0"/>
              <a:t>synchronization, channel </a:t>
            </a:r>
            <a:r>
              <a:rPr lang="en-US" altLang="zh-CN" sz="2000" b="0" dirty="0"/>
              <a:t>estimation </a:t>
            </a:r>
            <a:r>
              <a:rPr lang="en-US" altLang="zh-CN" sz="2000" b="0" dirty="0" smtClean="0"/>
              <a:t>and beam </a:t>
            </a:r>
            <a:r>
              <a:rPr lang="en-US" altLang="zh-CN" sz="2000" b="0" dirty="0"/>
              <a:t>training. 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65259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altLang="zh-CN" dirty="0"/>
              <a:t>Analysis of existing </a:t>
            </a:r>
            <a:r>
              <a:rPr lang="en-US" altLang="zh-CN" dirty="0" smtClean="0"/>
              <a:t>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75861" y="1752600"/>
            <a:ext cx="7772400" cy="4495800"/>
          </a:xfrm>
        </p:spPr>
        <p:txBody>
          <a:bodyPr/>
          <a:lstStyle/>
          <a:p>
            <a:r>
              <a:rPr lang="en-US" altLang="zh-CN" sz="2000" dirty="0"/>
              <a:t>Frequency domain sequences </a:t>
            </a:r>
          </a:p>
          <a:p>
            <a:pPr indent="360000">
              <a:buFont typeface="Wingdings" panose="05000000000000000000" pitchFamily="2" charset="2"/>
              <a:buChar char="Ø"/>
            </a:pPr>
            <a:r>
              <a:rPr lang="en-US" altLang="zh-CN" sz="1800" b="0" dirty="0" smtClean="0"/>
              <a:t>STF, LTF, </a:t>
            </a:r>
            <a:r>
              <a:rPr lang="en-US" altLang="zh-CN" sz="1800" b="0" dirty="0" err="1" smtClean="0"/>
              <a:t>midamble</a:t>
            </a:r>
            <a:r>
              <a:rPr lang="en-US" altLang="zh-CN" sz="1800" b="0" dirty="0" smtClean="0"/>
              <a:t>, EDMG-STF (OFDM PHY), EDMG-CEF (OFDM PHY)</a:t>
            </a:r>
          </a:p>
          <a:p>
            <a:pPr marL="685800">
              <a:buFont typeface="Wingdings" panose="05000000000000000000" pitchFamily="2" charset="2"/>
              <a:buChar char="n"/>
            </a:pPr>
            <a:r>
              <a:rPr lang="en-US" altLang="zh-CN" sz="1600" b="0" dirty="0" smtClean="0"/>
              <a:t>Auto correlation (</a:t>
            </a:r>
            <a:r>
              <a:rPr lang="en-US" altLang="zh-CN" sz="1600" b="0" dirty="0"/>
              <a:t>e.g. </a:t>
            </a:r>
            <a:r>
              <a:rPr lang="en-US" altLang="zh-CN" sz="1600" b="0" dirty="0" smtClean="0"/>
              <a:t>L-STF).</a:t>
            </a:r>
          </a:p>
          <a:p>
            <a:pPr marL="685800">
              <a:buFont typeface="Wingdings" panose="05000000000000000000" pitchFamily="2" charset="2"/>
              <a:buChar char="n"/>
            </a:pPr>
            <a:r>
              <a:rPr lang="en-US" altLang="zh-CN" sz="1600" b="0" dirty="0" smtClean="0"/>
              <a:t>Cross correlation (e.g. MIMO EDMG-CEF).</a:t>
            </a:r>
            <a:endParaRPr lang="en-US" altLang="zh-CN" sz="1600" b="0" dirty="0"/>
          </a:p>
          <a:p>
            <a:pPr marL="685800">
              <a:buFont typeface="Wingdings" panose="05000000000000000000" pitchFamily="2" charset="2"/>
              <a:buChar char="n"/>
            </a:pPr>
            <a:r>
              <a:rPr lang="en-US" altLang="zh-CN" sz="1600" b="0" dirty="0" smtClean="0"/>
              <a:t>PAPR (e.g</a:t>
            </a:r>
            <a:r>
              <a:rPr lang="en-US" altLang="zh-CN" sz="1600" b="0" dirty="0"/>
              <a:t>. L-STF, </a:t>
            </a:r>
            <a:r>
              <a:rPr lang="en-US" altLang="zh-CN" sz="1600" b="0" dirty="0" smtClean="0"/>
              <a:t>L-LTF, HE-STF, HE-LTF, EHT-LTF</a:t>
            </a:r>
            <a:r>
              <a:rPr lang="en-US" altLang="zh-CN" sz="1600" b="0" dirty="0"/>
              <a:t>, </a:t>
            </a:r>
            <a:r>
              <a:rPr lang="en-US" altLang="zh-CN" sz="1600" b="0" dirty="0" smtClean="0"/>
              <a:t>EDMG-STF, EDMG-CEF).</a:t>
            </a:r>
            <a:endParaRPr lang="en-US" altLang="zh-CN" sz="1800" dirty="0"/>
          </a:p>
          <a:p>
            <a:r>
              <a:rPr lang="en-US" altLang="zh-CN" sz="2000" dirty="0"/>
              <a:t>Time domain sequences </a:t>
            </a:r>
            <a:endParaRPr lang="en-US" altLang="zh-CN" sz="2000" dirty="0" smtClean="0"/>
          </a:p>
          <a:p>
            <a:pPr indent="360000">
              <a:buFont typeface="Wingdings" panose="05000000000000000000" pitchFamily="2" charset="2"/>
              <a:buChar char="Ø"/>
            </a:pPr>
            <a:r>
              <a:rPr lang="en-US" altLang="zh-CN" sz="1800" b="0" dirty="0" err="1" smtClean="0"/>
              <a:t>Golay</a:t>
            </a:r>
            <a:r>
              <a:rPr lang="en-US" altLang="zh-CN" sz="1800" b="0" dirty="0" smtClean="0"/>
              <a:t> sequences in DMG STF/CEF, EDMG STF/CEF (SC PHY), TRN field</a:t>
            </a:r>
          </a:p>
          <a:p>
            <a:pPr marL="685800">
              <a:buFont typeface="Wingdings" panose="05000000000000000000" pitchFamily="2" charset="2"/>
              <a:buChar char="n"/>
            </a:pPr>
            <a:r>
              <a:rPr lang="en-US" altLang="zh-CN" sz="1600" b="0" dirty="0" smtClean="0"/>
              <a:t>Auto correlation (e.g. DMG-STF, DMG-CEF, EDMG-STF, EDMG-CEF)</a:t>
            </a:r>
          </a:p>
          <a:p>
            <a:pPr marL="685800">
              <a:buFont typeface="Wingdings" panose="05000000000000000000" pitchFamily="2" charset="2"/>
              <a:buChar char="n"/>
            </a:pPr>
            <a:r>
              <a:rPr lang="en-US" altLang="zh-CN" sz="1600" b="0" dirty="0" smtClean="0"/>
              <a:t>Cross </a:t>
            </a:r>
            <a:r>
              <a:rPr lang="en-US" altLang="zh-CN" sz="1600" b="0" dirty="0"/>
              <a:t>correlation </a:t>
            </a:r>
            <a:r>
              <a:rPr lang="en-US" altLang="zh-CN" sz="1600" b="0" dirty="0" smtClean="0"/>
              <a:t>(e.g. MIMO EDMG-CEF)</a:t>
            </a:r>
            <a:endParaRPr lang="en-US" altLang="zh-CN" sz="1600" b="0" dirty="0"/>
          </a:p>
          <a:p>
            <a:pPr marL="0" indent="0" algn="just">
              <a:buNone/>
            </a:pPr>
            <a:endParaRPr lang="en-US" altLang="zh-CN" sz="1800" b="0" dirty="0" smtClean="0">
              <a:solidFill>
                <a:schemeClr val="tx2"/>
              </a:solidFill>
            </a:endParaRPr>
          </a:p>
          <a:p>
            <a:pPr marL="0" indent="457200">
              <a:buNone/>
            </a:pPr>
            <a:endParaRPr lang="en-US" altLang="zh-CN" sz="2000" dirty="0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5093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 design of WLAN sensing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2"/>
                </a:solidFill>
              </a:rPr>
              <a:t>Potential property that could be adopted for WLAN sensing </a:t>
            </a:r>
            <a:r>
              <a:rPr lang="en-US" altLang="zh-CN" dirty="0">
                <a:solidFill>
                  <a:schemeClr val="tx2"/>
                </a:solidFill>
              </a:rPr>
              <a:t>sequence </a:t>
            </a:r>
            <a:r>
              <a:rPr lang="en-US" altLang="zh-CN" dirty="0" smtClean="0">
                <a:solidFill>
                  <a:schemeClr val="tx2"/>
                </a:solidFill>
              </a:rPr>
              <a:t>design</a:t>
            </a:r>
          </a:p>
          <a:p>
            <a:pPr marL="685800">
              <a:buFont typeface="Wingdings" panose="05000000000000000000" pitchFamily="2" charset="2"/>
              <a:buChar char="Ø"/>
            </a:pPr>
            <a:r>
              <a:rPr lang="en-US" altLang="zh-CN" sz="2000" b="0" dirty="0"/>
              <a:t>Ambiguity function</a:t>
            </a:r>
          </a:p>
          <a:p>
            <a:pPr marL="1085850" lvl="1">
              <a:buFont typeface="Wingdings" panose="05000000000000000000" pitchFamily="2" charset="2"/>
              <a:buChar char="n"/>
            </a:pPr>
            <a:r>
              <a:rPr lang="en-US" altLang="zh-CN" sz="1800" b="0" dirty="0"/>
              <a:t>Auto ambiguity function </a:t>
            </a:r>
          </a:p>
          <a:p>
            <a:pPr marL="1085850" lvl="1">
              <a:buFont typeface="Wingdings" panose="05000000000000000000" pitchFamily="2" charset="2"/>
              <a:buChar char="n"/>
            </a:pPr>
            <a:r>
              <a:rPr lang="en-US" altLang="zh-CN" sz="1800" b="0" dirty="0"/>
              <a:t>Cross ambiguity function</a:t>
            </a:r>
          </a:p>
          <a:p>
            <a:endParaRPr lang="en-US" altLang="zh-CN" dirty="0" smtClean="0"/>
          </a:p>
          <a:p>
            <a:endParaRPr lang="en-US" altLang="zh-CN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4960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Ambiguity </a:t>
            </a:r>
            <a:r>
              <a:rPr lang="en-US" altLang="zh-CN" dirty="0" smtClean="0">
                <a:solidFill>
                  <a:schemeClr val="tx1"/>
                </a:solidFill>
              </a:rPr>
              <a:t>function</a:t>
            </a:r>
            <a:endParaRPr lang="zh-CN" altLang="en-US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>
              <a:xfrm>
                <a:off x="708991" y="1905000"/>
                <a:ext cx="7772400" cy="2438400"/>
              </a:xfrm>
            </p:spPr>
            <p:txBody>
              <a:bodyPr/>
              <a:lstStyle/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2000" dirty="0" smtClean="0"/>
                  <a:t>Ambiguity function </a:t>
                </a:r>
                <a:r>
                  <a:rPr lang="en-US" altLang="zh-CN" sz="2000" dirty="0">
                    <a:solidFill>
                      <a:srgbClr val="000000"/>
                    </a:solidFill>
                  </a:rPr>
                  <a:t>is one of the most important tools for radar waveform analysis. </a:t>
                </a:r>
                <a:endParaRPr lang="en-US" altLang="zh-CN" sz="2000" dirty="0" smtClean="0">
                  <a:solidFill>
                    <a:srgbClr val="000000"/>
                  </a:solidFill>
                </a:endParaRPr>
              </a:p>
              <a:p>
                <a:pPr lvl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altLang="zh-CN" sz="2000" dirty="0" smtClean="0">
                    <a:solidFill>
                      <a:srgbClr val="000000"/>
                    </a:solidFill>
                  </a:rPr>
                  <a:t>It </a:t>
                </a:r>
                <a:r>
                  <a:rPr lang="en-US" altLang="zh-CN" sz="2000" dirty="0">
                    <a:solidFill>
                      <a:srgbClr val="000000"/>
                    </a:solidFill>
                  </a:rPr>
                  <a:t>is a </a:t>
                </a:r>
                <a:r>
                  <a:rPr lang="en-US" altLang="zh-CN" sz="2000" dirty="0"/>
                  <a:t>two-dimensional function of time delay and Doppler </a:t>
                </a:r>
                <a:r>
                  <a:rPr lang="en-US" altLang="zh-CN" sz="2000" dirty="0" smtClean="0"/>
                  <a:t>shift, </a:t>
                </a:r>
                <a:r>
                  <a:rPr lang="en-US" altLang="zh-CN" sz="2000" dirty="0"/>
                  <a:t>showing the output of the received signal through match filter, and is defined as </a:t>
                </a:r>
              </a:p>
              <a:p>
                <a:pPr marL="0" lvl="0" indent="0" algn="just">
                  <a:spcBef>
                    <a:spcPts val="0"/>
                  </a:spcBef>
                  <a:spcAft>
                    <a:spcPts val="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C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𝝌</m:t>
                      </m:r>
                      <m:d>
                        <m:dPr>
                          <m:ctrlP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𝝉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altLang="zh-CN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zh-CN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</m:e>
                      </m:d>
                      <m:r>
                        <a:rPr lang="en-US" altLang="zh-C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trlP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b>
                        <m:sup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𝒔</m:t>
                          </m:r>
                          <m:d>
                            <m:dPr>
                              <m:ctrlP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</m:e>
                          </m:d>
                          <m:sSup>
                            <m:sSupPr>
                              <m:ctrlP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ctrlP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𝒕</m:t>
                              </m:r>
                              <m: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altLang="zh-CN" sz="1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</m:t>
                              </m:r>
                            </m:e>
                          </m:d>
                        </m:e>
                      </m:nary>
                      <m:sSup>
                        <m:sSupPr>
                          <m:ctrlP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𝒆</m:t>
                          </m:r>
                        </m:e>
                        <m:sup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𝒋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𝝅</m:t>
                          </m:r>
                          <m:sSub>
                            <m:sSubPr>
                              <m:ctrlPr>
                                <a:rPr lang="en-US" altLang="zh-CN" sz="1800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altLang="zh-CN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𝒇</m:t>
                              </m:r>
                            </m:e>
                            <m:sub>
                              <m:r>
                                <a:rPr lang="en-US" altLang="zh-CN" sz="1800" b="1" i="1" smtClean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𝒅</m:t>
                              </m:r>
                            </m:sub>
                          </m:sSub>
                          <m:r>
                            <a:rPr lang="en-US" altLang="zh-CN" sz="1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𝒕</m:t>
                          </m:r>
                        </m:sup>
                      </m:sSup>
                      <m:r>
                        <a:rPr lang="en-US" altLang="zh-CN" sz="1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𝒅𝒕</m:t>
                      </m:r>
                    </m:oMath>
                  </m:oMathPara>
                </a14:m>
                <a:endParaRPr lang="en-US" altLang="zh-CN" sz="1800" dirty="0">
                  <a:solidFill>
                    <a:srgbClr val="000000"/>
                  </a:solidFill>
                </a:endParaRPr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8991" y="1905000"/>
                <a:ext cx="7772400" cy="2438400"/>
              </a:xfrm>
              <a:blipFill rotWithShape="0">
                <a:blip r:embed="rId2"/>
                <a:stretch>
                  <a:fillRect l="-627" t="-1500" r="-8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8</a:t>
            </a:fld>
            <a:endParaRPr lang="en-US" altLang="zh-CN"/>
          </a:p>
        </p:txBody>
      </p:sp>
      <p:grpSp>
        <p:nvGrpSpPr>
          <p:cNvPr id="6" name="组合 7"/>
          <p:cNvGrpSpPr/>
          <p:nvPr/>
        </p:nvGrpSpPr>
        <p:grpSpPr>
          <a:xfrm>
            <a:off x="3124994" y="4495800"/>
            <a:ext cx="2894012" cy="1662571"/>
            <a:chOff x="722586" y="4025400"/>
            <a:chExt cx="2981740" cy="2175750"/>
          </a:xfrm>
        </p:grpSpPr>
        <p:pic>
          <p:nvPicPr>
            <p:cNvPr id="7" name="图片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22586" y="4025400"/>
              <a:ext cx="2981740" cy="2160000"/>
            </a:xfrm>
            <a:prstGeom prst="rect">
              <a:avLst/>
            </a:prstGeom>
          </p:spPr>
        </p:pic>
        <p:sp>
          <p:nvSpPr>
            <p:cNvPr id="8" name="文本框 5"/>
            <p:cNvSpPr txBox="1"/>
            <p:nvPr/>
          </p:nvSpPr>
          <p:spPr>
            <a:xfrm>
              <a:off x="2606005" y="5924151"/>
              <a:ext cx="609601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Time </a:t>
              </a:r>
              <a:endParaRPr lang="en-US" dirty="0"/>
            </a:p>
          </p:txBody>
        </p:sp>
        <p:sp>
          <p:nvSpPr>
            <p:cNvPr id="9" name="文本框 6"/>
            <p:cNvSpPr txBox="1"/>
            <p:nvPr/>
          </p:nvSpPr>
          <p:spPr>
            <a:xfrm>
              <a:off x="925944" y="5833870"/>
              <a:ext cx="7383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Doppler</a:t>
              </a:r>
              <a:endParaRPr lang="en-US" dirty="0"/>
            </a:p>
          </p:txBody>
        </p:sp>
      </p:grpSp>
      <p:sp>
        <p:nvSpPr>
          <p:cNvPr id="10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3141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etrics for ambiguity function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内容占位符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sz="2000" dirty="0" smtClean="0"/>
                  <a:t>Peak to </a:t>
                </a:r>
                <a:r>
                  <a:rPr lang="en-US" altLang="zh-CN" sz="2000" dirty="0" err="1" smtClean="0"/>
                  <a:t>Sidelobe</a:t>
                </a:r>
                <a:r>
                  <a:rPr lang="en-US" altLang="zh-CN" sz="2000" dirty="0" smtClean="0"/>
                  <a:t> Level</a:t>
                </a:r>
                <a:endParaRPr lang="en-US" altLang="zh-CN" sz="2000" dirty="0" smtClean="0">
                  <a:solidFill>
                    <a:srgbClr val="FF3300"/>
                  </a:solidFill>
                </a:endParaRPr>
              </a:p>
              <a:p>
                <a:endParaRPr lang="en-US" altLang="zh-CN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i="0" smtClean="0">
                          <a:latin typeface="Cambria Math" panose="02040503050406030204" pitchFamily="18" charset="0"/>
                        </a:rPr>
                        <m:t>PSL</m:t>
                      </m:r>
                      <m:r>
                        <a:rPr lang="en-US" altLang="zh-CN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  <m:d>
                                <m:dPr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0,0</m:t>
                                  </m:r>
                                </m:e>
                              </m:d>
                            </m:e>
                          </m:d>
                        </m:den>
                      </m:f>
                      <m:func>
                        <m:funcPr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altLang="zh-CN" sz="1600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eqArr>
                                <m:eqArrPr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zh-CN" altLang="en-US" sz="1600" b="0" i="1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  <m:r>
                                    <a:rPr lang="en-US" altLang="zh-CN" sz="16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≠0</m:t>
                                  </m:r>
                                </m:e>
                                <m:e>
                                  <m:sSub>
                                    <m:sSubPr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≠0</m:t>
                                  </m:r>
                                </m:e>
                              </m:eqArr>
                            </m:lim>
                          </m:limLow>
                        </m:fName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en-US" altLang="zh-CN" sz="1600" b="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CN" sz="1600" b="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  <m:d>
                                <m:dPr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sz="1600" b="0" i="1" smtClean="0">
                                      <a:latin typeface="Cambria Math" panose="02040503050406030204" pitchFamily="18" charset="0"/>
                                    </a:rPr>
                                    <m:t>𝜏</m:t>
                                  </m:r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sSub>
                                    <m:sSubPr>
                                      <m:ctrlP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𝑓</m:t>
                                      </m:r>
                                    </m:e>
                                    <m:sub>
                                      <m:r>
                                        <a:rPr lang="en-US" altLang="zh-CN" sz="1600" b="0" i="1" smtClean="0">
                                          <a:latin typeface="Cambria Math" panose="02040503050406030204" pitchFamily="18" charset="0"/>
                                        </a:rPr>
                                        <m:t>𝑑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func>
                    </m:oMath>
                  </m:oMathPara>
                </a14:m>
                <a:endParaRPr lang="en-US" altLang="zh-CN" sz="2000" b="0" dirty="0"/>
              </a:p>
              <a:p>
                <a:pPr marL="0" indent="0">
                  <a:buNone/>
                </a:pPr>
                <a:endParaRPr lang="en-US" altLang="zh-CN" sz="2000" dirty="0" smtClean="0"/>
              </a:p>
              <a:p>
                <a:pPr marL="0" indent="0">
                  <a:buNone/>
                </a:pPr>
                <a:endParaRPr lang="en-US" altLang="zh-CN" sz="2000" dirty="0" smtClean="0"/>
              </a:p>
              <a:p>
                <a:r>
                  <a:rPr lang="en-US" altLang="zh-CN" sz="2000" dirty="0" smtClean="0"/>
                  <a:t>Integrated </a:t>
                </a:r>
                <a:r>
                  <a:rPr lang="en-US" altLang="zh-CN" sz="2000" dirty="0" err="1" smtClean="0"/>
                  <a:t>Sidelobe</a:t>
                </a:r>
                <a:r>
                  <a:rPr lang="en-US" altLang="zh-CN" sz="2000" dirty="0" smtClean="0"/>
                  <a:t> Level</a:t>
                </a:r>
              </a:p>
              <a:p>
                <a:endParaRPr lang="en-US" altLang="zh-CN" sz="2000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zh-CN" sz="1600" b="0" i="0" smtClean="0">
                          <a:latin typeface="Cambria Math" panose="02040503050406030204" pitchFamily="18" charset="0"/>
                        </a:rPr>
                        <m:t>ISL</m:t>
                      </m:r>
                      <m:r>
                        <a:rPr lang="en-US" altLang="zh-CN" sz="1600" b="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CN" sz="1600" b="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CN" sz="1600" b="0" i="1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altLang="zh-CN" sz="16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zh-CN" sz="1600" b="0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𝜒</m:t>
                                  </m:r>
                                  <m:d>
                                    <m:dPr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  <m:t>0,0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altLang="zh-CN" sz="16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1600" b="0" i="1">
                              <a:latin typeface="Cambria Math" panose="02040503050406030204" pitchFamily="18" charset="0"/>
                            </a:rPr>
                            <m:t>𝜏</m:t>
                          </m:r>
                          <m:r>
                            <a:rPr lang="en-US" altLang="zh-CN" sz="1600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≠0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altLang="zh-CN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sSub>
                                <m:sSubPr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𝑑</m:t>
                                  </m:r>
                                </m:sub>
                              </m:sSub>
                              <m:r>
                                <a:rPr lang="en-US" altLang="zh-CN" sz="1600" b="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≠0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begChr m:val="|"/>
                                      <m:endChr m:val="|"/>
                                      <m:ctrlPr>
                                        <a:rPr lang="en-US" altLang="zh-CN" sz="1600" b="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zh-CN" sz="1600" b="0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𝜒</m:t>
                                      </m:r>
                                      <m:d>
                                        <m:dPr>
                                          <m:ctrlPr>
                                            <a:rPr lang="en-US" altLang="zh-CN" sz="1600" b="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zh-CN" altLang="en-US" sz="1600" b="0" i="1">
                                              <a:latin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  <m:r>
                                            <a:rPr lang="en-US" altLang="zh-CN" sz="1600" b="0" i="1">
                                              <a:latin typeface="Cambria Math" panose="02040503050406030204" pitchFamily="18" charset="0"/>
                                            </a:rPr>
                                            <m:t>,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altLang="zh-CN" sz="1600" b="0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altLang="zh-CN" sz="1600" b="0" i="1">
                                                  <a:latin typeface="Cambria Math" panose="02040503050406030204" pitchFamily="18" charset="0"/>
                                                </a:rPr>
                                                <m:t>𝑓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altLang="zh-CN" sz="1600" b="0" i="1">
                                                  <a:latin typeface="Cambria Math" panose="02040503050406030204" pitchFamily="18" charset="0"/>
                                                </a:rPr>
                                                <m:t>𝑑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</m:d>
                                </m:e>
                                <m:sup>
                                  <m:r>
                                    <a:rPr lang="en-US" altLang="zh-CN" sz="1600" b="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</m:e>
                      </m:nary>
                    </m:oMath>
                  </m:oMathPara>
                </a14:m>
                <a:endParaRPr lang="zh-CN" altLang="en-US" sz="1600" b="0" dirty="0"/>
              </a:p>
            </p:txBody>
          </p:sp>
        </mc:Choice>
        <mc:Fallback xmlns="">
          <p:sp>
            <p:nvSpPr>
              <p:cNvPr id="3" name="内容占位符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74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September </a:t>
            </a:r>
            <a:r>
              <a:rPr lang="en-US" altLang="zh-CN" dirty="0" smtClean="0"/>
              <a:t>2020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A0EBBC28-08F3-4A32-AE55-9B9A988B436A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Footer Placeholder 4"/>
          <p:cNvSpPr txBox="1">
            <a:spLocks/>
          </p:cNvSpPr>
          <p:nvPr/>
        </p:nvSpPr>
        <p:spPr bwMode="auto">
          <a:xfrm>
            <a:off x="7474722" y="6475413"/>
            <a:ext cx="10692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  <a:cs typeface="+mn-cs"/>
              </a:defRPr>
            </a:lvl9pPr>
          </a:lstStyle>
          <a:p>
            <a:r>
              <a:rPr lang="en-US" smtClean="0">
                <a:solidFill>
                  <a:schemeClr val="dk1"/>
                </a:solidFill>
                <a:ea typeface="Times New Roman"/>
                <a:cs typeface="Arial"/>
              </a:rPr>
              <a:t>Rui Du</a:t>
            </a:r>
            <a:r>
              <a:rPr lang="en-US" altLang="zh-CN" smtClean="0"/>
              <a:t>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97151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125124</TotalTime>
  <Words>719</Words>
  <Application>Microsoft Office PowerPoint</Application>
  <PresentationFormat>全屏显示(4:3)</PresentationFormat>
  <Paragraphs>173</Paragraphs>
  <Slides>14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1" baseType="lpstr">
      <vt:lpstr>ＭＳ Ｐゴシック</vt:lpstr>
      <vt:lpstr>ＭＳ Ｐゴシック</vt:lpstr>
      <vt:lpstr>Arial</vt:lpstr>
      <vt:lpstr>Cambria Math</vt:lpstr>
      <vt:lpstr>Times New Roman</vt:lpstr>
      <vt:lpstr>Wingdings</vt:lpstr>
      <vt:lpstr>802-11-Submission</vt:lpstr>
      <vt:lpstr>Discussion on WLAN sensing sequence design</vt:lpstr>
      <vt:lpstr>Outline </vt:lpstr>
      <vt:lpstr>Abstract</vt:lpstr>
      <vt:lpstr>Sequence design of communications</vt:lpstr>
      <vt:lpstr>Existing sequences</vt:lpstr>
      <vt:lpstr>Analysis of existing sequences</vt:lpstr>
      <vt:lpstr>Sequence design of WLAN sensing</vt:lpstr>
      <vt:lpstr>Ambiguity function</vt:lpstr>
      <vt:lpstr>Metrics for ambiguity function</vt:lpstr>
      <vt:lpstr>Golay sequences</vt:lpstr>
      <vt:lpstr>Analysis of Golay sequences</vt:lpstr>
      <vt:lpstr>Summary</vt:lpstr>
      <vt:lpstr>References</vt:lpstr>
      <vt:lpstr>SP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models for Wi-Fi sensing</dc:title>
  <dc:creator>durui (D)</dc:creator>
  <cp:lastModifiedBy>durui (D)</cp:lastModifiedBy>
  <cp:revision>784</cp:revision>
  <cp:lastPrinted>1998-02-10T13:28:06Z</cp:lastPrinted>
  <dcterms:created xsi:type="dcterms:W3CDTF">2007-04-17T18:10:23Z</dcterms:created>
  <dcterms:modified xsi:type="dcterms:W3CDTF">2020-09-01T08:04:53Z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(3)RDtJwD3NMBEJL8VPWDuHYsYnnfJuU3g1HORRVF9i/tpg9jF2+1oe0HHUumgvELdsSlmlWBOh
pMIwkTjGbRB4O/I6viqli+RAsIA20sTfjGmG4pyPWN1dBzCnNlEM1HNsCb6PVENERbPsCU4f
3s73wKlGGsHgt0jWlVS6yNo2JUJ85O1ihrgPt08RRQJPMNcXohdj+RiQbv9FYxshRDBly3mV
Sjph61oAfv//CkNnBC</vt:lpwstr>
  </property>
  <property fmtid="{D5CDD505-2E9C-101B-9397-08002B2CF9AE}" pid="10" name="_2015_ms_pID_7253431">
    <vt:lpwstr>77JE3+MV9tdz9I30FWSCPHQqZQ4yB0OnJgyL4gtFgcWvQsKR4ruZ3z
xCzzF1N5kgZUR0E8Jw/iQBpu7B/0wFw+pJQ4QcPRnPyb0pG2V7eah9B73tbjspehBhDdDQhG
a9zqUUjazku40SYujTzNNIVX8XTF1bMEzJm3kRZaUwL9dTs38xsd+eNb5iuz4xFzQqJaQyrL
h/lfhfQQYcJXAEVC3T1fDFHaj56zodI3EQNJ</vt:lpwstr>
  </property>
  <property fmtid="{D5CDD505-2E9C-101B-9397-08002B2CF9AE}" pid="11" name="_2015_ms_pID_7253432">
    <vt:lpwstr>Bg==</vt:lpwstr>
  </property>
  <property fmtid="{D5CDD505-2E9C-101B-9397-08002B2CF9AE}" pid="12" name="TitusGUID">
    <vt:lpwstr>1db17ed3-f4e5-400c-a0d1-374d2dc85d39</vt:lpwstr>
  </property>
  <property fmtid="{D5CDD505-2E9C-101B-9397-08002B2CF9AE}" pid="13" name="CTP_TimeStamp">
    <vt:lpwstr>2019-04-02 22:00:45Z</vt:lpwstr>
  </property>
  <property fmtid="{D5CDD505-2E9C-101B-9397-08002B2CF9AE}" pid="14" name="CTP_BU">
    <vt:lpwstr>NA</vt:lpwstr>
  </property>
  <property fmtid="{D5CDD505-2E9C-101B-9397-08002B2CF9AE}" pid="15" name="CTP_IDSID">
    <vt:lpwstr>NA</vt:lpwstr>
  </property>
  <property fmtid="{D5CDD505-2E9C-101B-9397-08002B2CF9AE}" pid="16" name="CTP_WWID">
    <vt:lpwstr>NA</vt:lpwstr>
  </property>
  <property fmtid="{D5CDD505-2E9C-101B-9397-08002B2CF9AE}" pid="17" name="CTPClassification">
    <vt:lpwstr>CTP_NT</vt:lpwstr>
  </property>
  <property fmtid="{D5CDD505-2E9C-101B-9397-08002B2CF9AE}" pid="18" name="_NewReviewCycle">
    <vt:lpwstr/>
  </property>
  <property fmtid="{D5CDD505-2E9C-101B-9397-08002B2CF9AE}" pid="19" name="_readonly">
    <vt:lpwstr/>
  </property>
  <property fmtid="{D5CDD505-2E9C-101B-9397-08002B2CF9AE}" pid="20" name="_change">
    <vt:lpwstr/>
  </property>
  <property fmtid="{D5CDD505-2E9C-101B-9397-08002B2CF9AE}" pid="21" name="_full-control">
    <vt:lpwstr/>
  </property>
  <property fmtid="{D5CDD505-2E9C-101B-9397-08002B2CF9AE}" pid="22" name="sflag">
    <vt:lpwstr>1594688489</vt:lpwstr>
  </property>
</Properties>
</file>