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269" r:id="rId2"/>
    <p:sldId id="272" r:id="rId3"/>
    <p:sldId id="315" r:id="rId4"/>
    <p:sldId id="328" r:id="rId5"/>
    <p:sldId id="267" r:id="rId6"/>
    <p:sldId id="260" r:id="rId7"/>
    <p:sldId id="261" r:id="rId8"/>
    <p:sldId id="262" r:id="rId9"/>
    <p:sldId id="263" r:id="rId10"/>
    <p:sldId id="283" r:id="rId11"/>
    <p:sldId id="284" r:id="rId12"/>
    <p:sldId id="287" r:id="rId13"/>
    <p:sldId id="288" r:id="rId14"/>
    <p:sldId id="289" r:id="rId15"/>
    <p:sldId id="334" r:id="rId16"/>
    <p:sldId id="360" r:id="rId1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milton, Mark" initials="HM" lastIdx="1" clrIdx="0">
    <p:extLst>
      <p:ext uri="{19B8F6BF-5375-455C-9EA6-DF929625EA0E}">
        <p15:presenceInfo xmlns:p15="http://schemas.microsoft.com/office/powerpoint/2012/main" userId="Hamilton, Mark"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273" autoAdjust="0"/>
    <p:restoredTop sz="98505" autoAdjust="0"/>
  </p:normalViewPr>
  <p:slideViewPr>
    <p:cSldViewPr>
      <p:cViewPr varScale="1">
        <p:scale>
          <a:sx n="94" d="100"/>
          <a:sy n="94" d="100"/>
        </p:scale>
        <p:origin x="84" y="84"/>
      </p:cViewPr>
      <p:guideLst>
        <p:guide orient="horz" pos="2160"/>
        <p:guide pos="2880"/>
      </p:guideLst>
    </p:cSldViewPr>
  </p:slideViewPr>
  <p:notesTextViewPr>
    <p:cViewPr>
      <p:scale>
        <a:sx n="3" d="2"/>
        <a:sy n="3" d="2"/>
      </p:scale>
      <p:origin x="0" y="0"/>
    </p:cViewPr>
  </p:notesTextViewPr>
  <p:sorterViewPr>
    <p:cViewPr>
      <p:scale>
        <a:sx n="100" d="100"/>
        <a:sy n="100" d="100"/>
      </p:scale>
      <p:origin x="0" y="0"/>
    </p:cViewPr>
  </p:sorterViewPr>
  <p:notesViewPr>
    <p:cSldViewPr>
      <p:cViewPr varScale="1">
        <p:scale>
          <a:sx n="58" d="100"/>
          <a:sy n="58" d="100"/>
        </p:scale>
        <p:origin x="1332" y="84"/>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802.11-09/0840r0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July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dirty="0"/>
              <a:t>David Bagby, Calypso Ventures, Inc.</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dirty="0"/>
              <a:t>Page </a:t>
            </a:r>
            <a:fld id="{10B05505-DE9A-4AC7-A6A3-ED730399AA6C}" type="slidenum">
              <a:rPr lang="en-US" altLang="en-US"/>
              <a:pPr>
                <a:defRPr/>
              </a:pPr>
              <a:t>‹#›</a:t>
            </a:fld>
            <a:endParaRPr lang="en-US" altLang="en-US" dirty="0"/>
          </a:p>
        </p:txBody>
      </p:sp>
      <p:sp>
        <p:nvSpPr>
          <p:cNvPr id="143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46087"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43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802.11-09/0840r0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July 2009</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dirty="0"/>
              <a:t>David Bagby, Calypso Ventures, Inc.</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dirty="0"/>
              <a:t>Page </a:t>
            </a:r>
            <a:fld id="{3A7FECFB-0B9F-42CC-9CB1-ECDE5E0B8DCF}" type="slidenum">
              <a:rPr lang="en-US" altLang="en-US"/>
              <a:pPr>
                <a:defRPr/>
              </a:pPr>
              <a:t>‹#›</a:t>
            </a:fld>
            <a:endParaRPr lang="en-US" altLang="en-US" dirty="0"/>
          </a:p>
        </p:txBody>
      </p:sp>
      <p:sp>
        <p:nvSpPr>
          <p:cNvPr id="3482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399E07E9-C59C-4A08-BC99-C5CF3A83BF24}" type="slidenum">
              <a:rPr lang="en-US" altLang="en-US" smtClean="0"/>
              <a:pPr>
                <a:spcBef>
                  <a:spcPct val="0"/>
                </a:spcBef>
              </a:pPr>
              <a:t>1</a:t>
            </a:fld>
            <a:endParaRPr lang="en-US" altLang="en-US" dirty="0"/>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1843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843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184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09366153-B9B8-4CE2-AE11-2A3E0E8D7D37}" type="slidenum">
              <a:rPr lang="en-US" altLang="en-US" smtClean="0"/>
              <a:pPr>
                <a:spcBef>
                  <a:spcPct val="0"/>
                </a:spcBef>
              </a:pPr>
              <a:t>2</a:t>
            </a:fld>
            <a:endParaRPr lang="en-US" altLang="en-US" dirty="0"/>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xfrm>
            <a:off x="1154113" y="701675"/>
            <a:ext cx="4625975" cy="3468688"/>
          </a:xfrm>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048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048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048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048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713BD313-5621-4364-BCE5-083777808051}" type="slidenum">
              <a:rPr lang="en-US" altLang="en-US" smtClean="0"/>
              <a:pPr>
                <a:spcBef>
                  <a:spcPct val="0"/>
                </a:spcBef>
              </a:pPr>
              <a:t>3</a:t>
            </a:fld>
            <a:endParaRPr lang="en-US" alt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xfrm>
            <a:off x="1154113" y="701675"/>
            <a:ext cx="4625975" cy="3468688"/>
          </a:xfrm>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458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458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458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458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91FF941E-7F59-41A6-BE87-2E9CFC46BF89}" type="slidenum">
              <a:rPr lang="en-US" altLang="en-US" smtClean="0"/>
              <a:pPr>
                <a:spcBef>
                  <a:spcPct val="0"/>
                </a:spcBef>
              </a:pPr>
              <a:t>4</a:t>
            </a:fld>
            <a:endParaRPr lang="en-US" alt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29741826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15</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A5E6FCC0-65DE-4E5B-9B99-F63A027066A9}" type="slidenum">
              <a:rPr lang="en-US" altLang="en-US"/>
              <a:pPr>
                <a:defRPr/>
              </a:pPr>
              <a:t>‹#›</a:t>
            </a:fld>
            <a:endParaRPr lang="en-US" altLang="en-US" dirty="0"/>
          </a:p>
        </p:txBody>
      </p:sp>
      <p:sp>
        <p:nvSpPr>
          <p:cNvPr id="7" name="Content Placeholder 6">
            <a:extLst>
              <a:ext uri="{FF2B5EF4-FFF2-40B4-BE49-F238E27FC236}">
                <a16:creationId xmlns:a16="http://schemas.microsoft.com/office/drawing/2014/main" id="{7A05AE9D-67FC-45FA-9DF9-8E47B6C22666}"/>
              </a:ext>
            </a:extLst>
          </p:cNvPr>
          <p:cNvSpPr>
            <a:spLocks noGrp="1"/>
          </p:cNvSpPr>
          <p:nvPr>
            <p:ph sz="quarter" idx="12"/>
          </p:nvPr>
        </p:nvSpPr>
        <p:spPr>
          <a:xfrm>
            <a:off x="1143000" y="533400"/>
            <a:ext cx="914400" cy="914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00385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9121D33C-56E8-4214-A79E-6A77218AABD8}" type="slidenum">
              <a:rPr lang="en-US" altLang="en-US"/>
              <a:pPr>
                <a:defRPr/>
              </a:pPr>
              <a:t>‹#›</a:t>
            </a:fld>
            <a:endParaRPr lang="en-US" altLang="en-US" dirty="0"/>
          </a:p>
        </p:txBody>
      </p:sp>
    </p:spTree>
    <p:extLst>
      <p:ext uri="{BB962C8B-B14F-4D97-AF65-F5344CB8AC3E}">
        <p14:creationId xmlns:p14="http://schemas.microsoft.com/office/powerpoint/2010/main" val="371953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7ED1D26F-38D5-48DA-A46A-2F15EE610592}" type="slidenum">
              <a:rPr lang="en-US" altLang="en-US"/>
              <a:pPr>
                <a:defRPr/>
              </a:pPr>
              <a:t>‹#›</a:t>
            </a:fld>
            <a:endParaRPr lang="en-US" altLang="en-US" dirty="0"/>
          </a:p>
        </p:txBody>
      </p:sp>
    </p:spTree>
    <p:extLst>
      <p:ext uri="{BB962C8B-B14F-4D97-AF65-F5344CB8AC3E}">
        <p14:creationId xmlns:p14="http://schemas.microsoft.com/office/powerpoint/2010/main" val="901076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FA0271B8-AD49-43D9-840E-60973D554535}" type="slidenum">
              <a:rPr lang="en-US" altLang="en-US"/>
              <a:pPr>
                <a:defRPr/>
              </a:pPr>
              <a:t>‹#›</a:t>
            </a:fld>
            <a:endParaRPr lang="en-US" altLang="en-US" dirty="0"/>
          </a:p>
        </p:txBody>
      </p:sp>
    </p:spTree>
    <p:extLst>
      <p:ext uri="{BB962C8B-B14F-4D97-AF65-F5344CB8AC3E}">
        <p14:creationId xmlns:p14="http://schemas.microsoft.com/office/powerpoint/2010/main" val="4109434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67A2F1DC-ED76-4084-83A0-DDFC6477A0E1}" type="slidenum">
              <a:rPr lang="en-US" altLang="en-US"/>
              <a:pPr>
                <a:defRPr/>
              </a:pPr>
              <a:t>‹#›</a:t>
            </a:fld>
            <a:endParaRPr lang="en-US" altLang="en-US" dirty="0"/>
          </a:p>
        </p:txBody>
      </p:sp>
    </p:spTree>
    <p:extLst>
      <p:ext uri="{BB962C8B-B14F-4D97-AF65-F5344CB8AC3E}">
        <p14:creationId xmlns:p14="http://schemas.microsoft.com/office/powerpoint/2010/main" val="2327981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EB643AF0-3F47-4E90-97B4-48AB897F943A}" type="slidenum">
              <a:rPr lang="en-US" altLang="en-US"/>
              <a:pPr>
                <a:defRPr/>
              </a:pPr>
              <a:t>‹#›</a:t>
            </a:fld>
            <a:endParaRPr lang="en-US" altLang="en-US" dirty="0"/>
          </a:p>
        </p:txBody>
      </p:sp>
    </p:spTree>
    <p:extLst>
      <p:ext uri="{BB962C8B-B14F-4D97-AF65-F5344CB8AC3E}">
        <p14:creationId xmlns:p14="http://schemas.microsoft.com/office/powerpoint/2010/main" val="2837358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8"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2E1E8502-BD9A-4B40-8E70-37E5EB2A7797}" type="slidenum">
              <a:rPr lang="en-US" altLang="en-US"/>
              <a:pPr>
                <a:defRPr/>
              </a:pPr>
              <a:t>‹#›</a:t>
            </a:fld>
            <a:endParaRPr lang="en-US" altLang="en-US" dirty="0"/>
          </a:p>
        </p:txBody>
      </p:sp>
    </p:spTree>
    <p:extLst>
      <p:ext uri="{BB962C8B-B14F-4D97-AF65-F5344CB8AC3E}">
        <p14:creationId xmlns:p14="http://schemas.microsoft.com/office/powerpoint/2010/main" val="1650376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4"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C3C733E5-256C-43C9-90B7-08C86BDACB9B}" type="slidenum">
              <a:rPr lang="en-US" altLang="en-US"/>
              <a:pPr>
                <a:defRPr/>
              </a:pPr>
              <a:t>‹#›</a:t>
            </a:fld>
            <a:endParaRPr lang="en-US" altLang="en-US" dirty="0"/>
          </a:p>
        </p:txBody>
      </p:sp>
    </p:spTree>
    <p:extLst>
      <p:ext uri="{BB962C8B-B14F-4D97-AF65-F5344CB8AC3E}">
        <p14:creationId xmlns:p14="http://schemas.microsoft.com/office/powerpoint/2010/main" val="1683682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3"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E004D3B8-2803-48B6-808D-C8C7AC16D9FB}" type="slidenum">
              <a:rPr lang="en-US" altLang="en-US"/>
              <a:pPr>
                <a:defRPr/>
              </a:pPr>
              <a:t>‹#›</a:t>
            </a:fld>
            <a:endParaRPr lang="en-US" altLang="en-US" dirty="0"/>
          </a:p>
        </p:txBody>
      </p:sp>
    </p:spTree>
    <p:extLst>
      <p:ext uri="{BB962C8B-B14F-4D97-AF65-F5344CB8AC3E}">
        <p14:creationId xmlns:p14="http://schemas.microsoft.com/office/powerpoint/2010/main" val="2764113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CA7509DE-EC26-4BA7-8EF7-6BA2E22E6E31}" type="slidenum">
              <a:rPr lang="en-US" altLang="en-US"/>
              <a:pPr>
                <a:defRPr/>
              </a:pPr>
              <a:t>‹#›</a:t>
            </a:fld>
            <a:endParaRPr lang="en-US" altLang="en-US" dirty="0"/>
          </a:p>
        </p:txBody>
      </p:sp>
    </p:spTree>
    <p:extLst>
      <p:ext uri="{BB962C8B-B14F-4D97-AF65-F5344CB8AC3E}">
        <p14:creationId xmlns:p14="http://schemas.microsoft.com/office/powerpoint/2010/main" val="1501436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DA74B62C-C6FC-4CCA-AF72-DD4542866AC4}" type="slidenum">
              <a:rPr lang="en-US" altLang="en-US"/>
              <a:pPr>
                <a:defRPr/>
              </a:pPr>
              <a:t>‹#›</a:t>
            </a:fld>
            <a:endParaRPr lang="en-US" altLang="en-US" dirty="0"/>
          </a:p>
        </p:txBody>
      </p:sp>
    </p:spTree>
    <p:extLst>
      <p:ext uri="{BB962C8B-B14F-4D97-AF65-F5344CB8AC3E}">
        <p14:creationId xmlns:p14="http://schemas.microsoft.com/office/powerpoint/2010/main" val="2962674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7"/>
          <p:cNvSpPr>
            <a:spLocks noChangeArrowheads="1"/>
          </p:cNvSpPr>
          <p:nvPr/>
        </p:nvSpPr>
        <p:spPr bwMode="auto">
          <a:xfrm>
            <a:off x="685800" y="332601"/>
            <a:ext cx="92974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marL="457200" eaLnBrk="0" fontAlgn="base" hangingPunct="0">
              <a:spcBef>
                <a:spcPct val="0"/>
              </a:spcBef>
              <a:spcAft>
                <a:spcPct val="0"/>
              </a:spcAft>
              <a:defRPr sz="1200">
                <a:solidFill>
                  <a:schemeClr val="tx1"/>
                </a:solidFill>
                <a:latin typeface="Times New Roman" pitchFamily="18" charset="0"/>
              </a:defRPr>
            </a:lvl6pPr>
            <a:lvl7pPr marL="914400" eaLnBrk="0" fontAlgn="base" hangingPunct="0">
              <a:spcBef>
                <a:spcPct val="0"/>
              </a:spcBef>
              <a:spcAft>
                <a:spcPct val="0"/>
              </a:spcAft>
              <a:defRPr sz="1200">
                <a:solidFill>
                  <a:schemeClr val="tx1"/>
                </a:solidFill>
                <a:latin typeface="Times New Roman" pitchFamily="18" charset="0"/>
              </a:defRPr>
            </a:lvl7pPr>
            <a:lvl8pPr marL="1371600" eaLnBrk="0" fontAlgn="base" hangingPunct="0">
              <a:spcBef>
                <a:spcPct val="0"/>
              </a:spcBef>
              <a:spcAft>
                <a:spcPct val="0"/>
              </a:spcAft>
              <a:defRPr sz="1200">
                <a:solidFill>
                  <a:schemeClr val="tx1"/>
                </a:solidFill>
                <a:latin typeface="Times New Roman" pitchFamily="18" charset="0"/>
              </a:defRPr>
            </a:lvl8pPr>
            <a:lvl9pPr marL="1828800" eaLnBrk="0" fontAlgn="base" hangingPunct="0">
              <a:spcBef>
                <a:spcPct val="0"/>
              </a:spcBef>
              <a:spcAft>
                <a:spcPct val="0"/>
              </a:spcAft>
              <a:defRPr sz="1200">
                <a:solidFill>
                  <a:schemeClr val="tx1"/>
                </a:solidFill>
                <a:latin typeface="Times New Roman" pitchFamily="18" charset="0"/>
              </a:defRPr>
            </a:lvl9pPr>
          </a:lstStyle>
          <a:p>
            <a:pPr marL="0" lvl="4">
              <a:defRPr/>
            </a:pPr>
            <a:r>
              <a:rPr lang="en-US" altLang="en-US" sz="1800" b="1" dirty="0"/>
              <a:t>Aug 2020</a:t>
            </a:r>
          </a:p>
        </p:txBody>
      </p:sp>
      <p:sp>
        <p:nvSpPr>
          <p:cNvPr id="1029"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0" name="Rectangle 9"/>
          <p:cNvSpPr>
            <a:spLocks noChangeArrowheads="1"/>
          </p:cNvSpPr>
          <p:nvPr/>
        </p:nvSpPr>
        <p:spPr bwMode="auto">
          <a:xfrm>
            <a:off x="685800" y="6475413"/>
            <a:ext cx="4794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Agenda</a:t>
            </a:r>
          </a:p>
        </p:txBody>
      </p:sp>
      <p:sp>
        <p:nvSpPr>
          <p:cNvPr id="1031" name="Rectangle 7"/>
          <p:cNvSpPr>
            <a:spLocks noChangeArrowheads="1"/>
          </p:cNvSpPr>
          <p:nvPr userDrawn="1"/>
        </p:nvSpPr>
        <p:spPr bwMode="auto">
          <a:xfrm>
            <a:off x="5047070" y="332601"/>
            <a:ext cx="339843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sz="1800" b="1" dirty="0"/>
              <a:t>doc.: IEEE 802.11-20/1282r0</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3" name="Rectangle 7"/>
          <p:cNvSpPr>
            <a:spLocks noChangeArrowheads="1"/>
          </p:cNvSpPr>
          <p:nvPr userDrawn="1"/>
        </p:nvSpPr>
        <p:spPr bwMode="auto">
          <a:xfrm>
            <a:off x="5747714" y="6476484"/>
            <a:ext cx="2854949"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dirty="0"/>
              <a:t>Mark Hamilton, Ruckus/CommScope</a:t>
            </a:r>
          </a:p>
        </p:txBody>
      </p:sp>
      <p:sp>
        <p:nvSpPr>
          <p:cNvPr id="1034" name="Rectangle 7"/>
          <p:cNvSpPr>
            <a:spLocks noChangeArrowheads="1"/>
          </p:cNvSpPr>
          <p:nvPr userDrawn="1"/>
        </p:nvSpPr>
        <p:spPr bwMode="auto">
          <a:xfrm>
            <a:off x="4376738" y="6477000"/>
            <a:ext cx="534987"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a:defRPr sz="1200">
                <a:solidFill>
                  <a:schemeClr val="tx1"/>
                </a:solidFill>
                <a:latin typeface="Times New Roman" panose="02020603050405020304" pitchFamily="18" charset="0"/>
              </a:defRPr>
            </a:lvl5pPr>
            <a:lvl6pPr marL="457200" eaLnBrk="0" fontAlgn="base" hangingPunct="0">
              <a:spcBef>
                <a:spcPct val="0"/>
              </a:spcBef>
              <a:spcAft>
                <a:spcPct val="0"/>
              </a:spcAft>
              <a:defRPr sz="1200">
                <a:solidFill>
                  <a:schemeClr val="tx1"/>
                </a:solidFill>
                <a:latin typeface="Times New Roman" panose="02020603050405020304" pitchFamily="18" charset="0"/>
              </a:defRPr>
            </a:lvl6pPr>
            <a:lvl7pPr marL="914400" eaLnBrk="0" fontAlgn="base" hangingPunct="0">
              <a:spcBef>
                <a:spcPct val="0"/>
              </a:spcBef>
              <a:spcAft>
                <a:spcPct val="0"/>
              </a:spcAft>
              <a:defRPr sz="1200">
                <a:solidFill>
                  <a:schemeClr val="tx1"/>
                </a:solidFill>
                <a:latin typeface="Times New Roman" panose="02020603050405020304" pitchFamily="18" charset="0"/>
              </a:defRPr>
            </a:lvl7pPr>
            <a:lvl8pPr marL="1371600" eaLnBrk="0" fontAlgn="base" hangingPunct="0">
              <a:spcBef>
                <a:spcPct val="0"/>
              </a:spcBef>
              <a:spcAft>
                <a:spcPct val="0"/>
              </a:spcAft>
              <a:defRPr sz="1200">
                <a:solidFill>
                  <a:schemeClr val="tx1"/>
                </a:solidFill>
                <a:latin typeface="Times New Roman" panose="02020603050405020304" pitchFamily="18" charset="0"/>
              </a:defRPr>
            </a:lvl8pPr>
            <a:lvl9pPr marL="1828800" eaLnBrk="0" fontAlgn="base" hangingPunct="0">
              <a:spcBef>
                <a:spcPct val="0"/>
              </a:spcBef>
              <a:spcAft>
                <a:spcPct val="0"/>
              </a:spcAft>
              <a:defRPr sz="1200">
                <a:solidFill>
                  <a:schemeClr val="tx1"/>
                </a:solidFill>
                <a:latin typeface="Times New Roman" panose="02020603050405020304" pitchFamily="18" charset="0"/>
              </a:defRPr>
            </a:lvl9pPr>
          </a:lstStyle>
          <a:p>
            <a:pPr marL="0" lvl="4" algn="ctr">
              <a:defRPr/>
            </a:pPr>
            <a:r>
              <a:rPr lang="en-US" altLang="en-US" dirty="0"/>
              <a:t>Slide </a:t>
            </a:r>
            <a:fld id="{1291753C-873D-4DFB-819C-A0C0C7B7499E}" type="slidenum">
              <a:rPr lang="en-US" altLang="en-US" smtClean="0"/>
              <a:pPr marL="0" lvl="4" algn="ct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6102" r:id="rId1"/>
    <p:sldLayoutId id="2147486103" r:id="rId2"/>
    <p:sldLayoutId id="2147486104" r:id="rId3"/>
    <p:sldLayoutId id="2147486105" r:id="rId4"/>
    <p:sldLayoutId id="2147486106" r:id="rId5"/>
    <p:sldLayoutId id="2147486107" r:id="rId6"/>
    <p:sldLayoutId id="2147486108" r:id="rId7"/>
    <p:sldLayoutId id="2147486109" r:id="rId8"/>
    <p:sldLayoutId id="2147486110" r:id="rId9"/>
    <p:sldLayoutId id="2147486111" r:id="rId10"/>
    <p:sldLayoutId id="2147486112"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hyperlink" Target="https://mentor.ieee.org/802.11/dcn/20/11-20-1131-01-00be-multi-link-reference-model-discussion.pptx" TargetMode="External"/><Relationship Id="rId3" Type="http://schemas.openxmlformats.org/officeDocument/2006/relationships/hyperlink" Target="https://mentor.ieee.org/802.11/dcn/20/11-20-1171-00-00be-multi-link-ap-network-reference-model-discussion.pptx" TargetMode="External"/><Relationship Id="rId7" Type="http://schemas.openxmlformats.org/officeDocument/2006/relationships/hyperlink" Target="https://mentor.ieee.org/802.11/dcn/20/11-20-1148-00-00be-discussion-on-mld-architecture.ppt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mentor.ieee.org/802.11/dcn/20/11-20-1200-00-00be-11be-architecture-discussion.pptx" TargetMode="External"/><Relationship Id="rId5" Type="http://schemas.openxmlformats.org/officeDocument/2006/relationships/hyperlink" Target="https://mentor.ieee.org/802.11/dcn/20/11-20-1240-00-00be-how-many-macs-and-spacetime-in-reference-models.pptx" TargetMode="External"/><Relationship Id="rId4" Type="http://schemas.openxmlformats.org/officeDocument/2006/relationships/hyperlink" Target="https://mentor.ieee.org/802.11/dcn/20/11-20-1122-00-00be-802-11be-architecture-association-discussion.pptx"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p:spPr>
        <p:txBody>
          <a:bodyPr/>
          <a:lstStyle/>
          <a:p>
            <a:r>
              <a:rPr lang="en-US" altLang="en-US" dirty="0"/>
              <a:t>ARC-SC-agenda-24-Aug-2020</a:t>
            </a:r>
          </a:p>
        </p:txBody>
      </p:sp>
      <p:sp>
        <p:nvSpPr>
          <p:cNvPr id="15363" name="Rectangle 6"/>
          <p:cNvSpPr>
            <a:spLocks noGrp="1" noChangeArrowheads="1"/>
          </p:cNvSpPr>
          <p:nvPr>
            <p:ph type="body" idx="1"/>
          </p:nvPr>
        </p:nvSpPr>
        <p:spPr>
          <a:xfrm>
            <a:off x="685800" y="1524000"/>
            <a:ext cx="7772400" cy="381000"/>
          </a:xfrm>
          <a:noFill/>
        </p:spPr>
        <p:txBody>
          <a:bodyPr/>
          <a:lstStyle/>
          <a:p>
            <a:pPr algn="ctr">
              <a:buFontTx/>
              <a:buNone/>
            </a:pPr>
            <a:r>
              <a:rPr lang="en-US" altLang="en-US" sz="2000" dirty="0"/>
              <a:t>Date:</a:t>
            </a:r>
            <a:r>
              <a:rPr lang="en-US" altLang="en-US" sz="2000" b="0" dirty="0"/>
              <a:t> 2020-08-24</a:t>
            </a:r>
          </a:p>
        </p:txBody>
      </p:sp>
      <p:graphicFrame>
        <p:nvGraphicFramePr>
          <p:cNvPr id="15364" name="Object 11"/>
          <p:cNvGraphicFramePr>
            <a:graphicFrameLocks noChangeAspect="1"/>
          </p:cNvGraphicFramePr>
          <p:nvPr>
            <p:extLst>
              <p:ext uri="{D42A27DB-BD31-4B8C-83A1-F6EECF244321}">
                <p14:modId xmlns:p14="http://schemas.microsoft.com/office/powerpoint/2010/main" val="1200794606"/>
              </p:ext>
            </p:extLst>
          </p:nvPr>
        </p:nvGraphicFramePr>
        <p:xfrm>
          <a:off x="525463" y="2305050"/>
          <a:ext cx="7899400" cy="2879725"/>
        </p:xfrm>
        <a:graphic>
          <a:graphicData uri="http://schemas.openxmlformats.org/presentationml/2006/ole">
            <mc:AlternateContent xmlns:mc="http://schemas.openxmlformats.org/markup-compatibility/2006">
              <mc:Choice xmlns:v="urn:schemas-microsoft-com:vml" Requires="v">
                <p:oleObj spid="_x0000_s15761" name="Document" r:id="rId4" imgW="8619847" imgH="3137708" progId="Word.Document.8">
                  <p:embed/>
                </p:oleObj>
              </mc:Choice>
              <mc:Fallback>
                <p:oleObj name="Document" r:id="rId4" imgW="8619847" imgH="3137708" progId="Word.Document.8">
                  <p:embed/>
                  <p:pic>
                    <p:nvPicPr>
                      <p:cNvPr id="0" name="Object 11"/>
                      <p:cNvPicPr>
                        <a:picLocks noChangeAspect="1" noChangeArrowheads="1"/>
                      </p:cNvPicPr>
                      <p:nvPr/>
                    </p:nvPicPr>
                    <p:blipFill>
                      <a:blip r:embed="rId5"/>
                      <a:srcRect/>
                      <a:stretch>
                        <a:fillRect/>
                      </a:stretch>
                    </p:blipFill>
                    <p:spPr bwMode="auto">
                      <a:xfrm>
                        <a:off x="525463" y="2305050"/>
                        <a:ext cx="7899400" cy="2879725"/>
                      </a:xfrm>
                      <a:prstGeom prst="rect">
                        <a:avLst/>
                      </a:prstGeom>
                      <a:noFill/>
                      <a:ln>
                        <a:noFill/>
                      </a:ln>
                    </p:spPr>
                  </p:pic>
                </p:oleObj>
              </mc:Fallback>
            </mc:AlternateContent>
          </a:graphicData>
        </a:graphic>
      </p:graphicFrame>
      <p:sp>
        <p:nvSpPr>
          <p:cNvPr id="15365"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dirty="0"/>
              <a:t>Authors:</a:t>
            </a:r>
            <a:endParaRPr lang="en-US" altLang="en-US" sz="2000" b="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pPr>
              <a:buFont typeface="Arial" panose="020B0604020202020204" pitchFamily="34" charset="0"/>
              <a:buChar char="•"/>
            </a:pPr>
            <a:r>
              <a:rPr lang="en-US" altLang="en-US" sz="1600" dirty="0"/>
              <a:t>By participating in this activity, you agree to comply with the IEEE Code of Ethics, all applicable laws, and all IEEE policies and procedures including, but not limited to, the IEEE SA Copyright Policy. </a:t>
            </a:r>
          </a:p>
          <a:p>
            <a:pPr>
              <a:spcBef>
                <a:spcPts val="0"/>
              </a:spcBef>
              <a:spcAft>
                <a:spcPts val="0"/>
              </a:spcAft>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10</a:t>
            </a:fld>
            <a:endParaRPr lang="en-US" altLang="en-US"/>
          </a:p>
        </p:txBody>
      </p:sp>
      <p:sp>
        <p:nvSpPr>
          <p:cNvPr id="5" name="Date Placeholder 4"/>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July 2020</a:t>
            </a:r>
            <a:endParaRPr lang="en-GB" dirty="0"/>
          </a:p>
        </p:txBody>
      </p:sp>
      <p:sp>
        <p:nvSpPr>
          <p:cNvPr id="6" name="Footer Placeholder 5"/>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Robert Stacey, Intel</a:t>
            </a:r>
            <a:endParaRPr lang="en-GB"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1" y="2286000"/>
            <a:ext cx="7770813" cy="3084910"/>
          </a:xfrm>
        </p:spPr>
        <p:txBody>
          <a:bodyPr>
            <a:noAutofit/>
          </a:bodyPr>
          <a:lstStyle/>
          <a:p>
            <a:pPr marL="900113" lvl="2" indent="-214313">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350" dirty="0"/>
              <a:t>IEEE SA Copyright Policy, see </a:t>
            </a:r>
            <a:br>
              <a:rPr lang="en-US" sz="1350" dirty="0"/>
            </a:br>
            <a:r>
              <a:rPr lang="en-US" sz="1350" dirty="0"/>
              <a:t>	Clause 7 of the IEEE SA Standards Board Bylaws</a:t>
            </a:r>
            <a:br>
              <a:rPr lang="en-US" sz="1350" dirty="0"/>
            </a:br>
            <a:r>
              <a:rPr lang="en-US" sz="1350" dirty="0"/>
              <a:t> 	</a:t>
            </a:r>
            <a:r>
              <a:rPr lang="en-US" dirty="0">
                <a:hlinkClick r:id="rId2"/>
              </a:rPr>
              <a:t>https://standards.ieee.org/about/policies/bylaws/sect6-7.html#7</a:t>
            </a:r>
            <a:br>
              <a:rPr lang="en-US" dirty="0"/>
            </a:br>
            <a:r>
              <a:rPr lang="en-US" sz="1350" dirty="0"/>
              <a:t>	Clause 6.1 of the IEEE SA Standards Board Operations Manual</a:t>
            </a:r>
            <a:br>
              <a:rPr lang="en-US" sz="1350" dirty="0"/>
            </a:br>
            <a:r>
              <a:rPr lang="en-US" sz="1350" dirty="0"/>
              <a:t>	</a:t>
            </a:r>
            <a:r>
              <a:rPr lang="en-US" dirty="0">
                <a:hlinkClick r:id="rId3"/>
              </a:rPr>
              <a:t>https://standards.ieee.org/about/policies/opman/sect6.html</a:t>
            </a:r>
            <a:endParaRPr lang="en-US" dirty="0"/>
          </a:p>
          <a:p>
            <a:pPr marL="900113" lvl="2" indent="-214313">
              <a:buSzPct val="150000"/>
              <a:buFont typeface="Arial" panose="020B0604020202020204" pitchFamily="34" charset="0"/>
              <a:buChar char="•"/>
            </a:pPr>
            <a:r>
              <a:rPr lang="en-US" dirty="0"/>
              <a:t>IEEE SA Copyright Permission</a:t>
            </a:r>
          </a:p>
          <a:p>
            <a:pPr marL="1243013" lvl="3" indent="-214313">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900113" lvl="2" indent="-214313">
              <a:buSzPct val="150000"/>
              <a:buFont typeface="Arial" panose="020B0604020202020204" pitchFamily="34" charset="0"/>
              <a:buChar char="•"/>
            </a:pPr>
            <a:r>
              <a:rPr lang="en-US" dirty="0"/>
              <a:t>IEEE SA Copyright FAQs</a:t>
            </a:r>
          </a:p>
          <a:p>
            <a:pPr marL="1243013" lvl="3" indent="-214313">
              <a:buSzPct val="150000"/>
              <a:buFont typeface="Arial" panose="020B0604020202020204" pitchFamily="34" charset="0"/>
              <a:buChar char="•"/>
            </a:pPr>
            <a:r>
              <a:rPr lang="en-US" dirty="0">
                <a:hlinkClick r:id="rId5"/>
              </a:rPr>
              <a:t>http://standards.ieee.org/faqs/copyrights.html/</a:t>
            </a:r>
            <a:endParaRPr lang="en-US" dirty="0"/>
          </a:p>
          <a:p>
            <a:pPr marL="900113" lvl="2" indent="-214313">
              <a:buSzPct val="150000"/>
              <a:buFont typeface="Arial" panose="020B0604020202020204" pitchFamily="34" charset="0"/>
              <a:buChar char="•"/>
            </a:pPr>
            <a:r>
              <a:rPr lang="en-US" dirty="0"/>
              <a:t>IEEE SA Best Practices for IEEE Standards Development </a:t>
            </a:r>
          </a:p>
          <a:p>
            <a:pPr marL="1243013" lvl="3" indent="-214313">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900113" lvl="2" indent="-214313">
              <a:buSzPct val="150000"/>
              <a:buFont typeface="Arial" panose="020B0604020202020204" pitchFamily="34" charset="0"/>
              <a:buChar char="•"/>
            </a:pPr>
            <a:r>
              <a:rPr lang="en-US" dirty="0"/>
              <a:t>Distribution of Draft Standards (see 6.1.3 of the SASB Operations Manual)</a:t>
            </a:r>
          </a:p>
          <a:p>
            <a:pPr marL="1243013" lvl="3" indent="-214313">
              <a:buSzPct val="150000"/>
              <a:buFont typeface="Arial" panose="020B0604020202020204" pitchFamily="34" charset="0"/>
              <a:buChar char="•"/>
            </a:pPr>
            <a:r>
              <a:rPr lang="en-US" dirty="0">
                <a:hlinkClick r:id="rId3"/>
              </a:rPr>
              <a:t>https://standards.ieee.org/about/policies/opman/sect6.html</a:t>
            </a:r>
            <a:endParaRPr lang="en-US" dirty="0"/>
          </a:p>
          <a:p>
            <a:pPr marL="900113" lvl="2" indent="-214313">
              <a:buSzPct val="150000"/>
              <a:buFont typeface="Arial" panose="020B0604020202020204" pitchFamily="34" charset="0"/>
              <a:buChar char="•"/>
            </a:pPr>
            <a:endParaRPr lang="en-US" altLang="en-US" sz="1200"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11</a:t>
            </a:fld>
            <a:endParaRPr lang="en-US" altLang="en-US"/>
          </a:p>
        </p:txBody>
      </p:sp>
      <p:sp>
        <p:nvSpPr>
          <p:cNvPr id="6" name="Footer Placeholder 5"/>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Robert Stacey, Intel</a:t>
            </a:r>
            <a:endParaRPr lang="en-GB" dirty="0"/>
          </a:p>
        </p:txBody>
      </p:sp>
      <p:sp>
        <p:nvSpPr>
          <p:cNvPr id="5" name="Date Placeholder 4"/>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July 2020</a:t>
            </a:r>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350" dirty="0">
                <a:hlinkClick r:id="rId2"/>
              </a:rPr>
              <a:t>IEEE Code of Ethics</a:t>
            </a:r>
            <a:endParaRPr lang="en-US" sz="1350" dirty="0"/>
          </a:p>
          <a:p>
            <a:pPr lvl="1">
              <a:buFont typeface="Arial" panose="020B0604020202020204" pitchFamily="34" charset="0"/>
              <a:buChar char="•"/>
            </a:pPr>
            <a:r>
              <a:rPr lang="en-US" sz="1350" dirty="0">
                <a:hlinkClick r:id="rId3"/>
              </a:rPr>
              <a:t>IEEE Code of Conduct</a:t>
            </a:r>
            <a:endParaRPr lang="en-US" sz="135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350" i="1" dirty="0"/>
              <a:t>Uphold the highest standards of integrity, responsible behavior, and ethical and professional conduct</a:t>
            </a:r>
          </a:p>
          <a:p>
            <a:pPr lvl="1">
              <a:buFont typeface="Arial" panose="020B0604020202020204" pitchFamily="34" charset="0"/>
              <a:buChar char="•"/>
            </a:pPr>
            <a:r>
              <a:rPr lang="en-US" sz="1350" i="1" dirty="0"/>
              <a:t>Treat people fairly and with respect, to not engage in harassment, discrimination, or retaliation, and to protect people's privacy.</a:t>
            </a:r>
          </a:p>
          <a:p>
            <a:pPr lvl="1">
              <a:buFont typeface="Arial" panose="020B0604020202020204" pitchFamily="34" charset="0"/>
              <a:buChar char="•"/>
            </a:pPr>
            <a:r>
              <a:rPr lang="en-US" sz="135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350" dirty="0">
                <a:hlinkClick r:id="rId4"/>
              </a:rPr>
              <a:t>http://www.ieee.org/about/corporate/governance</a:t>
            </a:r>
            <a:endParaRPr lang="en-US" sz="1350" dirty="0"/>
          </a:p>
        </p:txBody>
      </p:sp>
      <p:sp>
        <p:nvSpPr>
          <p:cNvPr id="4" name="Slide Number Placeholder 3"/>
          <p:cNvSpPr>
            <a:spLocks noGrp="1"/>
          </p:cNvSpPr>
          <p:nvPr>
            <p:ph type="sldNum" idx="12"/>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Robert Stacey, Intel</a:t>
            </a:r>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July 2020</a:t>
            </a:r>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500" dirty="0"/>
              <a:t>The </a:t>
            </a:r>
            <a:r>
              <a:rPr lang="en-US" sz="1500" dirty="0">
                <a:hlinkClick r:id="rId2"/>
              </a:rPr>
              <a:t>IEEE-SA Standards Board Bylaws </a:t>
            </a:r>
            <a:r>
              <a:rPr lang="en-US" sz="1500" dirty="0"/>
              <a:t>require that “participants in the IEEE standards development individual process shall act based on their qualifications and experience”</a:t>
            </a:r>
          </a:p>
          <a:p>
            <a:pPr>
              <a:buFont typeface="Arial" panose="020B0604020202020204" pitchFamily="34" charset="0"/>
              <a:buChar char="•"/>
            </a:pPr>
            <a:r>
              <a:rPr lang="en-US" sz="1500" dirty="0"/>
              <a:t>This means participants:</a:t>
            </a:r>
          </a:p>
          <a:p>
            <a:pPr lvl="1">
              <a:buFont typeface="Arial" panose="020B0604020202020204" pitchFamily="34" charset="0"/>
              <a:buChar char="•"/>
            </a:pPr>
            <a:r>
              <a:rPr lang="en-US" sz="1350" b="1" dirty="0">
                <a:solidFill>
                  <a:srgbClr val="00B050"/>
                </a:solidFill>
              </a:rPr>
              <a:t>Shall act &amp; vote </a:t>
            </a:r>
            <a:r>
              <a:rPr lang="en-US" sz="1350" dirty="0"/>
              <a:t>based on their personal &amp; independent opinions derived from their expertise, knowledge, and qualifications</a:t>
            </a:r>
          </a:p>
          <a:p>
            <a:pPr lvl="1">
              <a:buFont typeface="Arial" panose="020B0604020202020204" pitchFamily="34" charset="0"/>
              <a:buChar char="•"/>
            </a:pPr>
            <a:r>
              <a:rPr lang="en-US" sz="1350" b="1" dirty="0">
                <a:solidFill>
                  <a:srgbClr val="FF0000"/>
                </a:solidFill>
              </a:rPr>
              <a:t>Shall not act or vote </a:t>
            </a:r>
            <a:r>
              <a:rPr lang="en-US" sz="135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350" b="1" dirty="0">
                <a:solidFill>
                  <a:srgbClr val="FF0000"/>
                </a:solidFill>
              </a:rPr>
              <a:t>Shall not direct </a:t>
            </a:r>
            <a:r>
              <a:rPr lang="en-US" sz="135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1500" dirty="0"/>
              <a:t>By participating in standards activities using the “</a:t>
            </a:r>
            <a:r>
              <a:rPr lang="en-US" sz="1500" i="1" dirty="0"/>
              <a:t>individual process</a:t>
            </a:r>
            <a:r>
              <a:rPr lang="en-US" sz="15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Robert Stacey, Intel</a:t>
            </a:r>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July 2020</a:t>
            </a:r>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14</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Robert Stacey, Intel</a:t>
            </a:r>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July 2020</a:t>
            </a:r>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ARC Agenda – 24 Aug 2020</a:t>
            </a:r>
          </a:p>
        </p:txBody>
      </p:sp>
      <p:sp>
        <p:nvSpPr>
          <p:cNvPr id="11267" name="Rectangle 3"/>
          <p:cNvSpPr>
            <a:spLocks noGrp="1" noChangeArrowheads="1"/>
          </p:cNvSpPr>
          <p:nvPr>
            <p:ph idx="1"/>
          </p:nvPr>
        </p:nvSpPr>
        <p:spPr>
          <a:xfrm>
            <a:off x="342900" y="1219200"/>
            <a:ext cx="8458200" cy="4495800"/>
          </a:xfrm>
        </p:spPr>
        <p:txBody>
          <a:bodyPr/>
          <a:lstStyle/>
          <a:p>
            <a:pPr marL="0" indent="0" eaLnBrk="1" hangingPunct="1">
              <a:lnSpc>
                <a:spcPct val="90000"/>
              </a:lnSpc>
              <a:spcBef>
                <a:spcPts val="300"/>
              </a:spcBef>
              <a:buFontTx/>
              <a:buNone/>
              <a:defRPr/>
            </a:pPr>
            <a:r>
              <a:rPr lang="en-US" sz="2800" dirty="0">
                <a:solidFill>
                  <a:srgbClr val="000000"/>
                </a:solidFill>
              </a:rPr>
              <a:t>802.11 </a:t>
            </a:r>
            <a:r>
              <a:rPr lang="en-US" sz="2800" dirty="0" err="1">
                <a:solidFill>
                  <a:srgbClr val="000000"/>
                </a:solidFill>
              </a:rPr>
              <a:t>TGbe’s</a:t>
            </a:r>
            <a:r>
              <a:rPr lang="en-US" sz="2800" dirty="0">
                <a:solidFill>
                  <a:srgbClr val="000000"/>
                </a:solidFill>
              </a:rPr>
              <a:t> evolving multi-link architecture</a:t>
            </a:r>
            <a:endParaRPr lang="en-US" sz="2800" dirty="0"/>
          </a:p>
          <a:p>
            <a:pPr marL="342900" lvl="1" indent="-342900" eaLnBrk="1" hangingPunct="1">
              <a:lnSpc>
                <a:spcPct val="90000"/>
              </a:lnSpc>
              <a:spcBef>
                <a:spcPts val="300"/>
              </a:spcBef>
              <a:buFont typeface="Arial" pitchFamily="34" charset="0"/>
              <a:buChar char="•"/>
              <a:defRPr/>
            </a:pPr>
            <a:r>
              <a:rPr lang="en-US" b="1" dirty="0"/>
              <a:t>How does the architecture (still evolving) within 802.11 </a:t>
            </a:r>
            <a:r>
              <a:rPr lang="en-US" b="1" dirty="0" err="1"/>
              <a:t>TGbe</a:t>
            </a:r>
            <a:r>
              <a:rPr lang="en-US" b="1" dirty="0"/>
              <a:t> fit into or affect the overall (baseline) 802.11 architecture?</a:t>
            </a:r>
          </a:p>
          <a:p>
            <a:pPr marL="342900" lvl="1" indent="-342900" eaLnBrk="1" hangingPunct="1">
              <a:lnSpc>
                <a:spcPct val="90000"/>
              </a:lnSpc>
              <a:spcBef>
                <a:spcPts val="300"/>
              </a:spcBef>
              <a:buFont typeface="Arial" pitchFamily="34" charset="0"/>
              <a:buChar char="•"/>
              <a:defRPr/>
            </a:pPr>
            <a:r>
              <a:rPr lang="en-US" b="1" dirty="0"/>
              <a:t>Contributions:</a:t>
            </a:r>
          </a:p>
          <a:p>
            <a:pPr marL="342900" lvl="1" indent="-342900" eaLnBrk="1" hangingPunct="1">
              <a:lnSpc>
                <a:spcPct val="90000"/>
              </a:lnSpc>
              <a:spcBef>
                <a:spcPts val="300"/>
              </a:spcBef>
              <a:buFont typeface="Arial" pitchFamily="34" charset="0"/>
              <a:buChar char="•"/>
              <a:defRPr/>
            </a:pPr>
            <a:r>
              <a:rPr lang="en-US" dirty="0">
                <a:hlinkClick r:id="rId3"/>
              </a:rPr>
              <a:t>https://mentor.ieee.org/802.11/dcn/20/11-20-1171-00-00be-multi-link-ap-network-reference-model-discussion.pptx</a:t>
            </a:r>
            <a:r>
              <a:rPr lang="en-US" dirty="0"/>
              <a:t> - </a:t>
            </a:r>
            <a:r>
              <a:rPr lang="en-US" dirty="0" err="1"/>
              <a:t>Yonggang</a:t>
            </a:r>
            <a:r>
              <a:rPr lang="en-US" dirty="0"/>
              <a:t> Fang</a:t>
            </a:r>
          </a:p>
          <a:p>
            <a:pPr marL="342900" lvl="1" indent="-342900" eaLnBrk="1" hangingPunct="1">
              <a:lnSpc>
                <a:spcPct val="90000"/>
              </a:lnSpc>
              <a:spcBef>
                <a:spcPts val="300"/>
              </a:spcBef>
              <a:buFont typeface="Arial" pitchFamily="34" charset="0"/>
              <a:buChar char="•"/>
              <a:defRPr/>
            </a:pPr>
            <a:r>
              <a:rPr lang="en-US" dirty="0">
                <a:hlinkClick r:id="rId4"/>
              </a:rPr>
              <a:t>https://mentor.ieee.org/802.11/dcn/20/11-20-1122-00-00be-802-11be-architecture-association-discussion.pptx</a:t>
            </a:r>
            <a:r>
              <a:rPr lang="en-US" dirty="0"/>
              <a:t> - Joseph Levy</a:t>
            </a:r>
          </a:p>
          <a:p>
            <a:pPr marL="342900" lvl="1" indent="-342900" eaLnBrk="1" hangingPunct="1">
              <a:lnSpc>
                <a:spcPct val="90000"/>
              </a:lnSpc>
              <a:spcBef>
                <a:spcPts val="300"/>
              </a:spcBef>
              <a:buFont typeface="Arial" pitchFamily="34" charset="0"/>
              <a:buChar char="•"/>
              <a:defRPr/>
            </a:pPr>
            <a:r>
              <a:rPr lang="de-DE" dirty="0">
                <a:hlinkClick r:id="rId5"/>
              </a:rPr>
              <a:t>https://mentor.ieee.org/802.11/dcn/20/11-20-1240-00-00be-how-many-macs-and-spacetime-in-reference-models.pptx</a:t>
            </a:r>
            <a:r>
              <a:rPr lang="de-DE" dirty="0"/>
              <a:t> - Mark Hamilton</a:t>
            </a:r>
          </a:p>
          <a:p>
            <a:pPr marL="342900" lvl="1" indent="-342900" eaLnBrk="1" hangingPunct="1">
              <a:lnSpc>
                <a:spcPct val="90000"/>
              </a:lnSpc>
              <a:spcBef>
                <a:spcPts val="300"/>
              </a:spcBef>
              <a:buFont typeface="Arial" pitchFamily="34" charset="0"/>
              <a:buChar char="•"/>
              <a:defRPr/>
            </a:pPr>
            <a:r>
              <a:rPr lang="de-DE" dirty="0">
                <a:hlinkClick r:id="rId6"/>
              </a:rPr>
              <a:t>https://mentor.ieee.org/802.11/dcn/20/11-20-1200-00-00be-11be-architecture-discussion.pptx</a:t>
            </a:r>
            <a:r>
              <a:rPr lang="de-DE" dirty="0"/>
              <a:t> - Mark Hamilton</a:t>
            </a:r>
          </a:p>
          <a:p>
            <a:pPr marL="342900" lvl="1" indent="-342900" eaLnBrk="1" hangingPunct="1">
              <a:lnSpc>
                <a:spcPct val="90000"/>
              </a:lnSpc>
              <a:spcBef>
                <a:spcPts val="300"/>
              </a:spcBef>
              <a:buFont typeface="Arial" pitchFamily="34" charset="0"/>
              <a:buChar char="•"/>
              <a:defRPr/>
            </a:pPr>
            <a:endParaRPr lang="en-US" dirty="0"/>
          </a:p>
          <a:p>
            <a:pPr marL="342900" lvl="1" indent="-342900" eaLnBrk="1" hangingPunct="1">
              <a:lnSpc>
                <a:spcPct val="90000"/>
              </a:lnSpc>
              <a:spcBef>
                <a:spcPts val="300"/>
              </a:spcBef>
              <a:buFont typeface="Arial" pitchFamily="34" charset="0"/>
              <a:buChar char="•"/>
              <a:defRPr/>
            </a:pPr>
            <a:r>
              <a:rPr lang="en-US" sz="1600" dirty="0"/>
              <a:t>Past contributions:</a:t>
            </a:r>
          </a:p>
          <a:p>
            <a:pPr marL="342900" lvl="1" indent="-342900" eaLnBrk="1" hangingPunct="1">
              <a:lnSpc>
                <a:spcPct val="90000"/>
              </a:lnSpc>
              <a:spcBef>
                <a:spcPts val="300"/>
              </a:spcBef>
              <a:buFont typeface="Arial" pitchFamily="34" charset="0"/>
              <a:buChar char="•"/>
              <a:defRPr/>
            </a:pPr>
            <a:r>
              <a:rPr lang="en-US" sz="1600" u="sng" dirty="0">
                <a:hlinkClick r:id="rId7"/>
              </a:rPr>
              <a:t>https://mentor.ieee.org/802.11/dcn/20/11-20-1148-00-00be-discussion-on-mld-architecture.pptx</a:t>
            </a:r>
            <a:r>
              <a:rPr lang="en-US" sz="1600" u="sng" dirty="0"/>
              <a:t> - Po-Kai Huang</a:t>
            </a:r>
          </a:p>
          <a:p>
            <a:pPr marL="342900" lvl="1" indent="-342900" eaLnBrk="1" hangingPunct="1">
              <a:lnSpc>
                <a:spcPct val="90000"/>
              </a:lnSpc>
              <a:spcBef>
                <a:spcPts val="300"/>
              </a:spcBef>
              <a:buFont typeface="Arial" pitchFamily="34" charset="0"/>
              <a:buChar char="•"/>
              <a:defRPr/>
            </a:pPr>
            <a:r>
              <a:rPr lang="en-US" sz="1600" dirty="0">
                <a:hlinkClick r:id="rId8"/>
              </a:rPr>
              <a:t>https://mentor.ieee.org/802.11/dcn/20/11-20-1131-01-00be-multi-link-reference-model-discussion.pptx</a:t>
            </a:r>
            <a:r>
              <a:rPr lang="en-US" sz="1600" dirty="0"/>
              <a:t> - </a:t>
            </a:r>
            <a:r>
              <a:rPr lang="en-US" sz="1600" dirty="0" err="1"/>
              <a:t>Yonggang</a:t>
            </a:r>
            <a:r>
              <a:rPr lang="en-US" sz="1600" dirty="0"/>
              <a:t> Fang</a:t>
            </a:r>
          </a:p>
          <a:p>
            <a:pPr marL="342900" lvl="1" indent="-342900" eaLnBrk="1" hangingPunct="1">
              <a:lnSpc>
                <a:spcPct val="90000"/>
              </a:lnSpc>
              <a:spcBef>
                <a:spcPts val="300"/>
              </a:spcBef>
              <a:buFont typeface="Arial" pitchFamily="34" charset="0"/>
              <a:buChar char="•"/>
              <a:defRPr/>
            </a:pPr>
            <a:endParaRPr lang="en-US" dirty="0"/>
          </a:p>
          <a:p>
            <a:pPr marL="342900" lvl="1" indent="-342900" eaLnBrk="1" hangingPunct="1">
              <a:lnSpc>
                <a:spcPct val="90000"/>
              </a:lnSpc>
              <a:spcBef>
                <a:spcPts val="300"/>
              </a:spcBef>
              <a:buFont typeface="Arial" pitchFamily="34" charset="0"/>
              <a:buChar char="•"/>
              <a:defRPr/>
            </a:pPr>
            <a:endParaRPr lang="en-US" b="1" dirty="0"/>
          </a:p>
          <a:p>
            <a:pPr marL="342900" lvl="1" indent="-342900" eaLnBrk="1" hangingPunct="1">
              <a:lnSpc>
                <a:spcPct val="90000"/>
              </a:lnSpc>
              <a:spcBef>
                <a:spcPts val="300"/>
              </a:spcBef>
              <a:buFont typeface="Arial" pitchFamily="34" charset="0"/>
              <a:buChar char="•"/>
              <a:defRPr/>
            </a:pPr>
            <a:endParaRPr lang="en-US" sz="18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altLang="en-US" dirty="0"/>
              <a:t>Next steps</a:t>
            </a:r>
          </a:p>
        </p:txBody>
      </p:sp>
      <p:sp>
        <p:nvSpPr>
          <p:cNvPr id="50179" name="Rectangle 3"/>
          <p:cNvSpPr>
            <a:spLocks noGrp="1" noChangeArrowheads="1"/>
          </p:cNvSpPr>
          <p:nvPr>
            <p:ph idx="1"/>
          </p:nvPr>
        </p:nvSpPr>
        <p:spPr>
          <a:xfrm>
            <a:off x="685800" y="1676400"/>
            <a:ext cx="7772400" cy="4114800"/>
          </a:xfrm>
        </p:spPr>
        <p:txBody>
          <a:bodyPr/>
          <a:lstStyle/>
          <a:p>
            <a:pPr eaLnBrk="1" hangingPunct="1"/>
            <a:r>
              <a:rPr lang="en-US" altLang="en-US" dirty="0"/>
              <a:t>Contributions requested/expected:</a:t>
            </a:r>
          </a:p>
          <a:p>
            <a:pPr lvl="1" eaLnBrk="1" hangingPunct="1"/>
            <a:r>
              <a:rPr lang="en-US" altLang="en-US" dirty="0"/>
              <a:t> </a:t>
            </a:r>
          </a:p>
          <a:p>
            <a:pPr eaLnBrk="1" hangingPunct="1"/>
            <a:r>
              <a:rPr lang="en-US" altLang="en-US" dirty="0"/>
              <a:t>Next Teleconference(s):</a:t>
            </a:r>
          </a:p>
          <a:p>
            <a:pPr lvl="1" eaLnBrk="1" hangingPunct="1"/>
            <a:r>
              <a:rPr lang="en-US" altLang="en-US" dirty="0"/>
              <a:t>Note: There has been a request for discussion of </a:t>
            </a:r>
            <a:r>
              <a:rPr lang="en-US" altLang="en-US" dirty="0" err="1"/>
              <a:t>TGbc</a:t>
            </a:r>
            <a:r>
              <a:rPr lang="en-US" altLang="en-US" dirty="0"/>
              <a:t> and </a:t>
            </a:r>
            <a:r>
              <a:rPr lang="en-US" altLang="en-US" dirty="0" err="1"/>
              <a:t>TGbd</a:t>
            </a:r>
            <a:r>
              <a:rPr lang="en-US" altLang="en-US" dirty="0"/>
              <a:t>.  Teleconference plan for those discussions is pending contributions</a:t>
            </a:r>
          </a:p>
          <a:p>
            <a:pPr lvl="1" eaLnBrk="1" hangingPunct="1"/>
            <a:r>
              <a:rPr lang="en-US" altLang="en-US" dirty="0" err="1"/>
              <a:t>TGbe</a:t>
            </a:r>
            <a:r>
              <a:rPr lang="en-US" altLang="en-US" dirty="0"/>
              <a:t> related teleconference(s)?</a:t>
            </a:r>
          </a:p>
          <a:p>
            <a:pPr lvl="1" eaLnBrk="1" hangingPunct="1"/>
            <a:r>
              <a:rPr lang="en-US" altLang="en-US" dirty="0"/>
              <a:t> </a:t>
            </a:r>
          </a:p>
          <a:p>
            <a:pPr eaLnBrk="1" hangingPunct="1"/>
            <a:endParaRPr lang="en-US" altLang="en-US" dirty="0"/>
          </a:p>
          <a:p>
            <a:pPr eaLnBrk="1" hangingPunct="1"/>
            <a:endParaRPr lang="en-US" altLang="en-US" sz="2000" dirty="0"/>
          </a:p>
          <a:p>
            <a:pPr eaLnBrk="1" hangingPunct="1"/>
            <a:r>
              <a:rPr lang="en-US" altLang="en-US" sz="2000" dirty="0"/>
              <a:t>Note: We will hold a call during the September session, for (at least) the purpose of Chair and </a:t>
            </a:r>
            <a:r>
              <a:rPr lang="en-US" altLang="en-US" sz="2000" dirty="0" err="1"/>
              <a:t>VChair</a:t>
            </a:r>
            <a:r>
              <a:rPr lang="en-US" altLang="en-US" sz="2000" dirty="0"/>
              <a:t> affirmation/election</a:t>
            </a:r>
          </a:p>
          <a:p>
            <a:pPr lvl="1" eaLnBrk="1" hangingPunct="1"/>
            <a:endParaRPr lang="en-US" altLang="en-US" dirty="0"/>
          </a:p>
        </p:txBody>
      </p:sp>
    </p:spTree>
    <p:extLst>
      <p:ext uri="{BB962C8B-B14F-4D97-AF65-F5344CB8AC3E}">
        <p14:creationId xmlns:p14="http://schemas.microsoft.com/office/powerpoint/2010/main" val="34767948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dirty="0"/>
              <a:t>Abstract</a:t>
            </a:r>
          </a:p>
        </p:txBody>
      </p:sp>
      <p:sp>
        <p:nvSpPr>
          <p:cNvPr id="17411" name="Rectangle 3"/>
          <p:cNvSpPr>
            <a:spLocks noGrp="1" noChangeArrowheads="1"/>
          </p:cNvSpPr>
          <p:nvPr>
            <p:ph idx="1"/>
          </p:nvPr>
        </p:nvSpPr>
        <p:spPr/>
        <p:txBody>
          <a:bodyPr/>
          <a:lstStyle/>
          <a:p>
            <a:pPr algn="ctr" eaLnBrk="1" hangingPunct="1">
              <a:buFontTx/>
              <a:buNone/>
            </a:pPr>
            <a:r>
              <a:rPr lang="en-US" altLang="en-US" dirty="0"/>
              <a:t>Agenda for:</a:t>
            </a:r>
          </a:p>
          <a:p>
            <a:pPr algn="ctr" eaLnBrk="1" hangingPunct="1">
              <a:buFontTx/>
              <a:buNone/>
            </a:pPr>
            <a:endParaRPr lang="en-US" altLang="en-US" dirty="0"/>
          </a:p>
          <a:p>
            <a:pPr algn="ctr" eaLnBrk="1" hangingPunct="1">
              <a:buFontTx/>
              <a:buNone/>
            </a:pPr>
            <a:r>
              <a:rPr lang="en-US" altLang="en-US" dirty="0"/>
              <a:t> ARC SC, 24 August 2020, Teleconference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ctrTitle"/>
          </p:nvPr>
        </p:nvSpPr>
        <p:spPr>
          <a:xfrm>
            <a:off x="685800" y="1752600"/>
            <a:ext cx="7772400" cy="1470025"/>
          </a:xfrm>
        </p:spPr>
        <p:txBody>
          <a:bodyPr/>
          <a:lstStyle/>
          <a:p>
            <a:pPr eaLnBrk="1" hangingPunct="1"/>
            <a:r>
              <a:rPr lang="en-US" altLang="en-US" dirty="0"/>
              <a:t>IEEE 802.11  </a:t>
            </a:r>
            <a:br>
              <a:rPr lang="en-US" altLang="en-US" dirty="0"/>
            </a:br>
            <a:r>
              <a:rPr lang="en-US" altLang="en-US" dirty="0"/>
              <a:t>Architecture Standing Committee</a:t>
            </a:r>
          </a:p>
        </p:txBody>
      </p:sp>
      <p:sp>
        <p:nvSpPr>
          <p:cNvPr id="19459" name="Rectangle 3"/>
          <p:cNvSpPr>
            <a:spLocks noGrp="1" noChangeArrowheads="1"/>
          </p:cNvSpPr>
          <p:nvPr>
            <p:ph type="subTitle" idx="1"/>
          </p:nvPr>
        </p:nvSpPr>
        <p:spPr>
          <a:xfrm>
            <a:off x="1371600" y="3581400"/>
            <a:ext cx="6400800" cy="1752600"/>
          </a:xfrm>
        </p:spPr>
        <p:txBody>
          <a:bodyPr/>
          <a:lstStyle/>
          <a:p>
            <a:pPr eaLnBrk="1" hangingPunct="1"/>
            <a:r>
              <a:rPr lang="en-US" altLang="en-US" dirty="0"/>
              <a:t>Agenda</a:t>
            </a:r>
          </a:p>
          <a:p>
            <a:pPr eaLnBrk="1" hangingPunct="1"/>
            <a:r>
              <a:rPr lang="en-US" altLang="en-US" dirty="0"/>
              <a:t>24 August 2020 Teleconference</a:t>
            </a:r>
          </a:p>
          <a:p>
            <a:pPr eaLnBrk="1" hangingPunct="1"/>
            <a:endParaRPr lang="en-US" altLang="en-US" sz="2000" dirty="0"/>
          </a:p>
          <a:p>
            <a:pPr eaLnBrk="1" hangingPunct="1"/>
            <a:r>
              <a:rPr lang="en-US" altLang="en-US" sz="2000" dirty="0"/>
              <a:t>Chair: Mark Hamilton (Ruckus/CommScope)</a:t>
            </a:r>
          </a:p>
          <a:p>
            <a:pPr eaLnBrk="1" hangingPunct="1"/>
            <a:r>
              <a:rPr lang="en-US" altLang="en-US" sz="2000" dirty="0"/>
              <a:t>Vice Chair &amp; Sec’y: Joe Levy (InterDigital)</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dirty="0"/>
              <a:t>Attendance, etc.</a:t>
            </a:r>
          </a:p>
        </p:txBody>
      </p:sp>
      <p:sp>
        <p:nvSpPr>
          <p:cNvPr id="23555" name="Rectangle 3"/>
          <p:cNvSpPr>
            <a:spLocks noGrp="1" noChangeArrowheads="1"/>
          </p:cNvSpPr>
          <p:nvPr>
            <p:ph idx="1"/>
          </p:nvPr>
        </p:nvSpPr>
        <p:spPr/>
        <p:txBody>
          <a:bodyPr/>
          <a:lstStyle/>
          <a:p>
            <a:pPr eaLnBrk="1" hangingPunct="1"/>
            <a:r>
              <a:rPr lang="en-US" altLang="en-US" sz="2800" dirty="0"/>
              <a:t>Reminders to attendees:</a:t>
            </a:r>
          </a:p>
          <a:p>
            <a:pPr lvl="1" eaLnBrk="1" hangingPunct="1"/>
            <a:r>
              <a:rPr lang="en-US" altLang="en-US" sz="2400" dirty="0"/>
              <a:t>Sign in for .11 attendance credit</a:t>
            </a:r>
          </a:p>
          <a:p>
            <a:pPr lvl="1" eaLnBrk="1" hangingPunct="1"/>
            <a:r>
              <a:rPr lang="en-US" altLang="en-US" sz="2400" dirty="0"/>
              <a:t>Noises off</a:t>
            </a:r>
          </a:p>
          <a:p>
            <a:pPr lvl="1" eaLnBrk="1" hangingPunct="1"/>
            <a:r>
              <a:rPr lang="en-US" altLang="en-US" sz="2400" dirty="0"/>
              <a:t>No recordings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857251" y="2571750"/>
            <a:ext cx="7429500" cy="628650"/>
          </a:xfrm>
        </p:spPr>
        <p:txBody>
          <a:bodyPr/>
          <a:lstStyle/>
          <a:p>
            <a:r>
              <a:rPr lang="en-US" altLang="en-US" sz="2100" dirty="0"/>
              <a:t>Please announce your affiliation when you first address the group during a meeting slot</a:t>
            </a:r>
          </a:p>
          <a:p>
            <a:endParaRPr lang="en-US" sz="2100" dirty="0"/>
          </a:p>
        </p:txBody>
      </p:sp>
    </p:spTree>
    <p:extLst>
      <p:ext uri="{BB962C8B-B14F-4D97-AF65-F5344CB8AC3E}">
        <p14:creationId xmlns:p14="http://schemas.microsoft.com/office/powerpoint/2010/main" val="15954705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342900" lvl="1" indent="0" algn="ctr">
              <a:defRPr/>
            </a:pPr>
            <a:r>
              <a:rPr lang="en-US" altLang="en-US" sz="2400" b="1" dirty="0">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6</a:t>
            </a:fld>
            <a:endParaRPr lang="en-GB" dirty="0"/>
          </a:p>
        </p:txBody>
      </p:sp>
      <p:sp>
        <p:nvSpPr>
          <p:cNvPr id="3" name="Footer Placeholder 2"/>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GB"/>
              <a:t>Robert Stacey, Intel</a:t>
            </a:r>
            <a:endParaRPr lang="en-US"/>
          </a:p>
        </p:txBody>
      </p:sp>
      <p:sp>
        <p:nvSpPr>
          <p:cNvPr id="2" name="Date Placeholder 1"/>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US"/>
              <a:t>July 2020</a:t>
            </a:r>
            <a:endParaRPr lang="en-US" dirty="0"/>
          </a:p>
        </p:txBody>
      </p:sp>
      <p:sp>
        <p:nvSpPr>
          <p:cNvPr id="8196" name="Text Box 1028"/>
          <p:cNvSpPr txBox="1">
            <a:spLocks noChangeArrowheads="1"/>
          </p:cNvSpPr>
          <p:nvPr/>
        </p:nvSpPr>
        <p:spPr bwMode="auto">
          <a:xfrm>
            <a:off x="1185863" y="5429250"/>
            <a:ext cx="766557" cy="30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35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1500" dirty="0">
                <a:latin typeface="Calibri" pitchFamily="34" charset="0"/>
                <a:cs typeface="Calibri" pitchFamily="34" charset="0"/>
              </a:rPr>
              <a:t>Cause an LOA to be submitted to the IEEE-SA (patcom@ieee.org); or</a:t>
            </a:r>
          </a:p>
          <a:p>
            <a:pPr marL="0" indent="0">
              <a:buSzPct val="150000"/>
              <a:defRPr/>
            </a:pPr>
            <a:endParaRPr lang="en-US" altLang="en-US" sz="1500" dirty="0">
              <a:latin typeface="Calibri" pitchFamily="34" charset="0"/>
              <a:cs typeface="Calibri" pitchFamily="34" charset="0"/>
            </a:endParaRPr>
          </a:p>
          <a:p>
            <a:pPr>
              <a:buSzPct val="150000"/>
              <a:buFont typeface="Arial" panose="020B0604020202020204" pitchFamily="34" charset="0"/>
              <a:buChar char="•"/>
              <a:defRPr/>
            </a:pPr>
            <a:r>
              <a:rPr lang="en-US" altLang="en-US" sz="1500" dirty="0">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1500" dirty="0">
              <a:latin typeface="Calibri" pitchFamily="34" charset="0"/>
              <a:cs typeface="Calibri" pitchFamily="34" charset="0"/>
            </a:endParaRPr>
          </a:p>
          <a:p>
            <a:pPr>
              <a:buSzPct val="150000"/>
              <a:buFont typeface="Arial" panose="020B0604020202020204" pitchFamily="34" charset="0"/>
              <a:buChar char="•"/>
              <a:defRPr/>
            </a:pPr>
            <a:r>
              <a:rPr lang="en-US" altLang="en-US" sz="1500" dirty="0">
                <a:latin typeface="Calibri" pitchFamily="34" charset="0"/>
                <a:cs typeface="Calibri" pitchFamily="34" charset="0"/>
              </a:rPr>
              <a:t>Speak up now and respond to this Call for Potentially Essential Patents</a:t>
            </a:r>
          </a:p>
          <a:p>
            <a:pPr marL="0" indent="0">
              <a:defRPr/>
            </a:pPr>
            <a:r>
              <a:rPr lang="en-US" altLang="en-US" sz="15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1500" dirty="0">
                <a:latin typeface="Calibri" pitchFamily="34" charset="0"/>
                <a:cs typeface="Calibri" pitchFamily="34" charset="0"/>
              </a:rPr>
            </a:br>
            <a:endParaRPr lang="en-US" altLang="en-US" sz="1500" dirty="0">
              <a:latin typeface="Calibri" pitchFamily="34" charset="0"/>
              <a:cs typeface="Calibri" pitchFamily="34" charset="0"/>
            </a:endParaRPr>
          </a:p>
        </p:txBody>
      </p:sp>
      <p:sp>
        <p:nvSpPr>
          <p:cNvPr id="4" name="Slide Number Placeholder 3"/>
          <p:cNvSpPr>
            <a:spLocks noGrp="1"/>
          </p:cNvSpPr>
          <p:nvPr>
            <p:ph type="sldNum" idx="12"/>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7</a:t>
            </a:fld>
            <a:endParaRPr lang="en-GB" dirty="0"/>
          </a:p>
        </p:txBody>
      </p:sp>
      <p:sp>
        <p:nvSpPr>
          <p:cNvPr id="3" name="Footer Placeholder 2"/>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GB"/>
              <a:t>Robert Stacey, Intel</a:t>
            </a:r>
            <a:endParaRPr lang="en-US"/>
          </a:p>
        </p:txBody>
      </p:sp>
      <p:sp>
        <p:nvSpPr>
          <p:cNvPr id="2" name="Date Placeholder 1"/>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US"/>
              <a:t>July 2020</a:t>
            </a:r>
            <a:endParaRPr lang="en-US" dirty="0"/>
          </a:p>
        </p:txBody>
      </p:sp>
      <p:sp>
        <p:nvSpPr>
          <p:cNvPr id="9220" name="Text Box 6"/>
          <p:cNvSpPr txBox="1">
            <a:spLocks noChangeArrowheads="1"/>
          </p:cNvSpPr>
          <p:nvPr/>
        </p:nvSpPr>
        <p:spPr bwMode="auto">
          <a:xfrm>
            <a:off x="1180869" y="5429251"/>
            <a:ext cx="766557" cy="30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350" b="1" u="sng" dirty="0">
                <a:solidFill>
                  <a:schemeClr val="tx1"/>
                </a:solidFill>
                <a:latin typeface="Times New Roman" panose="02020603050405020304" pitchFamily="18" charset="0"/>
              </a:rPr>
              <a:t>Slide #2</a:t>
            </a:r>
            <a:endParaRPr lang="en-US" altLang="en-US" sz="18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685801" y="2170511"/>
            <a:ext cx="7770813" cy="3257550"/>
          </a:xfrm>
        </p:spPr>
        <p:txBody>
          <a:bodyPr/>
          <a:lstStyle/>
          <a:p>
            <a:pPr>
              <a:lnSpc>
                <a:spcPct val="80000"/>
              </a:lnSpc>
              <a:spcAft>
                <a:spcPct val="40000"/>
              </a:spcAft>
              <a:buSzPct val="150000"/>
              <a:buFont typeface="Arial" panose="020B0604020202020204" pitchFamily="34" charset="0"/>
              <a:buChar char="•"/>
              <a:defRPr/>
            </a:pPr>
            <a:r>
              <a:rPr lang="en-US" altLang="en-US" sz="15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2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788" dirty="0">
                <a:latin typeface="Calibri" panose="020F0502020204030204" pitchFamily="34" charset="0"/>
                <a:cs typeface="Calibri" panose="020F0502020204030204" pitchFamily="34" charset="0"/>
              </a:rPr>
              <a:t>---------------------------------------------------------------   </a:t>
            </a:r>
            <a:endParaRPr lang="en-US" altLang="en-US" sz="105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For more details, see </a:t>
            </a:r>
            <a:r>
              <a:rPr lang="en-US" altLang="en-US" sz="1050" i="1" dirty="0">
                <a:latin typeface="Calibri" panose="020F0502020204030204" pitchFamily="34" charset="0"/>
                <a:cs typeface="Calibri" panose="020F0502020204030204" pitchFamily="34" charset="0"/>
              </a:rPr>
              <a:t>IEEE-SA Standards Board Operations Manual</a:t>
            </a:r>
            <a:r>
              <a:rPr lang="en-US" altLang="en-US" sz="1050" dirty="0">
                <a:latin typeface="Calibri" panose="020F0502020204030204" pitchFamily="34" charset="0"/>
                <a:cs typeface="Calibri" panose="020F0502020204030204" pitchFamily="34" charset="0"/>
              </a:rPr>
              <a:t>, clause 5.3.10 and </a:t>
            </a:r>
            <a:br>
              <a:rPr lang="en-US" altLang="en-US" sz="1050" dirty="0">
                <a:latin typeface="Calibri" panose="020F0502020204030204" pitchFamily="34" charset="0"/>
                <a:cs typeface="Calibri" panose="020F0502020204030204" pitchFamily="34" charset="0"/>
              </a:rPr>
            </a:br>
            <a:r>
              <a:rPr lang="en-US" altLang="en-US" sz="1050" i="1" dirty="0">
                <a:latin typeface="Calibri" panose="020F0502020204030204" pitchFamily="34" charset="0"/>
                <a:cs typeface="Calibri" panose="020F0502020204030204" pitchFamily="34" charset="0"/>
              </a:rPr>
              <a:t>Antitrust and Competition Policy: What You Need to Know </a:t>
            </a:r>
            <a:r>
              <a:rPr lang="en-US" altLang="en-US" sz="1050" dirty="0">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8</a:t>
            </a:fld>
            <a:endParaRPr lang="en-GB" dirty="0"/>
          </a:p>
        </p:txBody>
      </p:sp>
      <p:sp>
        <p:nvSpPr>
          <p:cNvPr id="3" name="Footer Placeholder 2"/>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GB"/>
              <a:t>Robert Stacey, Intel</a:t>
            </a:r>
            <a:endParaRPr lang="en-US"/>
          </a:p>
        </p:txBody>
      </p:sp>
      <p:sp>
        <p:nvSpPr>
          <p:cNvPr id="2" name="Date Placeholder 1"/>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US"/>
              <a:t>July 2020</a:t>
            </a:r>
            <a:endParaRPr lang="en-US" dirty="0"/>
          </a:p>
        </p:txBody>
      </p:sp>
      <p:sp>
        <p:nvSpPr>
          <p:cNvPr id="10244" name="Text Box 1028"/>
          <p:cNvSpPr txBox="1">
            <a:spLocks noChangeArrowheads="1"/>
          </p:cNvSpPr>
          <p:nvPr/>
        </p:nvSpPr>
        <p:spPr bwMode="auto">
          <a:xfrm>
            <a:off x="1200150" y="5437584"/>
            <a:ext cx="766557" cy="30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35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1500" b="1" i="1" dirty="0">
                <a:latin typeface="Calibri" panose="020F0502020204030204" pitchFamily="34" charset="0"/>
                <a:cs typeface="Calibri" panose="020F0502020204030204" pitchFamily="34" charset="0"/>
              </a:rPr>
              <a:t>IEEE-SA Standards Board Bylaws</a:t>
            </a:r>
            <a:r>
              <a:rPr lang="en-US" altLang="en-US" sz="1500" b="1" dirty="0">
                <a:latin typeface="Calibri" panose="020F0502020204030204" pitchFamily="34" charset="0"/>
                <a:cs typeface="Calibri" panose="020F0502020204030204" pitchFamily="34" charset="0"/>
              </a:rPr>
              <a:t> </a:t>
            </a:r>
            <a:br>
              <a:rPr lang="en-US" altLang="en-US" sz="1500" b="1" dirty="0">
                <a:latin typeface="Calibri" panose="020F0502020204030204" pitchFamily="34" charset="0"/>
                <a:cs typeface="Calibri" panose="020F0502020204030204" pitchFamily="34" charset="0"/>
              </a:rPr>
            </a:br>
            <a:r>
              <a:rPr lang="en-US" altLang="en-US" sz="1200" b="1" dirty="0">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1500" b="1" i="1" dirty="0">
                <a:latin typeface="Calibri" panose="020F0502020204030204" pitchFamily="34" charset="0"/>
                <a:cs typeface="Calibri" panose="020F0502020204030204" pitchFamily="34" charset="0"/>
              </a:rPr>
              <a:t>IEEE-SA Standards Board Operations Manual</a:t>
            </a:r>
            <a:r>
              <a:rPr lang="en-US" altLang="en-US" sz="1500" b="1" dirty="0">
                <a:latin typeface="Calibri" panose="020F0502020204030204" pitchFamily="34" charset="0"/>
                <a:cs typeface="Calibri" panose="020F0502020204030204" pitchFamily="34" charset="0"/>
              </a:rPr>
              <a:t> </a:t>
            </a:r>
            <a:r>
              <a:rPr lang="en-US" altLang="en-US" sz="1200" b="1" dirty="0">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2400" b="1" dirty="0">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2400" b="1" dirty="0">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9</a:t>
            </a:fld>
            <a:endParaRPr lang="en-GB" dirty="0"/>
          </a:p>
        </p:txBody>
      </p:sp>
      <p:sp>
        <p:nvSpPr>
          <p:cNvPr id="3" name="Footer Placeholder 2"/>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GB"/>
              <a:t>Robert Stacey, Intel</a:t>
            </a:r>
            <a:endParaRPr lang="en-US"/>
          </a:p>
        </p:txBody>
      </p:sp>
      <p:sp>
        <p:nvSpPr>
          <p:cNvPr id="2" name="Date Placeholder 1"/>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US"/>
              <a:t>July 2020</a:t>
            </a:r>
            <a:endParaRPr lang="en-US" dirty="0"/>
          </a:p>
        </p:txBody>
      </p:sp>
      <p:sp>
        <p:nvSpPr>
          <p:cNvPr id="11267" name="Rectangle 3"/>
          <p:cNvSpPr>
            <a:spLocks noChangeArrowheads="1"/>
          </p:cNvSpPr>
          <p:nvPr/>
        </p:nvSpPr>
        <p:spPr bwMode="auto">
          <a:xfrm>
            <a:off x="1543050" y="1314450"/>
            <a:ext cx="61722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1800" b="1" u="sng">
              <a:latin typeface="Helvetica" panose="020B0604020202020204" pitchFamily="34" charset="0"/>
            </a:endParaRPr>
          </a:p>
        </p:txBody>
      </p:sp>
      <p:sp>
        <p:nvSpPr>
          <p:cNvPr id="11269" name="Text Box 7"/>
          <p:cNvSpPr txBox="1">
            <a:spLocks noChangeArrowheads="1"/>
          </p:cNvSpPr>
          <p:nvPr/>
        </p:nvSpPr>
        <p:spPr bwMode="auto">
          <a:xfrm>
            <a:off x="1185863" y="5429251"/>
            <a:ext cx="766557" cy="30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350" b="1" u="sng" dirty="0">
                <a:solidFill>
                  <a:schemeClr val="tx1"/>
                </a:solidFill>
                <a:latin typeface="Times New Roman" panose="02020603050405020304" pitchFamily="18" charset="0"/>
              </a:rPr>
              <a:t>Slide #4</a:t>
            </a:r>
            <a:endParaRPr lang="en-US" altLang="en-US" sz="18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80617</TotalTime>
  <Words>1766</Words>
  <Application>Microsoft Office PowerPoint</Application>
  <PresentationFormat>On-screen Show (4:3)</PresentationFormat>
  <Paragraphs>172</Paragraphs>
  <Slides>16</Slides>
  <Notes>7</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23" baseType="lpstr">
      <vt:lpstr>Arial</vt:lpstr>
      <vt:lpstr>Calibri</vt:lpstr>
      <vt:lpstr>Helvetica</vt:lpstr>
      <vt:lpstr>Monotype Sorts</vt:lpstr>
      <vt:lpstr>Times New Roman</vt:lpstr>
      <vt:lpstr>802-11-Submission</vt:lpstr>
      <vt:lpstr>Document</vt:lpstr>
      <vt:lpstr>ARC-SC-agenda-24-Aug-2020</vt:lpstr>
      <vt:lpstr>Abstract</vt:lpstr>
      <vt:lpstr>IEEE 802.11   Architecture Standing Committee</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ARC Agenda – 24 Aug 2020</vt:lpstr>
      <vt:lpstr>Next steps</vt:lpstr>
    </vt:vector>
  </TitlesOfParts>
  <Company>Calypso Ventures,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ARC-agenda-minutes-november-2012</dc:title>
  <dc:creator>Mark Hamilton</dc:creator>
  <cp:lastModifiedBy>Hamilton, Mark</cp:lastModifiedBy>
  <cp:revision>852</cp:revision>
  <cp:lastPrinted>1998-02-10T13:28:06Z</cp:lastPrinted>
  <dcterms:created xsi:type="dcterms:W3CDTF">2009-07-15T16:38:20Z</dcterms:created>
  <dcterms:modified xsi:type="dcterms:W3CDTF">2020-08-24T21:31:44Z</dcterms:modified>
</cp:coreProperties>
</file>