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666" r:id="rId3"/>
    <p:sldId id="667" r:id="rId4"/>
    <p:sldId id="661" r:id="rId5"/>
    <p:sldId id="662" r:id="rId6"/>
    <p:sldId id="663" r:id="rId7"/>
    <p:sldId id="669" r:id="rId8"/>
    <p:sldId id="670" r:id="rId9"/>
    <p:sldId id="664" r:id="rId10"/>
    <p:sldId id="665" r:id="rId11"/>
    <p:sldId id="668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5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3" d="100"/>
          <a:sy n="113" d="100"/>
        </p:scale>
        <p:origin x="221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802.11-20/1232r0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802.11-20/1232r0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802.11-20/1232r0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802.11-20/1232r0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73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802.11-20/1232r0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802.11-20/1232r0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</a:t>
            </a:r>
            <a:r>
              <a:rPr lang="en-US" altLang="zh-CN" sz="1800" b="1" dirty="0"/>
              <a:t>1232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WLAN sensing protocol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2020-08-</a:t>
            </a:r>
            <a:r>
              <a:rPr lang="en-US" altLang="zh-CN" sz="2000" dirty="0"/>
              <a:t>16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EE7-5BA0-40DD-A4C6-A6D933C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E166-4099-487F-B812-83D1C392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proposed a high-level overview of the framework of a WLAN sensing protocol consisting of several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DC2D-A60C-4309-A7EF-99812A89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FB65-A604-4559-AC6D-DADEFEA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7CC-8A16-4029-9EB6-8C1030F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4CB8-BD6F-44DE-A6E1-8EABF6B7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BBE-EF7C-4FA9-8243-1F0D7D6D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11-20-0807-03-SENS-WLAN-Sensing-Definitions</a:t>
            </a:r>
          </a:p>
          <a:p>
            <a:pPr marL="0" indent="0">
              <a:buNone/>
            </a:pPr>
            <a:r>
              <a:rPr lang="en-US" dirty="0"/>
              <a:t>[2] 11-19-1850-00-SENS-wi-fi-sensing-technical-feasibility-standardization-gaps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3ADE-C55E-4B03-BD84-DAB187D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4DC3-573C-413E-82FA-E9FA5D4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150D2-61E9-4B0F-B187-AC1DB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07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5F94-6D38-4C74-BE59-F297F92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E5D0-5BCA-4699-BECE-CE59920C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dirty="0"/>
              <a:t>framework of a WLAN sensing protocol.</a:t>
            </a:r>
          </a:p>
          <a:p>
            <a:endParaRPr lang="en-US" dirty="0"/>
          </a:p>
          <a:p>
            <a:r>
              <a:rPr lang="en-US" dirty="0"/>
              <a:t>We divide a sensing session into different phases and go through them individually.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7346-F943-4D1B-B6C2-2C61E22D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5DD9-F309-46C8-B928-D1EF10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876A-2C25-4F77-BD0F-781DF609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6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D3BE-4BE1-47B8-ABEB-0052822A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D2C7-1650-45A9-9BFE-15CE4902D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terminologies defined in [1] to describe the different roles in a sensing session.</a:t>
            </a:r>
          </a:p>
          <a:p>
            <a:pPr lvl="1"/>
            <a:r>
              <a:rPr lang="en-US" dirty="0"/>
              <a:t>i.e., Sensing initiator/responder, Sensing transmitter/receiver.</a:t>
            </a:r>
          </a:p>
          <a:p>
            <a:endParaRPr lang="en-US" dirty="0"/>
          </a:p>
          <a:p>
            <a:r>
              <a:rPr lang="en-US" dirty="0"/>
              <a:t>Discovery of sensing capable STAs is already done during association.</a:t>
            </a:r>
          </a:p>
          <a:p>
            <a:pPr lvl="1"/>
            <a:r>
              <a:rPr lang="en-US" dirty="0"/>
              <a:t>i.e., AP and STAs exchange sensing related capabilities during association.</a:t>
            </a:r>
          </a:p>
          <a:p>
            <a:pPr lvl="1"/>
            <a:r>
              <a:rPr lang="en-US" dirty="0"/>
              <a:t>Therefore, in this contribution we assume all STAs involved in a sensing session are authenticated and associated.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6C-55E0-48E9-8117-4F70895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607-C3C9-48BA-A039-1820B03C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F7A5-AB1A-4B15-8026-9D9FC4C8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970881"/>
            <a:ext cx="4040188" cy="3951288"/>
          </a:xfrm>
        </p:spPr>
        <p:txBody>
          <a:bodyPr/>
          <a:lstStyle/>
          <a:p>
            <a:r>
              <a:rPr lang="en-US" sz="1600" dirty="0">
                <a:solidFill>
                  <a:srgbClr val="00B050"/>
                </a:solidFill>
              </a:rPr>
              <a:t>Negotiation </a:t>
            </a:r>
            <a:endParaRPr lang="en-US" sz="1600" dirty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Establishment of a sensing session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Identification of sensing transmitter(s) and sensing receiver(s)</a:t>
            </a:r>
          </a:p>
          <a:p>
            <a:pPr marL="8572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Determination of associated parameters of sensing transmissions</a:t>
            </a:r>
          </a:p>
          <a:p>
            <a:r>
              <a:rPr lang="en-US" sz="1600" dirty="0">
                <a:solidFill>
                  <a:srgbClr val="00B0F0"/>
                </a:solidFill>
              </a:rPr>
              <a:t>Measurement 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Sensing transmitters perform transmissions to sensing receivers for measurement</a:t>
            </a:r>
          </a:p>
          <a:p>
            <a:r>
              <a:rPr lang="en-US" sz="1600" dirty="0">
                <a:solidFill>
                  <a:srgbClr val="00B0F0"/>
                </a:solidFill>
              </a:rPr>
              <a:t>Reporting (Dependent on scenarios)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Feedback of the measurement results to Sensing Initiator 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May be omitted if the sensing initiator is also the only sensing receiver [1]</a:t>
            </a:r>
          </a:p>
          <a:p>
            <a:r>
              <a:rPr lang="en-US" sz="1600" dirty="0">
                <a:solidFill>
                  <a:srgbClr val="FFC000"/>
                </a:solidFill>
              </a:rPr>
              <a:t>Teardown (May</a:t>
            </a:r>
            <a:r>
              <a:rPr lang="zh-CN" altLang="en-US" sz="1600" dirty="0">
                <a:solidFill>
                  <a:srgbClr val="FFC000"/>
                </a:solidFill>
              </a:rPr>
              <a:t> </a:t>
            </a:r>
            <a:r>
              <a:rPr lang="en-US" altLang="zh-CN" sz="1600" dirty="0">
                <a:solidFill>
                  <a:srgbClr val="FFC000"/>
                </a:solidFill>
              </a:rPr>
              <a:t>be implicit</a:t>
            </a:r>
            <a:r>
              <a:rPr lang="en-US" sz="1600" dirty="0">
                <a:solidFill>
                  <a:srgbClr val="FFC000"/>
                </a:solidFill>
              </a:rPr>
              <a:t>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Ending the sensing session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2375" y="2276872"/>
            <a:ext cx="1080120" cy="6438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Initiator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36981" y="2276872"/>
            <a:ext cx="1080120" cy="6416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Responder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 flipH="1">
            <a:off x="970591" y="2920676"/>
            <a:ext cx="81844" cy="324400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617945" y="2867721"/>
            <a:ext cx="0" cy="329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03799" y="3117440"/>
            <a:ext cx="3893572" cy="44485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Negotiation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3799" y="4024805"/>
            <a:ext cx="3813302" cy="6259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Measurement and reporting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403799" y="5294536"/>
            <a:ext cx="3893572" cy="444857"/>
          </a:xfrm>
          <a:prstGeom prst="roundRect">
            <a:avLst/>
          </a:prstGeom>
          <a:solidFill>
            <a:srgbClr val="F0CE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Teardown</a:t>
            </a:r>
            <a:endParaRPr lang="en-US" sz="1100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1E9BB3-AC8D-413B-838F-B03E24D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8B42-CE02-4B6A-92F8-AFEE424F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</p:spTree>
    <p:extLst>
      <p:ext uri="{BB962C8B-B14F-4D97-AF65-F5344CB8AC3E}">
        <p14:creationId xmlns:p14="http://schemas.microsoft.com/office/powerpoint/2010/main" val="15889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148794-F1C6-46BA-9B23-635DF4D9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54B0758-BB36-4C46-9E9A-D607B153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8456"/>
            <a:ext cx="7772400" cy="4114800"/>
          </a:xfrm>
        </p:spPr>
        <p:txBody>
          <a:bodyPr/>
          <a:lstStyle/>
          <a:p>
            <a:r>
              <a:rPr lang="en-US" sz="1800" dirty="0"/>
              <a:t>We need to define a specific information element, say, Sensing Parameters element, to include related information that will be exchanged between the sensing initiator and sensing responder during negotiation. The information may include:</a:t>
            </a:r>
          </a:p>
          <a:p>
            <a:pPr lvl="1"/>
            <a:r>
              <a:rPr lang="en-US" sz="1600" dirty="0"/>
              <a:t>Identification of the roles of sensing transmitter and sensing receiver</a:t>
            </a:r>
          </a:p>
          <a:p>
            <a:pPr lvl="1"/>
            <a:r>
              <a:rPr lang="en-US" sz="1600" dirty="0"/>
              <a:t>Scheduling information of sensing periods/windows</a:t>
            </a:r>
          </a:p>
          <a:p>
            <a:pPr lvl="1"/>
            <a:r>
              <a:rPr lang="en-US" sz="1600" dirty="0"/>
              <a:t>Parameters of transmissions used for WLAN sensing, such as channel bandwidth and number of antennas.</a:t>
            </a:r>
          </a:p>
          <a:p>
            <a:pPr lvl="1"/>
            <a:r>
              <a:rPr lang="en-US" sz="1600" dirty="0"/>
              <a:t>Measurement feedback type </a:t>
            </a:r>
          </a:p>
          <a:p>
            <a:pPr lvl="1"/>
            <a:r>
              <a:rPr lang="en-US" sz="1600" dirty="0"/>
              <a:t>Other sensing parameters.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6A7E9-0388-4434-B433-1C9E791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2EB6E-44F1-4E3B-B344-776566A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59595-B797-4A26-B085-5CC2CD46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BC46A5-1D47-43A1-90BE-FAC336925721}"/>
              </a:ext>
            </a:extLst>
          </p:cNvPr>
          <p:cNvCxnSpPr>
            <a:cxnSpLocks/>
          </p:cNvCxnSpPr>
          <p:nvPr/>
        </p:nvCxnSpPr>
        <p:spPr bwMode="auto">
          <a:xfrm>
            <a:off x="820492" y="4800576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B7BD5-7E44-46CD-A528-5055C930E88E}"/>
              </a:ext>
            </a:extLst>
          </p:cNvPr>
          <p:cNvCxnSpPr>
            <a:cxnSpLocks/>
          </p:cNvCxnSpPr>
          <p:nvPr/>
        </p:nvCxnSpPr>
        <p:spPr bwMode="auto">
          <a:xfrm>
            <a:off x="5645029" y="4800576"/>
            <a:ext cx="810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AB4EBC-421A-4510-AF25-A8DA9B08616A}"/>
              </a:ext>
            </a:extLst>
          </p:cNvPr>
          <p:cNvSpPr txBox="1"/>
          <p:nvPr/>
        </p:nvSpPr>
        <p:spPr>
          <a:xfrm>
            <a:off x="395536" y="453822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1E2CD6-BD03-468D-AB84-6536F12506EF}"/>
              </a:ext>
            </a:extLst>
          </p:cNvPr>
          <p:cNvSpPr txBox="1"/>
          <p:nvPr/>
        </p:nvSpPr>
        <p:spPr>
          <a:xfrm>
            <a:off x="5140972" y="4538222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5909B-AEAE-4780-AEDC-F0133EE51A65}"/>
              </a:ext>
            </a:extLst>
          </p:cNvPr>
          <p:cNvCxnSpPr/>
          <p:nvPr/>
        </p:nvCxnSpPr>
        <p:spPr bwMode="auto">
          <a:xfrm>
            <a:off x="395536" y="5160616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FD6BB-3602-4D26-A291-D1B10148003B}"/>
              </a:ext>
            </a:extLst>
          </p:cNvPr>
          <p:cNvCxnSpPr/>
          <p:nvPr/>
        </p:nvCxnSpPr>
        <p:spPr bwMode="auto">
          <a:xfrm>
            <a:off x="395536" y="6168728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75F3B7-0559-48E9-8351-A15A146F1A05}"/>
              </a:ext>
            </a:extLst>
          </p:cNvPr>
          <p:cNvCxnSpPr/>
          <p:nvPr/>
        </p:nvCxnSpPr>
        <p:spPr bwMode="auto">
          <a:xfrm>
            <a:off x="820492" y="5160616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72CBFC6-29AA-4515-B07F-AB3B9B0DA705}"/>
              </a:ext>
            </a:extLst>
          </p:cNvPr>
          <p:cNvSpPr txBox="1"/>
          <p:nvPr/>
        </p:nvSpPr>
        <p:spPr>
          <a:xfrm>
            <a:off x="2428514" y="5153778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Request</a:t>
            </a:r>
            <a:endParaRPr lang="zh-CN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61AC87-CC94-466F-88A8-8E435A34C1ED}"/>
              </a:ext>
            </a:extLst>
          </p:cNvPr>
          <p:cNvCxnSpPr/>
          <p:nvPr/>
        </p:nvCxnSpPr>
        <p:spPr bwMode="auto">
          <a:xfrm flipH="1">
            <a:off x="828593" y="5443241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F9E45F-98BA-4972-AA22-BBB0014380E6}"/>
              </a:ext>
            </a:extLst>
          </p:cNvPr>
          <p:cNvCxnSpPr/>
          <p:nvPr/>
        </p:nvCxnSpPr>
        <p:spPr bwMode="auto">
          <a:xfrm flipH="1">
            <a:off x="824437" y="5589290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9A07A5-1FCB-4307-A30A-E188274176BD}"/>
              </a:ext>
            </a:extLst>
          </p:cNvPr>
          <p:cNvSpPr txBox="1"/>
          <p:nvPr/>
        </p:nvSpPr>
        <p:spPr>
          <a:xfrm>
            <a:off x="2760160" y="540982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AFACF-4CB8-40EE-ADFE-27210CA5B9A5}"/>
              </a:ext>
            </a:extLst>
          </p:cNvPr>
          <p:cNvSpPr txBox="1"/>
          <p:nvPr/>
        </p:nvSpPr>
        <p:spPr>
          <a:xfrm>
            <a:off x="2411760" y="562905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Response</a:t>
            </a:r>
            <a:endParaRPr lang="zh-CN" alt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20DB4F-E83C-47A9-ABC2-7114DC9D6F7B}"/>
              </a:ext>
            </a:extLst>
          </p:cNvPr>
          <p:cNvCxnSpPr/>
          <p:nvPr/>
        </p:nvCxnSpPr>
        <p:spPr bwMode="auto">
          <a:xfrm>
            <a:off x="820492" y="5914667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574EFAA-4167-4D00-B46F-04570698CACD}"/>
              </a:ext>
            </a:extLst>
          </p:cNvPr>
          <p:cNvSpPr txBox="1"/>
          <p:nvPr/>
        </p:nvSpPr>
        <p:spPr>
          <a:xfrm>
            <a:off x="2741937" y="58868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CF2E-9140-4916-A1C9-F72F78446614}"/>
              </a:ext>
            </a:extLst>
          </p:cNvPr>
          <p:cNvSpPr txBox="1"/>
          <p:nvPr/>
        </p:nvSpPr>
        <p:spPr>
          <a:xfrm>
            <a:off x="5904152" y="5532092"/>
            <a:ext cx="3239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ACK may not be necessary depending </a:t>
            </a:r>
          </a:p>
          <a:p>
            <a:r>
              <a:rPr lang="en-US" dirty="0"/>
              <a:t>on how we define the Sensing Request/Response</a:t>
            </a:r>
          </a:p>
          <a:p>
            <a:r>
              <a:rPr lang="en-US" dirty="0"/>
              <a:t>frame.</a:t>
            </a:r>
          </a:p>
        </p:txBody>
      </p:sp>
    </p:spTree>
    <p:extLst>
      <p:ext uri="{BB962C8B-B14F-4D97-AF65-F5344CB8AC3E}">
        <p14:creationId xmlns:p14="http://schemas.microsoft.com/office/powerpoint/2010/main" val="7620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Sensing report is optional, depending on the roles of sensing transmitter and receiver.</a:t>
            </a:r>
          </a:p>
          <a:p>
            <a:pPr lvl="1"/>
            <a:r>
              <a:rPr lang="en-US" sz="1800" dirty="0"/>
              <a:t>When the sensing initiator is also the only sensing receiver, then there is no need to feedback the sensing measurement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DEE1B9-0416-458C-8C93-789548B06EEA}"/>
              </a:ext>
            </a:extLst>
          </p:cNvPr>
          <p:cNvCxnSpPr>
            <a:cxnSpLocks/>
          </p:cNvCxnSpPr>
          <p:nvPr/>
        </p:nvCxnSpPr>
        <p:spPr bwMode="auto">
          <a:xfrm>
            <a:off x="748484" y="3936480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CEC1A9-B562-49BF-BAB5-B14721E7EE0C}"/>
              </a:ext>
            </a:extLst>
          </p:cNvPr>
          <p:cNvCxnSpPr>
            <a:cxnSpLocks/>
          </p:cNvCxnSpPr>
          <p:nvPr/>
        </p:nvCxnSpPr>
        <p:spPr bwMode="auto">
          <a:xfrm>
            <a:off x="3382838" y="3936480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13AE80D-0A03-4C45-BAB4-B463B070B341}"/>
              </a:ext>
            </a:extLst>
          </p:cNvPr>
          <p:cNvSpPr txBox="1"/>
          <p:nvPr/>
        </p:nvSpPr>
        <p:spPr>
          <a:xfrm>
            <a:off x="154660" y="3674126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4A78B1-2604-46CB-AFFD-CD0729439795}"/>
              </a:ext>
            </a:extLst>
          </p:cNvPr>
          <p:cNvSpPr txBox="1"/>
          <p:nvPr/>
        </p:nvSpPr>
        <p:spPr>
          <a:xfrm>
            <a:off x="2460329" y="3674126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2538A4-61AA-472F-9F8F-F39361A8DF33}"/>
              </a:ext>
            </a:extLst>
          </p:cNvPr>
          <p:cNvCxnSpPr>
            <a:cxnSpLocks/>
          </p:cNvCxnSpPr>
          <p:nvPr/>
        </p:nvCxnSpPr>
        <p:spPr bwMode="auto">
          <a:xfrm>
            <a:off x="395536" y="4296520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813778-999C-4622-B2EC-52A365DAAD50}"/>
              </a:ext>
            </a:extLst>
          </p:cNvPr>
          <p:cNvCxnSpPr>
            <a:cxnSpLocks/>
          </p:cNvCxnSpPr>
          <p:nvPr/>
        </p:nvCxnSpPr>
        <p:spPr bwMode="auto">
          <a:xfrm>
            <a:off x="395536" y="5304632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FD2E14-467E-45F6-AF07-EFA4355EE2A6}"/>
              </a:ext>
            </a:extLst>
          </p:cNvPr>
          <p:cNvCxnSpPr>
            <a:cxnSpLocks/>
          </p:cNvCxnSpPr>
          <p:nvPr/>
        </p:nvCxnSpPr>
        <p:spPr bwMode="auto">
          <a:xfrm>
            <a:off x="748484" y="4296520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2225E9-9B93-4E6F-BA08-30B920E1A15E}"/>
              </a:ext>
            </a:extLst>
          </p:cNvPr>
          <p:cNvSpPr txBox="1"/>
          <p:nvPr/>
        </p:nvSpPr>
        <p:spPr>
          <a:xfrm>
            <a:off x="1144518" y="4273038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A213648-9EF7-4980-B4BF-21436D6C2C0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720" y="4469770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71D955-5ED4-4256-BEA0-CAC3626B031D}"/>
              </a:ext>
            </a:extLst>
          </p:cNvPr>
          <p:cNvSpPr txBox="1"/>
          <p:nvPr/>
        </p:nvSpPr>
        <p:spPr>
          <a:xfrm>
            <a:off x="1144518" y="4591217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Measurement Feedback</a:t>
            </a:r>
            <a:endParaRPr lang="zh-CN" altLang="en-US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6757162-71E7-4665-A0E8-DCCF0C102446}"/>
              </a:ext>
            </a:extLst>
          </p:cNvPr>
          <p:cNvCxnSpPr>
            <a:cxnSpLocks/>
          </p:cNvCxnSpPr>
          <p:nvPr/>
        </p:nvCxnSpPr>
        <p:spPr bwMode="auto">
          <a:xfrm>
            <a:off x="748952" y="4793941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AF4DC70-4BDE-40D9-BBF1-A47483DF1CFA}"/>
              </a:ext>
            </a:extLst>
          </p:cNvPr>
          <p:cNvSpPr txBox="1"/>
          <p:nvPr/>
        </p:nvSpPr>
        <p:spPr>
          <a:xfrm>
            <a:off x="782277" y="5626059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initiator is the </a:t>
            </a:r>
          </a:p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5B043D-A5A9-488E-B6F8-196CE78A3DA5}"/>
              </a:ext>
            </a:extLst>
          </p:cNvPr>
          <p:cNvCxnSpPr>
            <a:cxnSpLocks/>
          </p:cNvCxnSpPr>
          <p:nvPr/>
        </p:nvCxnSpPr>
        <p:spPr bwMode="auto">
          <a:xfrm>
            <a:off x="4979197" y="3939403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DED0B10-CA96-4718-9D41-D47EFC9AC60B}"/>
              </a:ext>
            </a:extLst>
          </p:cNvPr>
          <p:cNvCxnSpPr>
            <a:cxnSpLocks/>
          </p:cNvCxnSpPr>
          <p:nvPr/>
        </p:nvCxnSpPr>
        <p:spPr bwMode="auto">
          <a:xfrm>
            <a:off x="7613551" y="3939403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177A1E4-2FCB-471C-9620-0752F1024013}"/>
              </a:ext>
            </a:extLst>
          </p:cNvPr>
          <p:cNvSpPr txBox="1"/>
          <p:nvPr/>
        </p:nvSpPr>
        <p:spPr>
          <a:xfrm>
            <a:off x="4349678" y="3670368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9728BF-1686-401B-ADAA-D5610F995B76}"/>
              </a:ext>
            </a:extLst>
          </p:cNvPr>
          <p:cNvSpPr txBox="1"/>
          <p:nvPr/>
        </p:nvSpPr>
        <p:spPr>
          <a:xfrm>
            <a:off x="6859909" y="3670368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BBEEF42-AFE7-4DD3-A5EF-2314E9D45163}"/>
              </a:ext>
            </a:extLst>
          </p:cNvPr>
          <p:cNvCxnSpPr>
            <a:cxnSpLocks/>
          </p:cNvCxnSpPr>
          <p:nvPr/>
        </p:nvCxnSpPr>
        <p:spPr bwMode="auto">
          <a:xfrm>
            <a:off x="4626249" y="4299443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F3F7BD-41D3-4A4B-AAB7-C8BCE7AFDC80}"/>
              </a:ext>
            </a:extLst>
          </p:cNvPr>
          <p:cNvCxnSpPr>
            <a:cxnSpLocks/>
          </p:cNvCxnSpPr>
          <p:nvPr/>
        </p:nvCxnSpPr>
        <p:spPr bwMode="auto">
          <a:xfrm>
            <a:off x="4626249" y="5307555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C9D97C-F064-4FD5-845E-CCC71D39C211}"/>
              </a:ext>
            </a:extLst>
          </p:cNvPr>
          <p:cNvSpPr txBox="1"/>
          <p:nvPr/>
        </p:nvSpPr>
        <p:spPr>
          <a:xfrm>
            <a:off x="5588956" y="4631465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18749C-8935-4746-839E-05496B35ACE2}"/>
              </a:ext>
            </a:extLst>
          </p:cNvPr>
          <p:cNvSpPr txBox="1"/>
          <p:nvPr/>
        </p:nvSpPr>
        <p:spPr>
          <a:xfrm>
            <a:off x="5012990" y="5628982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initiator is the </a:t>
            </a:r>
          </a:p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8E12BC2-2873-4979-ACE7-92A764728FB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3878" y="4313747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868EC9-8AA7-4D14-861C-E9A8601190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61538" y="4582927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D58F8-57CA-4EE6-AC31-E909BF1D8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0989" y="4893121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2E1761-99F5-48DC-8088-92B334E7226C}"/>
              </a:ext>
            </a:extLst>
          </p:cNvPr>
          <p:cNvCxnSpPr>
            <a:cxnSpLocks/>
          </p:cNvCxnSpPr>
          <p:nvPr/>
        </p:nvCxnSpPr>
        <p:spPr bwMode="auto">
          <a:xfrm flipH="1">
            <a:off x="743628" y="5055255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752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1583878"/>
          </a:xfrm>
        </p:spPr>
        <p:txBody>
          <a:bodyPr/>
          <a:lstStyle/>
          <a:p>
            <a:r>
              <a:rPr lang="en-US" dirty="0"/>
              <a:t>Scheduling of transmissions used for sensing measurement is key to obtain a more regular “sampling interval” of the channel and, therefore, improve WLAN sensing.</a:t>
            </a:r>
          </a:p>
          <a:p>
            <a:pPr lvl="1"/>
            <a:r>
              <a:rPr lang="en-US" sz="1800" dirty="0"/>
              <a:t>Example given in 19/1850r0 by Michel Allegue (Aerial) [2]: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C91C-F49A-4CDC-8E99-6CCCB0E17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26" y="3049072"/>
            <a:ext cx="5683696" cy="3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744416"/>
          </a:xfrm>
        </p:spPr>
        <p:txBody>
          <a:bodyPr/>
          <a:lstStyle/>
          <a:p>
            <a:r>
              <a:rPr lang="en-US" dirty="0"/>
              <a:t>Transmissions used for measurement within a sensing session may be defined to have certain characteristics.</a:t>
            </a:r>
          </a:p>
          <a:p>
            <a:pPr lvl="1"/>
            <a:r>
              <a:rPr lang="en-US" dirty="0"/>
              <a:t>Example: PHY configuration freeze/hold – PPDUs used for measurement shall be transmitted with same set of transmit parameters</a:t>
            </a:r>
          </a:p>
          <a:p>
            <a:r>
              <a:rPr lang="en-US" dirty="0"/>
              <a:t>Different scheduling options should be considered.</a:t>
            </a:r>
          </a:p>
          <a:p>
            <a:pPr lvl="1"/>
            <a:r>
              <a:rPr lang="en-US" dirty="0"/>
              <a:t>Example 1:  Regular interval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Example 2:  “Bursts”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4C93E1-0AF5-4EA1-B544-3C709F9E6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423" y="4077072"/>
            <a:ext cx="6317963" cy="991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E84B4C-D4C8-42B3-8F96-092012BF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397" y="5157192"/>
            <a:ext cx="6317963" cy="14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8F5-BA7F-4FF8-84DB-49D21959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C0FD-5D2D-449D-82FB-77FAC981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Implicit sensing session termination</a:t>
            </a:r>
          </a:p>
          <a:p>
            <a:pPr lvl="1"/>
            <a:r>
              <a:rPr lang="en-US" sz="1600" dirty="0"/>
              <a:t>A sensing session automatically terminates at the end of the sensing session negotiated between the sensing initiator and sensing responder.</a:t>
            </a:r>
          </a:p>
          <a:p>
            <a:endParaRPr lang="en-US" sz="2000" dirty="0"/>
          </a:p>
          <a:p>
            <a:r>
              <a:rPr lang="en-US" sz="2000" dirty="0"/>
              <a:t>Explicit sensing session termination</a:t>
            </a:r>
          </a:p>
          <a:p>
            <a:pPr lvl="1"/>
            <a:r>
              <a:rPr lang="en-US" sz="1600" dirty="0"/>
              <a:t>A sensing session may also be terminated before the end of the sensing session through some message.</a:t>
            </a:r>
          </a:p>
          <a:p>
            <a:pPr lvl="1"/>
            <a:r>
              <a:rPr lang="en-US" sz="1600" dirty="0"/>
              <a:t>For example, by adding some specific indications in the Sensing PPDUs or Sensing Measurement Feedback to enable the sensing transmitter or receiver to terminate the sensing session.</a:t>
            </a:r>
          </a:p>
          <a:p>
            <a:pPr lvl="1"/>
            <a:r>
              <a:rPr lang="en-US" sz="1600" dirty="0"/>
              <a:t>Alternatively, define a separate Sensing Termination frame for either the sensing initiator or responder to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06D91-FDCF-4358-AAEC-DE1935BD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81C1-8D78-403B-918A-A0B38302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512C-FD89-42B4-843B-93C47F17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ACC4B8C3-A53B-4338-81A4-0C5F5E33B4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12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6908</TotalTime>
  <Words>803</Words>
  <Application>Microsoft Office PowerPoint</Application>
  <PresentationFormat>On-screen Show (4:3)</PresentationFormat>
  <Paragraphs>153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Overview of WLAN sensing protocol</vt:lpstr>
      <vt:lpstr>Abstract</vt:lpstr>
      <vt:lpstr>Assumptions</vt:lpstr>
      <vt:lpstr>Protocol Overview</vt:lpstr>
      <vt:lpstr>Negotiation</vt:lpstr>
      <vt:lpstr>Measurement and Reporting</vt:lpstr>
      <vt:lpstr>Measurement and Reporting</vt:lpstr>
      <vt:lpstr>Measurement and Reporting</vt:lpstr>
      <vt:lpstr>Termination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Cheng</cp:lastModifiedBy>
  <cp:revision>61</cp:revision>
  <dcterms:created xsi:type="dcterms:W3CDTF">2020-05-25T03:58:48Z</dcterms:created>
  <dcterms:modified xsi:type="dcterms:W3CDTF">2020-08-16T16:39:07Z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