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47" r:id="rId3"/>
    <p:sldId id="459" r:id="rId4"/>
    <p:sldId id="451" r:id="rId5"/>
    <p:sldId id="458" r:id="rId6"/>
    <p:sldId id="439" r:id="rId7"/>
    <p:sldId id="423" r:id="rId8"/>
    <p:sldId id="445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 varScale="1">
        <p:scale>
          <a:sx n="78" d="100"/>
          <a:sy n="78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3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802.11-20/1216r5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 err="1" smtClean="0"/>
              <a:t>320MHz</a:t>
            </a:r>
            <a:r>
              <a:rPr lang="en-US" altLang="ko-KR" dirty="0" smtClean="0"/>
              <a:t> </a:t>
            </a:r>
            <a:r>
              <a:rPr lang="en-US" altLang="ko-KR" dirty="0" err="1"/>
              <a:t>EHT</a:t>
            </a:r>
            <a:r>
              <a:rPr lang="en-US" altLang="ko-KR" dirty="0"/>
              <a:t>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2020-10-09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876800"/>
          </a:xfrm>
        </p:spPr>
        <p:txBody>
          <a:bodyPr/>
          <a:lstStyle/>
          <a:p>
            <a:r>
              <a:rPr lang="en-GB" altLang="zh-CN" sz="1800" b="0" dirty="0" smtClean="0"/>
              <a:t>Designing a good sequence with low PAPR for all puncturing cases of 320MHz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 smtClean="0"/>
              <a:t>[</a:t>
            </a:r>
            <a:r>
              <a:rPr lang="en-GB" altLang="zh-CN" sz="1800" b="0" dirty="0"/>
              <a:t>1] and [2] propose a 4x 320MHz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revision </a:t>
            </a:r>
            <a:r>
              <a:rPr lang="en-GB" altLang="zh-CN" sz="1800" b="0" dirty="0" err="1" smtClean="0"/>
              <a:t>r3</a:t>
            </a:r>
            <a:r>
              <a:rPr lang="en-GB" altLang="zh-CN" sz="1800" b="0" dirty="0" smtClean="0"/>
              <a:t> we propose another variant of the sequence proposed in </a:t>
            </a:r>
            <a:r>
              <a:rPr lang="en-GB" altLang="zh-CN" sz="1800" b="0" dirty="0" err="1" smtClean="0"/>
              <a:t>r2</a:t>
            </a:r>
            <a:r>
              <a:rPr lang="en-GB" altLang="zh-CN" sz="1800" b="0" dirty="0" smtClean="0"/>
              <a:t>. Both variants meet our preference for a modular design while having very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.</a:t>
            </a:r>
          </a:p>
          <a:p>
            <a:endParaRPr lang="en-GB" altLang="zh-CN" sz="1800" b="0" dirty="0"/>
          </a:p>
          <a:p>
            <a:r>
              <a:rPr lang="en-GB" altLang="zh-CN" sz="1800" b="0" dirty="0"/>
              <a:t>The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EHT</a:t>
            </a:r>
            <a:r>
              <a:rPr lang="en-GB" altLang="zh-CN" sz="1800" b="0" dirty="0"/>
              <a:t>-LTF </a:t>
            </a:r>
            <a:r>
              <a:rPr lang="en-GB" altLang="zh-CN" sz="1800" b="0" dirty="0" smtClean="0"/>
              <a:t>sequences are </a:t>
            </a:r>
            <a:r>
              <a:rPr lang="en-GB" altLang="zh-CN" sz="1800" b="0" dirty="0"/>
              <a:t>constructed using a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 smtClean="0"/>
              <a:t>80MHz</a:t>
            </a:r>
            <a:r>
              <a:rPr lang="en-GB" altLang="zh-CN" sz="1800" b="0" dirty="0" smtClean="0"/>
              <a:t> base </a:t>
            </a:r>
            <a:r>
              <a:rPr lang="en-GB" altLang="zh-CN" sz="1800" b="0" dirty="0"/>
              <a:t>sequence and 8 </a:t>
            </a:r>
            <a:r>
              <a:rPr lang="en-GB" altLang="zh-CN" sz="1800" b="0" dirty="0" smtClean="0"/>
              <a:t>or 16 coefficient values to expand it to </a:t>
            </a:r>
            <a:r>
              <a:rPr lang="en-GB" altLang="zh-CN" sz="1800" b="0" dirty="0" err="1" smtClean="0"/>
              <a:t>320MHz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 err="1" smtClean="0">
                <a:solidFill>
                  <a:srgbClr val="FF0000"/>
                </a:solidFill>
              </a:rPr>
              <a:t>rev5</a:t>
            </a:r>
            <a:r>
              <a:rPr lang="en-GB" altLang="zh-CN" sz="1800" b="0" dirty="0" smtClean="0">
                <a:solidFill>
                  <a:srgbClr val="FF0000"/>
                </a:solidFill>
              </a:rPr>
              <a:t> </a:t>
            </a:r>
            <a:r>
              <a:rPr lang="en-GB" altLang="zh-CN" sz="1800" b="0" dirty="0">
                <a:solidFill>
                  <a:srgbClr val="FF0000"/>
                </a:solidFill>
              </a:rPr>
              <a:t>– </a:t>
            </a:r>
            <a:r>
              <a:rPr lang="en-GB" altLang="zh-CN" sz="1800" b="0" dirty="0" smtClean="0">
                <a:solidFill>
                  <a:srgbClr val="FF0000"/>
                </a:solidFill>
              </a:rPr>
              <a:t>New sequence. Corrected some values in PAPR comparison table.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320MHz 4x </a:t>
            </a:r>
            <a:r>
              <a:rPr lang="en-US" sz="2800" dirty="0" smtClean="0"/>
              <a:t>EHT-LTF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51112"/>
            <a:ext cx="89916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LTF80_4x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+1 +1 +1 +1 +1 +1 -1 -1 +1 -1 +1 +1 -1 +1 +1 -1 -1 +1 +1 -1 -1 -1 +1 -1 +1 -1 +1 +1 +1 +1 +1 +1 -1 -1 +1 +1 +1 -1 -1 +1 -1 -1 +1 -1 -1 +1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+1 -1 -1 -1 -1 -1 -1 -1 -1 +1 +1 -1 +1 -1 -1 +1 -1 -1 +1 +1 -1 -1 +1 +1 +1 -1 +1 -1 +1 +1 +1 +1 +1 +1 +1 -1 -1 +1 +1 +1 -1 -1 +1 -1 -1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+1 +1 -1 +1 -1 +1 -1 -1 -1 +1 -1 -1 +1 -1 -1 +1 +1 +1 +1 +1 -1 +1 -1 +1 -1 +1 +1 +1 -1 -1 +1 +1 +1 +1 +1 +1 +1 +1 +1 +1 -1 -1 +1 -1 +1 +1 -1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-1 -1 +1 +1 -1 -1 -1 +1 -1 +1 -1 +1 +1 +1 +1 +1 +1 -1 -1 +1 +1 +1 -1 -1 +1 -1 -1 +1 -1 -1 +1 +1 +1 -1 +1 -1 +1 -1 -1 +1 +1 +1 +1 +1 +1 -1 -1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+1 +1 -1 -1 +1 +1 -1 -1 -1 +1 -1 +1 -1 -1 -1 -1 -1 -1 -1 +1 +1 -1 -1 -1 +1 +1 -1 +1 +1 -1 +1 +1 -1 -1 -1 +1 -1 +1 -1 +1 -1 +1 +1 -1 +1 -1 -1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-1 +1 -1 -1 -1 +1 +1 -1 +1 +1 -1 +1 +1 -1 -1 -1 +1 +1 -1 -1 -1 -1 -1 -1 -1 +1 -1 +1 -1 -1 -1 +1 +1 -1 -1 +1 +1 -1 +1 +1 -1 +1 -1 -1 +1 +1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+1 -1 +1 -1 +1 +1 +1 -1 -1 +1 -1 -1 +1 -1 -1 +1 +1 +1 -1 -1 +1 +1 +1 +1 +1 +1 -1 +1 -1 +1 -1 -1 -1 +1 +1 -1 -1 +1 +1 -1 +1 +1 -1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+1 +1 +1 +1 -1 -1 +1 -1 +1 +1 -1 +1 -1 -1 -1 -1 -1 +1 +1 +1 -1 +1 -1 +1 +1 +1 -1 -1 +1 +1 +1 -1 +1 -1 +1 -1 -1 -1 +1 +1 -1 +1 +1 -1 +1 +1 -1 -1 -1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+1 -1 -1 -1 -1 -1 -1 -1 +1 -1 +1 -1 -1 -1 +1 +1 -1 -1 +1 +1 -1 +1 +1 -1 +1 -1 -1 +1 +1 +1 +1 +1 +1 +1 +1 -1 +1 -1 +1 -1 -1 -1 +1 +1 -1 +1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+1 -1 -1 -1 +1 +1 -1 -1 -1 -1 -1 -1 +1 -1 +1 -1 +1 +1 +1 -1 -1 +1 +1 -1 -1 +1 -1 -1 +1 -1 +1 +1 -1 -1 -1 -1 -1 -1 +1 +1 -1 -1 -1 +1 +1 -1 +1 -1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 0  0 +1 -1 +1 -1 -1 -1 +1 +1 +1 -1 -1 -1 -1 -1 -1 -1 +1 +1 -1 +1 -1 -1 +1 -1 -1 +1 +1 -1 -1 +1 +1 +1 -1 +1 -1 +1 -1 -1 -1 -1 -1 -1 +1 +1 -1 -1 -1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+1 +1 -1 +1 +1 -1 -1 -1 +1 -1 +1 -1 +1 +1 +1 +1 +1 +1 +1 +1 -1 -1 +1 -1 +1 +1 -1 +1 +1 -1 -1 +1 +1 -1 -1 -1 +1 -1 +1 -1 -1 -1 -1 -1 -1 -1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-1 -1 -1 +1 +1 -1 +1 +1 -1 +1 +1 -1 -1 -1 +1 -1 +1 -1 -1 -1 -1 -1 -1 +1 +1 -1 -1 -1 +1 +1 -1 +1 -1 -1 +1 -1 -1 +1 +1 +1 -1 +1 -1 +1 -1 +1 -1 -1 -1 -1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-1 -1 +1 +1 -1 +1 -1 -1 +1 -1 -1 +1 +1 -1 -1 +1 +1 +1 -1 +1 -1 +1 -1 -1 -1 -1 -1 -1 +1 +1 -1 -1 -1 +1 +1 -1 +1 +1 -1 +1 +1 -1 -1 -1 +1 -1 +1 -1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-1 -1 -1 -1 -1 -1 +1 +1 -1 +1 -1 -1 +1 -1 -1 +1 +1 -1 -1 +1 +1 +1 -1 +1 -1 +1 +1 +1 +1 +1 +1 +1 -1 -1 +1 +1 +1 -1 -1 +1 -1 -1 +1 -1 -1 +1 +1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-1 +1 +1 +1 +1 +1 +1 +1 +1 -1 +1 -1 +1 -1 -1 -1 +1 +1 -1 +1 +1 -1 +1 +1 -1 -1 -1 +1 +1 -1 -1 -1 -1 -1 -1 -1 +1 -1 +1 -1 -1 -1 +1 +1 -1 -1 +1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+1 -1 -1 +1 +1 +1 +1 +1 +1 -1 -1 +1 -1 +1 -1 +1 +1 +1 -1 -1 +1 -1 -1 +1 -1 -1 +1 +1 +1 -1 -1 +1 +1 +1 +1 +1 +1 -1 +1 -1 +1 -1 -1 -1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+1 -1 +1 +1 -1 +1 -1 -1 +1 +1 +1 +1 +1 +1 +1 -1 +1 +1 -1 +1 -1 -1 -1 +1 -1 +1 -1 +1 +1 -1 -1 -1 +1 +1 -1 +1 +1 +1 +1 +1 +1 -1 -1 +1 -1 +1 -1 -1 -1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+1 -1 +1 +1 -1 +1 +1 -1 -1 -1 +1 +1 -1 -1 -1 -1 -1 -1 -1 +1 -1 +1 -1 -1 -1 +1 +1 -1 -1 +1 +1 -1 +1 +1 -1 +1 -1 -1 +1 +1 +1 +1 +1 +1 +1 +1 -1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 +1 -1 -1 -1 +1 +1 -1 +1 +1 -1 +1 +1 -1 -1 -1 +1 +1 -1 -1 -1 -1 -1 -1 +1 -1 +1 -1 +1 +1 +1 -1 -1 +1 +1 -1 -1 +1 -1 -1 +1 -1 +1 +1 -1 -1 -1 -1 -1 -1 -1];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100" dirty="0"/>
          </a:p>
          <a:p>
            <a:pPr marL="0" indent="0">
              <a:lnSpc>
                <a:spcPct val="70000"/>
              </a:lnSpc>
              <a:buNone/>
            </a:pPr>
            <a:endParaRPr lang="en-US" sz="11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LTF320_4x 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[C(1)*LTF80_4x(1:245), C(2)*LTF80_4x(246:500), 0, C(3)*LTF80_4x(502:756), C(4)*LTF80_4x(757:1001)],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[C(5)*LTF80_4x(1:245), C(6)*LTF80_4x(246:500), 0, C(7)*LTF80_4x(502:756), C(8)*LTF80_4x(757:1001)],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[C(9)*LTF80_4x(1:245), C(10)*LTF80_4x(246:500), 0, C(11)*LTF80_4x(502:756), C(12)*LTF80_4x(757:1001)],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[C(13)*LTF80_4x(1:245), C(14)*LTF80_4x(246:500), 0, C(15)*LTF80_4x(502:756), C(16)*LTF80_4x(757:1001)]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1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100" dirty="0"/>
              <a:t>C = [+1 -1 +1 -1,   +1 -1 -1 +1,   +1 +1 -1 -1,   +1 +1 +1 +1];</a:t>
            </a:r>
          </a:p>
          <a:p>
            <a:pPr marL="57150" indent="0">
              <a:buNone/>
            </a:pPr>
            <a:endParaRPr lang="en-US" sz="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</a:t>
            </a:r>
            <a:r>
              <a:rPr lang="en-US" sz="2800" dirty="0" smtClean="0"/>
              <a:t>PAPR for </a:t>
            </a:r>
            <a:r>
              <a:rPr lang="en-US" sz="2800" dirty="0" err="1" smtClean="0"/>
              <a:t>Nss</a:t>
            </a:r>
            <a:r>
              <a:rPr lang="en-US" sz="2800" dirty="0" smtClean="0"/>
              <a:t> = 1 to 8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96721"/>
              </p:ext>
            </p:extLst>
          </p:nvPr>
        </p:nvGraphicFramePr>
        <p:xfrm>
          <a:off x="426720" y="1143000"/>
          <a:ext cx="1828800" cy="49573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7668162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EHT-LTF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114867"/>
              </p:ext>
            </p:extLst>
          </p:nvPr>
        </p:nvGraphicFramePr>
        <p:xfrm>
          <a:off x="3200400" y="1143000"/>
          <a:ext cx="1828800" cy="30082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941166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BPSK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EHT-LTF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val="1512655585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 + </a:t>
                      </a:r>
                      <a:r>
                        <a:rPr lang="en-US" sz="11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325145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2*996 </a:t>
                      </a:r>
                      <a:r>
                        <a:rPr lang="en-US" sz="1100" b="1" u="none" strike="noStrike" dirty="0" smtClean="0">
                          <a:effectLst/>
                        </a:rPr>
                        <a:t>discrete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9.28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868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319390"/>
              </p:ext>
            </p:extLst>
          </p:nvPr>
        </p:nvGraphicFramePr>
        <p:xfrm>
          <a:off x="609600" y="1295400"/>
          <a:ext cx="7772400" cy="405384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049357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Opt1 C2</a:t>
                      </a:r>
                      <a:b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EHT-LTF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Calibri" panose="020F0502020204030204" pitchFamily="34" charset="0"/>
                          <a:cs typeface="+mn-cs"/>
                        </a:rPr>
                        <a:t>[2] Opt1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EHT-LTF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Calibri" panose="020F0502020204030204" pitchFamily="34" charset="0"/>
                          <a:cs typeface="+mn-cs"/>
                        </a:rPr>
                        <a:t>[2] Opt2A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EHT-LTF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Opt2B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BRCM EHT-LTF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4113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79846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4.20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4.01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9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2421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7.54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7.21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2331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7.83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7.08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8767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7.46</a:t>
                      </a:r>
                      <a:endParaRPr lang="en-US" sz="1400" b="0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7.57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5.71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6.38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9632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6.29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8.52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962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8.95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440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367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90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9.36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8.47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9.25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772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8.05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8.61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9206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9.35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01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7.42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7.47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6.82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770" y="5715000"/>
            <a:ext cx="8017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Entries that are marked in </a:t>
            </a:r>
            <a:r>
              <a:rPr lang="en-US" sz="1600" dirty="0" smtClean="0">
                <a:solidFill>
                  <a:srgbClr val="FF0000"/>
                </a:solidFill>
              </a:rPr>
              <a:t>red </a:t>
            </a:r>
            <a:r>
              <a:rPr lang="en-US" sz="1600" dirty="0" smtClean="0"/>
              <a:t>have high </a:t>
            </a:r>
            <a:r>
              <a:rPr lang="en-US" sz="1600" dirty="0" err="1" smtClean="0"/>
              <a:t>PAPR</a:t>
            </a:r>
            <a:r>
              <a:rPr lang="en-US" sz="1600" dirty="0" smtClean="0"/>
              <a:t> relative to the alternatives.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658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Observations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endParaRPr lang="en-GB" altLang="zh-CN" sz="1800" b="0" dirty="0" smtClean="0"/>
          </a:p>
          <a:p>
            <a:r>
              <a:rPr lang="en-GB" altLang="zh-CN" sz="1800" b="0" dirty="0" smtClean="0"/>
              <a:t>Proposed </a:t>
            </a:r>
            <a:r>
              <a:rPr lang="en-GB" altLang="zh-CN" sz="1800" b="0" dirty="0" smtClean="0"/>
              <a:t>a base sequence with low PAPR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Generally designs based on a new </a:t>
            </a:r>
            <a:r>
              <a:rPr lang="en-GB" altLang="zh-CN" sz="1800" b="0" dirty="0" err="1"/>
              <a:t>80MHz</a:t>
            </a:r>
            <a:r>
              <a:rPr lang="en-GB" altLang="zh-CN" sz="1800" b="0" dirty="0"/>
              <a:t> sequence (rightmost 3 columns) are superior to designs based on HE sequence (2 columns with red entries).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US" altLang="ko-KR" sz="2000" b="0" dirty="0"/>
              <a:t>4x EHT-LTF sequence</a:t>
            </a:r>
            <a:r>
              <a:rPr lang="en-US" altLang="ko-KR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802.11-20/1066r0</a:t>
            </a:r>
            <a:br>
              <a:rPr lang="en-US" sz="2000" b="0" dirty="0" smtClean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“4x </a:t>
            </a:r>
            <a:r>
              <a:rPr lang="en-GB" sz="2000" b="0" dirty="0" smtClean="0"/>
              <a:t>EHT-LTFs </a:t>
            </a:r>
            <a:r>
              <a:rPr lang="en-GB" sz="2000" b="0" dirty="0"/>
              <a:t>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802.11-20/1073r2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Do you support the </a:t>
            </a:r>
            <a:r>
              <a:rPr lang="en-US" sz="2000" b="0" dirty="0" smtClean="0"/>
              <a:t>4x </a:t>
            </a:r>
            <a:r>
              <a:rPr lang="en-US" sz="2000" b="0" dirty="0"/>
              <a:t>320MHz LTF sequence described in slide 3 ?</a:t>
            </a:r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313101</TotalTime>
  <Words>2738</Words>
  <Application>Microsoft Office PowerPoint</Application>
  <PresentationFormat>On-screen Show (4:3)</PresentationFormat>
  <Paragraphs>310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CiscoSans ExtraLight</vt:lpstr>
      <vt:lpstr>CiscoSans Thin</vt:lpstr>
      <vt:lpstr>Times New Roman</vt:lpstr>
      <vt:lpstr>Wingdings</vt:lpstr>
      <vt:lpstr>802-11-Submission</vt:lpstr>
      <vt:lpstr>4x 320MHz EHT-LTF Design</vt:lpstr>
      <vt:lpstr>Introduction</vt:lpstr>
      <vt:lpstr>320MHz 4x EHT-LTF</vt:lpstr>
      <vt:lpstr>Multi-RU PAPR for Nss = 1 to 8</vt:lpstr>
      <vt:lpstr>Worst case PAPR for Nss = 1 to 8</vt:lpstr>
      <vt:lpstr>Observations and Conclusion</vt:lpstr>
      <vt:lpstr>References</vt:lpstr>
      <vt:lpstr>SP #1</vt:lpstr>
    </vt:vector>
  </TitlesOfParts>
  <Company>Broadcom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1976</cp:revision>
  <cp:lastPrinted>1998-02-10T13:28:06Z</cp:lastPrinted>
  <dcterms:created xsi:type="dcterms:W3CDTF">2007-05-21T21:00:37Z</dcterms:created>
  <dcterms:modified xsi:type="dcterms:W3CDTF">2020-10-09T18:33:51Z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