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447" r:id="rId3"/>
    <p:sldId id="453" r:id="rId4"/>
    <p:sldId id="450" r:id="rId5"/>
    <p:sldId id="455" r:id="rId6"/>
    <p:sldId id="451" r:id="rId7"/>
    <p:sldId id="452" r:id="rId8"/>
    <p:sldId id="439" r:id="rId9"/>
    <p:sldId id="423" r:id="rId10"/>
    <p:sldId id="445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6327" autoAdjust="0"/>
  </p:normalViewPr>
  <p:slideViewPr>
    <p:cSldViewPr>
      <p:cViewPr>
        <p:scale>
          <a:sx n="87" d="100"/>
          <a:sy n="87" d="100"/>
        </p:scale>
        <p:origin x="-630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59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802.11-20/1216r3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on.porat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ko-KR" dirty="0" smtClean="0"/>
              <a:t>4x </a:t>
            </a:r>
            <a:r>
              <a:rPr lang="en-US" altLang="ko-KR" dirty="0" err="1" smtClean="0"/>
              <a:t>320MHz</a:t>
            </a:r>
            <a:r>
              <a:rPr lang="en-US" altLang="ko-KR" dirty="0" smtClean="0"/>
              <a:t> </a:t>
            </a:r>
            <a:r>
              <a:rPr lang="en-US" altLang="ko-KR" dirty="0" err="1"/>
              <a:t>EHT</a:t>
            </a:r>
            <a:r>
              <a:rPr lang="en-US" altLang="ko-KR" dirty="0"/>
              <a:t>-LTF </a:t>
            </a:r>
            <a:r>
              <a:rPr lang="en-US" altLang="ko-KR" dirty="0" smtClean="0"/>
              <a:t>Design</a:t>
            </a:r>
            <a:endParaRPr lang="en-GB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2020-08-18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030693"/>
              </p:ext>
            </p:extLst>
          </p:nvPr>
        </p:nvGraphicFramePr>
        <p:xfrm>
          <a:off x="685800" y="2824688"/>
          <a:ext cx="7772401" cy="1517390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Leo Montreuil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  <a:hlinkClick r:id="rId3"/>
                        </a:rPr>
                        <a:t>leo.montreuil@broadcom.com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Ron </a:t>
                      </a:r>
                      <a:r>
                        <a:rPr lang="en-US" sz="1200" dirty="0" err="1">
                          <a:effectLst/>
                          <a:latin typeface="+mn-lt"/>
                          <a:ea typeface="Times New Roman"/>
                        </a:rPr>
                        <a:t>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  <a:hlinkClick r:id="rId3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err="1"/>
              <a:t>SP</a:t>
            </a:r>
            <a:r>
              <a:rPr lang="en-US" dirty="0"/>
              <a:t>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 smtClean="0"/>
              <a:t>Which option do you prefer?</a:t>
            </a:r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r>
              <a:rPr lang="en-US" sz="2000" b="0" dirty="0" smtClean="0"/>
              <a:t>Option 1 – slides 3 and 4?</a:t>
            </a:r>
          </a:p>
          <a:p>
            <a:pPr marL="0" indent="0">
              <a:buNone/>
            </a:pPr>
            <a:r>
              <a:rPr lang="en-US" sz="2000" b="0" dirty="0" smtClean="0"/>
              <a:t>Option 2 – slides 4 and 5?</a:t>
            </a:r>
            <a:endParaRPr lang="en-US" sz="2000" b="0" dirty="0" smtClean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 smtClean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 smtClean="0"/>
          </a:p>
          <a:p>
            <a:pPr marL="0" indent="0">
              <a:buNone/>
            </a:pPr>
            <a:r>
              <a:rPr lang="en-US" sz="2000" b="0" dirty="0" smtClean="0"/>
              <a:t>Y</a:t>
            </a:r>
          </a:p>
          <a:p>
            <a:pPr marL="0" indent="0">
              <a:buNone/>
            </a:pPr>
            <a:r>
              <a:rPr lang="en-US" sz="2000" b="0" dirty="0" smtClean="0"/>
              <a:t>N</a:t>
            </a:r>
          </a:p>
          <a:p>
            <a:pPr marL="0" indent="0">
              <a:buNone/>
            </a:pPr>
            <a:r>
              <a:rPr lang="en-US" sz="2000" b="0" dirty="0"/>
              <a:t>A</a:t>
            </a:r>
            <a:endParaRPr lang="en-US" sz="20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4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Introduction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0"/>
            <a:ext cx="8077200" cy="4572000"/>
          </a:xfrm>
        </p:spPr>
        <p:txBody>
          <a:bodyPr/>
          <a:lstStyle/>
          <a:p>
            <a:endParaRPr lang="en-GB" altLang="zh-CN" sz="1800" b="0" dirty="0" smtClean="0"/>
          </a:p>
          <a:p>
            <a:r>
              <a:rPr lang="en-GB" altLang="zh-CN" sz="1800" b="0" dirty="0" smtClean="0"/>
              <a:t>Designing a good sequence with low </a:t>
            </a:r>
            <a:r>
              <a:rPr lang="en-GB" altLang="zh-CN" sz="1800" b="0" dirty="0" err="1" smtClean="0"/>
              <a:t>PAPR</a:t>
            </a:r>
            <a:r>
              <a:rPr lang="en-GB" altLang="zh-CN" sz="1800" b="0" dirty="0" smtClean="0"/>
              <a:t> for all puncturing cases of </a:t>
            </a:r>
            <a:r>
              <a:rPr lang="en-GB" altLang="zh-CN" sz="1800" b="0" dirty="0" err="1" smtClean="0"/>
              <a:t>320MHz</a:t>
            </a:r>
            <a:r>
              <a:rPr lang="en-GB" altLang="zh-CN" sz="1800" b="0" dirty="0" smtClean="0"/>
              <a:t> proves to be a challenge.</a:t>
            </a:r>
          </a:p>
          <a:p>
            <a:endParaRPr lang="en-GB" altLang="zh-CN" sz="1800" b="0" dirty="0" smtClean="0"/>
          </a:p>
          <a:p>
            <a:r>
              <a:rPr lang="en-GB" altLang="zh-CN" sz="1800" b="0" dirty="0"/>
              <a:t>[1] and [2] propose a 4x </a:t>
            </a:r>
            <a:r>
              <a:rPr lang="en-GB" altLang="zh-CN" sz="1800" b="0" dirty="0" err="1"/>
              <a:t>320MHz</a:t>
            </a:r>
            <a:r>
              <a:rPr lang="en-GB" altLang="zh-CN" sz="1800" b="0" dirty="0"/>
              <a:t> LTF </a:t>
            </a:r>
            <a:r>
              <a:rPr lang="en-GB" altLang="zh-CN" sz="1800" b="0" dirty="0" smtClean="0"/>
              <a:t>design.</a:t>
            </a:r>
          </a:p>
          <a:p>
            <a:endParaRPr lang="en-GB" altLang="zh-CN" sz="1800" b="0" dirty="0"/>
          </a:p>
          <a:p>
            <a:r>
              <a:rPr lang="en-GB" altLang="zh-CN" sz="1800" b="0" dirty="0" smtClean="0"/>
              <a:t>In </a:t>
            </a:r>
            <a:r>
              <a:rPr lang="en-GB" altLang="zh-CN" sz="1800" b="0" dirty="0" smtClean="0"/>
              <a:t>revision </a:t>
            </a:r>
            <a:r>
              <a:rPr lang="en-GB" altLang="zh-CN" sz="1800" b="0" dirty="0" err="1" smtClean="0"/>
              <a:t>r3</a:t>
            </a:r>
            <a:r>
              <a:rPr lang="en-GB" altLang="zh-CN" sz="1800" b="0" dirty="0" smtClean="0"/>
              <a:t> </a:t>
            </a:r>
            <a:r>
              <a:rPr lang="en-GB" altLang="zh-CN" sz="1800" b="0" dirty="0" smtClean="0"/>
              <a:t>we propose </a:t>
            </a:r>
            <a:r>
              <a:rPr lang="en-GB" altLang="zh-CN" sz="1800" b="0" dirty="0" smtClean="0"/>
              <a:t>another</a:t>
            </a:r>
            <a:r>
              <a:rPr lang="en-GB" altLang="zh-CN" sz="1800" b="0" dirty="0" smtClean="0"/>
              <a:t> variant of the sequence proposed in </a:t>
            </a:r>
            <a:r>
              <a:rPr lang="en-GB" altLang="zh-CN" sz="1800" b="0" dirty="0" err="1" smtClean="0"/>
              <a:t>r2</a:t>
            </a:r>
            <a:r>
              <a:rPr lang="en-GB" altLang="zh-CN" sz="1800" b="0" dirty="0" smtClean="0"/>
              <a:t>. Both variants meet </a:t>
            </a:r>
            <a:r>
              <a:rPr lang="en-GB" altLang="zh-CN" sz="1800" b="0" dirty="0" smtClean="0"/>
              <a:t>our preference for a modular design while having </a:t>
            </a:r>
            <a:r>
              <a:rPr lang="en-GB" altLang="zh-CN" sz="1800" b="0" dirty="0" smtClean="0"/>
              <a:t>very </a:t>
            </a:r>
            <a:r>
              <a:rPr lang="en-GB" altLang="zh-CN" sz="1800" b="0" dirty="0" smtClean="0"/>
              <a:t>low </a:t>
            </a:r>
            <a:r>
              <a:rPr lang="en-GB" altLang="zh-CN" sz="1800" b="0" dirty="0" err="1" smtClean="0"/>
              <a:t>PAPR</a:t>
            </a:r>
            <a:r>
              <a:rPr lang="en-GB" altLang="zh-CN" sz="1800" b="0" dirty="0" smtClean="0"/>
              <a:t>.</a:t>
            </a:r>
          </a:p>
          <a:p>
            <a:endParaRPr lang="en-GB" altLang="zh-CN" sz="1800" b="0" dirty="0"/>
          </a:p>
          <a:p>
            <a:r>
              <a:rPr lang="en-GB" altLang="zh-CN" sz="1800" b="0" dirty="0"/>
              <a:t>The </a:t>
            </a:r>
            <a:r>
              <a:rPr lang="en-GB" altLang="zh-CN" sz="1800" b="0" dirty="0" err="1" smtClean="0"/>
              <a:t>320MHz</a:t>
            </a:r>
            <a:r>
              <a:rPr lang="en-GB" altLang="zh-CN" sz="1800" b="0" dirty="0" smtClean="0"/>
              <a:t> </a:t>
            </a:r>
            <a:r>
              <a:rPr lang="en-GB" altLang="zh-CN" sz="1800" b="0" dirty="0" err="1"/>
              <a:t>EHT</a:t>
            </a:r>
            <a:r>
              <a:rPr lang="en-GB" altLang="zh-CN" sz="1800" b="0" dirty="0"/>
              <a:t>-LTF </a:t>
            </a:r>
            <a:r>
              <a:rPr lang="en-GB" altLang="zh-CN" sz="1800" b="0" dirty="0" smtClean="0"/>
              <a:t>sequences are </a:t>
            </a:r>
            <a:r>
              <a:rPr lang="en-GB" altLang="zh-CN" sz="1800" b="0" dirty="0"/>
              <a:t>constructed using a</a:t>
            </a:r>
            <a:r>
              <a:rPr lang="en-GB" altLang="zh-CN" sz="1800" b="0" dirty="0" smtClean="0"/>
              <a:t> </a:t>
            </a:r>
            <a:r>
              <a:rPr lang="en-GB" altLang="zh-CN" sz="1800" b="0" dirty="0" err="1" smtClean="0"/>
              <a:t>80MHz</a:t>
            </a:r>
            <a:r>
              <a:rPr lang="en-GB" altLang="zh-CN" sz="1800" b="0" dirty="0" smtClean="0"/>
              <a:t> base </a:t>
            </a:r>
            <a:r>
              <a:rPr lang="en-GB" altLang="zh-CN" sz="1800" b="0" dirty="0"/>
              <a:t>sequence and 8 </a:t>
            </a:r>
            <a:r>
              <a:rPr lang="en-GB" altLang="zh-CN" sz="1800" b="0" dirty="0" smtClean="0"/>
              <a:t>or 16 coefficient values to expand it to </a:t>
            </a:r>
            <a:r>
              <a:rPr lang="en-GB" altLang="zh-CN" sz="1800" b="0" dirty="0" err="1" smtClean="0"/>
              <a:t>320MHz</a:t>
            </a:r>
            <a:endParaRPr lang="en-GB" altLang="zh-CN" sz="1800" b="0" dirty="0" smtClean="0"/>
          </a:p>
          <a:p>
            <a:endParaRPr lang="en-GB" altLang="zh-CN" sz="18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723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/>
              <a:t>80 MHz </a:t>
            </a:r>
            <a:r>
              <a:rPr lang="en-US" sz="2800" dirty="0" smtClean="0"/>
              <a:t>4x </a:t>
            </a:r>
            <a:r>
              <a:rPr lang="en-US" sz="2800" dirty="0"/>
              <a:t>base </a:t>
            </a:r>
            <a:r>
              <a:rPr lang="en-US" sz="2800" dirty="0" smtClean="0"/>
              <a:t>sequence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51112"/>
            <a:ext cx="8839200" cy="4949687"/>
          </a:xfrm>
        </p:spPr>
        <p:txBody>
          <a:bodyPr/>
          <a:lstStyle/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LTF80_4x = [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+1 -1 -1 +1 -1 +1 -1 -1 -1 -1 +1 -1 +1 +1 -1 -1 +1 -1 -1 -1 -1 +1 +1 -1 +1 +1 +1 -1 +1 -1 +1 -1 +1 +1 +1 -1 +1 +1 +1 -1 -1 +1 -1 -1 -1 -1 -1 +1 +1 -1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-1 -1 -1 -1 -1 -1 -1 +1 -1 +1 -1 -1 -1 -1 +1 -1 +1 +1 -1 -1 +1 -1 -1 -1 -1 +1 +1 -1 +1 +1 +1 +1 -1 +1 -1 +1 -1 -1 -1 +1 -1 -1 -1 +1 +1 -1 +1 +1 +1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+1 -1 -1 +1 +1 +1 +1 -1 -1 +1 -1 +1 -1 -1 -1 -1 -1 -1 +1 +1 -1 -1 -1 +1 +1 -1 +1 +1 -1 +1 +1 -1 -1 -1 -1 +1 +1 -1 +1 -1 +1 +1 +1 +1 -1 +1 -1 -1 +1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-1 +1 +1 +1 +1 -1 -1 +1 -1 -1 -1 +1 -1 +1 -1 +1 -1 -1 -1 +1 -1 -1 -1 +1 +1 -1 +1 +1 +1 +1 +1 -1 -1 +1 +1 +1 +1 -1 -1 -1 -1 +1 -1 +1 -1 -1 -1 -1 +1 -1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+1 +1 -1 -1 +1 -1 -1 -1 -1 +1 +1 -1 +1 +1 +1 +1 -1 +1 -1 +1 -1 -1 -1 +1 -1 -1 -1 +1 +1 -1 +1 +1 +1 +1 +1 -1 -1 +1 +1 +1 +1 +1 +1 -1 -1 -1 +1 +1 -1 -1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-1 -1 +1 +1 -1 -1 -1 -1 -1 +1 -1 -1 +1 +1 +1 -1 +1 +1 +1 -1 +1 -1 +1 -1 -1 -1 -1 +1 -1 -1 +1 +1 +1 +1 -1 +1 +1 -1 -1 +1 -1 +1 +1 +1 +1 -1 +1 -1 +1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+1 +1 -1 -1 -1 -1 +1 +1 -1 -1 -1 -1 -1 +1 -1 -1 +1 +1 +1 -1 +1 +1 +1 -1 +1 -1 +1 -1 +1 +1 +1 -1 +1 +1 -1 -1 -1 -1 +1 -1 -1 +1 +1 -1 +1 -1 -1 -1 -1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-1 +1 -1 -1 +1 -1 +1 -1 -1 +1 +1 -1 +1 +1 +1 +1 +1 +1 +1 -1 +1 -1 +1 +1 -1 -1 -1 +1 +1 +1 -1 -1 +1 +1 +1 +1 -1 -1 +1 +1 +1 +1 +1 -1 +1 +1 -1 -1 -1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-1 -1 -1 +1 -1 +1 -1 +1 +1 +1 +1 -1 +1 +1 -1 -1 -1 -1 +1 -1 -1 +1 +1 -1 +1 -1 -1 -1 -1 +1 -1 +1 -1 -1 +1 -1 -1 -1 -1 -1 +1 +1 -1 -1 -1 -1 -1 +1 -1 -1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+1 +1 +1 -1 +1 +1 +1 -1 +1 -1 +1 -1 +1 +1 +1 -1 +1 +1 -1 -1 -1 -1 +1 -1 -1 +1 +1 -1 +1 -1 -1 -1 -1 +1 -1 +1 -1 -1 +1 +1 -1 -1 -1 -1 +1 -1 +1 -1  0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 0  0 +1 -1 +1 +1 -1 +1 +1 -1 -1 +1 -1 -1 +1 -1 +1 -1 -1 -1 -1 +1 -1 +1 +1 -1 -1 +1 -1 -1 -1 -1 +1 +1 -1 +1 +1 +1 -1 +1 -1 +1 -1 +1 +1 +1 -1 +1 +1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-1 -1 +1 -1 -1 -1 -1 -1 +1 +1 -1 -1 -1 -1 -1 -1 -1 -1 +1 -1 +1 -1 -1 -1 -1 +1 -1 +1 +1 -1 -1 +1 -1 -1 -1 -1 +1 +1 -1 +1 +1 +1 +1 -1 +1 -1 +1 -1 -1 -1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+1 -1 -1 -1 +1 +1 -1 +1 +1 +1 +1 +1 -1 -1 +1 +1 +1 +1 -1 -1 +1 -1 +1 -1 -1 -1 -1 -1 -1 +1 +1 -1 -1 -1 +1 +1 -1 +1 +1 -1 +1 +1 -1 -1 -1 -1 +1 +1 -1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-1 +1 +1 +1 +1 -1 +1 -1 -1 +1 +1 -1 +1 +1 +1 +1 -1 -1 +1 -1 -1 -1 +1 -1 +1 -1 +1 -1 -1 -1 +1 -1 -1 -1 +1 +1 -1 +1 +1 +1 +1 +1 -1 -1 +1 +1 +1 +1 -1 -1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-1 -1 +1 -1 +1 -1 -1 -1 -1 +1 -1 +1 +1 -1 -1 +1 -1 -1 -1 -1 +1 +1 -1 +1 +1 +1 +1 -1 +1 -1 +1 -1 -1 -1 +1 -1 -1 -1 +1 +1 -1 +1 +1 +1 +1 +1 -1 -1 +1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+1 +1 +1 -1 -1 -1 -1 +1 -1 +1 +1 +1 +1 -1 -1 +1 +1 +1 +1 +1 -1 +1 +1 -1 -1 -1 +1 -1 -1 -1 +1 -1 +1 -1 +1 +1 +1 +1 -1 +1 +1 -1 -1 -1 -1 +1 -1 -1 +1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-1 +1 -1 -1 -1 -1 +1 -1 +1 -1 -1 -1 -1 +1 +1 +1 +1 -1 -1 +1 +1 +1 +1 +1 -1 +1 +1 -1 -1 -1 +1 -1 -1 -1 +1 -1 +1 -1 +1 -1 -1 -1 +1 -1 -1 +1 +1 +1 +1 -1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+1 +1 -1 -1 +1 -1 +1 +1 +1 +1 -1 +1 -1 +1 +1 -1 +1 -1 +1 +1 -1 -1 +1 -1 -1 -1 -1 -1 -1 -1 +1 -1 +1 -1 -1 +1 +1 +1 -1 -1 -1 +1 +1 -1 -1 -1 -1 +1 +1 -1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-1 -1 -1 -1 +1 -1 -1 +1 +1 +1 -1 +1 +1 +1 -1 +1 -1 +1 -1 -1 -1 -1 +1 -1 -1 +1 +1 +1 +1 -1 +1 +1 -1 -1 +1 -1 +1 +1 +1 +1 -1 +1 -1 +1 +1 -1 +1 +1 +1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+1 -1 -1 +1 +1 +1 +1 +1 -1 +1 +1 -1 -1 -1 +1 -1 -1 -1 +1 -1 +1 -1 +1 -1 -1 -1 +1 -1 -1 +1 +1 +1 +1 -1 +1 +1 -1 -1 +1 -1 +1 +1 +1 +1 -1 +1 -1 +1 +1 -1];</a:t>
            </a:r>
          </a:p>
          <a:p>
            <a:pPr marL="57150" indent="0">
              <a:buNone/>
            </a:pPr>
            <a:endParaRPr lang="en-US" sz="1050" b="0" dirty="0"/>
          </a:p>
          <a:p>
            <a:pPr marL="57150" indent="0">
              <a:buNone/>
            </a:pPr>
            <a:r>
              <a:rPr lang="en-US" sz="1400" b="0" dirty="0" smtClean="0"/>
              <a:t>Covering 1001 tones [-500:500] for </a:t>
            </a:r>
            <a:r>
              <a:rPr lang="en-US" sz="1400" b="0" dirty="0" err="1" smtClean="0"/>
              <a:t>RU996</a:t>
            </a:r>
            <a:r>
              <a:rPr lang="en-US" sz="1400" b="0" dirty="0" smtClean="0"/>
              <a:t> in any </a:t>
            </a:r>
            <a:r>
              <a:rPr lang="en-US" sz="1400" b="0" dirty="0" err="1" smtClean="0"/>
              <a:t>80MHz</a:t>
            </a:r>
            <a:endParaRPr lang="en-US" sz="1200" b="0" dirty="0"/>
          </a:p>
          <a:p>
            <a:pPr marL="57150" indent="0">
              <a:buNone/>
            </a:pPr>
            <a:endParaRPr lang="en-US" sz="105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58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 err="1"/>
              <a:t>320MHz</a:t>
            </a:r>
            <a:r>
              <a:rPr lang="en-US" sz="2800" dirty="0"/>
              <a:t> </a:t>
            </a:r>
            <a:r>
              <a:rPr lang="en-US" sz="2800" dirty="0" smtClean="0"/>
              <a:t>4x </a:t>
            </a:r>
            <a:r>
              <a:rPr lang="en-US" sz="2800" dirty="0" smtClean="0"/>
              <a:t>EHT-LTF Option </a:t>
            </a:r>
            <a:r>
              <a:rPr lang="en-US" sz="2800" dirty="0" smtClean="0"/>
              <a:t>1 (from </a:t>
            </a:r>
            <a:r>
              <a:rPr lang="en-US" sz="2800" dirty="0" err="1" smtClean="0"/>
              <a:t>r2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51113"/>
            <a:ext cx="8534400" cy="4572000"/>
          </a:xfrm>
        </p:spPr>
        <p:txBody>
          <a:bodyPr/>
          <a:lstStyle/>
          <a:p>
            <a:pPr marL="0" indent="0">
              <a:lnSpc>
                <a:spcPct val="70000"/>
              </a:lnSpc>
              <a:buNone/>
            </a:pPr>
            <a:endParaRPr lang="en-US" sz="1600" b="0" dirty="0" smtClean="0"/>
          </a:p>
          <a:p>
            <a:pPr marL="0" indent="0">
              <a:lnSpc>
                <a:spcPct val="70000"/>
              </a:lnSpc>
              <a:buNone/>
            </a:pPr>
            <a:r>
              <a:rPr lang="en-US" sz="1600" b="0" dirty="0" err="1" smtClean="0"/>
              <a:t>LTF320_4x</a:t>
            </a:r>
            <a:r>
              <a:rPr lang="en-US" sz="1600" b="0" dirty="0" smtClean="0"/>
              <a:t> </a:t>
            </a:r>
            <a:r>
              <a:rPr lang="en-US" sz="1600" b="0" dirty="0"/>
              <a:t>=  [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600" b="0" dirty="0" smtClean="0"/>
              <a:t>[</a:t>
            </a:r>
            <a:r>
              <a:rPr lang="en-US" sz="1600" b="0" dirty="0"/>
              <a:t>C(1)</a:t>
            </a:r>
            <a:r>
              <a:rPr lang="en-US" sz="1600" b="0" dirty="0" smtClean="0"/>
              <a:t>*</a:t>
            </a:r>
            <a:r>
              <a:rPr lang="en-US" sz="1600" b="0" dirty="0"/>
              <a:t>LTF80_4x(1:500), </a:t>
            </a:r>
            <a:r>
              <a:rPr lang="en-US" sz="1600" b="0" dirty="0" smtClean="0"/>
              <a:t>0, C(2)*LTF80_4x(502:1001</a:t>
            </a:r>
            <a:r>
              <a:rPr lang="en-US" sz="1600" b="0" dirty="0"/>
              <a:t>)], 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600" b="0" dirty="0" smtClean="0"/>
              <a:t>[C(3)*</a:t>
            </a:r>
            <a:r>
              <a:rPr lang="en-US" sz="1600" b="0" dirty="0"/>
              <a:t>LTF80_4x(1:500</a:t>
            </a:r>
            <a:r>
              <a:rPr lang="en-US" sz="1600" b="0" dirty="0" smtClean="0"/>
              <a:t>), 0, C(4)*LTF80_4x(502:1001</a:t>
            </a:r>
            <a:r>
              <a:rPr lang="en-US" sz="1600" b="0" dirty="0"/>
              <a:t>)], 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600" b="0" dirty="0" smtClean="0"/>
              <a:t>[C(5)*</a:t>
            </a:r>
            <a:r>
              <a:rPr lang="en-US" sz="1600" b="0" dirty="0"/>
              <a:t>LTF80_4x(1:500</a:t>
            </a:r>
            <a:r>
              <a:rPr lang="en-US" sz="1600" b="0" dirty="0" smtClean="0"/>
              <a:t>), 0, C(6)*LTF80_4x(502:1001</a:t>
            </a:r>
            <a:r>
              <a:rPr lang="en-US" sz="1600" b="0" dirty="0"/>
              <a:t>)], 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600" b="0" dirty="0" smtClean="0"/>
              <a:t>[C(7)*</a:t>
            </a:r>
            <a:r>
              <a:rPr lang="en-US" sz="1600" b="0" dirty="0"/>
              <a:t>LTF80_4x(1:500</a:t>
            </a:r>
            <a:r>
              <a:rPr lang="en-US" sz="1600" b="0" dirty="0" smtClean="0"/>
              <a:t>), 0, C(8)*LTF80_4x(502:1001</a:t>
            </a:r>
            <a:r>
              <a:rPr lang="en-US" sz="1600" b="0" dirty="0"/>
              <a:t>)] ];</a:t>
            </a:r>
          </a:p>
          <a:p>
            <a:pPr marL="0" indent="0">
              <a:lnSpc>
                <a:spcPct val="70000"/>
              </a:lnSpc>
              <a:buNone/>
            </a:pPr>
            <a:endParaRPr lang="en-US" sz="1600" b="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600" b="0" dirty="0" smtClean="0"/>
              <a:t>C </a:t>
            </a:r>
            <a:r>
              <a:rPr lang="en-US" sz="1600" b="0" dirty="0"/>
              <a:t>= [ +1 +1, </a:t>
            </a:r>
            <a:r>
              <a:rPr lang="en-US" sz="1600" b="0" dirty="0" smtClean="0"/>
              <a:t> -</a:t>
            </a:r>
            <a:r>
              <a:rPr lang="en-US" sz="1600" b="0" dirty="0"/>
              <a:t>1 +1</a:t>
            </a:r>
            <a:r>
              <a:rPr lang="en-US" sz="1600" b="0" dirty="0" smtClean="0"/>
              <a:t>,  </a:t>
            </a:r>
            <a:r>
              <a:rPr lang="en-US" sz="1600" b="0" dirty="0"/>
              <a:t>+1 +1, </a:t>
            </a:r>
            <a:r>
              <a:rPr lang="en-US" sz="1600" b="0" dirty="0" smtClean="0"/>
              <a:t> +</a:t>
            </a:r>
            <a:r>
              <a:rPr lang="en-US" sz="1600" b="0" dirty="0"/>
              <a:t>1 -1 ]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56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 err="1"/>
              <a:t>320MHz</a:t>
            </a:r>
            <a:r>
              <a:rPr lang="en-US" sz="2800" dirty="0"/>
              <a:t> </a:t>
            </a:r>
            <a:r>
              <a:rPr lang="en-US" sz="2800" dirty="0" smtClean="0"/>
              <a:t>4x </a:t>
            </a:r>
            <a:r>
              <a:rPr lang="en-US" sz="2800" dirty="0" smtClean="0"/>
              <a:t>EHT-LTF Option 2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51113"/>
            <a:ext cx="8534400" cy="4572000"/>
          </a:xfrm>
        </p:spPr>
        <p:txBody>
          <a:bodyPr/>
          <a:lstStyle/>
          <a:p>
            <a:pPr marL="0" indent="0">
              <a:lnSpc>
                <a:spcPct val="70000"/>
              </a:lnSpc>
              <a:buNone/>
            </a:pPr>
            <a:endParaRPr lang="en-US" sz="1600" b="0" dirty="0" smtClean="0"/>
          </a:p>
          <a:p>
            <a:pPr marL="0" indent="0">
              <a:lnSpc>
                <a:spcPct val="70000"/>
              </a:lnSpc>
              <a:buNone/>
            </a:pPr>
            <a:r>
              <a:rPr lang="en-US" sz="1400" b="0" dirty="0" err="1" smtClean="0"/>
              <a:t>LTF320_4x</a:t>
            </a:r>
            <a:r>
              <a:rPr lang="en-US" sz="1400" b="0" dirty="0" smtClean="0"/>
              <a:t> </a:t>
            </a:r>
            <a:r>
              <a:rPr lang="en-US" sz="1400" b="0" dirty="0"/>
              <a:t>=  [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400" b="0" dirty="0"/>
              <a:t>[C(1)*LTF80_4x(1:245), C(2)*LTF80_4x(246:500), 0, C(3)*LTF80_4x(502:756), C(4)*LTF80_4x(757:1001)],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400" b="0" dirty="0"/>
              <a:t>[C(5)*LTF80_4x(1:245), C(6)*LTF80_4x(246:500), 0, C(7)*LTF80_4x(502:756), C(8)*LTF80_4x(757:1001)],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400" b="0" dirty="0"/>
              <a:t>[C(9)*LTF80_4x(1:245), C(10)*LTF80_4x(246:500), 0, C(11)*LTF80_4x(502:756), C(12)*LTF80_4x(757:1001)],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400" b="0" dirty="0"/>
              <a:t>[C(13)*LTF80_4x(1:245), C(14)*LTF80_4x(246:500), 0, C(15)*LTF80_4x(502:756), C(16)*LTF80_4x(757:1001)] ];</a:t>
            </a:r>
          </a:p>
          <a:p>
            <a:pPr marL="0" indent="0">
              <a:lnSpc>
                <a:spcPct val="70000"/>
              </a:lnSpc>
              <a:buNone/>
            </a:pPr>
            <a:endParaRPr lang="en-US" sz="1400" b="0" dirty="0" smtClean="0"/>
          </a:p>
          <a:p>
            <a:pPr marL="0" indent="0">
              <a:lnSpc>
                <a:spcPct val="70000"/>
              </a:lnSpc>
              <a:buNone/>
            </a:pPr>
            <a:r>
              <a:rPr lang="en-US" sz="1400" b="0" dirty="0"/>
              <a:t>C = [+1 -1 +1 -1,   +1 -1 -1 +1,   +1 +1 -1 -1,   +1 +1 +1 +1];</a:t>
            </a:r>
          </a:p>
          <a:p>
            <a:pPr marL="0" indent="0">
              <a:lnSpc>
                <a:spcPct val="70000"/>
              </a:lnSpc>
              <a:buNone/>
            </a:pPr>
            <a:endParaRPr lang="en-US" sz="12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72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82587"/>
          </a:xfrm>
        </p:spPr>
        <p:txBody>
          <a:bodyPr/>
          <a:lstStyle/>
          <a:p>
            <a:r>
              <a:rPr lang="en-US" sz="2800" dirty="0"/>
              <a:t>Multi-RU </a:t>
            </a:r>
            <a:r>
              <a:rPr lang="en-US" sz="2800" dirty="0" smtClean="0"/>
              <a:t>PAPR for </a:t>
            </a:r>
            <a:r>
              <a:rPr lang="en-US" sz="2800" dirty="0" err="1" smtClean="0"/>
              <a:t>Nss</a:t>
            </a:r>
            <a:r>
              <a:rPr lang="en-US" sz="2800" dirty="0" smtClean="0"/>
              <a:t> = 1 to 8</a:t>
            </a: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41740"/>
              </p:ext>
            </p:extLst>
          </p:nvPr>
        </p:nvGraphicFramePr>
        <p:xfrm>
          <a:off x="426720" y="1143000"/>
          <a:ext cx="2468880" cy="453059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xmlns="" val="76681625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304909304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773931699"/>
                    </a:ext>
                  </a:extLst>
                </a:gridCol>
                <a:gridCol w="640080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RU size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  <a:latin typeface="+mn-lt"/>
                        </a:rPr>
                        <a:t>BPSK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LTF </a:t>
                      </a:r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Opt1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LTF </a:t>
                      </a:r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Opt2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633412274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996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8.84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5.88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23842812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6.25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3105305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5.88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7345301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6.25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854457154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996 + </a:t>
                      </a:r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484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9.17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0436596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8.11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2855348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7.70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9160227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7.83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552215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7.90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3555488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7.95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11122832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7.67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26672444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7.42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6416523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2*996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9.27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6.10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5214603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6.33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67773825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3*996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(puncture 80MHz)</a:t>
                      </a:r>
                    </a:p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9.54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8.57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4593556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7.99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51297858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7.56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5371975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8.07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43444740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3*996 + </a:t>
                      </a:r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484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(puncture 40MHz)</a:t>
                      </a:r>
                    </a:p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9.55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8.18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15431796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8.09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3006548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8.35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272641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8.19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461825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17471607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8233032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8.40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1577385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8.21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44207368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4*996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9.60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6.45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534806847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053564"/>
              </p:ext>
            </p:extLst>
          </p:nvPr>
        </p:nvGraphicFramePr>
        <p:xfrm>
          <a:off x="3200400" y="1143000"/>
          <a:ext cx="2468880" cy="469230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xmlns="" val="29411665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429049701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947044818"/>
                    </a:ext>
                  </a:extLst>
                </a:gridCol>
                <a:gridCol w="640080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RU size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BPSK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</a:rPr>
                        <a:t>LTF</a:t>
                      </a:r>
                      <a:r>
                        <a:rPr lang="en-US" sz="1000" b="1" u="none" strike="noStrike" baseline="0" dirty="0" smtClean="0">
                          <a:effectLst/>
                        </a:rPr>
                        <a:t> Opt1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</a:rPr>
                        <a:t>LTF</a:t>
                      </a:r>
                      <a:r>
                        <a:rPr lang="en-US" sz="1000" b="1" u="none" strike="noStrike" baseline="0" dirty="0" smtClean="0">
                          <a:effectLst/>
                        </a:rPr>
                        <a:t> Opt2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1512655585"/>
                  </a:ext>
                </a:extLst>
              </a:tr>
              <a:tr h="0">
                <a:tc rowSpan="24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2*996 + </a:t>
                      </a:r>
                      <a:r>
                        <a:rPr lang="en-US" sz="1000" b="1" u="none" strike="noStrike" dirty="0" smtClean="0">
                          <a:effectLst/>
                        </a:rPr>
                        <a:t>484</a:t>
                      </a:r>
                    </a:p>
                  </a:txBody>
                  <a:tcPr marL="6002" marR="6002" marT="6002" marB="0" anchor="ctr"/>
                </a:tc>
                <a:tc rowSpan="24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9.50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7.42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3637437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7.37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2669024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8.41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83981399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8.58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8.78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86980129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7.46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76754395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7.33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29497929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8.22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8.46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9697491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8.46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42989073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8.22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4196141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8.46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3126823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9.54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769151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9.48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0729721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8.62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1901589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8.96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91613706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7.56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10348742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7.56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6690669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7.98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75761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8.08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7325145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8.18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59101993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8.35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98455995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9.40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316438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9.63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42618864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8.18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0708275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8.35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57550970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2*996 </a:t>
                      </a:r>
                      <a:r>
                        <a:rPr lang="en-US" sz="1000" b="1" u="none" strike="noStrike" dirty="0" smtClean="0">
                          <a:effectLst/>
                        </a:rPr>
                        <a:t>discrete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9.28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8.60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0465893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8.89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4517699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6.45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673780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6.45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98689293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585880"/>
              </p:ext>
            </p:extLst>
          </p:nvPr>
        </p:nvGraphicFramePr>
        <p:xfrm>
          <a:off x="5989320" y="1143000"/>
          <a:ext cx="2468880" cy="275272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xmlns="" val="170545697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77673542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472473879"/>
                    </a:ext>
                  </a:extLst>
                </a:gridCol>
                <a:gridCol w="640080"/>
              </a:tblGrid>
              <a:tr h="914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 size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BPSK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LTF</a:t>
                      </a:r>
                      <a:r>
                        <a:rPr lang="en-US" sz="1000" b="1" u="none" strike="noStrike" baseline="0" dirty="0" smtClean="0">
                          <a:effectLst/>
                          <a:latin typeface="+mn-lt"/>
                        </a:rPr>
                        <a:t> Opt1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LTF</a:t>
                      </a:r>
                      <a:r>
                        <a:rPr lang="en-US" sz="1000" b="1" u="none" strike="noStrike" baseline="0" dirty="0" smtClean="0">
                          <a:effectLst/>
                          <a:latin typeface="+mn-lt"/>
                        </a:rPr>
                        <a:t> Opt2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701377647"/>
                  </a:ext>
                </a:extLst>
              </a:tr>
              <a:tr h="91440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3*996+484+242</a:t>
                      </a:r>
                    </a:p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(puncture 20MHz)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09031746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7.68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693078186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7.40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24980110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7.30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8.46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966914514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7.93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629224459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7.73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000230800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7.28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104076461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420065721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7.41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74929098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7.39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94415852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7.75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87302348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78381165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7.28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827399329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774464463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7.47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26180019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7.79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79218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20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sz="2800" dirty="0"/>
              <a:t>Worst case PAPR for </a:t>
            </a:r>
            <a:r>
              <a:rPr lang="en-US" sz="2800" dirty="0" err="1"/>
              <a:t>Nss</a:t>
            </a:r>
            <a:r>
              <a:rPr lang="en-US" sz="2800" dirty="0"/>
              <a:t> = 1 to 8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425597"/>
              </p:ext>
            </p:extLst>
          </p:nvPr>
        </p:nvGraphicFramePr>
        <p:xfrm>
          <a:off x="228600" y="1295400"/>
          <a:ext cx="8686800" cy="4325760"/>
        </p:xfrm>
        <a:graphic>
          <a:graphicData uri="http://schemas.openxmlformats.org/drawingml/2006/table">
            <a:tbl>
              <a:tblPr firstRow="1" firstCol="1" bandRow="1"/>
              <a:tblGrid>
                <a:gridCol w="1554480">
                  <a:extLst>
                    <a:ext uri="{9D8B030D-6E8A-4147-A177-3AD203B41FA5}">
                      <a16:colId xmlns:a16="http://schemas.microsoft.com/office/drawing/2014/main" xmlns="" val="1838284579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187327792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35295565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4741495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116449269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324034807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30493578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1910035669"/>
                    </a:ext>
                  </a:extLst>
                </a:gridCol>
                <a:gridCol w="914400"/>
              </a:tblGrid>
              <a:tr h="4607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Sequence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BPSK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Median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Legacy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HE-LTF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Legacy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HE-LTF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[1] LGE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C1 Opt1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EHT-LTF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[1] LGE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C2 Opt1</a:t>
                      </a:r>
                      <a:b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EHT-LTF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[2] Huawei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EHT-LTF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BRCM Opt1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EHT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-LTF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BRCM Opt2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EHT-LTF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3241138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Tone Plan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11be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21798462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4.25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7.29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7.29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7.29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7.29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3.78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3.78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4890953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RU52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7.29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4.97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8.48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8.48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8.48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8.48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5.12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5.12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9324218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RU106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5.53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6.69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6.69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7.54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6.69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5.27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5.27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7323313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RU242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5.60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7.07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7.07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7.83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7.07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5.27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5.27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1887675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8.84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6.00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7.38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7.38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7.46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7.38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5.98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6.19</a:t>
                      </a:r>
                      <a:endParaRPr lang="en-US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31596327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RU996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6.29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6.74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7.41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8.17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7.41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6.25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6.18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2962486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4*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10.12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8.95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7.39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6.45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6244021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3*RU996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9.41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8.71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9.50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8.10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5236765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3*RU996 +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10.02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9.33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9.47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8.40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5290437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2*RU996 + RU484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10.12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10.87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9.31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7677239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2*RU996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7.25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8.05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9.55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6.33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6.65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67992061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RU996 + RU484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9.17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9.31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9.35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9.22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8.11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8.85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1601082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RU484 + RU242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8.83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8.46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8.67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8.52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8.04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8.04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RU106 + RU26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6.50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6.50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6.50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6.09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6.09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RU52 + RU26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7.10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6.90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6.90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6.90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6.49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6.49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64770" y="5742007"/>
            <a:ext cx="18889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Lowest PAPR are in BOLD</a:t>
            </a:r>
          </a:p>
          <a:p>
            <a:r>
              <a:rPr lang="en-US" dirty="0" smtClean="0"/>
              <a:t>Highest PAPR are in 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720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Observations and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GB" altLang="zh-CN" sz="1800" b="0" dirty="0" smtClean="0"/>
              <a:t>Proposed two variants of a base sequence with lowest </a:t>
            </a:r>
            <a:r>
              <a:rPr lang="en-GB" altLang="zh-CN" sz="1800" b="0" dirty="0" err="1" smtClean="0"/>
              <a:t>PAPR</a:t>
            </a:r>
            <a:endParaRPr lang="en-GB" altLang="zh-CN" sz="1800" b="0" dirty="0" smtClean="0"/>
          </a:p>
          <a:p>
            <a:endParaRPr lang="en-GB" altLang="zh-CN" sz="1800" b="0" dirty="0" smtClean="0"/>
          </a:p>
          <a:p>
            <a:r>
              <a:rPr lang="en-GB" altLang="zh-CN" sz="1800" b="0" dirty="0" smtClean="0"/>
              <a:t>Much</a:t>
            </a:r>
            <a:r>
              <a:rPr lang="en-GB" altLang="zh-CN" sz="1800" b="0" dirty="0" smtClean="0"/>
              <a:t> lower </a:t>
            </a:r>
            <a:r>
              <a:rPr lang="en-GB" altLang="zh-CN" sz="1800" b="0" dirty="0" err="1" smtClean="0"/>
              <a:t>PAPR</a:t>
            </a:r>
            <a:r>
              <a:rPr lang="en-GB" altLang="zh-CN" sz="1800" b="0" dirty="0" smtClean="0"/>
              <a:t> for RU&lt;=996 and RU=</a:t>
            </a:r>
            <a:r>
              <a:rPr lang="en-GB" altLang="zh-CN" sz="1800" b="0" dirty="0" err="1" smtClean="0"/>
              <a:t>2x996</a:t>
            </a:r>
            <a:r>
              <a:rPr lang="en-GB" altLang="zh-CN" sz="1800" b="0" dirty="0"/>
              <a:t> </a:t>
            </a:r>
            <a:r>
              <a:rPr lang="en-GB" altLang="zh-CN" sz="1800" b="0" dirty="0" smtClean="0"/>
              <a:t>compared to [1][2] - </a:t>
            </a:r>
            <a:r>
              <a:rPr lang="en-GB" altLang="zh-CN" sz="1800" b="0" dirty="0" smtClean="0"/>
              <a:t>especially small RU values are competitive with </a:t>
            </a:r>
            <a:r>
              <a:rPr lang="en-GB" altLang="zh-CN" sz="1800" b="0" dirty="0" err="1" smtClean="0"/>
              <a:t>11ax</a:t>
            </a:r>
            <a:endParaRPr lang="en-GB" altLang="zh-CN" sz="1800" b="0" dirty="0" smtClean="0"/>
          </a:p>
          <a:p>
            <a:endParaRPr lang="en-GB" altLang="zh-CN" sz="1800" b="0" dirty="0"/>
          </a:p>
          <a:p>
            <a:r>
              <a:rPr lang="en-GB" altLang="zh-CN" sz="1800" b="0" dirty="0" smtClean="0"/>
              <a:t>Very low </a:t>
            </a:r>
            <a:r>
              <a:rPr lang="en-GB" altLang="zh-CN" sz="1800" b="0" dirty="0" err="1" smtClean="0"/>
              <a:t>PAPR</a:t>
            </a:r>
            <a:r>
              <a:rPr lang="en-GB" altLang="zh-CN" sz="1800" b="0" dirty="0" smtClean="0"/>
              <a:t> for </a:t>
            </a:r>
            <a:r>
              <a:rPr lang="en-GB" altLang="zh-CN" sz="1800" b="0" dirty="0" err="1" smtClean="0"/>
              <a:t>320MHz</a:t>
            </a:r>
            <a:r>
              <a:rPr lang="en-GB" altLang="zh-CN" sz="1800" b="0" dirty="0" smtClean="0"/>
              <a:t> </a:t>
            </a:r>
            <a:r>
              <a:rPr lang="en-GB" altLang="zh-CN" sz="1800" b="0" dirty="0" smtClean="0"/>
              <a:t>in option 1 (</a:t>
            </a:r>
            <a:r>
              <a:rPr lang="en-GB" altLang="zh-CN" sz="1800" b="0" dirty="0" err="1" smtClean="0"/>
              <a:t>1.5dB</a:t>
            </a:r>
            <a:r>
              <a:rPr lang="en-GB" altLang="zh-CN" sz="1800" b="0" dirty="0" smtClean="0"/>
              <a:t> advantage over optio</a:t>
            </a:r>
            <a:r>
              <a:rPr lang="en-GB" altLang="zh-CN" sz="1800" b="0" dirty="0" smtClean="0"/>
              <a:t>n 2) </a:t>
            </a:r>
            <a:r>
              <a:rPr lang="en-GB" altLang="zh-CN" sz="1800" b="0" dirty="0" smtClean="0"/>
              <a:t>which </a:t>
            </a:r>
            <a:r>
              <a:rPr lang="en-GB" altLang="zh-CN" sz="1800" b="0" dirty="0" smtClean="0"/>
              <a:t>is a key transmission BW for </a:t>
            </a:r>
            <a:r>
              <a:rPr lang="en-GB" altLang="zh-CN" sz="1800" b="0" dirty="0" err="1" smtClean="0"/>
              <a:t>11be</a:t>
            </a:r>
            <a:endParaRPr lang="en-GB" altLang="zh-CN" sz="1800" b="0" dirty="0" smtClean="0"/>
          </a:p>
          <a:p>
            <a:endParaRPr lang="en-GB" altLang="zh-CN" sz="1800" b="0" dirty="0"/>
          </a:p>
          <a:p>
            <a:r>
              <a:rPr lang="en-US" altLang="zh-CN" sz="1800" b="0" dirty="0" smtClean="0"/>
              <a:t>Lowest maximum </a:t>
            </a:r>
            <a:r>
              <a:rPr lang="en-US" altLang="zh-CN" sz="1800" b="0" dirty="0" err="1" smtClean="0"/>
              <a:t>PAPR</a:t>
            </a:r>
            <a:r>
              <a:rPr lang="en-US" altLang="zh-CN" sz="1800" b="0" dirty="0" smtClean="0"/>
              <a:t> overall with</a:t>
            </a:r>
            <a:r>
              <a:rPr lang="en-US" altLang="zh-CN" sz="1800" b="0" dirty="0" smtClean="0"/>
              <a:t> option 2</a:t>
            </a:r>
          </a:p>
          <a:p>
            <a:endParaRPr lang="en-US" altLang="zh-CN" sz="1800" b="0" dirty="0"/>
          </a:p>
          <a:p>
            <a:r>
              <a:rPr lang="en-US" altLang="zh-CN" sz="1800" b="0" dirty="0"/>
              <a:t>Lower </a:t>
            </a:r>
            <a:r>
              <a:rPr lang="en-US" altLang="zh-CN" sz="1800" b="0" dirty="0" err="1"/>
              <a:t>PAPR</a:t>
            </a:r>
            <a:r>
              <a:rPr lang="en-US" altLang="zh-CN" sz="1800" b="0" dirty="0"/>
              <a:t> for other punctured cases </a:t>
            </a:r>
            <a:r>
              <a:rPr lang="en-US" altLang="zh-CN" sz="1800" b="0" dirty="0" smtClean="0"/>
              <a:t>compared with [1][2]</a:t>
            </a:r>
            <a:endParaRPr lang="en-US" altLang="zh-CN" sz="1800" b="0" dirty="0"/>
          </a:p>
          <a:p>
            <a:pPr marL="0" indent="0">
              <a:buNone/>
            </a:pPr>
            <a:endParaRPr lang="en-GB" altLang="zh-CN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84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“</a:t>
            </a:r>
            <a:r>
              <a:rPr lang="en-US" altLang="ko-KR" sz="2000" b="0" dirty="0"/>
              <a:t>4x EHT-LTF sequence</a:t>
            </a:r>
            <a:r>
              <a:rPr lang="en-US" altLang="ko-KR" sz="2000" b="0" dirty="0" smtClean="0"/>
              <a:t>”, </a:t>
            </a:r>
            <a:r>
              <a:rPr lang="en-US" sz="2000" b="0" dirty="0"/>
              <a:t>IEEE </a:t>
            </a:r>
            <a:r>
              <a:rPr lang="en-US" sz="2000" b="0" dirty="0" smtClean="0"/>
              <a:t>802.11-20/1066r0</a:t>
            </a:r>
            <a:br>
              <a:rPr lang="en-US" sz="2000" b="0" dirty="0" smtClean="0"/>
            </a:b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“</a:t>
            </a:r>
            <a:r>
              <a:rPr lang="en-GB" sz="2000" b="0" dirty="0"/>
              <a:t>EHT-LTFs Sequences Design</a:t>
            </a:r>
            <a:r>
              <a:rPr lang="en-GB" sz="2000" b="0" dirty="0" smtClean="0"/>
              <a:t>”, </a:t>
            </a:r>
            <a:r>
              <a:rPr lang="en-US" sz="2000" b="0" dirty="0"/>
              <a:t>IEEE </a:t>
            </a:r>
            <a:r>
              <a:rPr lang="en-US" sz="2000" b="0" dirty="0" smtClean="0"/>
              <a:t>802.11-20/0926r0</a:t>
            </a:r>
            <a:br>
              <a:rPr lang="en-US" sz="2000" b="0" dirty="0" smtClean="0"/>
            </a:br>
            <a:r>
              <a:rPr lang="en-US" sz="2000" b="0" dirty="0"/>
              <a:t>Slide 16, Option </a:t>
            </a:r>
            <a:r>
              <a:rPr lang="en-US" sz="2000" b="0" dirty="0" smtClean="0"/>
              <a:t>2</a:t>
            </a:r>
            <a:endParaRPr lang="en-US" sz="2000" b="0" dirty="0"/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07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311327</TotalTime>
  <Words>2996</Words>
  <Application>Microsoft Office PowerPoint</Application>
  <PresentationFormat>On-screen Show (4:3)</PresentationFormat>
  <Paragraphs>481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802-11-Submission</vt:lpstr>
      <vt:lpstr>4x 320MHz EHT-LTF Design</vt:lpstr>
      <vt:lpstr>Introduction</vt:lpstr>
      <vt:lpstr>80 MHz 4x base sequence</vt:lpstr>
      <vt:lpstr>320MHz 4x EHT-LTF Option 1 (from r2)</vt:lpstr>
      <vt:lpstr>320MHz 4x EHT-LTF Option 2</vt:lpstr>
      <vt:lpstr>Multi-RU PAPR for Nss = 1 to 8</vt:lpstr>
      <vt:lpstr>Worst case PAPR for Nss = 1 to 8</vt:lpstr>
      <vt:lpstr>Observations and Conclusion</vt:lpstr>
      <vt:lpstr>References</vt:lpstr>
      <vt:lpstr>SP #1</vt:lpstr>
    </vt:vector>
  </TitlesOfParts>
  <Company>Broadcom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Straw polls for R1/R2 classification of “Joint” topics in 11be SFD</dc:title>
  <dc:creator>Ron Porat</dc:creator>
  <cp:lastModifiedBy>Ron Porat</cp:lastModifiedBy>
  <cp:revision>1914</cp:revision>
  <cp:lastPrinted>1998-02-10T13:28:06Z</cp:lastPrinted>
  <dcterms:created xsi:type="dcterms:W3CDTF">2007-05-21T21:00:37Z</dcterms:created>
  <dcterms:modified xsi:type="dcterms:W3CDTF">2020-08-19T01:10:46Z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