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47" r:id="rId3"/>
    <p:sldId id="453" r:id="rId4"/>
    <p:sldId id="450" r:id="rId5"/>
    <p:sldId id="451" r:id="rId6"/>
    <p:sldId id="452" r:id="rId7"/>
    <p:sldId id="439" r:id="rId8"/>
    <p:sldId id="423" r:id="rId9"/>
    <p:sldId id="445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6327" autoAdjust="0"/>
  </p:normalViewPr>
  <p:slideViewPr>
    <p:cSldViewPr>
      <p:cViewPr>
        <p:scale>
          <a:sx n="80" d="100"/>
          <a:sy n="80" d="100"/>
        </p:scale>
        <p:origin x="-94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802.11-20/1216r1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n.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 smtClean="0"/>
              <a:t>4x </a:t>
            </a:r>
            <a:r>
              <a:rPr lang="en-US" altLang="ko-KR" dirty="0" err="1" smtClean="0"/>
              <a:t>320MHz</a:t>
            </a:r>
            <a:r>
              <a:rPr lang="en-US" altLang="ko-KR" dirty="0" smtClean="0"/>
              <a:t> </a:t>
            </a:r>
            <a:r>
              <a:rPr lang="en-US" altLang="ko-KR" dirty="0" err="1"/>
              <a:t>EHT</a:t>
            </a:r>
            <a:r>
              <a:rPr lang="en-US" altLang="ko-KR" dirty="0"/>
              <a:t>-LTF </a:t>
            </a:r>
            <a:r>
              <a:rPr lang="en-US" altLang="ko-KR" dirty="0" smtClean="0"/>
              <a:t>Design</a:t>
            </a:r>
            <a:endParaRPr lang="en-GB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2020-08-13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030693"/>
              </p:ext>
            </p:extLst>
          </p:nvPr>
        </p:nvGraphicFramePr>
        <p:xfrm>
          <a:off x="685800" y="2824688"/>
          <a:ext cx="7772401" cy="151739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Leo Montreuil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leo.montreuil@broadcom.com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Ron 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/>
                        </a:rPr>
                        <a:t>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572000"/>
          </a:xfrm>
        </p:spPr>
        <p:txBody>
          <a:bodyPr/>
          <a:lstStyle/>
          <a:p>
            <a:endParaRPr lang="en-GB" altLang="zh-CN" sz="1800" b="0" dirty="0" smtClean="0"/>
          </a:p>
          <a:p>
            <a:r>
              <a:rPr lang="en-GB" altLang="zh-CN" sz="1800" b="0" dirty="0" smtClean="0"/>
              <a:t>Designing a good sequence with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for all puncturing cases of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proves to be a challenge.</a:t>
            </a:r>
          </a:p>
          <a:p>
            <a:endParaRPr lang="en-GB" altLang="zh-CN" sz="1800" b="0" dirty="0" smtClean="0"/>
          </a:p>
          <a:p>
            <a:r>
              <a:rPr lang="en-GB" altLang="zh-CN" sz="1800" b="0" dirty="0"/>
              <a:t>[1] and [2] propose a 4x </a:t>
            </a:r>
            <a:r>
              <a:rPr lang="en-GB" altLang="zh-CN" sz="1800" b="0" dirty="0" err="1"/>
              <a:t>320MHz</a:t>
            </a:r>
            <a:r>
              <a:rPr lang="en-GB" altLang="zh-CN" sz="1800" b="0" dirty="0"/>
              <a:t> LTF </a:t>
            </a:r>
            <a:r>
              <a:rPr lang="en-GB" altLang="zh-CN" sz="1800" b="0" dirty="0" smtClean="0"/>
              <a:t>design.</a:t>
            </a:r>
          </a:p>
          <a:p>
            <a:endParaRPr lang="en-GB" altLang="zh-CN" sz="1800" b="0" dirty="0"/>
          </a:p>
          <a:p>
            <a:r>
              <a:rPr lang="en-GB" altLang="zh-CN" sz="1800" b="0" dirty="0" smtClean="0"/>
              <a:t>In here we propose a new sequence that fulfils our preference for a modular design while having the lowest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possible.</a:t>
            </a:r>
          </a:p>
          <a:p>
            <a:endParaRPr lang="en-GB" altLang="zh-CN" sz="1800" b="0" dirty="0"/>
          </a:p>
          <a:p>
            <a:r>
              <a:rPr lang="en-GB" altLang="zh-CN" sz="1800" b="0" dirty="0"/>
              <a:t>The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</a:t>
            </a:r>
            <a:r>
              <a:rPr lang="en-GB" altLang="zh-CN" sz="1800" b="0" dirty="0" err="1"/>
              <a:t>EHT</a:t>
            </a:r>
            <a:r>
              <a:rPr lang="en-GB" altLang="zh-CN" sz="1800" b="0" dirty="0"/>
              <a:t>-LTF </a:t>
            </a:r>
            <a:r>
              <a:rPr lang="en-GB" altLang="zh-CN" sz="1800" b="0" dirty="0" smtClean="0"/>
              <a:t>sequence is </a:t>
            </a:r>
            <a:r>
              <a:rPr lang="en-GB" altLang="zh-CN" sz="1800" b="0" dirty="0"/>
              <a:t>constructed using a</a:t>
            </a:r>
            <a:r>
              <a:rPr lang="en-GB" altLang="zh-CN" sz="1800" b="0" dirty="0" smtClean="0"/>
              <a:t> </a:t>
            </a:r>
            <a:r>
              <a:rPr lang="en-GB" altLang="zh-CN" sz="1800" b="0" dirty="0"/>
              <a:t>996 tones base sequence and 8 coefficient </a:t>
            </a:r>
            <a:r>
              <a:rPr lang="en-GB" altLang="zh-CN" sz="1800" b="0" dirty="0" smtClean="0"/>
              <a:t>values</a:t>
            </a:r>
          </a:p>
          <a:p>
            <a:endParaRPr lang="en-GB" altLang="zh-CN" sz="1800" b="0" dirty="0"/>
          </a:p>
          <a:p>
            <a:r>
              <a:rPr lang="en-GB" altLang="zh-CN" sz="1800" b="0" dirty="0" smtClean="0"/>
              <a:t>In </a:t>
            </a:r>
            <a:r>
              <a:rPr lang="en-GB" altLang="zh-CN" sz="1800" b="0" dirty="0" err="1" smtClean="0"/>
              <a:t>r1</a:t>
            </a:r>
            <a:r>
              <a:rPr lang="en-GB" altLang="zh-CN" sz="1800" b="0" dirty="0" smtClean="0"/>
              <a:t> – revised sequence for slightly lower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in some cases</a:t>
            </a:r>
            <a:endParaRPr lang="en-GB" altLang="zh-CN" sz="18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2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80 MHz 4X base </a:t>
            </a:r>
            <a:r>
              <a:rPr lang="en-US" sz="2800" dirty="0" smtClean="0"/>
              <a:t>sequence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51112"/>
            <a:ext cx="8686800" cy="4949687"/>
          </a:xfrm>
        </p:spPr>
        <p:txBody>
          <a:bodyPr/>
          <a:lstStyle/>
          <a:p>
            <a:pPr marL="57150" indent="0">
              <a:buNone/>
            </a:pPr>
            <a:r>
              <a:rPr lang="en-US" sz="1050" b="0" dirty="0"/>
              <a:t>LTF80_4x = [ ...</a:t>
            </a:r>
          </a:p>
          <a:p>
            <a:pPr marL="57150" indent="0">
              <a:buNone/>
            </a:pPr>
            <a:r>
              <a:rPr lang="en-US" sz="1050" b="0" dirty="0"/>
              <a:t> +1 -1 -1 +1 -1 +1 -1 -1 -1 -1 +1 -1 +1 +1 -1 -1 +1 -1 -1 -1 -1 +1 +1 -1 +1 +1 +1 -1 +1 -1 +1 -1 +1 +1 +1 -1 +1 +1 +1 -1 -1 +1 -1 -1 -1 -1 -1 +1 +1 -1 ...</a:t>
            </a:r>
          </a:p>
          <a:p>
            <a:pPr marL="57150" indent="0">
              <a:buNone/>
            </a:pPr>
            <a:r>
              <a:rPr lang="en-US" sz="1050" b="0" dirty="0"/>
              <a:t> -1 -1 -1 -1 -1 -1 -1 +1 -1 +1 -1 -1 -1 -1 +1 -1 +1 +1 -1 -1 +1 -1 -1 -1 -1 +1 +1 -1 +1 +1 +1 +1 -1 +1 -1 +1 -1 -1 -1 +1 -1 -1 -1 +1 +1 -1 +1 +1 +1 +1 ...</a:t>
            </a:r>
          </a:p>
          <a:p>
            <a:pPr marL="57150" indent="0">
              <a:buNone/>
            </a:pPr>
            <a:r>
              <a:rPr lang="en-US" sz="1050" b="0" dirty="0"/>
              <a:t> +1 -1 -1 +1 +1 +1 +1 -1 -1 +1 -1 +1 -1 -1 -1 -1 -1 -1 +1 +1 -1 -1 -1 +1 +1 -1 +1 +1 -1 +1 +1 -1 -1 -1 -1 +1 +1 -1 +1 -1 +1 +1 +1 +1 -1 +1 -1 -1 +1 +1 ...</a:t>
            </a:r>
          </a:p>
          <a:p>
            <a:pPr marL="57150" indent="0">
              <a:buNone/>
            </a:pPr>
            <a:r>
              <a:rPr lang="en-US" sz="1050" b="0" dirty="0"/>
              <a:t> -1 +1 +1 +1 +1 -1 -1 +1 -1 -1 -1 +1 -1 +1 -1 +1 -1 -1 -1 +1 -1 -1 -1 +1 +1 -1 +1 +1 +1 +1 +1 -1 -1 +1 +1 +1 +1 -1 -1 -1 -1 +1 -1 +1 -1 -1 -1 -1 +1 -1 ...</a:t>
            </a:r>
          </a:p>
          <a:p>
            <a:pPr marL="57150" indent="0">
              <a:buNone/>
            </a:pPr>
            <a:r>
              <a:rPr lang="en-US" sz="1050" b="0" dirty="0"/>
              <a:t> +1 +1 -1 -1 +1 -1 -1 -1 -1 +1 +1 -1 +1 +1 +1 +1 -1 +1 -1 +1 -1 -1 -1 +1 -1 -1 -1 +1 +1 -1 +1 +1 +1 +1 +1 -1 -1 +1 +1 +1 +1 +1 -1 +1 +1 -1 -1 +1 -1 -1 ...</a:t>
            </a:r>
          </a:p>
          <a:p>
            <a:pPr marL="57150" indent="0">
              <a:buNone/>
            </a:pPr>
            <a:r>
              <a:rPr lang="en-US" sz="1050" b="0" dirty="0"/>
              <a:t> -1 -1 +1 +1 -1 -1 -1 -1 -1 +1 -1 -1 +1 +1 +1 -1 +1 +1 +1 -1 +1 -1 +1 -1 -1 -1 -1 +1 -1 -1 +1 +1 +1 +1 -1 +1 +1 -1 -1 +1 -1 +1 +1 +1 +1 -1 +1 -1 +1 +1 ...</a:t>
            </a:r>
          </a:p>
          <a:p>
            <a:pPr marL="57150" indent="0">
              <a:buNone/>
            </a:pPr>
            <a:r>
              <a:rPr lang="en-US" sz="1050" b="0" dirty="0"/>
              <a:t> +1 +1 -1 -1 -1 -1 +1 +1 -1 -1 -1 -1 -1 +1 -1 -1 +1 +1 +1 -1 +1 +1 +1 -1 +1 -1 +1 -1 +1 +1 +1 -1 +1 +1 -1 -1 -1 -1 +1 -1 -1 +1 +1 -1 +1 -1 -1 -1 -1 +1 ...</a:t>
            </a:r>
          </a:p>
          <a:p>
            <a:pPr marL="57150" indent="0">
              <a:buNone/>
            </a:pPr>
            <a:r>
              <a:rPr lang="en-US" sz="1050" b="0" dirty="0"/>
              <a:t> -1 +1 -1 -1 -1 -1 +1 -1 -1 +1 -1 -1 +1 +1 +1 +1 +1 +1 +1 -1 +1 -1 +1 +1 +1 -1 -1 +1 +1 +1 -1 -1 +1 +1 +1 +1 -1 -1 +1 +1 +1 +1 +1 -1 +1 +1 -1 -1 -1 +1 ...</a:t>
            </a:r>
          </a:p>
          <a:p>
            <a:pPr marL="57150" indent="0">
              <a:buNone/>
            </a:pPr>
            <a:r>
              <a:rPr lang="en-US" sz="1050" b="0" dirty="0"/>
              <a:t> -1 -1 -1 +1 -1 +1 -1 +1 +1 +1 +1 -1 +1 +1 -1 -1 -1 -1 +1 -1 -1 +1 +1 -1 +1 -1 -1 -1 -1 +1 -1 +1 -1 -1 +1 +1 -1 -1 -1 -1 +1 +1 -1 -1 -1 -1 -1 +1 -1 -1 ...</a:t>
            </a:r>
          </a:p>
          <a:p>
            <a:pPr marL="57150" indent="0">
              <a:buNone/>
            </a:pPr>
            <a:r>
              <a:rPr lang="en-US" sz="1050" b="0" dirty="0"/>
              <a:t> +1 +1 +1 -1 +1 +1 +1 -1 +1 -1 +1 -1 +1 +1 +1 -1 +1 +1 -1 -1 -1 -1 +1 -1 -1 +1 +1 -1 +1 -1 -1 -1 -1 +1 -1 +1 -1 -1 +1 +1 +1 -1 +1 +1 +1 +1 +1 -1  0  0 ...</a:t>
            </a:r>
          </a:p>
          <a:p>
            <a:pPr marL="57150" indent="0">
              <a:buNone/>
            </a:pPr>
            <a:r>
              <a:rPr lang="en-US" sz="1050" b="0" dirty="0"/>
              <a:t>  0 ...</a:t>
            </a:r>
          </a:p>
          <a:p>
            <a:pPr marL="57150" indent="0">
              <a:buNone/>
            </a:pPr>
            <a:r>
              <a:rPr lang="en-US" sz="1050" b="0" dirty="0"/>
              <a:t>  0  0 +1 -1 +1 +1 -1 +1 -1 +1 +1 +1 -1 -1 +1 -1 +1 -1 -1 -1 -1 +1 -1 +1 +1 -1 -1 +1 -1 -1 -1 -1 +1 +1 -1 +1 +1 +1 -1 +1 -1 +1 -1 +1 +1 +1 -1 +1 +1 +1 ...</a:t>
            </a:r>
          </a:p>
          <a:p>
            <a:pPr marL="57150" indent="0">
              <a:buNone/>
            </a:pPr>
            <a:r>
              <a:rPr lang="en-US" sz="1050" b="0" dirty="0"/>
              <a:t>  -1 -1 +1 -1 -1 -1 -1 -1 +1 +1 -1 -1 -1 -1 -1 -1 -1 -1 +1 -1 +1 -1 -1 -1 -1 +1 -1 +1 +1 -1 -1 +1 -1 -1 -1 -1 +1 +1 -1 +1 +1 +1 +1 -1 +1 -1 +1 -1 -1 -1 ...</a:t>
            </a:r>
          </a:p>
          <a:p>
            <a:pPr marL="57150" indent="0">
              <a:buNone/>
            </a:pPr>
            <a:r>
              <a:rPr lang="en-US" sz="1050" b="0" dirty="0"/>
              <a:t>  +1 -1 -1 -1 +1 +1 -1 +1 +1 +1 +1 +1 -1 -1 +1 +1 +1 +1 -1 -1 +1 -1 +1 -1 -1 -1 -1 -1 -1 +1 +1 -1 -1 -1 +1 +1 -1 +1 +1 -1 +1 +1 -1 -1 -1 -1 +1 +1 -1 +1 ...</a:t>
            </a:r>
          </a:p>
          <a:p>
            <a:pPr marL="57150" indent="0">
              <a:buNone/>
            </a:pPr>
            <a:r>
              <a:rPr lang="en-US" sz="1050" b="0" dirty="0"/>
              <a:t>  -1 +1 +1 +1 +1 -1 +1 -1 -1 +1 +1 -1 +1 +1 +1 +1 -1 -1 +1 -1 -1 -1 +1 -1 +1 -1 +1 -1 -1 -1 +1 -1 -1 -1 +1 +1 -1 +1 +1 +1 +1 +1 -1 -1 +1 +1 +1 +1 -1 -1 ...</a:t>
            </a:r>
          </a:p>
          <a:p>
            <a:pPr marL="57150" indent="0">
              <a:buNone/>
            </a:pPr>
            <a:r>
              <a:rPr lang="en-US" sz="1050" b="0" dirty="0"/>
              <a:t>  -1 -1 +1 -1 +1 -1 -1 -1 -1 +1 -1 +1 +1 -1 -1 +1 -1 -1 -1 -1 +1 +1 -1 +1 +1 +1 +1 -1 +1 -1 +1 -1 -1 -1 +1 -1 -1 -1 +1 +1 -1 +1 +1 +1 +1 +1 -1 -1 +1 +1 ...</a:t>
            </a:r>
          </a:p>
          <a:p>
            <a:pPr marL="57150" indent="0">
              <a:buNone/>
            </a:pPr>
            <a:r>
              <a:rPr lang="en-US" sz="1050" b="0" dirty="0"/>
              <a:t>  +1 +1 +1 +1 +1 -1 -1 -1 -1 +1 +1 +1 +1 -1 -1 +1 +1 +1 +1 +1 -1 +1 +1 -1 -1 -1 +1 -1 -1 -1 +1 -1 +1 -1 +1 +1 +1 +1 -1 +1 +1 -1 -1 -1 -1 +1 -1 -1 +1 +1 ...</a:t>
            </a:r>
          </a:p>
          <a:p>
            <a:pPr marL="57150" indent="0">
              <a:buNone/>
            </a:pPr>
            <a:r>
              <a:rPr lang="en-US" sz="1050" b="0" dirty="0"/>
              <a:t>  -1 +1 -1 -1 -1 -1 +1 -1 +1 -1 -1 -1 -1 +1 +1 +1 +1 -1 -1 +1 +1 +1 +1 +1 -1 +1 +1 -1 -1 -1 +1 -1 -1 -1 +1 -1 +1 -1 +1 -1 -1 -1 +1 -1 -1 +1 +1 +1 +1 -1 ...</a:t>
            </a:r>
          </a:p>
          <a:p>
            <a:pPr marL="57150" indent="0">
              <a:buNone/>
            </a:pPr>
            <a:r>
              <a:rPr lang="en-US" sz="1050" b="0" dirty="0"/>
              <a:t>  +1 +1 -1 -1 +1 -1 +1 +1 +1 +1 -1 +1 -1 +1 +1 +1 +1 -1 +1 +1 -1 +1 +1 -1 -1 -1 -1 -1 -1 -1 +1 -1 +1 -1 -1 -1 +1 +1 -1 -1 -1 +1 +1 -1 -1 -1 -1 +1 +1 -1 ...</a:t>
            </a:r>
          </a:p>
          <a:p>
            <a:pPr marL="57150" indent="0">
              <a:buNone/>
            </a:pPr>
            <a:r>
              <a:rPr lang="en-US" sz="1050" b="0" dirty="0"/>
              <a:t>  -1 -1 -1 -1 +1 -1 -1 +1 +1 +1 -1 +1 +1 +1 -1 +1 -1 +1 -1 -1 -1 -1 +1 -1 -1 +1 +1 +1 +1 -1 +1 +1 -1 -1 +1 -1 +1 +1 +1 +1 -1 +1 -1 +1 +1 -1 -1 +1 +1 +1 ...</a:t>
            </a:r>
          </a:p>
          <a:p>
            <a:pPr marL="57150" indent="0">
              <a:buNone/>
            </a:pPr>
            <a:r>
              <a:rPr lang="en-US" sz="1050" b="0" dirty="0"/>
              <a:t>  +1 -1 -1 +1 +1 +1 +1 +1 -1 +1 +1 -1 -1 -1 +1 -1 -1 -1 +1 -1 +1 -1 +1 -1 -1 -1 +1 -1 -1 +1 +1 +1 +1 -1 +1 +1 -1 -1 +1 -1 +1 +1 +1 +1 -1 +1 -1 +1 +1 -1];</a:t>
            </a:r>
          </a:p>
          <a:p>
            <a:pPr marL="57150" indent="0">
              <a:buNone/>
            </a:pPr>
            <a:endParaRPr lang="en-US" sz="1050" b="0" dirty="0"/>
          </a:p>
          <a:p>
            <a:pPr marL="57150" indent="0">
              <a:buNone/>
            </a:pPr>
            <a:r>
              <a:rPr lang="en-US" sz="1400" b="0" dirty="0" smtClean="0"/>
              <a:t>Covering 1001 tones [-500:500] for </a:t>
            </a:r>
            <a:r>
              <a:rPr lang="en-US" sz="1400" b="0" dirty="0" err="1" smtClean="0"/>
              <a:t>RU996</a:t>
            </a:r>
            <a:r>
              <a:rPr lang="en-US" sz="1400" b="0" dirty="0" smtClean="0"/>
              <a:t> in any </a:t>
            </a:r>
            <a:r>
              <a:rPr lang="en-US" sz="1400" b="0" dirty="0" err="1" smtClean="0"/>
              <a:t>80MHz</a:t>
            </a:r>
            <a:endParaRPr lang="en-US" sz="1200" b="0" dirty="0"/>
          </a:p>
          <a:p>
            <a:pPr marL="57150" indent="0">
              <a:buNone/>
            </a:pPr>
            <a:endParaRPr lang="en-US" sz="10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5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320MHz 4X EHT-LTF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1113"/>
            <a:ext cx="8382000" cy="4572000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endParaRPr lang="en-US" sz="1800" b="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 err="1" smtClean="0"/>
              <a:t>LTF320_4x</a:t>
            </a:r>
            <a:r>
              <a:rPr lang="en-US" sz="1800" b="0" dirty="0" smtClean="0"/>
              <a:t> </a:t>
            </a:r>
            <a:r>
              <a:rPr lang="en-US" sz="1800" b="0" dirty="0"/>
              <a:t>= 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/>
              <a:t>[(+1)*LTF80_4x(1:500), (+1)*LTF80_4x(501:1001)],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/>
              <a:t>[ (-1)*LTF80_4x(1:500), (+1)*LTF80_4x(501:1001)],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/>
              <a:t>[(+1)*LTF80_4x(1:500), (+1)*LTF80_4x(501:1001)],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/>
              <a:t>[(+1)*LTF80_4x(1:500),  (-1)*LTF80_4x(501:1001)]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80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800" b="0" dirty="0"/>
              <a:t>Coefficient values = [ +1 +1, -1 +1, +1 +1, +1 -1 ]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5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2587"/>
          </a:xfrm>
        </p:spPr>
        <p:txBody>
          <a:bodyPr/>
          <a:lstStyle/>
          <a:p>
            <a:r>
              <a:rPr lang="en-US" sz="2800" dirty="0"/>
              <a:t>Multi-RU PAPR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339273"/>
              </p:ext>
            </p:extLst>
          </p:nvPr>
        </p:nvGraphicFramePr>
        <p:xfrm>
          <a:off x="274320" y="1066800"/>
          <a:ext cx="2194560" cy="52002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76681625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304909304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77393169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BPSK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LTF </a:t>
                      </a:r>
                      <a:r>
                        <a:rPr lang="en-US" sz="1000" b="1" u="none" strike="noStrike" dirty="0" err="1" smtClean="0">
                          <a:effectLst/>
                        </a:rPr>
                        <a:t>Nss</a:t>
                      </a:r>
                      <a:r>
                        <a:rPr lang="en-US" sz="1000" b="1" u="none" strike="noStrike" dirty="0" smtClean="0">
                          <a:effectLst/>
                        </a:rPr>
                        <a:t>=1:8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633412274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8.84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5.97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223842812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6.55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131053057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5.97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73453019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6.55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2854457154"/>
                  </a:ext>
                </a:extLst>
              </a:tr>
              <a:tr h="18288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996 + </a:t>
                      </a:r>
                      <a:r>
                        <a:rPr lang="en-US" sz="1000" b="1" u="none" strike="noStrike" dirty="0" smtClean="0">
                          <a:effectLst/>
                        </a:rPr>
                        <a:t>484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7.97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290436596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428553482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129160227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295522159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413555488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111122832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326672444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7.93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2664165232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2*996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6.40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352146033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6.53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67773825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3*996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(puncture 80MHz)</a:t>
                      </a: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8.56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345935567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7.90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251297858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7.80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415371975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8.26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543444740"/>
                  </a:ext>
                </a:extLst>
              </a:tr>
              <a:tr h="18288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3*996 + </a:t>
                      </a:r>
                      <a:r>
                        <a:rPr lang="en-US" sz="1000" b="1" u="none" strike="noStrike" dirty="0" smtClean="0">
                          <a:effectLst/>
                        </a:rPr>
                        <a:t>484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(puncture 40MHz)</a:t>
                      </a: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8.44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315431796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8.23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233006548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8.36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122726416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8.13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304618250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7.22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117471607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7.40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282330321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8.34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515773859"/>
                  </a:ext>
                </a:extLst>
              </a:tr>
              <a:tr h="15540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8.24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54420736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4*996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9.60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6.50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353480684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376410"/>
              </p:ext>
            </p:extLst>
          </p:nvPr>
        </p:nvGraphicFramePr>
        <p:xfrm>
          <a:off x="3185160" y="990600"/>
          <a:ext cx="2194560" cy="54314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9411665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429049701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94704481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BPSK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LTF </a:t>
                      </a:r>
                      <a:r>
                        <a:rPr lang="en-US" sz="1000" b="1" u="none" strike="noStrike" dirty="0" err="1" smtClean="0">
                          <a:effectLst/>
                        </a:rPr>
                        <a:t>Nss</a:t>
                      </a:r>
                      <a:r>
                        <a:rPr lang="en-US" sz="1000" b="1" u="none" strike="noStrike" dirty="0" smtClean="0">
                          <a:effectLst/>
                        </a:rPr>
                        <a:t>=1:8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1512655585"/>
                  </a:ext>
                </a:extLst>
              </a:tr>
              <a:tr h="182880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2*996 + </a:t>
                      </a:r>
                      <a:r>
                        <a:rPr lang="en-US" sz="1000" b="1" u="none" strike="noStrike" dirty="0" smtClean="0">
                          <a:effectLst/>
                        </a:rPr>
                        <a:t>484</a:t>
                      </a:r>
                    </a:p>
                  </a:txBody>
                  <a:tcPr marL="6002" marR="6002" marT="6002" marB="0" anchor="ctr"/>
                </a:tc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333637437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402669024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8.93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383981399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286980129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76754395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229497929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109697491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7.86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242989073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414196141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7.86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13126823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9.38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297691510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9.66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330729721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9.56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31901589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9.02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191613706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7.66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310348742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7.46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46690669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8.10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297576100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7.94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417325145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8.69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259101993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8.02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398455995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9.64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13164384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9.45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342618864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207082750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4157550970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2*996 </a:t>
                      </a:r>
                      <a:r>
                        <a:rPr lang="en-US" sz="1000" b="1" u="none" strike="noStrike" dirty="0" smtClean="0">
                          <a:effectLst/>
                        </a:rPr>
                        <a:t>discrete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50465893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9.15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245176992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6.27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306737805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6.54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109868929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201178"/>
              </p:ext>
            </p:extLst>
          </p:nvPr>
        </p:nvGraphicFramePr>
        <p:xfrm>
          <a:off x="6080760" y="1066800"/>
          <a:ext cx="2194560" cy="32404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170545697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77673542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47247387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BPSK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LTF </a:t>
                      </a:r>
                      <a:r>
                        <a:rPr lang="en-US" sz="1000" b="1" u="none" strike="noStrike" dirty="0" err="1" smtClean="0">
                          <a:effectLst/>
                        </a:rPr>
                        <a:t>Nss</a:t>
                      </a:r>
                      <a:r>
                        <a:rPr lang="en-US" sz="1000" b="1" u="none" strike="noStrike" dirty="0" smtClean="0">
                          <a:effectLst/>
                        </a:rPr>
                        <a:t>=1:8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01377647"/>
                  </a:ext>
                </a:extLst>
              </a:tr>
              <a:tr h="182880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3*996+484+242</a:t>
                      </a:r>
                    </a:p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(puncture 20MHz)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0903174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9307818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2498011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6691451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2922445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0023080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7.30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0407646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2006572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7492909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7.84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9441585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7.39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8730234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7.25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838116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7.26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2739932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7.30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7446446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7.87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2618001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8.18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79218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20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800" dirty="0"/>
              <a:t>Worst case PAPR for </a:t>
            </a:r>
            <a:r>
              <a:rPr lang="en-US" sz="2800" dirty="0" err="1"/>
              <a:t>Nss</a:t>
            </a:r>
            <a:r>
              <a:rPr lang="en-US" sz="2800" dirty="0"/>
              <a:t> = 1 to 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984627"/>
              </p:ext>
            </p:extLst>
          </p:nvPr>
        </p:nvGraphicFramePr>
        <p:xfrm>
          <a:off x="228601" y="1467195"/>
          <a:ext cx="8686801" cy="3634695"/>
        </p:xfrm>
        <a:graphic>
          <a:graphicData uri="http://schemas.openxmlformats.org/drawingml/2006/table">
            <a:tbl>
              <a:tblPr firstRow="1" firstCol="1" bandRow="1"/>
              <a:tblGrid>
                <a:gridCol w="1554481">
                  <a:extLst>
                    <a:ext uri="{9D8B030D-6E8A-4147-A177-3AD203B41FA5}">
                      <a16:colId xmlns:a16="http://schemas.microsoft.com/office/drawing/2014/main" xmlns="" val="183828457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18732779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5295565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4741495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16449269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24034807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30493578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1910035669"/>
                    </a:ext>
                  </a:extLst>
                </a:gridCol>
              </a:tblGrid>
              <a:tr h="4607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Sequence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BPSK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Median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 LGE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C1 Opt1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EHT-LTF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 LGE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C2 Opt1</a:t>
                      </a:r>
                      <a:b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EHT-LTF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 Huawei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EHT-LTF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BRCM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EHT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-LTF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3241138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Tone Plan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11be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21798462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3.78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890953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RU52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4.97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9324218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5.53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6.69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6.69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7.54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6.69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7323313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RU242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5.60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7.83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5.39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1887675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6.00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7.46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6.09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1596327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6.74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8.17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6.55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962486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4*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10.12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8.95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7.39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6.50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6244021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8.71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236765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 + RU484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10.02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9.33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5290437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 + RU484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10.12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10.87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7677239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8.05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6.53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7992061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9.31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9.35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160108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4770" y="5742007"/>
            <a:ext cx="1888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Lowest PAPR are in BOLD</a:t>
            </a:r>
          </a:p>
          <a:p>
            <a:r>
              <a:rPr lang="en-US" dirty="0" smtClean="0"/>
              <a:t>Highest PAPR are in 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72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GB" altLang="zh-CN" sz="1800" b="0" dirty="0" smtClean="0"/>
          </a:p>
          <a:p>
            <a:r>
              <a:rPr lang="en-GB" altLang="zh-CN" sz="1800" b="0" dirty="0" smtClean="0"/>
              <a:t>In </a:t>
            </a:r>
            <a:r>
              <a:rPr lang="en-GB" altLang="zh-CN" sz="1800" b="0" dirty="0"/>
              <a:t>this contribution, a </a:t>
            </a:r>
            <a:r>
              <a:rPr lang="en-GB" altLang="zh-CN" sz="1800" b="0" dirty="0" smtClean="0"/>
              <a:t>modular and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4x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</a:t>
            </a:r>
            <a:r>
              <a:rPr lang="en-GB" altLang="zh-CN" sz="1800" b="0" dirty="0" err="1" smtClean="0"/>
              <a:t>EHT</a:t>
            </a:r>
            <a:r>
              <a:rPr lang="en-GB" altLang="zh-CN" sz="1800" b="0" dirty="0" smtClean="0"/>
              <a:t>-LTF sequence is proposed</a:t>
            </a:r>
          </a:p>
          <a:p>
            <a:endParaRPr lang="en-GB" altLang="zh-CN" sz="1800" b="0" dirty="0"/>
          </a:p>
          <a:p>
            <a:r>
              <a:rPr lang="en-GB" altLang="zh-CN" sz="1800" b="0" dirty="0" smtClean="0"/>
              <a:t>The sequence </a:t>
            </a:r>
            <a:r>
              <a:rPr lang="en-GB" altLang="zh-CN" sz="1800" b="0" dirty="0"/>
              <a:t>is optimized for 320 </a:t>
            </a:r>
            <a:r>
              <a:rPr lang="en-GB" altLang="zh-CN" sz="1800" b="0" dirty="0" smtClean="0"/>
              <a:t>MHz and all multi-RU cases of a punctured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(including punctured </a:t>
            </a:r>
            <a:r>
              <a:rPr lang="en-GB" altLang="zh-CN" sz="1800" b="0" dirty="0" err="1" smtClean="0"/>
              <a:t>240MHz</a:t>
            </a:r>
            <a:r>
              <a:rPr lang="en-GB" altLang="zh-CN" sz="1800" b="0" dirty="0" smtClean="0"/>
              <a:t> and including small RU)</a:t>
            </a:r>
            <a:endParaRPr lang="en-US" altLang="zh-CN" sz="1800" b="0" dirty="0"/>
          </a:p>
          <a:p>
            <a:endParaRPr lang="en-GB" altLang="zh-CN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84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“</a:t>
            </a:r>
            <a:r>
              <a:rPr lang="en-US" altLang="ko-KR" sz="2000" b="0" dirty="0"/>
              <a:t>4x EHT-LTF sequence</a:t>
            </a:r>
            <a:r>
              <a:rPr lang="en-US" altLang="ko-KR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802.11-20/1066r0</a:t>
            </a:r>
            <a:br>
              <a:rPr lang="en-US" sz="2000" b="0" dirty="0" smtClean="0"/>
            </a:b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“</a:t>
            </a:r>
            <a:r>
              <a:rPr lang="en-GB" sz="2000" b="0" dirty="0"/>
              <a:t>EHT-LTFs Sequences Design</a:t>
            </a:r>
            <a:r>
              <a:rPr lang="en-GB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802.11-20/0926r0</a:t>
            </a:r>
            <a:br>
              <a:rPr lang="en-US" sz="2000" b="0" dirty="0" smtClean="0"/>
            </a:br>
            <a:r>
              <a:rPr lang="en-US" sz="2000" b="0" dirty="0"/>
              <a:t>Slide 16, Option </a:t>
            </a:r>
            <a:r>
              <a:rPr lang="en-US" sz="2000" b="0" dirty="0" smtClean="0"/>
              <a:t>2</a:t>
            </a:r>
            <a:endParaRPr lang="en-US" sz="2000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err="1"/>
              <a:t>SP</a:t>
            </a:r>
            <a:r>
              <a:rPr lang="en-US" dirty="0"/>
              <a:t>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Do you support the proposed sequence construction on slide 3 and 5 ?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Y</a:t>
            </a:r>
          </a:p>
          <a:p>
            <a:pPr marL="0" indent="0">
              <a:buNone/>
            </a:pPr>
            <a:r>
              <a:rPr lang="en-US" sz="2000" b="0" dirty="0" smtClean="0"/>
              <a:t>N</a:t>
            </a:r>
          </a:p>
          <a:p>
            <a:pPr marL="0" indent="0">
              <a:buNone/>
            </a:pPr>
            <a:r>
              <a:rPr lang="en-US" sz="2000" b="0" dirty="0"/>
              <a:t>A</a:t>
            </a:r>
            <a:endParaRPr lang="en-US" sz="20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311091</TotalTime>
  <Words>2663</Words>
  <Application>Microsoft Office PowerPoint</Application>
  <PresentationFormat>On-screen Show (4:3)</PresentationFormat>
  <Paragraphs>348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4x 320MHz EHT-LTF Design</vt:lpstr>
      <vt:lpstr>Introduction</vt:lpstr>
      <vt:lpstr>80 MHz 4X base sequence</vt:lpstr>
      <vt:lpstr>320MHz 4X EHT-LTF</vt:lpstr>
      <vt:lpstr>Multi-RU PAPR</vt:lpstr>
      <vt:lpstr>Worst case PAPR for Nss = 1 to 8</vt:lpstr>
      <vt:lpstr>Conclusion</vt:lpstr>
      <vt:lpstr>References</vt:lpstr>
      <vt:lpstr>SP #1</vt:lpstr>
    </vt:vector>
  </TitlesOfParts>
  <Company>Broadcom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Straw polls for R1/R2 classification of “Joint” topics in 11be SFD</dc:title>
  <dc:creator>Ron Porat</dc:creator>
  <cp:lastModifiedBy>Ron Porat</cp:lastModifiedBy>
  <cp:revision>1891</cp:revision>
  <cp:lastPrinted>1998-02-10T13:28:06Z</cp:lastPrinted>
  <dcterms:created xsi:type="dcterms:W3CDTF">2007-05-21T21:00:37Z</dcterms:created>
  <dcterms:modified xsi:type="dcterms:W3CDTF">2020-08-14T02:01:54Z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