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18" r:id="rId3"/>
    <p:sldId id="443" r:id="rId4"/>
    <p:sldId id="430" r:id="rId5"/>
    <p:sldId id="452" r:id="rId6"/>
    <p:sldId id="454" r:id="rId7"/>
    <p:sldId id="455" r:id="rId8"/>
    <p:sldId id="456" r:id="rId9"/>
    <p:sldId id="458" r:id="rId10"/>
    <p:sldId id="457" r:id="rId11"/>
    <p:sldId id="453" r:id="rId12"/>
    <p:sldId id="459" r:id="rId13"/>
    <p:sldId id="444" r:id="rId14"/>
    <p:sldId id="326" r:id="rId15"/>
    <p:sldId id="348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9567" autoAdjust="0"/>
  </p:normalViewPr>
  <p:slideViewPr>
    <p:cSldViewPr>
      <p:cViewPr varScale="1">
        <p:scale>
          <a:sx n="99" d="100"/>
          <a:sy n="99" d="100"/>
        </p:scale>
        <p:origin x="93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802.11-20/1182r0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S1G EU New Band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2020-08-04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482921"/>
              </p:ext>
            </p:extLst>
          </p:nvPr>
        </p:nvGraphicFramePr>
        <p:xfrm>
          <a:off x="228598" y="2998720"/>
          <a:ext cx="8763001" cy="2188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the New Band Fit?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 will add a starting frequency (i.e. new “band”)</a:t>
            </a:r>
          </a:p>
          <a:p>
            <a:pPr lvl="1"/>
            <a:r>
              <a:rPr lang="en-US" dirty="0" smtClean="0"/>
              <a:t>Based on existing examples:</a:t>
            </a:r>
          </a:p>
          <a:p>
            <a:pPr lvl="2"/>
            <a:r>
              <a:rPr lang="en-US" dirty="0" smtClean="0"/>
              <a:t>RESTART channel numbering for the new “band”</a:t>
            </a:r>
          </a:p>
          <a:p>
            <a:pPr lvl="2"/>
            <a:r>
              <a:rPr lang="en-US" dirty="0" smtClean="0"/>
              <a:t>E.g. first channel 1, last channel 6 for the new 915.8 - 919.4 band</a:t>
            </a:r>
          </a:p>
          <a:p>
            <a:pPr lvl="3"/>
            <a:r>
              <a:rPr lang="en-US" dirty="0" smtClean="0"/>
              <a:t>i.e. 7x0.5 = 3.5 MHz total (919.4 – 915.8 = 3.6)</a:t>
            </a:r>
          </a:p>
          <a:p>
            <a:r>
              <a:rPr lang="en-US" dirty="0" smtClean="0"/>
              <a:t>How much guard band?</a:t>
            </a:r>
          </a:p>
          <a:p>
            <a:pPr lvl="1"/>
            <a:r>
              <a:rPr lang="en-US" dirty="0" smtClean="0"/>
              <a:t>1 MHz wide channels</a:t>
            </a:r>
            <a:endParaRPr lang="en-US" dirty="0"/>
          </a:p>
          <a:p>
            <a:pPr lvl="1"/>
            <a:r>
              <a:rPr lang="en-US" dirty="0" smtClean="0"/>
              <a:t>Centers are on 0.5 MHz frequencies</a:t>
            </a:r>
          </a:p>
          <a:p>
            <a:pPr lvl="2"/>
            <a:r>
              <a:rPr lang="en-US" dirty="0" smtClean="0"/>
              <a:t>Center of channel with index 1, at 916 or 916.5?</a:t>
            </a:r>
          </a:p>
          <a:p>
            <a:pPr lvl="3"/>
            <a:r>
              <a:rPr lang="en-US" sz="1400" i="1" dirty="0" smtClean="0"/>
              <a:t>f</a:t>
            </a:r>
            <a:r>
              <a:rPr lang="en-US" sz="1400" i="1" baseline="-25000" dirty="0" smtClean="0"/>
              <a:t>c</a:t>
            </a:r>
            <a:r>
              <a:rPr lang="en-US" sz="1400" i="1" dirty="0" smtClean="0"/>
              <a:t> </a:t>
            </a:r>
            <a:r>
              <a:rPr lang="en-US" sz="1400" dirty="0"/>
              <a:t>= </a:t>
            </a:r>
            <a:r>
              <a:rPr lang="en-US" sz="1400" i="1" dirty="0" err="1"/>
              <a:t>ChannelStartingFrequency</a:t>
            </a:r>
            <a:r>
              <a:rPr lang="en-US" sz="1400" i="1" dirty="0"/>
              <a:t> + </a:t>
            </a:r>
            <a:r>
              <a:rPr lang="en-US" sz="1400" i="1" dirty="0" err="1"/>
              <a:t>f</a:t>
            </a:r>
            <a:r>
              <a:rPr lang="en-US" sz="1400" i="1" baseline="-25000" dirty="0" err="1"/>
              <a:t>separation</a:t>
            </a:r>
            <a:r>
              <a:rPr lang="en-US" sz="1400" i="1" baseline="-25000" dirty="0"/>
              <a:t> </a:t>
            </a:r>
            <a:r>
              <a:rPr lang="en-US" sz="1400" i="1" dirty="0"/>
              <a:t> x </a:t>
            </a:r>
            <a:r>
              <a:rPr lang="en-US" sz="1400" i="1" dirty="0" err="1" smtClean="0"/>
              <a:t>ChannelCenterFrequencyIndex</a:t>
            </a:r>
            <a:endParaRPr lang="en-US" sz="1400" i="1" dirty="0" smtClean="0"/>
          </a:p>
          <a:p>
            <a:pPr lvl="2"/>
            <a:r>
              <a:rPr lang="en-US" dirty="0" smtClean="0"/>
              <a:t>E.g. </a:t>
            </a:r>
            <a:r>
              <a:rPr lang="en-US" dirty="0" err="1"/>
              <a:t>C</a:t>
            </a:r>
            <a:r>
              <a:rPr lang="en-US" dirty="0" err="1" smtClean="0"/>
              <a:t>hannelStartingFrequency</a:t>
            </a:r>
            <a:r>
              <a:rPr lang="en-US" dirty="0" smtClean="0"/>
              <a:t> = 916, index = 1, center = 916.5</a:t>
            </a:r>
          </a:p>
          <a:p>
            <a:pPr lvl="3"/>
            <a:r>
              <a:rPr lang="en-US" dirty="0" smtClean="0"/>
              <a:t>i.e. index == channel number</a:t>
            </a:r>
            <a:endParaRPr lang="en-US" i="1" dirty="0"/>
          </a:p>
          <a:p>
            <a:pPr lvl="3"/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0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Changes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19872"/>
              </p:ext>
            </p:extLst>
          </p:nvPr>
        </p:nvGraphicFramePr>
        <p:xfrm>
          <a:off x="762001" y="3225800"/>
          <a:ext cx="7543802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860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Operating 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Nonglobal</a:t>
                      </a:r>
                      <a:r>
                        <a:rPr lang="en-US" sz="1200" dirty="0" smtClean="0"/>
                        <a:t> operating class(</a:t>
                      </a:r>
                      <a:r>
                        <a:rPr lang="en-US" sz="1200" dirty="0" err="1" smtClean="0"/>
                        <a:t>es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77</a:t>
                      </a:r>
                      <a:r>
                        <a:rPr lang="en-US" sz="1200" strike="sngStrike" baseline="0" dirty="0" smtClean="0"/>
                        <a:t>-80</a:t>
                      </a:r>
                      <a:endParaRPr lang="en-US" sz="12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baseline="0" dirty="0" smtClean="0"/>
                        <a:t>-</a:t>
                      </a:r>
                      <a:r>
                        <a:rPr lang="en-US" sz="1200" u="sng" dirty="0" smtClean="0"/>
                        <a:t>E-5-30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baseline="0" dirty="0" smtClean="0"/>
                        <a:t>Reserved</a:t>
                      </a:r>
                      <a:r>
                        <a:rPr lang="en-US" sz="1200" u="sng" dirty="0" smtClean="0"/>
                        <a:t>0.916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baseline="0" dirty="0" smtClean="0"/>
                        <a:t>Reserved</a:t>
                      </a:r>
                      <a:r>
                        <a:rPr lang="en-US" sz="1200" u="sng" dirty="0" smtClean="0"/>
                        <a:t>1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trike="sngStrike" baseline="0" dirty="0" smtClean="0"/>
                        <a:t>Reserved</a:t>
                      </a:r>
                      <a:r>
                        <a:rPr lang="en-US" sz="1200" u="sng" strike="noStrike" baseline="0" dirty="0" smtClean="0"/>
                        <a:t>-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strike="sngStrike" baseline="0" dirty="0" smtClean="0"/>
                        <a:t>-</a:t>
                      </a:r>
                      <a:r>
                        <a:rPr lang="en-US" sz="1200" u="sng" dirty="0" smtClean="0"/>
                        <a:t>Reserved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-</a:t>
                      </a:r>
                      <a:r>
                        <a:rPr lang="en-US" sz="1200" strike="sngStrike" baseline="0" dirty="0" smtClean="0"/>
                        <a:t>Reserved</a:t>
                      </a:r>
                      <a:endParaRPr lang="en-US" sz="10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u="sng" smtClean="0"/>
                        <a:t>78-80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smtClean="0"/>
                        <a:t>-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smtClean="0"/>
                        <a:t>Reserved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smtClean="0"/>
                        <a:t>Reserved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smtClean="0"/>
                        <a:t>Reserved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smtClean="0"/>
                        <a:t>- 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smtClean="0"/>
                        <a:t>Reserved</a:t>
                      </a:r>
                      <a:endParaRPr lang="en-US" sz="10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752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err="1" smtClean="0"/>
              <a:t>TGmd</a:t>
            </a:r>
            <a:r>
              <a:rPr lang="en-US" kern="0" dirty="0" smtClean="0"/>
              <a:t> editor to make the following </a:t>
            </a:r>
            <a:r>
              <a:rPr lang="en-US" kern="0" dirty="0" smtClean="0"/>
              <a:t>changes to Table E-4 – Global operating classes (note that one new row is being added to the table):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48303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784638"/>
              </p:ext>
            </p:extLst>
          </p:nvPr>
        </p:nvGraphicFramePr>
        <p:xfrm>
          <a:off x="838199" y="3154680"/>
          <a:ext cx="7543802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S1G operating </a:t>
                      </a:r>
                      <a:r>
                        <a:rPr lang="en-US" sz="1200" dirty="0" smtClean="0"/>
                        <a:t>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Global </a:t>
                      </a:r>
                      <a:r>
                        <a:rPr lang="en-US" sz="1200" dirty="0" smtClean="0"/>
                        <a:t>operating </a:t>
                      </a:r>
                      <a:r>
                        <a:rPr lang="en-US" sz="1200" dirty="0" smtClean="0"/>
                        <a:t>Class (See Table E-4)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CCA Level Classification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30 (Europe)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0.916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/>
                        <a:t>1, 3, 5</a:t>
                      </a:r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 1 (916-919 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752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err="1"/>
              <a:t>TGmd</a:t>
            </a:r>
            <a:r>
              <a:rPr lang="en-US" kern="0" dirty="0"/>
              <a:t> editor to </a:t>
            </a:r>
            <a:r>
              <a:rPr lang="en-US" kern="0" dirty="0" smtClean="0"/>
              <a:t>add the following new row to Table E-5 – S1G operating classes: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95528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Band extends from 915.8 - 919.4</a:t>
            </a:r>
          </a:p>
          <a:p>
            <a:r>
              <a:rPr lang="en-US" dirty="0" smtClean="0"/>
              <a:t>Starting frequency = 916.0</a:t>
            </a:r>
          </a:p>
          <a:p>
            <a:pPr lvl="1"/>
            <a:r>
              <a:rPr lang="en-US" dirty="0" smtClean="0"/>
              <a:t>1, 3, 5</a:t>
            </a:r>
          </a:p>
          <a:p>
            <a:pPr lvl="2"/>
            <a:r>
              <a:rPr lang="en-US" dirty="0" smtClean="0"/>
              <a:t>916.5, 917.5, 918.5</a:t>
            </a:r>
          </a:p>
          <a:p>
            <a:pPr lvl="1"/>
            <a:r>
              <a:rPr lang="en-US" dirty="0" smtClean="0"/>
              <a:t>2, 4, 6</a:t>
            </a:r>
          </a:p>
          <a:p>
            <a:pPr lvl="2"/>
            <a:r>
              <a:rPr lang="en-US" dirty="0" smtClean="0"/>
              <a:t>917, 918, 919</a:t>
            </a:r>
          </a:p>
          <a:p>
            <a:pPr lvl="2"/>
            <a:r>
              <a:rPr lang="en-US" dirty="0" smtClean="0"/>
              <a:t>Index 0 = 916 center?</a:t>
            </a:r>
          </a:p>
          <a:p>
            <a:pPr lvl="3"/>
            <a:r>
              <a:rPr lang="en-US" dirty="0" smtClean="0"/>
              <a:t>Oddly, channel index 0 is never used!</a:t>
            </a:r>
            <a:endParaRPr lang="en-US" dirty="0" smtClean="0"/>
          </a:p>
          <a:p>
            <a:r>
              <a:rPr lang="en-US" dirty="0"/>
              <a:t>Starting frequency = </a:t>
            </a:r>
            <a:r>
              <a:rPr lang="en-US" dirty="0" smtClean="0"/>
              <a:t>915.5 (below the band!)</a:t>
            </a:r>
            <a:endParaRPr lang="en-US" dirty="0"/>
          </a:p>
          <a:p>
            <a:pPr lvl="1"/>
            <a:r>
              <a:rPr lang="en-US" dirty="0"/>
              <a:t>1, 3, </a:t>
            </a:r>
            <a:r>
              <a:rPr lang="en-US" dirty="0" smtClean="0"/>
              <a:t>5, 7</a:t>
            </a:r>
            <a:endParaRPr lang="en-US" dirty="0"/>
          </a:p>
          <a:p>
            <a:pPr lvl="2"/>
            <a:r>
              <a:rPr lang="en-US" dirty="0" smtClean="0"/>
              <a:t>916, 917, 918, 919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65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P802.11REVmd_D3.2 Annex E Table E-4 – Global operating classes </a:t>
            </a:r>
            <a:r>
              <a:rPr lang="en-US" dirty="0"/>
              <a:t>and Annex E Table </a:t>
            </a:r>
            <a:r>
              <a:rPr lang="en-US" dirty="0" smtClean="0"/>
              <a:t>E-5 </a:t>
            </a:r>
            <a:r>
              <a:rPr lang="en-US" dirty="0"/>
              <a:t>– </a:t>
            </a:r>
            <a:r>
              <a:rPr lang="en-US" dirty="0" smtClean="0"/>
              <a:t>S1G operating classes </a:t>
            </a:r>
            <a:r>
              <a:rPr lang="en-US" dirty="0"/>
              <a:t>as </a:t>
            </a:r>
            <a:r>
              <a:rPr lang="en-US" dirty="0"/>
              <a:t>described in </a:t>
            </a:r>
            <a:r>
              <a:rPr lang="en-US" dirty="0" smtClean="0"/>
              <a:t>11-20-1182-00-000m-S1G-EU-New-Band </a:t>
            </a:r>
            <a:r>
              <a:rPr lang="en-US" dirty="0" smtClean="0"/>
              <a:t>Proposed Changes (1</a:t>
            </a:r>
            <a:r>
              <a:rPr lang="en-US" dirty="0" smtClean="0"/>
              <a:t>) and Proposed Changes (2)?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Draft </a:t>
            </a:r>
            <a:r>
              <a:rPr lang="en-US" dirty="0" smtClean="0"/>
              <a:t>P802.11REVmd_D3.4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CID 4036</a:t>
            </a:r>
          </a:p>
          <a:p>
            <a:r>
              <a:rPr lang="en-US" dirty="0" smtClean="0"/>
              <a:t>The EU </a:t>
            </a:r>
            <a:r>
              <a:rPr lang="en-US" dirty="0" smtClean="0"/>
              <a:t>has </a:t>
            </a:r>
            <a:r>
              <a:rPr lang="en-US" dirty="0" smtClean="0"/>
              <a:t>recently </a:t>
            </a:r>
            <a:r>
              <a:rPr lang="en-US" dirty="0" smtClean="0"/>
              <a:t>added </a:t>
            </a:r>
            <a:r>
              <a:rPr lang="en-US" dirty="0" smtClean="0"/>
              <a:t>a band suitable for use by S1G devices</a:t>
            </a:r>
          </a:p>
          <a:p>
            <a:r>
              <a:rPr lang="en-US" dirty="0" smtClean="0"/>
              <a:t>1 MHz channels only</a:t>
            </a:r>
          </a:p>
          <a:p>
            <a:r>
              <a:rPr lang="en-US" dirty="0" smtClean="0"/>
              <a:t>These </a:t>
            </a:r>
            <a:r>
              <a:rPr lang="en-US" dirty="0" smtClean="0"/>
              <a:t>newly available channels should be included in the global channels listing in Annex E</a:t>
            </a:r>
          </a:p>
          <a:p>
            <a:pPr lvl="1"/>
            <a:r>
              <a:rPr lang="en-US" dirty="0"/>
              <a:t>Table E-4—Global operating </a:t>
            </a:r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There is no need to add the channels to the EU table</a:t>
            </a:r>
          </a:p>
          <a:p>
            <a:pPr lvl="1"/>
            <a:r>
              <a:rPr lang="en-US" dirty="0" smtClean="0"/>
              <a:t>The Global operating classes are supposed to supersede the other tables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</a:t>
            </a:r>
            <a:r>
              <a:rPr lang="en-US" dirty="0" smtClean="0"/>
              <a:t>4036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dirty="0" smtClean="0"/>
              <a:t>CID </a:t>
            </a:r>
            <a:r>
              <a:rPr lang="en-US" dirty="0" smtClean="0"/>
              <a:t>4036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941665"/>
              </p:ext>
            </p:extLst>
          </p:nvPr>
        </p:nvGraphicFramePr>
        <p:xfrm>
          <a:off x="914400" y="2255520"/>
          <a:ext cx="7010403" cy="2697480"/>
        </p:xfrm>
        <a:graphic>
          <a:graphicData uri="http://schemas.openxmlformats.org/drawingml/2006/table">
            <a:tbl>
              <a:tblPr/>
              <a:tblGrid>
                <a:gridCol w="681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3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6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6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8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CID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Commenter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Page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Clause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Comment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Change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Resolution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1491"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4036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David Goodall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4382.00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E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b="0">
                          <a:effectLst/>
                          <a:latin typeface="Arial" panose="020B0604020202020204" pitchFamily="34" charset="0"/>
                        </a:rPr>
                        <a:t>The 915.8 MHz to 919.4 MHz band has become available for use by S1G devices in Europe.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b="0" dirty="0">
                          <a:effectLst/>
                          <a:latin typeface="Arial" panose="020B0604020202020204" pitchFamily="34" charset="0"/>
                        </a:rPr>
                        <a:t>Add an operating class for the new band available in Europe to table E-5. This will support 1 MHz channels only. It will also need a global operating class added to table E-4.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 smtClean="0">
                          <a:effectLst/>
                        </a:rPr>
                        <a:t>Revise – </a:t>
                      </a:r>
                      <a:r>
                        <a:rPr lang="en-US" sz="1100" dirty="0" err="1" smtClean="0">
                          <a:effectLst/>
                        </a:rPr>
                        <a:t>TGmd</a:t>
                      </a:r>
                      <a:r>
                        <a:rPr lang="en-US" sz="1100" dirty="0" smtClean="0">
                          <a:effectLst/>
                        </a:rPr>
                        <a:t> editor to make changes shown in </a:t>
                      </a:r>
                      <a:r>
                        <a:rPr lang="en-US" sz="1100" dirty="0" smtClean="0">
                          <a:effectLst/>
                        </a:rPr>
                        <a:t>11-20-XXXXr0 </a:t>
                      </a:r>
                      <a:r>
                        <a:rPr lang="en-US" sz="1100" dirty="0" smtClean="0">
                          <a:effectLst/>
                        </a:rPr>
                        <a:t>which add channels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</a:rPr>
                        <a:t>XXXX </a:t>
                      </a:r>
                      <a:r>
                        <a:rPr lang="en-US" sz="1100" baseline="0" dirty="0" smtClean="0">
                          <a:effectLst/>
                        </a:rPr>
                        <a:t>to Annex E in appropriate locations within the global class </a:t>
                      </a:r>
                      <a:r>
                        <a:rPr lang="en-US" sz="1100" baseline="0" dirty="0" smtClean="0">
                          <a:effectLst/>
                        </a:rPr>
                        <a:t>table.</a:t>
                      </a:r>
                      <a:endParaRPr lang="en-US" sz="11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02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channels are </a:t>
            </a:r>
            <a:r>
              <a:rPr lang="en-US" dirty="0" smtClean="0"/>
              <a:t>recently </a:t>
            </a:r>
            <a:r>
              <a:rPr lang="en-US" dirty="0" smtClean="0"/>
              <a:t>available in </a:t>
            </a:r>
            <a:r>
              <a:rPr lang="en-US" dirty="0" smtClean="0"/>
              <a:t>the EU, </a:t>
            </a:r>
            <a:r>
              <a:rPr lang="en-US" dirty="0" smtClean="0"/>
              <a:t>but are not included in the Global operating classes table in Annex </a:t>
            </a:r>
            <a:r>
              <a:rPr lang="en-US" dirty="0" smtClean="0"/>
              <a:t>E, nor in the S1G operating classes table in Annex 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 MHz channels within the range:</a:t>
            </a:r>
          </a:p>
          <a:p>
            <a:pPr lvl="1"/>
            <a:r>
              <a:rPr lang="en-US" dirty="0" smtClean="0"/>
              <a:t>915.8 – 919.4 MHz</a:t>
            </a:r>
          </a:p>
          <a:p>
            <a:pPr lvl="2"/>
            <a:r>
              <a:rPr lang="en-US" dirty="0" smtClean="0"/>
              <a:t>i.e. 3 or 4 channels, depending on where you start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S1G Operating Classes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 smtClean="0"/>
              <a:t>Table E-4—Global operating classes</a:t>
            </a:r>
          </a:p>
          <a:p>
            <a:r>
              <a:rPr lang="en-US" dirty="0" smtClean="0"/>
              <a:t>Note that Channel Set is not provided </a:t>
            </a:r>
            <a:r>
              <a:rPr lang="en-US" u="sng" dirty="0" smtClean="0"/>
              <a:t>directly</a:t>
            </a:r>
            <a:r>
              <a:rPr lang="en-US" dirty="0" smtClean="0"/>
              <a:t> (in contrast to </a:t>
            </a:r>
            <a:r>
              <a:rPr lang="en-US" dirty="0" smtClean="0"/>
              <a:t>non-S1G cases)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494814"/>
              </p:ext>
            </p:extLst>
          </p:nvPr>
        </p:nvGraphicFramePr>
        <p:xfrm>
          <a:off x="762001" y="2402840"/>
          <a:ext cx="7543802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860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Operating 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Nonglobal</a:t>
                      </a:r>
                      <a:r>
                        <a:rPr lang="en-US" sz="1200" dirty="0" smtClean="0"/>
                        <a:t> operating class(</a:t>
                      </a:r>
                      <a:r>
                        <a:rPr lang="en-US" sz="1200" dirty="0" err="1" smtClean="0"/>
                        <a:t>es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E-5-4, E-5-25, E-5-29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0.902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E-5-5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0.902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E-5-8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0.9165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E-5-14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0.9175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/>
                        <a:t>-</a:t>
                      </a:r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585518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752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An existing example of S1G classes:</a:t>
            </a:r>
            <a:endParaRPr lang="en-US" kern="0" dirty="0"/>
          </a:p>
        </p:txBody>
      </p:sp>
      <p:sp>
        <p:nvSpPr>
          <p:cNvPr id="9" name="Oval 8"/>
          <p:cNvSpPr/>
          <p:nvPr/>
        </p:nvSpPr>
        <p:spPr bwMode="auto">
          <a:xfrm>
            <a:off x="1600200" y="3100137"/>
            <a:ext cx="1143000" cy="17526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743200" y="2023428"/>
            <a:ext cx="4038600" cy="17103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276958" y="1637347"/>
            <a:ext cx="2266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S1G Table references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7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S1G Channel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23.3.14 </a:t>
            </a:r>
            <a:r>
              <a:rPr lang="en-US" dirty="0" smtClean="0"/>
              <a:t>Channelization</a:t>
            </a:r>
          </a:p>
          <a:p>
            <a:pPr lvl="1"/>
            <a:r>
              <a:rPr lang="en-US" dirty="0" smtClean="0"/>
              <a:t>Extracted text: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Channel center frequency determination:</a:t>
            </a:r>
          </a:p>
          <a:p>
            <a:pPr lvl="2"/>
            <a:r>
              <a:rPr lang="en-US" sz="1600" b="0" i="1" dirty="0" smtClean="0"/>
              <a:t>f</a:t>
            </a:r>
            <a:r>
              <a:rPr lang="en-US" sz="1600" b="0" i="1" baseline="-25000" dirty="0" smtClean="0"/>
              <a:t>c</a:t>
            </a:r>
            <a:r>
              <a:rPr lang="en-US" sz="1600" b="0" i="1" dirty="0" smtClean="0"/>
              <a:t> </a:t>
            </a:r>
            <a:r>
              <a:rPr lang="en-US" sz="1600" dirty="0" smtClean="0"/>
              <a:t>= </a:t>
            </a:r>
            <a:r>
              <a:rPr lang="en-US" sz="1600" b="0" i="1" dirty="0" err="1" smtClean="0"/>
              <a:t>ChannelStartingFrequency</a:t>
            </a:r>
            <a:r>
              <a:rPr lang="en-US" sz="1600" b="0" i="1" dirty="0" smtClean="0"/>
              <a:t> + </a:t>
            </a:r>
            <a:r>
              <a:rPr lang="en-US" sz="1600" b="0" i="1" dirty="0" err="1" smtClean="0"/>
              <a:t>f</a:t>
            </a:r>
            <a:r>
              <a:rPr lang="en-US" sz="1600" b="0" i="1" baseline="-25000" dirty="0" err="1" smtClean="0"/>
              <a:t>separation</a:t>
            </a:r>
            <a:r>
              <a:rPr lang="en-US" sz="1600" b="0" i="1" baseline="-25000" dirty="0" smtClean="0"/>
              <a:t> </a:t>
            </a:r>
            <a:r>
              <a:rPr lang="en-US" sz="1600" b="0" i="1" dirty="0" smtClean="0"/>
              <a:t> x </a:t>
            </a:r>
            <a:r>
              <a:rPr lang="en-US" sz="1600" b="0" i="1" dirty="0" err="1" smtClean="0"/>
              <a:t>ChannelCenterFrequencyIndex</a:t>
            </a:r>
            <a:endParaRPr lang="en-US" sz="1600" b="0" i="1" dirty="0" smtClean="0"/>
          </a:p>
          <a:p>
            <a:pPr lvl="1"/>
            <a:r>
              <a:rPr lang="en-US" b="0" i="1" dirty="0" err="1" smtClean="0"/>
              <a:t>f</a:t>
            </a:r>
            <a:r>
              <a:rPr lang="en-US" b="0" i="1" baseline="-25000" dirty="0" err="1" smtClean="0"/>
              <a:t>separation</a:t>
            </a:r>
            <a:r>
              <a:rPr lang="en-US" b="0" i="1" baseline="-25000" dirty="0" smtClean="0"/>
              <a:t> </a:t>
            </a:r>
            <a:r>
              <a:rPr lang="en-US" dirty="0" smtClean="0"/>
              <a:t> has the value 0.5 MHz</a:t>
            </a:r>
          </a:p>
          <a:p>
            <a:pPr lvl="1"/>
            <a:r>
              <a:rPr lang="en-US" b="0" i="1" dirty="0" err="1" smtClean="0"/>
              <a:t>ChannelStartingFrequency</a:t>
            </a:r>
            <a:r>
              <a:rPr lang="en-US" b="0" i="1" dirty="0" smtClean="0"/>
              <a:t> </a:t>
            </a:r>
            <a:r>
              <a:rPr lang="en-US" b="0" dirty="0"/>
              <a:t>and </a:t>
            </a:r>
            <a:r>
              <a:rPr lang="en-US" b="0" i="1" dirty="0" err="1"/>
              <a:t>ChannelCenterFrequencyIndex</a:t>
            </a:r>
            <a:r>
              <a:rPr lang="en-US" b="0" i="1" dirty="0"/>
              <a:t> </a:t>
            </a:r>
            <a:r>
              <a:rPr lang="en-US" b="0" dirty="0"/>
              <a:t>are region and operating class </a:t>
            </a:r>
            <a:r>
              <a:rPr lang="en-US" b="0" dirty="0" smtClean="0"/>
              <a:t>specific </a:t>
            </a:r>
            <a:r>
              <a:rPr lang="en-US" b="0" dirty="0" smtClean="0">
                <a:solidFill>
                  <a:srgbClr val="FF0000"/>
                </a:solidFill>
              </a:rPr>
              <a:t>and </a:t>
            </a:r>
            <a:r>
              <a:rPr lang="en-US" b="0" dirty="0">
                <a:solidFill>
                  <a:srgbClr val="FF0000"/>
                </a:solidFill>
              </a:rPr>
              <a:t>given in Annex E</a:t>
            </a:r>
            <a:r>
              <a:rPr lang="en-US" b="0" dirty="0"/>
              <a:t>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The global table entries show “reserved” – so you need to consult Table E-5 S1G operating class table</a:t>
            </a:r>
          </a:p>
          <a:p>
            <a:pPr lvl="1"/>
            <a:r>
              <a:rPr lang="en-US" dirty="0" smtClean="0"/>
              <a:t>See next slide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2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S1G Operating Classes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257800"/>
            <a:ext cx="7772400" cy="914400"/>
          </a:xfrm>
        </p:spPr>
        <p:txBody>
          <a:bodyPr/>
          <a:lstStyle/>
          <a:p>
            <a:r>
              <a:rPr lang="en-US" dirty="0" smtClean="0"/>
              <a:t>Table </a:t>
            </a:r>
            <a:r>
              <a:rPr lang="en-US" dirty="0" smtClean="0"/>
              <a:t>E-5—S1G </a:t>
            </a:r>
            <a:r>
              <a:rPr lang="en-US" dirty="0" smtClean="0"/>
              <a:t>operati</a:t>
            </a:r>
            <a:r>
              <a:rPr lang="en-US" dirty="0" smtClean="0"/>
              <a:t>ng </a:t>
            </a:r>
            <a:r>
              <a:rPr lang="en-US" dirty="0" smtClean="0"/>
              <a:t>classes</a:t>
            </a:r>
          </a:p>
          <a:p>
            <a:r>
              <a:rPr lang="en-US" dirty="0" smtClean="0"/>
              <a:t>Currently, only S1G operating classes 6 and 7 are defined for the EU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96288"/>
              </p:ext>
            </p:extLst>
          </p:nvPr>
        </p:nvGraphicFramePr>
        <p:xfrm>
          <a:off x="762001" y="2209800"/>
          <a:ext cx="7543802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S1G operating </a:t>
                      </a:r>
                      <a:r>
                        <a:rPr lang="en-US" sz="1200" dirty="0" smtClean="0"/>
                        <a:t>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Global </a:t>
                      </a:r>
                      <a:r>
                        <a:rPr lang="en-US" sz="1200" dirty="0" smtClean="0"/>
                        <a:t>operating </a:t>
                      </a:r>
                      <a:r>
                        <a:rPr lang="en-US" sz="1200" dirty="0" smtClean="0"/>
                        <a:t>Class (See Table E-4)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CCA Level Classification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 (United States)</a:t>
                      </a:r>
                      <a:endParaRPr 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71</a:t>
                      </a:r>
                      <a:endParaRPr 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0.902</a:t>
                      </a:r>
                      <a:endParaRPr 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44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 1 (920-928 MHz)</a:t>
                      </a:r>
                      <a:endParaRPr 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/>
                        <a:t>12, 28</a:t>
                      </a:r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Type 2 (904-920 MHz)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0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r>
                        <a:rPr lang="en-US" sz="1200" baseline="0" dirty="0" smtClean="0"/>
                        <a:t> (United States)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0.902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 2 (904-920 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 (Europe)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0.863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1, 3, 5, 7, 9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 1 (863-868 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 </a:t>
                      </a:r>
                      <a:r>
                        <a:rPr lang="en-US" sz="1200" dirty="0" smtClean="0"/>
                        <a:t>(Europe)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0.863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/>
                        <a:t>2, 6</a:t>
                      </a:r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Type 1 (863-868 MHz)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585518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752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How to find S1G channels</a:t>
            </a:r>
            <a:r>
              <a:rPr lang="en-US" kern="0" dirty="0" smtClean="0"/>
              <a:t>:</a:t>
            </a:r>
            <a:endParaRPr lang="en-US" kern="0" dirty="0"/>
          </a:p>
        </p:txBody>
      </p:sp>
      <p:sp>
        <p:nvSpPr>
          <p:cNvPr id="9" name="Oval 8"/>
          <p:cNvSpPr/>
          <p:nvPr/>
        </p:nvSpPr>
        <p:spPr bwMode="auto">
          <a:xfrm>
            <a:off x="4191000" y="2970213"/>
            <a:ext cx="1143000" cy="2170747"/>
          </a:xfrm>
          <a:prstGeom prst="ellipse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181600" y="2023428"/>
            <a:ext cx="1600200" cy="11769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019800" y="1637347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B0F0"/>
                </a:solidFill>
              </a:rPr>
              <a:t>S1G Channel Numbers!</a:t>
            </a:r>
            <a:endParaRPr lang="en-US" sz="1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53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the New EU Band Fit?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two S1G operating classes currently defined for the EU</a:t>
            </a:r>
          </a:p>
          <a:p>
            <a:pPr lvl="1"/>
            <a:r>
              <a:rPr lang="en-US" dirty="0" smtClean="0"/>
              <a:t>They share a starting frequency, different from the new one</a:t>
            </a:r>
          </a:p>
          <a:p>
            <a:pPr lvl="1"/>
            <a:r>
              <a:rPr lang="en-US" dirty="0" smtClean="0"/>
              <a:t>They share channel number system/set/organization (with each other)</a:t>
            </a:r>
          </a:p>
          <a:p>
            <a:pPr lvl="2"/>
            <a:r>
              <a:rPr lang="en-US" dirty="0" smtClean="0"/>
              <a:t>Two classes because channel widths are different: 1 v 2 MHz</a:t>
            </a:r>
          </a:p>
          <a:p>
            <a:r>
              <a:rPr lang="en-US" dirty="0" smtClean="0"/>
              <a:t>Some countries have multiple starting frequencies, i.e. “bands”</a:t>
            </a:r>
          </a:p>
          <a:p>
            <a:pPr lvl="1"/>
            <a:r>
              <a:rPr lang="en-US" dirty="0" smtClean="0"/>
              <a:t>China, Singapore</a:t>
            </a:r>
          </a:p>
          <a:p>
            <a:pPr lvl="1"/>
            <a:r>
              <a:rPr lang="en-US" dirty="0" smtClean="0"/>
              <a:t>Both of them restart the numbering for each “band” (i.e. class)</a:t>
            </a:r>
            <a:endParaRPr lang="en-US" dirty="0"/>
          </a:p>
          <a:p>
            <a:pPr lvl="1"/>
            <a:r>
              <a:rPr lang="en-US" dirty="0" smtClean="0"/>
              <a:t>See next slide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0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S1G Operating Classes (3)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376018"/>
              </p:ext>
            </p:extLst>
          </p:nvPr>
        </p:nvGraphicFramePr>
        <p:xfrm>
          <a:off x="838199" y="2362200"/>
          <a:ext cx="7543802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S1G operating </a:t>
                      </a:r>
                      <a:r>
                        <a:rPr lang="en-US" sz="1200" dirty="0" smtClean="0"/>
                        <a:t>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Global </a:t>
                      </a:r>
                      <a:r>
                        <a:rPr lang="en-US" sz="1200" dirty="0" smtClean="0"/>
                        <a:t>operating </a:t>
                      </a:r>
                      <a:r>
                        <a:rPr lang="en-US" sz="1200" dirty="0" smtClean="0"/>
                        <a:t>Class (See Table E-4)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CCA Level Classification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 (Singapore)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0.863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/>
                        <a:t>7, 9, 11</a:t>
                      </a:r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 1 (866-869 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18 (Singapore)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0.902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37,</a:t>
                      </a:r>
                      <a:r>
                        <a:rPr lang="en-US" sz="1200" baseline="0" dirty="0" smtClean="0"/>
                        <a:t> 39, 41, 43, 45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 2 (920-925 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 (China)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0.755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1, 3, 5, 7, 9, 11, 13, 15, 17, 19, 21, 23, 25, 27, 29, 31, 33, 35, 37, 39, 41, 43, 45, 47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 1 (755-779 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 (China)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0.779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/>
                        <a:t>1, 3, 5, 7, 9, 11, 13, 15</a:t>
                      </a:r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Type 1 (779-787 MHz)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585518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752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Table E-5 - </a:t>
            </a:r>
            <a:r>
              <a:rPr lang="en-US" kern="0" dirty="0" err="1" smtClean="0"/>
              <a:t>Mutliple</a:t>
            </a:r>
            <a:r>
              <a:rPr lang="en-US" kern="0" dirty="0" smtClean="0"/>
              <a:t> bands for Singapore and China</a:t>
            </a:r>
            <a:r>
              <a:rPr lang="en-US" kern="0" dirty="0" smtClean="0"/>
              <a:t>: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09883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328313</TotalTime>
  <Words>1364</Words>
  <Application>Microsoft Office PowerPoint</Application>
  <PresentationFormat>On-screen Show (4:3)</PresentationFormat>
  <Paragraphs>302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CiscoSans ExtraLight</vt:lpstr>
      <vt:lpstr>CiscoSans Thin</vt:lpstr>
      <vt:lpstr>Times New Roman</vt:lpstr>
      <vt:lpstr>Wingdings</vt:lpstr>
      <vt:lpstr>802-11-Submission</vt:lpstr>
      <vt:lpstr>S1G EU New Band</vt:lpstr>
      <vt:lpstr>Abstract</vt:lpstr>
      <vt:lpstr>CID 4036</vt:lpstr>
      <vt:lpstr>New Channels</vt:lpstr>
      <vt:lpstr>Example Of S1G Operating Classes (1)</vt:lpstr>
      <vt:lpstr>Determining S1G Channel Numbers</vt:lpstr>
      <vt:lpstr>Example Of S1G Operating Classes (2)</vt:lpstr>
      <vt:lpstr>Where Does the New EU Band Fit? (1)</vt:lpstr>
      <vt:lpstr>Example Of S1G Operating Classes (3)</vt:lpstr>
      <vt:lpstr>Where Does the New Band Fit? (2)</vt:lpstr>
      <vt:lpstr>Proposed Changes (1)</vt:lpstr>
      <vt:lpstr>Proposed Changes (2)</vt:lpstr>
      <vt:lpstr>Channel Options</vt:lpstr>
      <vt:lpstr>Straw poll #1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Ch 167 169 173</dc:title>
  <dc:creator>Matthew Fischer</dc:creator>
  <cp:keywords>November 2019</cp:keywords>
  <cp:lastModifiedBy>Matthew Fischer</cp:lastModifiedBy>
  <cp:revision>1076</cp:revision>
  <cp:lastPrinted>1998-02-10T13:28:06Z</cp:lastPrinted>
  <dcterms:created xsi:type="dcterms:W3CDTF">2007-05-21T21:00:37Z</dcterms:created>
  <dcterms:modified xsi:type="dcterms:W3CDTF">2020-08-04T23:54:41Z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