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554" r:id="rId3"/>
    <p:sldId id="702" r:id="rId4"/>
    <p:sldId id="703" r:id="rId5"/>
    <p:sldId id="704" r:id="rId6"/>
    <p:sldId id="705" r:id="rId7"/>
    <p:sldId id="706" r:id="rId8"/>
    <p:sldId id="701" r:id="rId9"/>
    <p:sldId id="707" r:id="rId10"/>
    <p:sldId id="708" r:id="rId11"/>
    <p:sldId id="681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58987" y="381000"/>
            <a:ext cx="218598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802.11-20/1174r0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E-SIG Detection with Different Puncturing Patterns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2020-08-03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11446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humengshi@huawei.com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CA" dirty="0" smtClean="0"/>
              <a:t>SP2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CA" dirty="0" smtClean="0"/>
              <a:t>For each 80 MHz segment of any EHT-PPDU larger than or equal to 80 MHz BW, </a:t>
            </a:r>
            <a:r>
              <a:rPr lang="en-CA" dirty="0"/>
              <a:t>d</a:t>
            </a:r>
            <a:r>
              <a:rPr lang="en-CA" dirty="0" smtClean="0"/>
              <a:t>o you agree to apply the different puncturing patterns for MCS2/4/5 to two content channels in the secondary 40 MHz of E-SIG?</a:t>
            </a:r>
          </a:p>
          <a:p>
            <a:pPr lvl="1"/>
            <a:r>
              <a:rPr lang="en-CA" dirty="0" smtClean="0"/>
              <a:t>Different Puncturing patterns are shown in slide 4&amp;5, but not limited to the patterns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980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r>
              <a:rPr lang="en-US" altLang="zh-CN" b="0" dirty="0" smtClean="0"/>
              <a:t>[1] S. </a:t>
            </a:r>
            <a:r>
              <a:rPr lang="en-US" altLang="zh-CN" b="0" dirty="0" err="1" smtClean="0"/>
              <a:t>Vermani</a:t>
            </a:r>
            <a:r>
              <a:rPr lang="en-US" altLang="zh-CN" b="0" dirty="0" smtClean="0"/>
              <a:t>, </a:t>
            </a:r>
            <a:r>
              <a:rPr lang="en-US" altLang="zh-CN" b="0" dirty="0"/>
              <a:t>et. al., </a:t>
            </a:r>
            <a:r>
              <a:rPr lang="en-US" altLang="zh-CN" b="0" dirty="0" smtClean="0"/>
              <a:t>“U-SIG structure and preamble processing”, 802.11-20/0380r0, Mar. 2020</a:t>
            </a:r>
          </a:p>
          <a:p>
            <a:r>
              <a:rPr lang="en-US" altLang="zh-CN" b="0" dirty="0"/>
              <a:t>[2] </a:t>
            </a:r>
            <a:r>
              <a:rPr lang="en-US" altLang="zh-CN" b="0" dirty="0" smtClean="0"/>
              <a:t>D. Lim, et. al., “Consideration for E-SIG Transmission”, 802.11-20/0020r3, Apr. 2020</a:t>
            </a:r>
          </a:p>
          <a:p>
            <a:r>
              <a:rPr lang="en-US" altLang="zh-CN" b="0" dirty="0" smtClean="0"/>
              <a:t>[3] S. </a:t>
            </a:r>
            <a:r>
              <a:rPr lang="en-US" altLang="zh-CN" b="0" dirty="0" err="1" smtClean="0"/>
              <a:t>Vermani</a:t>
            </a:r>
            <a:r>
              <a:rPr lang="en-US" altLang="zh-CN" b="0" dirty="0" smtClean="0"/>
              <a:t>, et. al., “Further ideas on EHT preamble design”, 802.11-19/1870r4, Nov. 2019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4587"/>
          </a:xfrm>
        </p:spPr>
        <p:txBody>
          <a:bodyPr/>
          <a:lstStyle/>
          <a:p>
            <a:r>
              <a:rPr lang="en-US" dirty="0" smtClean="0"/>
              <a:t>80 MHz Preamble Detection and 2 content channels in each 80 MHz of E-SIG are decided [1][2]</a:t>
            </a:r>
          </a:p>
          <a:p>
            <a:pPr lvl="1"/>
            <a:r>
              <a:rPr lang="en-US" dirty="0"/>
              <a:t>There shall be a variable MCS and variable length EHT-SIG, </a:t>
            </a:r>
            <a:r>
              <a:rPr lang="en-US" dirty="0" smtClean="0"/>
              <a:t>in </a:t>
            </a:r>
            <a:r>
              <a:rPr lang="en-US" dirty="0"/>
              <a:t>an EHT PPDU sent to multiple </a:t>
            </a:r>
            <a:r>
              <a:rPr lang="en-US" dirty="0" smtClean="0"/>
              <a:t>users</a:t>
            </a:r>
            <a:r>
              <a:rPr lang="en-US" dirty="0"/>
              <a:t> </a:t>
            </a:r>
            <a:r>
              <a:rPr lang="en-US" dirty="0" smtClean="0"/>
              <a:t>[3]</a:t>
            </a:r>
          </a:p>
          <a:p>
            <a:r>
              <a:rPr lang="en-US" dirty="0" smtClean="0"/>
              <a:t>Since 40 MHz content channels are duplicated in each 80 MHz E-SIG, we may achieve combining gains for E-SIG detection in case of no preamble puncturing in the 80 MHz segment </a:t>
            </a:r>
          </a:p>
          <a:p>
            <a:r>
              <a:rPr lang="en-US" dirty="0" smtClean="0">
                <a:sym typeface="Wingdings" pitchFamily="2" charset="2"/>
              </a:rPr>
              <a:t>We observed even further gain with different puncturing patterns applied to duplicated 40 MHz content channels</a:t>
            </a:r>
          </a:p>
          <a:p>
            <a:r>
              <a:rPr lang="en-US" dirty="0" smtClean="0">
                <a:sym typeface="Wingdings" pitchFamily="2" charset="2"/>
              </a:rPr>
              <a:t>The overhead reduction in E-SIG is an imminent goal for our Release 1 progress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additional gain with the different puncturing patterns applied to the duplicated 40 MHz may help increase the MCS, especially for those MCSs in the boundary   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144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40 MHz Duplicated </a:t>
            </a:r>
            <a:r>
              <a:rPr lang="en-US" sz="2400" dirty="0" smtClean="0">
                <a:solidFill>
                  <a:srgbClr val="000000"/>
                </a:solidFill>
              </a:rPr>
              <a:t>E-SIG </a:t>
            </a:r>
            <a:r>
              <a:rPr lang="en-US" sz="2400" dirty="0">
                <a:solidFill>
                  <a:srgbClr val="000000"/>
                </a:solidFill>
              </a:rPr>
              <a:t>in 80 MHz </a:t>
            </a:r>
            <a:r>
              <a:rPr lang="en-US" sz="2400" dirty="0" smtClean="0">
                <a:solidFill>
                  <a:srgbClr val="000000"/>
                </a:solidFill>
              </a:rPr>
              <a:t>segment </a:t>
            </a:r>
            <a:r>
              <a:rPr lang="en-US" sz="2400" dirty="0">
                <a:solidFill>
                  <a:srgbClr val="000000"/>
                </a:solidFill>
              </a:rPr>
              <a:t>with MCS2/4/5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having different puncturing patterns in each 40 MHz 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2" y="4495800"/>
            <a:ext cx="8991600" cy="1855798"/>
          </a:xfrm>
        </p:spPr>
        <p:txBody>
          <a:bodyPr/>
          <a:lstStyle/>
          <a:p>
            <a:r>
              <a:rPr lang="en-US" sz="1600" dirty="0"/>
              <a:t>At the receiver side, </a:t>
            </a:r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1) We compute the LLR of </a:t>
            </a:r>
            <a:r>
              <a:rPr lang="en-US" sz="1600" b="0" dirty="0" smtClean="0"/>
              <a:t>E-SIG </a:t>
            </a:r>
            <a:r>
              <a:rPr lang="en-US" sz="1600" b="0" dirty="0"/>
              <a:t>per </a:t>
            </a:r>
            <a:r>
              <a:rPr lang="en-US" sz="1600" b="0" dirty="0" smtClean="0"/>
              <a:t>content channel </a:t>
            </a:r>
            <a:r>
              <a:rPr lang="en-US" sz="1600" b="0" dirty="0" smtClean="0">
                <a:sym typeface="Wingdings" panose="05000000000000000000" pitchFamily="2" charset="2"/>
              </a:rPr>
              <a:t></a:t>
            </a:r>
            <a:r>
              <a:rPr lang="en-US" sz="1600" b="0" dirty="0" smtClean="0"/>
              <a:t> E-SIG </a:t>
            </a:r>
            <a:r>
              <a:rPr lang="en-US" sz="1600" b="0" dirty="0"/>
              <a:t>is encoded per </a:t>
            </a:r>
            <a:r>
              <a:rPr lang="en-US" sz="1600" b="0" dirty="0" smtClean="0"/>
              <a:t>content channel</a:t>
            </a: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2) Then, insert the  zero bit at the punctured positions according to the Puncturing pattern </a:t>
            </a:r>
            <a:r>
              <a:rPr lang="en-US" sz="1600" b="0" dirty="0" smtClean="0"/>
              <a:t>    	designated </a:t>
            </a:r>
            <a:r>
              <a:rPr lang="en-US" sz="1600" b="0" dirty="0"/>
              <a:t>to each </a:t>
            </a:r>
            <a:r>
              <a:rPr lang="en-US" sz="1600" b="0" dirty="0" smtClean="0"/>
              <a:t>content channel</a:t>
            </a: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3) </a:t>
            </a:r>
            <a:r>
              <a:rPr lang="en-US" sz="1600" b="0" dirty="0" smtClean="0"/>
              <a:t>Combine </a:t>
            </a:r>
            <a:r>
              <a:rPr lang="en-US" sz="1600" b="0" dirty="0"/>
              <a:t>the LLRs of primary 40 MHz with that of the secondary 40 MHz</a:t>
            </a:r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4) </a:t>
            </a:r>
            <a:r>
              <a:rPr lang="en-US" sz="1600" b="0" dirty="0" smtClean="0"/>
              <a:t>Run the BCC decoder per content channel based on the combined LLRs in Step 3</a:t>
            </a:r>
            <a:endParaRPr lang="en-US" sz="1600" b="0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27" name="Group 26"/>
          <p:cNvGrpSpPr/>
          <p:nvPr/>
        </p:nvGrpSpPr>
        <p:grpSpPr>
          <a:xfrm>
            <a:off x="609600" y="1524000"/>
            <a:ext cx="7848600" cy="2905753"/>
            <a:chOff x="609600" y="1524000"/>
            <a:chExt cx="7848600" cy="2905753"/>
          </a:xfrm>
        </p:grpSpPr>
        <p:sp>
          <p:nvSpPr>
            <p:cNvPr id="7" name="Rectangle 6"/>
            <p:cNvSpPr/>
            <p:nvPr/>
          </p:nvSpPr>
          <p:spPr bwMode="auto">
            <a:xfrm>
              <a:off x="609600" y="1529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09600" y="2291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09600" y="31298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09600" y="39680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1828800" y="1529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828800" y="2291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1828800" y="31298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1828800" y="39680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2819400" y="1529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2819400" y="2291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2819400" y="31298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2819400" y="39680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8"/>
            <p:cNvSpPr/>
            <p:nvPr/>
          </p:nvSpPr>
          <p:spPr bwMode="auto">
            <a:xfrm>
              <a:off x="6553200" y="1529688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8458200" y="1529688"/>
              <a:ext cx="0" cy="2895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6553200" y="1986888"/>
              <a:ext cx="0" cy="1981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553200" y="15296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8077200" y="15296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553200" y="44252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8077200" y="44252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770327" y="1524000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23288" y="1627224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32432" y="23956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32432" y="32338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05000" y="40720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22464" y="2672688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EHT-STF/LTF </a:t>
              </a:r>
            </a:p>
            <a:p>
              <a:pPr algn="ctr"/>
              <a:r>
                <a:rPr lang="en-US" sz="1600" dirty="0" smtClean="0"/>
                <a:t>and Payload</a:t>
              </a:r>
              <a:endParaRPr lang="en-US" sz="16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58058" y="1534015"/>
              <a:ext cx="11384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- 1 </a:t>
              </a:r>
            </a:p>
            <a:p>
              <a:r>
                <a:rPr lang="en-US" dirty="0" smtClean="0"/>
                <a:t>with MCS2/4/5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55586" y="2287223"/>
              <a:ext cx="11384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- 2</a:t>
              </a:r>
            </a:p>
            <a:p>
              <a:r>
                <a:rPr lang="en-US" dirty="0" smtClean="0"/>
                <a:t>with MCS2</a:t>
              </a:r>
              <a:r>
                <a:rPr lang="en-US" altLang="zh-CN" dirty="0" smtClean="0"/>
                <a:t>/4/5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50944" y="3129888"/>
              <a:ext cx="1368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- 1</a:t>
              </a:r>
            </a:p>
            <a:p>
              <a:r>
                <a:rPr lang="en-US" dirty="0" smtClean="0"/>
                <a:t>with MCS2</a:t>
              </a:r>
              <a:r>
                <a:rPr lang="en-US" altLang="zh-CN" dirty="0" smtClean="0"/>
                <a:t>/4/5</a:t>
              </a:r>
              <a:r>
                <a:rPr lang="en-US" dirty="0" smtClean="0"/>
                <a:t> - A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0944" y="3968088"/>
              <a:ext cx="1368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- 2</a:t>
              </a:r>
            </a:p>
            <a:p>
              <a:r>
                <a:rPr lang="en-US" dirty="0" smtClean="0"/>
                <a:t>with MCS2</a:t>
              </a:r>
              <a:r>
                <a:rPr lang="en-US" altLang="zh-CN" dirty="0" smtClean="0"/>
                <a:t>/4/5</a:t>
              </a:r>
              <a:r>
                <a:rPr lang="en-US" dirty="0" smtClean="0"/>
                <a:t> - A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772" y="228167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87990" y="315646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87989" y="396362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3901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sz="2800" dirty="0"/>
              <a:t>Puncturing Patterns for the rate of 3/4 (MCS2/MCS4)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210219" y="1752600"/>
            <a:ext cx="4382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of BCC code rate 3/4 in the current 802.11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258511"/>
              </p:ext>
            </p:extLst>
          </p:nvPr>
        </p:nvGraphicFramePr>
        <p:xfrm>
          <a:off x="743622" y="209702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1051" y="214274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0761" y="21309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12617" y="21305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72281" y="2139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38041" y="2139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7705" y="21492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78705" y="214274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41417" y="214311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704129" y="2139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015484"/>
              </p:ext>
            </p:extLst>
          </p:nvPr>
        </p:nvGraphicFramePr>
        <p:xfrm>
          <a:off x="768006" y="277977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98483" y="28254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168193" y="281367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40049" y="28133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99713" y="28224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65473" y="28224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625137" y="283196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06137" y="28254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68849" y="28258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731561" y="28224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10594"/>
              </p:ext>
            </p:extLst>
          </p:nvPr>
        </p:nvGraphicFramePr>
        <p:xfrm>
          <a:off x="768006" y="315366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798483" y="319938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8193" y="318756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40049" y="3187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99713" y="3196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65473" y="3196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625137" y="320584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006137" y="319938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368849" y="319975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731561" y="3196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829232"/>
              </p:ext>
            </p:extLst>
          </p:nvPr>
        </p:nvGraphicFramePr>
        <p:xfrm>
          <a:off x="683561" y="3846576"/>
          <a:ext cx="342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67419" y="38770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54833" y="38835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235249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519615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99129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091737" y="38835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78249" y="38770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673905" y="38774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60417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237785" y="38835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533441" y="388998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807761" y="38896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24703"/>
              </p:ext>
            </p:extLst>
          </p:nvPr>
        </p:nvGraphicFramePr>
        <p:xfrm>
          <a:off x="795438" y="4541520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825915" y="45872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195625" y="45754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67481" y="4575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927145" y="4584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292905" y="4584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652569" y="45937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033569" y="45872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396281" y="45876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758993" y="4584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54118"/>
              </p:ext>
            </p:extLst>
          </p:nvPr>
        </p:nvGraphicFramePr>
        <p:xfrm>
          <a:off x="795438" y="4915408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825915" y="49611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95625" y="49493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567481" y="49489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927145" y="4958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292905" y="4958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652569" y="49675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033569" y="49611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396281" y="496149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758993" y="4958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32744"/>
              </p:ext>
            </p:extLst>
          </p:nvPr>
        </p:nvGraphicFramePr>
        <p:xfrm>
          <a:off x="819819" y="567537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47248" y="5721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216958" y="570927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588814" y="57089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948478" y="5718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314238" y="5718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673902" y="572756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54902" y="5721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417614" y="57214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780326" y="5718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81" name="Down Arrow 80"/>
          <p:cNvSpPr/>
          <p:nvPr/>
        </p:nvSpPr>
        <p:spPr bwMode="auto">
          <a:xfrm>
            <a:off x="2191419" y="247497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Down Arrow 81"/>
          <p:cNvSpPr/>
          <p:nvPr/>
        </p:nvSpPr>
        <p:spPr bwMode="auto">
          <a:xfrm>
            <a:off x="2191419" y="354177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Down Arrow 82"/>
          <p:cNvSpPr/>
          <p:nvPr/>
        </p:nvSpPr>
        <p:spPr bwMode="auto">
          <a:xfrm>
            <a:off x="2191419" y="4264152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Down Arrow 83"/>
          <p:cNvSpPr/>
          <p:nvPr/>
        </p:nvSpPr>
        <p:spPr bwMode="auto">
          <a:xfrm>
            <a:off x="2191419" y="537057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836827" y="1777353"/>
            <a:ext cx="2551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for MCS2/4-A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11573"/>
              </p:ext>
            </p:extLst>
          </p:nvPr>
        </p:nvGraphicFramePr>
        <p:xfrm>
          <a:off x="5428491" y="206654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7" name="TextBox 86"/>
          <p:cNvSpPr txBox="1"/>
          <p:nvPr/>
        </p:nvSpPr>
        <p:spPr>
          <a:xfrm>
            <a:off x="5455920" y="21122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5825630" y="21004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197486" y="21000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6557150" y="2109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922910" y="2109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282574" y="211872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7663574" y="21122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8026286" y="211263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8388998" y="2109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97626"/>
              </p:ext>
            </p:extLst>
          </p:nvPr>
        </p:nvGraphicFramePr>
        <p:xfrm>
          <a:off x="5452875" y="274929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7" name="TextBox 96"/>
          <p:cNvSpPr txBox="1"/>
          <p:nvPr/>
        </p:nvSpPr>
        <p:spPr>
          <a:xfrm>
            <a:off x="5470165" y="277331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5839875" y="276148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6211731" y="276111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571395" y="277026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937155" y="277026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296819" y="27797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7677819" y="277331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8040531" y="27736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8403243" y="277026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80106"/>
              </p:ext>
            </p:extLst>
          </p:nvPr>
        </p:nvGraphicFramePr>
        <p:xfrm>
          <a:off x="5452875" y="312318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5470165" y="31471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5839875" y="31353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6211731" y="313500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6571395" y="314415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937155" y="314415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7310006" y="31387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677819" y="31471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8040531" y="314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8403243" y="314415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084982"/>
              </p:ext>
            </p:extLst>
          </p:nvPr>
        </p:nvGraphicFramePr>
        <p:xfrm>
          <a:off x="5368430" y="3816096"/>
          <a:ext cx="342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5352288" y="38465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639702" y="38530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5920118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204484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483998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6776606" y="38530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7063118" y="38465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358774" y="384694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645286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922654" y="38530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8218310" y="385950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492630" y="385913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44144"/>
              </p:ext>
            </p:extLst>
          </p:nvPr>
        </p:nvGraphicFramePr>
        <p:xfrm>
          <a:off x="5480307" y="4511040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5489355" y="45567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5859065" y="454493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6230921" y="4544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6590585" y="455371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956345" y="455371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7316009" y="45632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7697009" y="45567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8059721" y="455712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8422433" y="455371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763226"/>
              </p:ext>
            </p:extLst>
          </p:nvPr>
        </p:nvGraphicFramePr>
        <p:xfrm>
          <a:off x="5480307" y="4884928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5489355" y="49306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5859065" y="49188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6230921" y="49184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6590585" y="4927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956345" y="4927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7316009" y="493711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7697009" y="49306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8059721" y="49310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8422433" y="4927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49" name="Table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346703"/>
              </p:ext>
            </p:extLst>
          </p:nvPr>
        </p:nvGraphicFramePr>
        <p:xfrm>
          <a:off x="5504688" y="564489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0" name="TextBox 149"/>
          <p:cNvSpPr txBox="1"/>
          <p:nvPr/>
        </p:nvSpPr>
        <p:spPr>
          <a:xfrm>
            <a:off x="5532117" y="56906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5901827" y="56787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6273683" y="567842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633347" y="568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6999107" y="568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7358771" y="569708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7739771" y="56906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8102483" y="569098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8465195" y="568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159" name="Down Arrow 158"/>
          <p:cNvSpPr/>
          <p:nvPr/>
        </p:nvSpPr>
        <p:spPr bwMode="auto">
          <a:xfrm>
            <a:off x="6876288" y="24444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Down Arrow 159"/>
          <p:cNvSpPr/>
          <p:nvPr/>
        </p:nvSpPr>
        <p:spPr bwMode="auto">
          <a:xfrm>
            <a:off x="6876288" y="35112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Down Arrow 160"/>
          <p:cNvSpPr/>
          <p:nvPr/>
        </p:nvSpPr>
        <p:spPr bwMode="auto">
          <a:xfrm>
            <a:off x="6876288" y="4233672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Down Arrow 161"/>
          <p:cNvSpPr/>
          <p:nvPr/>
        </p:nvSpPr>
        <p:spPr bwMode="auto">
          <a:xfrm>
            <a:off x="6876288" y="53400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126899" y="2142744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Information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248819" y="2807577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Coded Bits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5" name="Straight Arrow Connector 164"/>
          <p:cNvCxnSpPr>
            <a:stCxn id="27" idx="0"/>
          </p:cNvCxnSpPr>
          <p:nvPr/>
        </p:nvCxnSpPr>
        <p:spPr bwMode="auto">
          <a:xfrm>
            <a:off x="3904846" y="2822448"/>
            <a:ext cx="420173" cy="3383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4096419" y="3133344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Punctured Bit</a:t>
            </a:r>
            <a:endParaRPr lang="en-US" dirty="0"/>
          </a:p>
        </p:txBody>
      </p:sp>
      <p:cxnSp>
        <p:nvCxnSpPr>
          <p:cNvPr id="167" name="Straight Arrow Connector 166"/>
          <p:cNvCxnSpPr>
            <a:stCxn id="107" idx="2"/>
            <a:endCxn id="166" idx="3"/>
          </p:cNvCxnSpPr>
          <p:nvPr/>
        </p:nvCxnSpPr>
        <p:spPr bwMode="auto">
          <a:xfrm flipH="1" flipV="1">
            <a:off x="5133882" y="3271844"/>
            <a:ext cx="509568" cy="1523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4200051" y="3773424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Punctured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297587" y="5751576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Decoded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312941" y="4832711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Inserted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1" name="Straight Arrow Connector 170"/>
          <p:cNvCxnSpPr>
            <a:stCxn id="60" idx="0"/>
          </p:cNvCxnSpPr>
          <p:nvPr/>
        </p:nvCxnSpPr>
        <p:spPr bwMode="auto">
          <a:xfrm>
            <a:off x="3932278" y="4584192"/>
            <a:ext cx="392741" cy="1005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2" name="TextBox 171"/>
          <p:cNvSpPr txBox="1"/>
          <p:nvPr/>
        </p:nvSpPr>
        <p:spPr>
          <a:xfrm>
            <a:off x="4068987" y="4608576"/>
            <a:ext cx="1239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Inserted Zero Bit</a:t>
            </a:r>
            <a:endParaRPr lang="en-US" dirty="0"/>
          </a:p>
        </p:txBody>
      </p:sp>
      <p:cxnSp>
        <p:nvCxnSpPr>
          <p:cNvPr id="173" name="Straight Arrow Connector 172"/>
          <p:cNvCxnSpPr>
            <a:stCxn id="140" idx="1"/>
          </p:cNvCxnSpPr>
          <p:nvPr/>
        </p:nvCxnSpPr>
        <p:spPr bwMode="auto">
          <a:xfrm flipH="1" flipV="1">
            <a:off x="5239419" y="4837176"/>
            <a:ext cx="249936" cy="2319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4" name="Left Brace 173"/>
          <p:cNvSpPr/>
          <p:nvPr/>
        </p:nvSpPr>
        <p:spPr bwMode="auto">
          <a:xfrm>
            <a:off x="505875" y="2170176"/>
            <a:ext cx="152400" cy="1981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Left Brace 174"/>
          <p:cNvSpPr/>
          <p:nvPr/>
        </p:nvSpPr>
        <p:spPr bwMode="auto">
          <a:xfrm>
            <a:off x="545499" y="4608576"/>
            <a:ext cx="152400" cy="1371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170595" y="2932545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210219" y="5141976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51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15400" cy="533400"/>
          </a:xfrm>
        </p:spPr>
        <p:txBody>
          <a:bodyPr/>
          <a:lstStyle/>
          <a:p>
            <a:r>
              <a:rPr lang="en-US" sz="2800" dirty="0"/>
              <a:t>Puncturing Patterns for the rate of 2/3 (MCS5)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284288" y="1497584"/>
            <a:ext cx="4382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of BCC code rate 2/3 in the current 802.11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9688" y="1522337"/>
            <a:ext cx="3381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for the rate 2/3 of MCS5-A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9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7334"/>
              </p:ext>
            </p:extLst>
          </p:nvPr>
        </p:nvGraphicFramePr>
        <p:xfrm>
          <a:off x="1436435" y="1852168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63864" y="189788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33574" y="18860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5430" y="1885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65094" y="18948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30854" y="18948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90518" y="190435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092860"/>
              </p:ext>
            </p:extLst>
          </p:nvPr>
        </p:nvGraphicFramePr>
        <p:xfrm>
          <a:off x="1433387" y="2534920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63864" y="25806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33574" y="25688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198080" y="25657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65094" y="25775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30854" y="25775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4880" y="25657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23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49316"/>
              </p:ext>
            </p:extLst>
          </p:nvPr>
        </p:nvGraphicFramePr>
        <p:xfrm>
          <a:off x="1433387" y="2908808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63864" y="29545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833574" y="29427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05430" y="2942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70288" y="2940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33704" y="2940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90518" y="29434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30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169279"/>
              </p:ext>
            </p:extLst>
          </p:nvPr>
        </p:nvGraphicFramePr>
        <p:xfrm>
          <a:off x="1242262" y="3601720"/>
          <a:ext cx="2571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26120" y="3632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13534" y="36386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793950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078316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357830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50438" y="36386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36950" y="3632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232606" y="363256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19118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0" name="Down Arrow 78"/>
          <p:cNvSpPr/>
          <p:nvPr/>
        </p:nvSpPr>
        <p:spPr bwMode="auto">
          <a:xfrm>
            <a:off x="2399507" y="2230120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Down Arrow 79"/>
          <p:cNvSpPr/>
          <p:nvPr/>
        </p:nvSpPr>
        <p:spPr bwMode="auto">
          <a:xfrm>
            <a:off x="2399507" y="3296920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Down Arrow 80"/>
          <p:cNvSpPr/>
          <p:nvPr/>
        </p:nvSpPr>
        <p:spPr bwMode="auto">
          <a:xfrm>
            <a:off x="2399507" y="40192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Down Arrow 81"/>
          <p:cNvSpPr/>
          <p:nvPr/>
        </p:nvSpPr>
        <p:spPr bwMode="auto">
          <a:xfrm>
            <a:off x="2399507" y="5125720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34987" y="1897888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Information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56907" y="2562721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Coded Bits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162"/>
          <p:cNvCxnSpPr>
            <a:endCxn id="47" idx="1"/>
          </p:cNvCxnSpPr>
          <p:nvPr/>
        </p:nvCxnSpPr>
        <p:spPr bwMode="auto">
          <a:xfrm>
            <a:off x="3560888" y="2981960"/>
            <a:ext cx="743619" cy="450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304507" y="2888488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Punctured Bit</a:t>
            </a:r>
            <a:endParaRPr lang="en-US" dirty="0"/>
          </a:p>
        </p:txBody>
      </p:sp>
      <p:cxnSp>
        <p:nvCxnSpPr>
          <p:cNvPr id="48" name="Straight Arrow Connector 164"/>
          <p:cNvCxnSpPr>
            <a:endCxn id="47" idx="3"/>
          </p:cNvCxnSpPr>
          <p:nvPr/>
        </p:nvCxnSpPr>
        <p:spPr bwMode="auto">
          <a:xfrm flipH="1" flipV="1">
            <a:off x="5341970" y="3026988"/>
            <a:ext cx="1090686" cy="1073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408139" y="3528568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Punctured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05675" y="550672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Decoded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21029" y="4587855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Inserted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168"/>
          <p:cNvCxnSpPr>
            <a:endCxn id="53" idx="1"/>
          </p:cNvCxnSpPr>
          <p:nvPr/>
        </p:nvCxnSpPr>
        <p:spPr bwMode="auto">
          <a:xfrm flipV="1">
            <a:off x="3637088" y="4502220"/>
            <a:ext cx="639987" cy="3085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4277075" y="4363720"/>
            <a:ext cx="1239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Inserted Zero Bit</a:t>
            </a:r>
            <a:endParaRPr lang="en-US" dirty="0"/>
          </a:p>
        </p:txBody>
      </p:sp>
      <p:cxnSp>
        <p:nvCxnSpPr>
          <p:cNvPr id="54" name="Straight Arrow Connector 170"/>
          <p:cNvCxnSpPr>
            <a:endCxn id="53" idx="3"/>
          </p:cNvCxnSpPr>
          <p:nvPr/>
        </p:nvCxnSpPr>
        <p:spPr bwMode="auto">
          <a:xfrm flipH="1" flipV="1">
            <a:off x="5516517" y="4502220"/>
            <a:ext cx="885107" cy="3119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Left Brace 171"/>
          <p:cNvSpPr/>
          <p:nvPr/>
        </p:nvSpPr>
        <p:spPr bwMode="auto">
          <a:xfrm>
            <a:off x="713963" y="1925320"/>
            <a:ext cx="152400" cy="1981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Left Brace 172"/>
          <p:cNvSpPr/>
          <p:nvPr/>
        </p:nvSpPr>
        <p:spPr bwMode="auto">
          <a:xfrm>
            <a:off x="753587" y="4363720"/>
            <a:ext cx="152400" cy="1371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8683" y="268768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18307" y="489712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graphicFrame>
        <p:nvGraphicFramePr>
          <p:cNvPr id="59" name="Table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5126"/>
              </p:ext>
            </p:extLst>
          </p:nvPr>
        </p:nvGraphicFramePr>
        <p:xfrm>
          <a:off x="1436323" y="4309288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1466800" y="435500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836510" y="434318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201016" y="43401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568030" y="43519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933790" y="43519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267816" y="43401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66" name="Table 1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99366"/>
              </p:ext>
            </p:extLst>
          </p:nvPr>
        </p:nvGraphicFramePr>
        <p:xfrm>
          <a:off x="1436323" y="4683176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1466800" y="47288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836510" y="471707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208366" y="47167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2573224" y="4715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2936640" y="4715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293454" y="471777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73" name="Table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561965"/>
              </p:ext>
            </p:extLst>
          </p:nvPr>
        </p:nvGraphicFramePr>
        <p:xfrm>
          <a:off x="1436080" y="5420360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1463509" y="5466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833219" y="545425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05075" y="545388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564739" y="54630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30499" y="54630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290163" y="547254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80" name="Table 1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05039"/>
              </p:ext>
            </p:extLst>
          </p:nvPr>
        </p:nvGraphicFramePr>
        <p:xfrm>
          <a:off x="6409947" y="1824304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6446168" y="18524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6807086" y="185820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7178942" y="18578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538606" y="18669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7904366" y="18669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8264030" y="187648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87" name="Table 2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475414"/>
              </p:ext>
            </p:extLst>
          </p:nvPr>
        </p:nvGraphicFramePr>
        <p:xfrm>
          <a:off x="6406899" y="2507056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6437376" y="25527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807086" y="254095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171592" y="2537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538606" y="25497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904366" y="25497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8238392" y="2537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94" name="Table 2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86412"/>
              </p:ext>
            </p:extLst>
          </p:nvPr>
        </p:nvGraphicFramePr>
        <p:xfrm>
          <a:off x="6406899" y="2880944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6437376" y="29266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6807086" y="29148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7178942" y="29144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7543800" y="29130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7907216" y="29130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8264030" y="291554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01" name="Table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60574"/>
              </p:ext>
            </p:extLst>
          </p:nvPr>
        </p:nvGraphicFramePr>
        <p:xfrm>
          <a:off x="6215774" y="3573856"/>
          <a:ext cx="2571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6199632" y="3604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487046" y="361080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767462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051828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7331342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623950" y="361080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910462" y="3604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8206118" y="36047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8492630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11" name="Down Arrow 227"/>
          <p:cNvSpPr/>
          <p:nvPr/>
        </p:nvSpPr>
        <p:spPr bwMode="auto">
          <a:xfrm>
            <a:off x="7373019" y="220225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Down Arrow 228"/>
          <p:cNvSpPr/>
          <p:nvPr/>
        </p:nvSpPr>
        <p:spPr bwMode="auto">
          <a:xfrm>
            <a:off x="7373019" y="326905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Down Arrow 229"/>
          <p:cNvSpPr/>
          <p:nvPr/>
        </p:nvSpPr>
        <p:spPr bwMode="auto">
          <a:xfrm>
            <a:off x="7373019" y="3991432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Down Arrow 230"/>
          <p:cNvSpPr/>
          <p:nvPr/>
        </p:nvSpPr>
        <p:spPr bwMode="auto">
          <a:xfrm>
            <a:off x="7373019" y="509785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5" name="Table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19910"/>
              </p:ext>
            </p:extLst>
          </p:nvPr>
        </p:nvGraphicFramePr>
        <p:xfrm>
          <a:off x="6409835" y="4281424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6" name="TextBox 115"/>
          <p:cNvSpPr txBox="1"/>
          <p:nvPr/>
        </p:nvSpPr>
        <p:spPr>
          <a:xfrm>
            <a:off x="6440312" y="432714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6810022" y="43153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7174528" y="4312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7541542" y="4324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7907302" y="4324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8241328" y="4312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22" name="Table 2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43811"/>
              </p:ext>
            </p:extLst>
          </p:nvPr>
        </p:nvGraphicFramePr>
        <p:xfrm>
          <a:off x="6409835" y="4655312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6440312" y="47010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6810022" y="46892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181878" y="46888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546736" y="4687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910152" y="4687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266966" y="468991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29" name="Table 2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4185"/>
              </p:ext>
            </p:extLst>
          </p:nvPr>
        </p:nvGraphicFramePr>
        <p:xfrm>
          <a:off x="6409592" y="5392496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6437021" y="5438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6806731" y="54263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7178587" y="542602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538251" y="54351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7904011" y="54351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8263675" y="544468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5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533400"/>
          </a:xfrm>
        </p:spPr>
        <p:txBody>
          <a:bodyPr/>
          <a:lstStyle/>
          <a:p>
            <a:r>
              <a:rPr lang="en-US" sz="2800" dirty="0"/>
              <a:t>Simulation </a:t>
            </a:r>
            <a:r>
              <a:rPr lang="en-US" sz="2800" dirty="0" smtClean="0"/>
              <a:t>setting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1787"/>
            <a:ext cx="8458200" cy="4570413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SISO 80 MHz w/ 40 MHz duplication</a:t>
            </a:r>
          </a:p>
          <a:p>
            <a:r>
              <a:rPr lang="en-US" dirty="0">
                <a:solidFill>
                  <a:srgbClr val="0000FF"/>
                </a:solidFill>
              </a:rPr>
              <a:t>Primary 20 and the secondary 20 MHz are separately encoded in the primary 40 </a:t>
            </a:r>
            <a:r>
              <a:rPr lang="en-US" dirty="0" smtClean="0">
                <a:solidFill>
                  <a:srgbClr val="0000FF"/>
                </a:solidFill>
              </a:rPr>
              <a:t>MHz / secondary 40 MHz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MCS1~5 for Primary 40 MHz</a:t>
            </a:r>
          </a:p>
          <a:p>
            <a:r>
              <a:rPr lang="en-US" dirty="0" smtClean="0"/>
              <a:t>MCS1/2A/3/4A/5A for Secondary 40 MHz</a:t>
            </a:r>
            <a:endParaRPr lang="en-US" dirty="0"/>
          </a:p>
          <a:p>
            <a:r>
              <a:rPr lang="en-US" dirty="0"/>
              <a:t>Actual channel estimation</a:t>
            </a:r>
          </a:p>
          <a:p>
            <a:r>
              <a:rPr lang="en-US" dirty="0"/>
              <a:t>BCC and Viterbi decoder</a:t>
            </a:r>
          </a:p>
          <a:p>
            <a:r>
              <a:rPr lang="en-US" dirty="0" err="1" smtClean="0"/>
              <a:t>ChanD</a:t>
            </a:r>
            <a:endParaRPr lang="en-US" dirty="0"/>
          </a:p>
          <a:p>
            <a:r>
              <a:rPr lang="en-US" dirty="0" smtClean="0"/>
              <a:t>Packet </a:t>
            </a:r>
            <a:r>
              <a:rPr lang="en-US" dirty="0"/>
              <a:t>size – </a:t>
            </a:r>
            <a:r>
              <a:rPr lang="en-US" dirty="0" smtClean="0"/>
              <a:t>10 bytes per content channel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068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0" y="646907"/>
            <a:ext cx="8991600" cy="544909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9" name="Oval 8"/>
          <p:cNvSpPr/>
          <p:nvPr/>
        </p:nvSpPr>
        <p:spPr bwMode="auto">
          <a:xfrm>
            <a:off x="6313227" y="3609831"/>
            <a:ext cx="762000" cy="609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881048" y="4648200"/>
            <a:ext cx="762000" cy="609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608844" y="3200400"/>
            <a:ext cx="379412" cy="3429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9" idx="7"/>
          </p:cNvCxnSpPr>
          <p:nvPr/>
        </p:nvCxnSpPr>
        <p:spPr bwMode="auto">
          <a:xfrm flipV="1">
            <a:off x="6963635" y="3152631"/>
            <a:ext cx="263992" cy="546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191226" y="2885776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MCS5</a:t>
            </a:r>
            <a:endParaRPr lang="en-CA" sz="1400" b="1" dirty="0"/>
          </a:p>
        </p:txBody>
      </p:sp>
      <p:cxnSp>
        <p:nvCxnSpPr>
          <p:cNvPr id="16" name="Straight Arrow Connector 15"/>
          <p:cNvCxnSpPr>
            <a:stCxn id="10" idx="5"/>
          </p:cNvCxnSpPr>
          <p:nvPr/>
        </p:nvCxnSpPr>
        <p:spPr bwMode="auto">
          <a:xfrm flipV="1">
            <a:off x="6531456" y="4953000"/>
            <a:ext cx="1197421" cy="2155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720383" y="4752201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MCS4</a:t>
            </a:r>
            <a:endParaRPr lang="en-CA" sz="1400" b="1" dirty="0"/>
          </a:p>
        </p:txBody>
      </p:sp>
      <p:cxnSp>
        <p:nvCxnSpPr>
          <p:cNvPr id="19" name="Straight Arrow Connector 18"/>
          <p:cNvCxnSpPr>
            <a:stCxn id="11" idx="1"/>
          </p:cNvCxnSpPr>
          <p:nvPr/>
        </p:nvCxnSpPr>
        <p:spPr bwMode="auto">
          <a:xfrm flipH="1" flipV="1">
            <a:off x="3899848" y="2964470"/>
            <a:ext cx="764560" cy="2861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352800" y="2787871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MCS2</a:t>
            </a:r>
            <a:endParaRPr lang="en-CA" sz="1400" b="1" dirty="0"/>
          </a:p>
        </p:txBody>
      </p:sp>
      <p:cxnSp>
        <p:nvCxnSpPr>
          <p:cNvPr id="22" name="Straight Arrow Connector 21"/>
          <p:cNvCxnSpPr>
            <a:stCxn id="12" idx="2"/>
          </p:cNvCxnSpPr>
          <p:nvPr/>
        </p:nvCxnSpPr>
        <p:spPr bwMode="auto">
          <a:xfrm flipH="1" flipV="1">
            <a:off x="3409952" y="3404800"/>
            <a:ext cx="1085848" cy="37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19400" y="326715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MCS1</a:t>
            </a:r>
            <a:endParaRPr lang="en-CA" sz="1400" b="1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4938065" y="1981200"/>
            <a:ext cx="1781183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667231" y="1804601"/>
            <a:ext cx="724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/>
              <a:t>MCS3</a:t>
            </a:r>
            <a:endParaRPr lang="en-CA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6161107"/>
            <a:ext cx="7367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Mixed Puncturing Pattern: Mixture of Puncturing Pattern  between MCS2/4/5 and MCS2A/4A/5A, when combining</a:t>
            </a:r>
            <a:endParaRPr lang="en-CA" dirty="0"/>
          </a:p>
        </p:txBody>
      </p:sp>
      <p:sp>
        <p:nvSpPr>
          <p:cNvPr id="12" name="Oval 11"/>
          <p:cNvSpPr/>
          <p:nvPr/>
        </p:nvSpPr>
        <p:spPr bwMode="auto">
          <a:xfrm>
            <a:off x="4495800" y="3681799"/>
            <a:ext cx="228600" cy="20440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738148" y="2280454"/>
            <a:ext cx="214952" cy="228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92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proposed to apply different puncturing patterns to the duplicated secondary 40 MHz content channels in each 80 MHz segment</a:t>
            </a:r>
          </a:p>
          <a:p>
            <a:pPr lvl="1"/>
            <a:r>
              <a:rPr lang="en-CA" dirty="0" smtClean="0"/>
              <a:t>Combining gains boosted by 1~2 dB depending on the MCS with the mixed puncturing patterns</a:t>
            </a:r>
          </a:p>
          <a:p>
            <a:pPr lvl="1"/>
            <a:r>
              <a:rPr lang="en-CA" dirty="0" smtClean="0"/>
              <a:t>The </a:t>
            </a:r>
            <a:r>
              <a:rPr lang="en-US" dirty="0" smtClean="0"/>
              <a:t>MCS </a:t>
            </a:r>
            <a:r>
              <a:rPr lang="en-US" dirty="0"/>
              <a:t>where corresponding SNRs are in the boundary may be </a:t>
            </a:r>
            <a:r>
              <a:rPr lang="en-US" dirty="0" smtClean="0"/>
              <a:t>upgraded </a:t>
            </a:r>
            <a:r>
              <a:rPr lang="en-US" dirty="0"/>
              <a:t>to the higher MCS with the help of our proposal, which may </a:t>
            </a:r>
            <a:r>
              <a:rPr lang="en-US" dirty="0" smtClean="0"/>
              <a:t>eventually reduce </a:t>
            </a:r>
            <a:r>
              <a:rPr lang="en-US" dirty="0"/>
              <a:t>the E-SIG overhead</a:t>
            </a:r>
            <a:r>
              <a:rPr lang="en-US" dirty="0" smtClean="0"/>
              <a:t>.</a:t>
            </a:r>
          </a:p>
          <a:p>
            <a:pPr lvl="1"/>
            <a:endParaRPr lang="en-CA" dirty="0" smtClean="0"/>
          </a:p>
          <a:p>
            <a:r>
              <a:rPr lang="en-US" dirty="0"/>
              <a:t>We propose </a:t>
            </a:r>
            <a:r>
              <a:rPr lang="en-US" dirty="0" smtClean="0"/>
              <a:t>MCS0~MCS5 </a:t>
            </a:r>
            <a:r>
              <a:rPr lang="en-US" dirty="0"/>
              <a:t>for the </a:t>
            </a:r>
            <a:r>
              <a:rPr lang="en-US" dirty="0" smtClean="0"/>
              <a:t>E-SIG </a:t>
            </a:r>
            <a:r>
              <a:rPr lang="en-US" dirty="0"/>
              <a:t>MCS</a:t>
            </a:r>
          </a:p>
          <a:p>
            <a:pPr lvl="1"/>
            <a:r>
              <a:rPr lang="en-US" dirty="0"/>
              <a:t>with the proposed puncturing patterns for the duplicated </a:t>
            </a:r>
            <a:r>
              <a:rPr lang="en-US" dirty="0" smtClean="0"/>
              <a:t>channels</a:t>
            </a:r>
          </a:p>
          <a:p>
            <a:pPr lvl="1"/>
            <a:r>
              <a:rPr lang="en-US" dirty="0" smtClean="0"/>
              <a:t>DCM for MCS0/1/3/4 is supported for HE SIG-B in 802.11ax</a:t>
            </a:r>
            <a:endParaRPr lang="en-US" dirty="0"/>
          </a:p>
          <a:p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 you agree to have MCS0/1/2/3/4/5 available to be applied for the E-SIG field?</a:t>
            </a:r>
          </a:p>
          <a:p>
            <a:pPr lvl="1"/>
            <a:r>
              <a:rPr lang="en-CA" dirty="0" smtClean="0"/>
              <a:t>Support of DCM for MCS0/1/3/4 is TBD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30201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151004</TotalTime>
  <Words>1008</Words>
  <Application>Microsoft Office PowerPoint</Application>
  <PresentationFormat>On-screen Show (4:3)</PresentationFormat>
  <Paragraphs>376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맑은 고딕</vt:lpstr>
      <vt:lpstr>MS Gothic</vt:lpstr>
      <vt:lpstr>Arial</vt:lpstr>
      <vt:lpstr>Gulim</vt:lpstr>
      <vt:lpstr>Gulim</vt:lpstr>
      <vt:lpstr>Times New Roman</vt:lpstr>
      <vt:lpstr>Wingdings</vt:lpstr>
      <vt:lpstr>802-11-Submission</vt:lpstr>
      <vt:lpstr>E-SIG Detection with Different Puncturing Patterns</vt:lpstr>
      <vt:lpstr>Background</vt:lpstr>
      <vt:lpstr>40 MHz Duplicated E-SIG in 80 MHz segment with MCS2/4/5 having different puncturing patterns in each 40 MHz </vt:lpstr>
      <vt:lpstr>Puncturing Patterns for the rate of 3/4 (MCS2/MCS4)</vt:lpstr>
      <vt:lpstr>Puncturing Patterns for the rate of 2/3 (MCS5)</vt:lpstr>
      <vt:lpstr>Simulation setting</vt:lpstr>
      <vt:lpstr>PowerPoint Presentation</vt:lpstr>
      <vt:lpstr>Summary</vt:lpstr>
      <vt:lpstr>SP1</vt:lpstr>
      <vt:lpstr>SP2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3287</cp:revision>
  <cp:lastPrinted>2016-07-18T07:45:05Z</cp:lastPrinted>
  <dcterms:created xsi:type="dcterms:W3CDTF">2007-05-21T21:00:37Z</dcterms:created>
  <dcterms:modified xsi:type="dcterms:W3CDTF">2020-08-03T21:30:19Z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