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3" r:id="rId2"/>
    <p:sldId id="554" r:id="rId3"/>
    <p:sldId id="702" r:id="rId4"/>
    <p:sldId id="703" r:id="rId5"/>
    <p:sldId id="704" r:id="rId6"/>
    <p:sldId id="705" r:id="rId7"/>
    <p:sldId id="706" r:id="rId8"/>
    <p:sldId id="701" r:id="rId9"/>
    <p:sldId id="707" r:id="rId10"/>
    <p:sldId id="708" r:id="rId11"/>
    <p:sldId id="681" r:id="rId12"/>
  </p:sldIdLst>
  <p:sldSz cx="9144000" cy="6858000" type="screen4x3"/>
  <p:notesSz cx="9309100" cy="7023100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  <p15:guide id="3" orient="horz" pos="2212">
          <p15:clr>
            <a:srgbClr val="A4A3A4"/>
          </p15:clr>
        </p15:guide>
        <p15:guide id="4" pos="29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6C31"/>
    <a:srgbClr val="00863D"/>
    <a:srgbClr val="168420"/>
    <a:srgbClr val="990099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50" autoAdjust="0"/>
    <p:restoredTop sz="95034" autoAdjust="0"/>
  </p:normalViewPr>
  <p:slideViewPr>
    <p:cSldViewPr>
      <p:cViewPr varScale="1">
        <p:scale>
          <a:sx n="70" d="100"/>
          <a:sy n="70" d="100"/>
        </p:scale>
        <p:origin x="14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754" y="-108"/>
      </p:cViewPr>
      <p:guideLst>
        <p:guide orient="horz" pos="2144"/>
        <p:guide pos="3131"/>
        <p:guide orient="horz" pos="2212"/>
        <p:guide pos="29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179508" y="79369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33735" y="7936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831325" y="6797077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290844" y="6797077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9D68F29A-2A8F-4CE4-9C95-E32B956C45C1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930762" y="293176"/>
            <a:ext cx="74475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30761" y="6797077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930762" y="6788888"/>
            <a:ext cx="765276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25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8980" y="20407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77235" y="20407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5125" y="530225"/>
            <a:ext cx="3498850" cy="2625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40024" y="3336301"/>
            <a:ext cx="6829052" cy="316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322081" y="6800352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497339" y="680035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56A4E747-0965-469B-B28B-55B02AB0B5B0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972393" y="6800352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972393" y="6798715"/>
            <a:ext cx="736431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871288" y="224386"/>
            <a:ext cx="7566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5778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99931" y="6800352"/>
            <a:ext cx="41517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/>
              <a:t>Page </a:t>
            </a:r>
            <a:fld id="{BE3C6F66-609F-4E52-9182-10CA20887C34}" type="slidenum">
              <a:rPr lang="en-US" altLang="ko-KR"/>
              <a:pPr>
                <a:spcBef>
                  <a:spcPct val="0"/>
                </a:spcBef>
              </a:pPr>
              <a:t>1</a:t>
            </a:fld>
            <a:endParaRPr lang="en-US" altLang="ko-KR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2854733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Aug 2020</a:t>
            </a: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C28A0236-B5DF-490A-A892-6F233A4F337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06313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2750" cy="276999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zh-CN" smtClean="0"/>
              <a:t>Aug 2020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E792CD62-9AAA-4B66-A216-7F1F565D5B4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69411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Aug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34134" y="6475413"/>
            <a:ext cx="18097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Junghoon Suh, et. al, Huawei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r>
              <a:rPr lang="en-US" altLang="ko-KR"/>
              <a:t>Slide </a:t>
            </a:r>
            <a:fld id="{CE1EFD5B-DAAE-4F28-8ABE-8E333BF19C97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258987" y="381000"/>
            <a:ext cx="2185983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802.11-20/1174r0</a:t>
            </a:r>
            <a:endParaRPr kumimoji="0" lang="en-GB" sz="1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420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Aug 2020</a:t>
            </a:r>
            <a:endParaRPr lang="en-US" altLang="ko-KR" dirty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B32CC73A-E011-458C-B5ED-8C393FEEF80B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839200" cy="1143000"/>
          </a:xfrm>
        </p:spPr>
        <p:txBody>
          <a:bodyPr/>
          <a:lstStyle/>
          <a:p>
            <a:r>
              <a:rPr lang="en-US" dirty="0" smtClean="0"/>
              <a:t>E-SIG Detection with Different Puncturing Patterns</a:t>
            </a:r>
            <a:endParaRPr lang="en-US" altLang="ko-KR" dirty="0" smtClean="0">
              <a:ea typeface="Gulim" panose="020B0600000101010101" pitchFamily="34" charset="-127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35185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Gulim" panose="020B0600000101010101" pitchFamily="34" charset="-127"/>
              </a:rPr>
              <a:t>Date:</a:t>
            </a:r>
            <a:r>
              <a:rPr lang="en-US" altLang="ko-KR" sz="2000" b="0" dirty="0" smtClean="0">
                <a:ea typeface="Gulim" panose="020B0600000101010101" pitchFamily="34" charset="-127"/>
              </a:rPr>
              <a:t> </a:t>
            </a:r>
            <a:r>
              <a:rPr lang="en-US" altLang="ko-KR" sz="2000" b="0" dirty="0" smtClean="0">
                <a:ea typeface="Gulim" panose="020B0600000101010101" pitchFamily="34" charset="-127"/>
              </a:rPr>
              <a:t>2020-08-03</a:t>
            </a:r>
            <a:endParaRPr lang="en-US" altLang="ko-KR" sz="2000" b="0" dirty="0" smtClean="0">
              <a:ea typeface="Gulim" panose="020B0600000101010101" pitchFamily="34" charset="-127"/>
            </a:endParaRPr>
          </a:p>
        </p:txBody>
      </p:sp>
      <p:sp>
        <p:nvSpPr>
          <p:cNvPr id="4103" name="Rectangle 12"/>
          <p:cNvSpPr>
            <a:spLocks noChangeArrowheads="1"/>
          </p:cNvSpPr>
          <p:nvPr/>
        </p:nvSpPr>
        <p:spPr bwMode="auto">
          <a:xfrm>
            <a:off x="533400" y="274478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/>
              <a:t>Authors:</a:t>
            </a:r>
            <a:endParaRPr kumimoji="0" lang="en-US" altLang="ko-KR" sz="2000" b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3011446"/>
              </p:ext>
            </p:extLst>
          </p:nvPr>
        </p:nvGraphicFramePr>
        <p:xfrm>
          <a:off x="762000" y="3278185"/>
          <a:ext cx="7620000" cy="1803403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150937"/>
                <a:gridCol w="2057400"/>
              </a:tblGrid>
              <a:tr h="3984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Junghoon Suh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Huawei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junghoon.suh@huawei.com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Yan Xin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yan.xin@huawei.com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Mengshi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Hu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humengshi@huawei.com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Osama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Aboul-Magd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osama.aboulmagd@huawei.com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859489" y="6475413"/>
            <a:ext cx="1684436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4987"/>
          </a:xfrm>
        </p:spPr>
        <p:txBody>
          <a:bodyPr/>
          <a:lstStyle/>
          <a:p>
            <a:r>
              <a:rPr lang="en-CA" dirty="0" smtClean="0"/>
              <a:t>SP2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495800"/>
          </a:xfrm>
        </p:spPr>
        <p:txBody>
          <a:bodyPr/>
          <a:lstStyle/>
          <a:p>
            <a:r>
              <a:rPr lang="en-CA" dirty="0" smtClean="0"/>
              <a:t>For each 80 MHz segment of any EHT-PPDU larger than or equal to 80 MHz BW, </a:t>
            </a:r>
            <a:r>
              <a:rPr lang="en-CA" dirty="0"/>
              <a:t>d</a:t>
            </a:r>
            <a:r>
              <a:rPr lang="en-CA" dirty="0" smtClean="0"/>
              <a:t>o you agree to apply the different puncturing patterns for MCS2/4/5 to two content channels in the secondary 40 MHz of E-SIG?</a:t>
            </a:r>
          </a:p>
          <a:p>
            <a:pPr lvl="1"/>
            <a:r>
              <a:rPr lang="en-CA" dirty="0" smtClean="0"/>
              <a:t>Different Puncturing patterns are shown in slide 4&amp;5, but not limited to the patterns 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Aug 2020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49805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610600" cy="4343400"/>
          </a:xfrm>
        </p:spPr>
        <p:txBody>
          <a:bodyPr/>
          <a:lstStyle/>
          <a:p>
            <a:r>
              <a:rPr lang="en-US" altLang="zh-CN" b="0" dirty="0" smtClean="0"/>
              <a:t>[1] S. </a:t>
            </a:r>
            <a:r>
              <a:rPr lang="en-US" altLang="zh-CN" b="0" dirty="0" err="1" smtClean="0"/>
              <a:t>Vermani</a:t>
            </a:r>
            <a:r>
              <a:rPr lang="en-US" altLang="zh-CN" b="0" dirty="0" smtClean="0"/>
              <a:t>, </a:t>
            </a:r>
            <a:r>
              <a:rPr lang="en-US" altLang="zh-CN" b="0" dirty="0"/>
              <a:t>et. al., </a:t>
            </a:r>
            <a:r>
              <a:rPr lang="en-US" altLang="zh-CN" b="0" dirty="0" smtClean="0"/>
              <a:t>“U-SIG structure and preamble processing”, 802.11-20/0380r0, Mar. 2020</a:t>
            </a:r>
          </a:p>
          <a:p>
            <a:r>
              <a:rPr lang="en-US" altLang="zh-CN" b="0" dirty="0"/>
              <a:t>[2] </a:t>
            </a:r>
            <a:r>
              <a:rPr lang="en-US" altLang="zh-CN" b="0" dirty="0" smtClean="0"/>
              <a:t>D. Lim, et. al., “Consideration for E-SIG Transmission”, 802.11-20/0020r3, Apr. 2020</a:t>
            </a:r>
          </a:p>
          <a:p>
            <a:r>
              <a:rPr lang="en-US" altLang="zh-CN" b="0" dirty="0" smtClean="0"/>
              <a:t>[3] S. </a:t>
            </a:r>
            <a:r>
              <a:rPr lang="en-US" altLang="zh-CN" b="0" dirty="0" err="1" smtClean="0"/>
              <a:t>Vermani</a:t>
            </a:r>
            <a:r>
              <a:rPr lang="en-US" altLang="zh-CN" b="0" dirty="0" smtClean="0"/>
              <a:t>, et. al., “Further ideas on EHT preamble design”, 802.11-19/1870r4, Nov. 2019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Aug 2020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2452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608013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pitchFamily="34" charset="-127"/>
              </a:rPr>
              <a:t>Background</a:t>
            </a:r>
            <a:endParaRPr lang="ko-KR" altLang="en-US" dirty="0" smtClean="0">
              <a:ea typeface="Gulim" panose="020B0600000101010101" pitchFamily="34" charset="-127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Aug 2020</a:t>
            </a:r>
            <a:endParaRPr lang="en-US" altLang="ko-KR"/>
          </a:p>
        </p:txBody>
      </p:sp>
      <p:sp>
        <p:nvSpPr>
          <p:cNvPr id="512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5128BAC4-F7E3-4930-9F5B-4136CA8B6505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ko-KR" sz="1200" b="0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859489" y="6475413"/>
            <a:ext cx="1684436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4954587"/>
          </a:xfrm>
        </p:spPr>
        <p:txBody>
          <a:bodyPr/>
          <a:lstStyle/>
          <a:p>
            <a:r>
              <a:rPr lang="en-US" dirty="0" smtClean="0"/>
              <a:t>80 MHz Preamble Detection and 2 content channels in each 80 MHz of E-SIG are decided [1][2]</a:t>
            </a:r>
          </a:p>
          <a:p>
            <a:pPr lvl="1"/>
            <a:r>
              <a:rPr lang="en-US" dirty="0"/>
              <a:t>There shall be a variable MCS and variable length EHT-SIG, </a:t>
            </a:r>
            <a:r>
              <a:rPr lang="en-US" dirty="0" smtClean="0"/>
              <a:t>in </a:t>
            </a:r>
            <a:r>
              <a:rPr lang="en-US" dirty="0"/>
              <a:t>an EHT PPDU sent to multiple </a:t>
            </a:r>
            <a:r>
              <a:rPr lang="en-US" dirty="0" smtClean="0"/>
              <a:t>users</a:t>
            </a:r>
            <a:r>
              <a:rPr lang="en-US" dirty="0"/>
              <a:t> </a:t>
            </a:r>
            <a:r>
              <a:rPr lang="en-US" dirty="0" smtClean="0"/>
              <a:t>[3]</a:t>
            </a:r>
          </a:p>
          <a:p>
            <a:r>
              <a:rPr lang="en-US" dirty="0" smtClean="0"/>
              <a:t>Since 40 MHz content channels are duplicated in each 80 MHz E-SIG, we may achieve combining gains for E-SIG detection in case of no preamble puncturing in the 80 MHz segment </a:t>
            </a:r>
          </a:p>
          <a:p>
            <a:r>
              <a:rPr lang="en-US" dirty="0" smtClean="0">
                <a:sym typeface="Wingdings" pitchFamily="2" charset="2"/>
              </a:rPr>
              <a:t>We observed even further gain with different puncturing patterns applied to duplicated 40 MHz content channels</a:t>
            </a:r>
          </a:p>
          <a:p>
            <a:r>
              <a:rPr lang="en-US" dirty="0" smtClean="0">
                <a:sym typeface="Wingdings" pitchFamily="2" charset="2"/>
              </a:rPr>
              <a:t>The overhead reduction in E-SIG is an imminent goal for our Release 1 progress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The additional gain with the different puncturing patterns applied to the duplicated 40 MHz may help increase the MCS, especially for those MCSs in the boundary    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914400"/>
          </a:xfrm>
        </p:spPr>
        <p:txBody>
          <a:bodyPr/>
          <a:lstStyle/>
          <a:p>
            <a:r>
              <a:rPr lang="en-US" sz="2400" dirty="0">
                <a:solidFill>
                  <a:srgbClr val="000000"/>
                </a:solidFill>
              </a:rPr>
              <a:t>40 MHz Duplicated </a:t>
            </a:r>
            <a:r>
              <a:rPr lang="en-US" sz="2400" dirty="0" smtClean="0">
                <a:solidFill>
                  <a:srgbClr val="000000"/>
                </a:solidFill>
              </a:rPr>
              <a:t>E-SIG </a:t>
            </a:r>
            <a:r>
              <a:rPr lang="en-US" sz="2400" dirty="0">
                <a:solidFill>
                  <a:srgbClr val="000000"/>
                </a:solidFill>
              </a:rPr>
              <a:t>in 80 MHz </a:t>
            </a:r>
            <a:r>
              <a:rPr lang="en-US" sz="2400" dirty="0" smtClean="0">
                <a:solidFill>
                  <a:srgbClr val="000000"/>
                </a:solidFill>
              </a:rPr>
              <a:t>segment </a:t>
            </a:r>
            <a:r>
              <a:rPr lang="en-US" sz="2400" dirty="0">
                <a:solidFill>
                  <a:srgbClr val="000000"/>
                </a:solidFill>
              </a:rPr>
              <a:t>with MCS2/4/5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having different puncturing patterns in each 40 MHz </a:t>
            </a:r>
            <a:endParaRPr lang="en-CA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92" y="4495800"/>
            <a:ext cx="8991600" cy="1855798"/>
          </a:xfrm>
        </p:spPr>
        <p:txBody>
          <a:bodyPr/>
          <a:lstStyle/>
          <a:p>
            <a:r>
              <a:rPr lang="en-US" sz="1600" dirty="0"/>
              <a:t>At the receiver side, </a:t>
            </a:r>
          </a:p>
          <a:p>
            <a:pPr marL="0" indent="0">
              <a:buNone/>
            </a:pPr>
            <a:r>
              <a:rPr lang="en-US" sz="1600" b="0" dirty="0" smtClean="0"/>
              <a:t>	(</a:t>
            </a:r>
            <a:r>
              <a:rPr lang="en-US" sz="1600" b="0" dirty="0"/>
              <a:t>1) We compute the LLR of </a:t>
            </a:r>
            <a:r>
              <a:rPr lang="en-US" sz="1600" b="0" dirty="0" smtClean="0"/>
              <a:t>E-SIG </a:t>
            </a:r>
            <a:r>
              <a:rPr lang="en-US" sz="1600" b="0" dirty="0"/>
              <a:t>per </a:t>
            </a:r>
            <a:r>
              <a:rPr lang="en-US" sz="1600" b="0" dirty="0" smtClean="0"/>
              <a:t>content channel </a:t>
            </a:r>
            <a:r>
              <a:rPr lang="en-US" sz="1600" b="0" dirty="0" smtClean="0">
                <a:sym typeface="Wingdings" panose="05000000000000000000" pitchFamily="2" charset="2"/>
              </a:rPr>
              <a:t></a:t>
            </a:r>
            <a:r>
              <a:rPr lang="en-US" sz="1600" b="0" dirty="0" smtClean="0"/>
              <a:t> E-SIG </a:t>
            </a:r>
            <a:r>
              <a:rPr lang="en-US" sz="1600" b="0" dirty="0"/>
              <a:t>is encoded per </a:t>
            </a:r>
            <a:r>
              <a:rPr lang="en-US" sz="1600" b="0" dirty="0" smtClean="0"/>
              <a:t>content channel</a:t>
            </a:r>
            <a:endParaRPr lang="en-US" sz="1600" b="0" dirty="0"/>
          </a:p>
          <a:p>
            <a:pPr marL="0" indent="0">
              <a:buNone/>
            </a:pPr>
            <a:r>
              <a:rPr lang="en-US" sz="1600" b="0" dirty="0" smtClean="0"/>
              <a:t>	(</a:t>
            </a:r>
            <a:r>
              <a:rPr lang="en-US" sz="1600" b="0" dirty="0"/>
              <a:t>2) Then, insert the  zero bit at the punctured positions according to the Puncturing pattern </a:t>
            </a:r>
            <a:r>
              <a:rPr lang="en-US" sz="1600" b="0" dirty="0" smtClean="0"/>
              <a:t>    	designated </a:t>
            </a:r>
            <a:r>
              <a:rPr lang="en-US" sz="1600" b="0" dirty="0"/>
              <a:t>to each </a:t>
            </a:r>
            <a:r>
              <a:rPr lang="en-US" sz="1600" b="0" dirty="0" smtClean="0"/>
              <a:t>content channel</a:t>
            </a:r>
            <a:endParaRPr lang="en-US" sz="1600" b="0" dirty="0"/>
          </a:p>
          <a:p>
            <a:pPr marL="0" indent="0">
              <a:buNone/>
            </a:pPr>
            <a:r>
              <a:rPr lang="en-US" sz="1600" b="0" dirty="0" smtClean="0"/>
              <a:t>	(</a:t>
            </a:r>
            <a:r>
              <a:rPr lang="en-US" sz="1600" b="0" dirty="0"/>
              <a:t>3) </a:t>
            </a:r>
            <a:r>
              <a:rPr lang="en-US" sz="1600" b="0" dirty="0" smtClean="0"/>
              <a:t>Combine </a:t>
            </a:r>
            <a:r>
              <a:rPr lang="en-US" sz="1600" b="0" dirty="0"/>
              <a:t>the LLRs of primary 40 MHz with that of the secondary 40 MHz</a:t>
            </a:r>
          </a:p>
          <a:p>
            <a:pPr marL="0" indent="0">
              <a:buNone/>
            </a:pPr>
            <a:r>
              <a:rPr lang="en-US" sz="1600" b="0" dirty="0" smtClean="0"/>
              <a:t>	(</a:t>
            </a:r>
            <a:r>
              <a:rPr lang="en-US" sz="1600" b="0" dirty="0"/>
              <a:t>4) </a:t>
            </a:r>
            <a:r>
              <a:rPr lang="en-US" sz="1600" b="0" dirty="0" smtClean="0"/>
              <a:t>Run the BCC decoder per content channel based on the combined LLRs in Step 3</a:t>
            </a:r>
            <a:endParaRPr lang="en-US" sz="1600" b="0" dirty="0"/>
          </a:p>
          <a:p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Aug 2020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3</a:t>
            </a:fld>
            <a:endParaRPr lang="en-US" altLang="ko-KR"/>
          </a:p>
        </p:txBody>
      </p:sp>
      <p:grpSp>
        <p:nvGrpSpPr>
          <p:cNvPr id="27" name="Group 26"/>
          <p:cNvGrpSpPr/>
          <p:nvPr/>
        </p:nvGrpSpPr>
        <p:grpSpPr>
          <a:xfrm>
            <a:off x="609600" y="1524000"/>
            <a:ext cx="7848600" cy="2905753"/>
            <a:chOff x="609600" y="1524000"/>
            <a:chExt cx="7848600" cy="2905753"/>
          </a:xfrm>
        </p:grpSpPr>
        <p:sp>
          <p:nvSpPr>
            <p:cNvPr id="7" name="Rectangle 6"/>
            <p:cNvSpPr/>
            <p:nvPr/>
          </p:nvSpPr>
          <p:spPr bwMode="auto">
            <a:xfrm>
              <a:off x="609600" y="1529688"/>
              <a:ext cx="5943600" cy="457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609600" y="2291688"/>
              <a:ext cx="5943600" cy="457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609600" y="3129888"/>
              <a:ext cx="5943600" cy="457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609600" y="3968088"/>
              <a:ext cx="5943600" cy="457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 bwMode="auto">
            <a:xfrm>
              <a:off x="1828800" y="1529688"/>
              <a:ext cx="0" cy="4572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1828800" y="2291688"/>
              <a:ext cx="0" cy="4572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>
              <a:off x="1828800" y="3129888"/>
              <a:ext cx="0" cy="4572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1828800" y="3968088"/>
              <a:ext cx="0" cy="4572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>
              <a:off x="2819400" y="1529688"/>
              <a:ext cx="0" cy="4572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2819400" y="2291688"/>
              <a:ext cx="0" cy="4572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>
              <a:off x="2819400" y="3129888"/>
              <a:ext cx="0" cy="4572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2819400" y="3968088"/>
              <a:ext cx="0" cy="4572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9" name="Rectangle 18"/>
            <p:cNvSpPr/>
            <p:nvPr/>
          </p:nvSpPr>
          <p:spPr bwMode="auto">
            <a:xfrm>
              <a:off x="6553200" y="1529688"/>
              <a:ext cx="1905000" cy="2895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 bwMode="auto">
            <a:xfrm>
              <a:off x="8458200" y="1529688"/>
              <a:ext cx="0" cy="2895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6553200" y="1986888"/>
              <a:ext cx="0" cy="19812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6553200" y="1529688"/>
              <a:ext cx="381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>
              <a:off x="8077200" y="1529688"/>
              <a:ext cx="381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>
              <a:off x="6553200" y="4425288"/>
              <a:ext cx="381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>
              <a:off x="8077200" y="4425288"/>
              <a:ext cx="381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6" name="TextBox 25"/>
            <p:cNvSpPr txBox="1"/>
            <p:nvPr/>
          </p:nvSpPr>
          <p:spPr>
            <a:xfrm>
              <a:off x="770327" y="1524000"/>
              <a:ext cx="9140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L-Preamble</a:t>
              </a:r>
            </a:p>
            <a:p>
              <a:pPr algn="ctr"/>
              <a:r>
                <a:rPr lang="en-US" dirty="0" smtClean="0"/>
                <a:t>/ RL-SIG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923288" y="1627224"/>
              <a:ext cx="5934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U-SIG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932432" y="2395689"/>
              <a:ext cx="5934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U-SIG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932432" y="3233889"/>
              <a:ext cx="5934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U-SIG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905000" y="4072089"/>
              <a:ext cx="5934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U-SIG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822464" y="2672688"/>
              <a:ext cx="143898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/>
                <a:t>EHT-STF/LTF </a:t>
              </a:r>
            </a:p>
            <a:p>
              <a:pPr algn="ctr"/>
              <a:r>
                <a:rPr lang="en-US" sz="1600" dirty="0" smtClean="0"/>
                <a:t>and Payload</a:t>
              </a:r>
              <a:endParaRPr lang="en-US" sz="16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858058" y="1534015"/>
              <a:ext cx="11384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E-SIG - 1 </a:t>
              </a:r>
            </a:p>
            <a:p>
              <a:r>
                <a:rPr lang="en-US" dirty="0" smtClean="0"/>
                <a:t>with MCS2/4/5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855586" y="2287223"/>
              <a:ext cx="11384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E-SIG - 2</a:t>
              </a:r>
            </a:p>
            <a:p>
              <a:r>
                <a:rPr lang="en-US" dirty="0" smtClean="0"/>
                <a:t>with MCS2</a:t>
              </a:r>
              <a:r>
                <a:rPr lang="en-US" altLang="zh-CN" dirty="0" smtClean="0"/>
                <a:t>/4/5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850944" y="3129888"/>
              <a:ext cx="13688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E-SIG - 1</a:t>
              </a:r>
            </a:p>
            <a:p>
              <a:r>
                <a:rPr lang="en-US" dirty="0" smtClean="0"/>
                <a:t>with MCS2</a:t>
              </a:r>
              <a:r>
                <a:rPr lang="en-US" altLang="zh-CN" dirty="0" smtClean="0"/>
                <a:t>/4/5</a:t>
              </a:r>
              <a:r>
                <a:rPr lang="en-US" dirty="0" smtClean="0"/>
                <a:t> - A</a:t>
              </a:r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850944" y="3968088"/>
              <a:ext cx="13688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E-SIG - 2</a:t>
              </a:r>
            </a:p>
            <a:p>
              <a:r>
                <a:rPr lang="en-US" dirty="0" smtClean="0"/>
                <a:t>with MCS2</a:t>
              </a:r>
              <a:r>
                <a:rPr lang="en-US" altLang="zh-CN" dirty="0" smtClean="0"/>
                <a:t>/4/5</a:t>
              </a:r>
              <a:r>
                <a:rPr lang="en-US" dirty="0" smtClean="0"/>
                <a:t> - A</a:t>
              </a:r>
              <a:endParaRPr lang="en-US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58772" y="2281673"/>
              <a:ext cx="9140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L-Preamble</a:t>
              </a:r>
            </a:p>
            <a:p>
              <a:pPr algn="ctr"/>
              <a:r>
                <a:rPr lang="en-US" dirty="0" smtClean="0"/>
                <a:t>/ RL-SIG</a:t>
              </a:r>
              <a:endParaRPr lang="en-US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87990" y="3156466"/>
              <a:ext cx="9140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L-Preamble</a:t>
              </a:r>
            </a:p>
            <a:p>
              <a:pPr algn="ctr"/>
              <a:r>
                <a:rPr lang="en-US" dirty="0" smtClean="0"/>
                <a:t>/ RL-SIG</a:t>
              </a:r>
              <a:endParaRPr 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787989" y="3963623"/>
              <a:ext cx="9140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L-Preamble</a:t>
              </a:r>
            </a:p>
            <a:p>
              <a:pPr algn="ctr"/>
              <a:r>
                <a:rPr lang="en-US" dirty="0" smtClean="0"/>
                <a:t>/ RL-SIG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039014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8839200" cy="914400"/>
          </a:xfrm>
        </p:spPr>
        <p:txBody>
          <a:bodyPr/>
          <a:lstStyle/>
          <a:p>
            <a:r>
              <a:rPr lang="en-US" sz="2800" dirty="0"/>
              <a:t>Puncturing Patterns for the rate of 3/4 (MCS2/MCS4)</a:t>
            </a:r>
            <a:endParaRPr lang="en-CA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Aug 2020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4</a:t>
            </a:fld>
            <a:endParaRPr lang="en-US" altLang="ko-KR"/>
          </a:p>
        </p:txBody>
      </p:sp>
      <p:sp>
        <p:nvSpPr>
          <p:cNvPr id="7" name="TextBox 6"/>
          <p:cNvSpPr txBox="1"/>
          <p:nvPr/>
        </p:nvSpPr>
        <p:spPr>
          <a:xfrm>
            <a:off x="210219" y="1752600"/>
            <a:ext cx="43829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* Puncturing Pattern of BCC code rate 3/4 in the current 802.11</a:t>
            </a:r>
            <a:endParaRPr lang="en-US" b="1" dirty="0">
              <a:solidFill>
                <a:srgbClr val="0000FF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258511"/>
              </p:ext>
            </p:extLst>
          </p:nvPr>
        </p:nvGraphicFramePr>
        <p:xfrm>
          <a:off x="743622" y="2097024"/>
          <a:ext cx="327659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066"/>
                <a:gridCol w="364066"/>
                <a:gridCol w="364066"/>
                <a:gridCol w="364066"/>
                <a:gridCol w="364066"/>
                <a:gridCol w="364066"/>
                <a:gridCol w="364066"/>
                <a:gridCol w="364066"/>
                <a:gridCol w="36406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71051" y="2142744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40761" y="2130921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12617" y="2130552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872281" y="213969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238041" y="213969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597705" y="2149209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5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978705" y="2142744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6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341417" y="2143113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7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704129" y="213969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8</a:t>
            </a:r>
            <a:endParaRPr lang="en-US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9015484"/>
              </p:ext>
            </p:extLst>
          </p:nvPr>
        </p:nvGraphicFramePr>
        <p:xfrm>
          <a:off x="768006" y="2779776"/>
          <a:ext cx="327659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066"/>
                <a:gridCol w="364066"/>
                <a:gridCol w="364066"/>
                <a:gridCol w="364066"/>
                <a:gridCol w="364066"/>
                <a:gridCol w="364066"/>
                <a:gridCol w="364066"/>
                <a:gridCol w="364066"/>
                <a:gridCol w="36406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798483" y="282549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0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168193" y="2813673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540049" y="2813304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899713" y="2822448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265473" y="2822448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625137" y="2831961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5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006137" y="282549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6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368849" y="2825865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7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731561" y="2822448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8</a:t>
            </a:r>
            <a:endParaRPr lang="en-US" dirty="0"/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710594"/>
              </p:ext>
            </p:extLst>
          </p:nvPr>
        </p:nvGraphicFramePr>
        <p:xfrm>
          <a:off x="768006" y="3153664"/>
          <a:ext cx="327659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066"/>
                <a:gridCol w="364066"/>
                <a:gridCol w="364066"/>
                <a:gridCol w="364066"/>
                <a:gridCol w="364066"/>
                <a:gridCol w="364066"/>
                <a:gridCol w="364066"/>
                <a:gridCol w="364066"/>
                <a:gridCol w="36406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798483" y="3199384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0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168193" y="3187561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540049" y="3187192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899713" y="319633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2265473" y="319633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625137" y="3205849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5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006137" y="3199384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6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3368849" y="3199753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7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731561" y="319633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8</a:t>
            </a:r>
            <a:endParaRPr lang="en-US" dirty="0"/>
          </a:p>
        </p:txBody>
      </p:sp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829232"/>
              </p:ext>
            </p:extLst>
          </p:nvPr>
        </p:nvGraphicFramePr>
        <p:xfrm>
          <a:off x="683561" y="3846576"/>
          <a:ext cx="3429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0"/>
                <a:gridCol w="285750"/>
                <a:gridCol w="285750"/>
                <a:gridCol w="285750"/>
                <a:gridCol w="285750"/>
                <a:gridCol w="285750"/>
                <a:gridCol w="285750"/>
                <a:gridCol w="285750"/>
                <a:gridCol w="285750"/>
                <a:gridCol w="285750"/>
                <a:gridCol w="285750"/>
                <a:gridCol w="28575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667419" y="387705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0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954833" y="3883521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0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1235249" y="3883152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1519615" y="3883152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1799129" y="3883152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091737" y="3883521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2378249" y="387705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2673905" y="3877425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5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2960417" y="3883152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6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3237785" y="3883521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6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3533441" y="388998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7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3807761" y="3889617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8</a:t>
            </a:r>
            <a:endParaRPr lang="en-US" dirty="0"/>
          </a:p>
        </p:txBody>
      </p:sp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5724703"/>
              </p:ext>
            </p:extLst>
          </p:nvPr>
        </p:nvGraphicFramePr>
        <p:xfrm>
          <a:off x="795438" y="4541520"/>
          <a:ext cx="327659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066"/>
                <a:gridCol w="364066"/>
                <a:gridCol w="364066"/>
                <a:gridCol w="364066"/>
                <a:gridCol w="364066"/>
                <a:gridCol w="364066"/>
                <a:gridCol w="364066"/>
                <a:gridCol w="364066"/>
                <a:gridCol w="36406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52" name="TextBox 51"/>
          <p:cNvSpPr txBox="1"/>
          <p:nvPr/>
        </p:nvSpPr>
        <p:spPr>
          <a:xfrm>
            <a:off x="825915" y="4587240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0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1195625" y="4575417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1567481" y="4575048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1927145" y="4584192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2292905" y="4584192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2652569" y="4593705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5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3033569" y="4587240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6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3396281" y="4587609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7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3758993" y="4584192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8</a:t>
            </a:r>
            <a:endParaRPr lang="en-US" dirty="0"/>
          </a:p>
        </p:txBody>
      </p:sp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3954118"/>
              </p:ext>
            </p:extLst>
          </p:nvPr>
        </p:nvGraphicFramePr>
        <p:xfrm>
          <a:off x="795438" y="4915408"/>
          <a:ext cx="327659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066"/>
                <a:gridCol w="364066"/>
                <a:gridCol w="364066"/>
                <a:gridCol w="364066"/>
                <a:gridCol w="364066"/>
                <a:gridCol w="364066"/>
                <a:gridCol w="364066"/>
                <a:gridCol w="364066"/>
                <a:gridCol w="36406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2" name="TextBox 61"/>
          <p:cNvSpPr txBox="1"/>
          <p:nvPr/>
        </p:nvSpPr>
        <p:spPr>
          <a:xfrm>
            <a:off x="825915" y="4961128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0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1195625" y="4949305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1567481" y="494893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1927145" y="4958080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2292905" y="4958080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2652569" y="4967593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5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3033569" y="4961128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6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3396281" y="4961497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7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3758993" y="4958080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8</a:t>
            </a:r>
            <a:endParaRPr lang="en-US" dirty="0"/>
          </a:p>
        </p:txBody>
      </p:sp>
      <p:graphicFrame>
        <p:nvGraphicFramePr>
          <p:cNvPr id="71" name="Table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0832744"/>
              </p:ext>
            </p:extLst>
          </p:nvPr>
        </p:nvGraphicFramePr>
        <p:xfrm>
          <a:off x="819819" y="5675376"/>
          <a:ext cx="327659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066"/>
                <a:gridCol w="364066"/>
                <a:gridCol w="364066"/>
                <a:gridCol w="364066"/>
                <a:gridCol w="364066"/>
                <a:gridCol w="364066"/>
                <a:gridCol w="364066"/>
                <a:gridCol w="364066"/>
                <a:gridCol w="36406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2" name="TextBox 71"/>
          <p:cNvSpPr txBox="1"/>
          <p:nvPr/>
        </p:nvSpPr>
        <p:spPr>
          <a:xfrm>
            <a:off x="847248" y="572109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0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1216958" y="5709273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1588814" y="5708904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1948478" y="5718048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2314238" y="5718048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2673902" y="5727561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5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3054902" y="572109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6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3417614" y="5721465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7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3780326" y="5718048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8</a:t>
            </a:r>
            <a:endParaRPr lang="en-US" dirty="0"/>
          </a:p>
        </p:txBody>
      </p:sp>
      <p:sp>
        <p:nvSpPr>
          <p:cNvPr id="81" name="Down Arrow 80"/>
          <p:cNvSpPr/>
          <p:nvPr/>
        </p:nvSpPr>
        <p:spPr bwMode="auto">
          <a:xfrm>
            <a:off x="2191419" y="2474976"/>
            <a:ext cx="228600" cy="228600"/>
          </a:xfrm>
          <a:prstGeom prst="downArrow">
            <a:avLst/>
          </a:prstGeom>
          <a:solidFill>
            <a:schemeClr val="tx1">
              <a:alpha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2" name="Down Arrow 81"/>
          <p:cNvSpPr/>
          <p:nvPr/>
        </p:nvSpPr>
        <p:spPr bwMode="auto">
          <a:xfrm>
            <a:off x="2191419" y="3541776"/>
            <a:ext cx="228600" cy="228600"/>
          </a:xfrm>
          <a:prstGeom prst="downArrow">
            <a:avLst/>
          </a:prstGeom>
          <a:solidFill>
            <a:schemeClr val="tx1">
              <a:alpha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3" name="Down Arrow 82"/>
          <p:cNvSpPr/>
          <p:nvPr/>
        </p:nvSpPr>
        <p:spPr bwMode="auto">
          <a:xfrm>
            <a:off x="2191419" y="4264152"/>
            <a:ext cx="228600" cy="228600"/>
          </a:xfrm>
          <a:prstGeom prst="downArrow">
            <a:avLst/>
          </a:prstGeom>
          <a:solidFill>
            <a:schemeClr val="tx1">
              <a:alpha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4" name="Down Arrow 83"/>
          <p:cNvSpPr/>
          <p:nvPr/>
        </p:nvSpPr>
        <p:spPr bwMode="auto">
          <a:xfrm>
            <a:off x="2191419" y="5370576"/>
            <a:ext cx="228600" cy="228600"/>
          </a:xfrm>
          <a:prstGeom prst="downArrow">
            <a:avLst/>
          </a:prstGeom>
          <a:solidFill>
            <a:schemeClr val="tx1">
              <a:alpha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836827" y="1777353"/>
            <a:ext cx="25511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* Puncturing Pattern for MCS2/4-A</a:t>
            </a:r>
            <a:endParaRPr lang="en-US" b="1" dirty="0">
              <a:solidFill>
                <a:srgbClr val="0000FF"/>
              </a:solidFill>
            </a:endParaRPr>
          </a:p>
        </p:txBody>
      </p:sp>
      <p:graphicFrame>
        <p:nvGraphicFramePr>
          <p:cNvPr id="86" name="Table 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111573"/>
              </p:ext>
            </p:extLst>
          </p:nvPr>
        </p:nvGraphicFramePr>
        <p:xfrm>
          <a:off x="5428491" y="2066544"/>
          <a:ext cx="327659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066"/>
                <a:gridCol w="364066"/>
                <a:gridCol w="364066"/>
                <a:gridCol w="364066"/>
                <a:gridCol w="364066"/>
                <a:gridCol w="364066"/>
                <a:gridCol w="364066"/>
                <a:gridCol w="364066"/>
                <a:gridCol w="36406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7" name="TextBox 86"/>
          <p:cNvSpPr txBox="1"/>
          <p:nvPr/>
        </p:nvSpPr>
        <p:spPr>
          <a:xfrm>
            <a:off x="5455920" y="2112264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0</a:t>
            </a:r>
            <a:endParaRPr lang="en-US" dirty="0"/>
          </a:p>
        </p:txBody>
      </p:sp>
      <p:sp>
        <p:nvSpPr>
          <p:cNvPr id="88" name="TextBox 87"/>
          <p:cNvSpPr txBox="1"/>
          <p:nvPr/>
        </p:nvSpPr>
        <p:spPr>
          <a:xfrm>
            <a:off x="5825630" y="2100441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6197486" y="2100072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6557150" y="210921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6922910" y="210921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7282574" y="2118729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5</a:t>
            </a:r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7663574" y="2112264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6</a:t>
            </a:r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8026286" y="2112633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7</a:t>
            </a:r>
            <a:endParaRPr lang="en-US" dirty="0"/>
          </a:p>
        </p:txBody>
      </p:sp>
      <p:sp>
        <p:nvSpPr>
          <p:cNvPr id="95" name="TextBox 94"/>
          <p:cNvSpPr txBox="1"/>
          <p:nvPr/>
        </p:nvSpPr>
        <p:spPr>
          <a:xfrm>
            <a:off x="8388998" y="210921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8</a:t>
            </a:r>
            <a:endParaRPr lang="en-US" dirty="0"/>
          </a:p>
        </p:txBody>
      </p:sp>
      <p:graphicFrame>
        <p:nvGraphicFramePr>
          <p:cNvPr id="96" name="Table 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197626"/>
              </p:ext>
            </p:extLst>
          </p:nvPr>
        </p:nvGraphicFramePr>
        <p:xfrm>
          <a:off x="5452875" y="2749296"/>
          <a:ext cx="327659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066"/>
                <a:gridCol w="364066"/>
                <a:gridCol w="364066"/>
                <a:gridCol w="364066"/>
                <a:gridCol w="364066"/>
                <a:gridCol w="364066"/>
                <a:gridCol w="364066"/>
                <a:gridCol w="364066"/>
                <a:gridCol w="36406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7" name="TextBox 96"/>
          <p:cNvSpPr txBox="1"/>
          <p:nvPr/>
        </p:nvSpPr>
        <p:spPr>
          <a:xfrm>
            <a:off x="5470165" y="2773311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0</a:t>
            </a:r>
            <a:endParaRPr lang="en-US" dirty="0"/>
          </a:p>
        </p:txBody>
      </p:sp>
      <p:sp>
        <p:nvSpPr>
          <p:cNvPr id="98" name="TextBox 97"/>
          <p:cNvSpPr txBox="1"/>
          <p:nvPr/>
        </p:nvSpPr>
        <p:spPr>
          <a:xfrm>
            <a:off x="5839875" y="2761488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6211731" y="2761119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100" name="TextBox 99"/>
          <p:cNvSpPr txBox="1"/>
          <p:nvPr/>
        </p:nvSpPr>
        <p:spPr>
          <a:xfrm>
            <a:off x="6571395" y="2770263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101" name="TextBox 100"/>
          <p:cNvSpPr txBox="1"/>
          <p:nvPr/>
        </p:nvSpPr>
        <p:spPr>
          <a:xfrm>
            <a:off x="6937155" y="2770263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102" name="TextBox 101"/>
          <p:cNvSpPr txBox="1"/>
          <p:nvPr/>
        </p:nvSpPr>
        <p:spPr>
          <a:xfrm>
            <a:off x="7296819" y="277977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5</a:t>
            </a:r>
            <a:endParaRPr lang="en-US" dirty="0"/>
          </a:p>
        </p:txBody>
      </p:sp>
      <p:sp>
        <p:nvSpPr>
          <p:cNvPr id="103" name="TextBox 102"/>
          <p:cNvSpPr txBox="1"/>
          <p:nvPr/>
        </p:nvSpPr>
        <p:spPr>
          <a:xfrm>
            <a:off x="7677819" y="2773311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6</a:t>
            </a:r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8040531" y="2773680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7</a:t>
            </a:r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8403243" y="2770263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8</a:t>
            </a:r>
            <a:endParaRPr lang="en-US" dirty="0"/>
          </a:p>
        </p:txBody>
      </p:sp>
      <p:graphicFrame>
        <p:nvGraphicFramePr>
          <p:cNvPr id="106" name="Table 10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9280106"/>
              </p:ext>
            </p:extLst>
          </p:nvPr>
        </p:nvGraphicFramePr>
        <p:xfrm>
          <a:off x="5452875" y="3123184"/>
          <a:ext cx="327659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066"/>
                <a:gridCol w="364066"/>
                <a:gridCol w="364066"/>
                <a:gridCol w="364066"/>
                <a:gridCol w="364066"/>
                <a:gridCol w="364066"/>
                <a:gridCol w="364066"/>
                <a:gridCol w="364066"/>
                <a:gridCol w="36406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7" name="TextBox 106"/>
          <p:cNvSpPr txBox="1"/>
          <p:nvPr/>
        </p:nvSpPr>
        <p:spPr>
          <a:xfrm>
            <a:off x="5470165" y="3147199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0</a:t>
            </a:r>
            <a:endParaRPr lang="en-US" dirty="0"/>
          </a:p>
        </p:txBody>
      </p:sp>
      <p:sp>
        <p:nvSpPr>
          <p:cNvPr id="108" name="TextBox 107"/>
          <p:cNvSpPr txBox="1"/>
          <p:nvPr/>
        </p:nvSpPr>
        <p:spPr>
          <a:xfrm>
            <a:off x="5839875" y="313537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109" name="TextBox 108"/>
          <p:cNvSpPr txBox="1"/>
          <p:nvPr/>
        </p:nvSpPr>
        <p:spPr>
          <a:xfrm>
            <a:off x="6211731" y="3135007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110" name="TextBox 109"/>
          <p:cNvSpPr txBox="1"/>
          <p:nvPr/>
        </p:nvSpPr>
        <p:spPr>
          <a:xfrm>
            <a:off x="6571395" y="3144151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111" name="TextBox 110"/>
          <p:cNvSpPr txBox="1"/>
          <p:nvPr/>
        </p:nvSpPr>
        <p:spPr>
          <a:xfrm>
            <a:off x="6937155" y="3144151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112" name="TextBox 111"/>
          <p:cNvSpPr txBox="1"/>
          <p:nvPr/>
        </p:nvSpPr>
        <p:spPr>
          <a:xfrm>
            <a:off x="7310006" y="3138793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5</a:t>
            </a:r>
            <a:endParaRPr lang="en-US" dirty="0"/>
          </a:p>
        </p:txBody>
      </p:sp>
      <p:sp>
        <p:nvSpPr>
          <p:cNvPr id="113" name="TextBox 112"/>
          <p:cNvSpPr txBox="1"/>
          <p:nvPr/>
        </p:nvSpPr>
        <p:spPr>
          <a:xfrm>
            <a:off x="7677819" y="3147199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6</a:t>
            </a:r>
            <a:endParaRPr lang="en-US" dirty="0"/>
          </a:p>
        </p:txBody>
      </p:sp>
      <p:sp>
        <p:nvSpPr>
          <p:cNvPr id="114" name="TextBox 113"/>
          <p:cNvSpPr txBox="1"/>
          <p:nvPr/>
        </p:nvSpPr>
        <p:spPr>
          <a:xfrm>
            <a:off x="8040531" y="3147568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7</a:t>
            </a:r>
            <a:endParaRPr lang="en-US" dirty="0"/>
          </a:p>
        </p:txBody>
      </p:sp>
      <p:sp>
        <p:nvSpPr>
          <p:cNvPr id="115" name="TextBox 114"/>
          <p:cNvSpPr txBox="1"/>
          <p:nvPr/>
        </p:nvSpPr>
        <p:spPr>
          <a:xfrm>
            <a:off x="8403243" y="3144151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8</a:t>
            </a:r>
            <a:endParaRPr lang="en-US" dirty="0"/>
          </a:p>
        </p:txBody>
      </p:sp>
      <p:graphicFrame>
        <p:nvGraphicFramePr>
          <p:cNvPr id="116" name="Table 1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084982"/>
              </p:ext>
            </p:extLst>
          </p:nvPr>
        </p:nvGraphicFramePr>
        <p:xfrm>
          <a:off x="5368430" y="3816096"/>
          <a:ext cx="3429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0"/>
                <a:gridCol w="285750"/>
                <a:gridCol w="285750"/>
                <a:gridCol w="285750"/>
                <a:gridCol w="285750"/>
                <a:gridCol w="285750"/>
                <a:gridCol w="285750"/>
                <a:gridCol w="285750"/>
                <a:gridCol w="285750"/>
                <a:gridCol w="285750"/>
                <a:gridCol w="285750"/>
                <a:gridCol w="28575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7" name="TextBox 116"/>
          <p:cNvSpPr txBox="1"/>
          <p:nvPr/>
        </p:nvSpPr>
        <p:spPr>
          <a:xfrm>
            <a:off x="5352288" y="384657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0</a:t>
            </a:r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5639702" y="3853041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119" name="TextBox 118"/>
          <p:cNvSpPr txBox="1"/>
          <p:nvPr/>
        </p:nvSpPr>
        <p:spPr>
          <a:xfrm>
            <a:off x="5920118" y="3852672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120" name="TextBox 119"/>
          <p:cNvSpPr txBox="1"/>
          <p:nvPr/>
        </p:nvSpPr>
        <p:spPr>
          <a:xfrm>
            <a:off x="6204484" y="3852672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121" name="TextBox 120"/>
          <p:cNvSpPr txBox="1"/>
          <p:nvPr/>
        </p:nvSpPr>
        <p:spPr>
          <a:xfrm>
            <a:off x="6483998" y="3852672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122" name="TextBox 121"/>
          <p:cNvSpPr txBox="1"/>
          <p:nvPr/>
        </p:nvSpPr>
        <p:spPr>
          <a:xfrm>
            <a:off x="6776606" y="3853041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123" name="TextBox 122"/>
          <p:cNvSpPr txBox="1"/>
          <p:nvPr/>
        </p:nvSpPr>
        <p:spPr>
          <a:xfrm>
            <a:off x="7063118" y="384657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5</a:t>
            </a:r>
            <a:endParaRPr lang="en-US" dirty="0"/>
          </a:p>
        </p:txBody>
      </p:sp>
      <p:sp>
        <p:nvSpPr>
          <p:cNvPr id="124" name="TextBox 123"/>
          <p:cNvSpPr txBox="1"/>
          <p:nvPr/>
        </p:nvSpPr>
        <p:spPr>
          <a:xfrm>
            <a:off x="7358774" y="3846945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5</a:t>
            </a:r>
            <a:endParaRPr lang="en-US" dirty="0"/>
          </a:p>
        </p:txBody>
      </p:sp>
      <p:sp>
        <p:nvSpPr>
          <p:cNvPr id="125" name="TextBox 124"/>
          <p:cNvSpPr txBox="1"/>
          <p:nvPr/>
        </p:nvSpPr>
        <p:spPr>
          <a:xfrm>
            <a:off x="7645286" y="3852672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6</a:t>
            </a:r>
            <a:endParaRPr lang="en-US" dirty="0"/>
          </a:p>
        </p:txBody>
      </p:sp>
      <p:sp>
        <p:nvSpPr>
          <p:cNvPr id="126" name="TextBox 125"/>
          <p:cNvSpPr txBox="1"/>
          <p:nvPr/>
        </p:nvSpPr>
        <p:spPr>
          <a:xfrm>
            <a:off x="7922654" y="3853041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7</a:t>
            </a:r>
            <a:endParaRPr lang="en-US" dirty="0"/>
          </a:p>
        </p:txBody>
      </p:sp>
      <p:sp>
        <p:nvSpPr>
          <p:cNvPr id="127" name="TextBox 126"/>
          <p:cNvSpPr txBox="1"/>
          <p:nvPr/>
        </p:nvSpPr>
        <p:spPr>
          <a:xfrm>
            <a:off x="8218310" y="385950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8</a:t>
            </a:r>
            <a:endParaRPr lang="en-US" dirty="0"/>
          </a:p>
        </p:txBody>
      </p:sp>
      <p:sp>
        <p:nvSpPr>
          <p:cNvPr id="128" name="TextBox 127"/>
          <p:cNvSpPr txBox="1"/>
          <p:nvPr/>
        </p:nvSpPr>
        <p:spPr>
          <a:xfrm>
            <a:off x="8492630" y="3859137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8</a:t>
            </a:r>
            <a:endParaRPr lang="en-US" dirty="0"/>
          </a:p>
        </p:txBody>
      </p:sp>
      <p:graphicFrame>
        <p:nvGraphicFramePr>
          <p:cNvPr id="129" name="Table 1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7844144"/>
              </p:ext>
            </p:extLst>
          </p:nvPr>
        </p:nvGraphicFramePr>
        <p:xfrm>
          <a:off x="5480307" y="4511040"/>
          <a:ext cx="327659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066"/>
                <a:gridCol w="364066"/>
                <a:gridCol w="364066"/>
                <a:gridCol w="364066"/>
                <a:gridCol w="364066"/>
                <a:gridCol w="364066"/>
                <a:gridCol w="364066"/>
                <a:gridCol w="364066"/>
                <a:gridCol w="36406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0" name="TextBox 129"/>
          <p:cNvSpPr txBox="1"/>
          <p:nvPr/>
        </p:nvSpPr>
        <p:spPr>
          <a:xfrm>
            <a:off x="5489355" y="4556760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0</a:t>
            </a:r>
            <a:endParaRPr lang="en-US" dirty="0"/>
          </a:p>
        </p:txBody>
      </p:sp>
      <p:sp>
        <p:nvSpPr>
          <p:cNvPr id="131" name="TextBox 130"/>
          <p:cNvSpPr txBox="1"/>
          <p:nvPr/>
        </p:nvSpPr>
        <p:spPr>
          <a:xfrm>
            <a:off x="5859065" y="4544937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132" name="TextBox 131"/>
          <p:cNvSpPr txBox="1"/>
          <p:nvPr/>
        </p:nvSpPr>
        <p:spPr>
          <a:xfrm>
            <a:off x="6230921" y="4544568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133" name="TextBox 132"/>
          <p:cNvSpPr txBox="1"/>
          <p:nvPr/>
        </p:nvSpPr>
        <p:spPr>
          <a:xfrm>
            <a:off x="6590585" y="4553712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134" name="TextBox 133"/>
          <p:cNvSpPr txBox="1"/>
          <p:nvPr/>
        </p:nvSpPr>
        <p:spPr>
          <a:xfrm>
            <a:off x="6956345" y="4553712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135" name="TextBox 134"/>
          <p:cNvSpPr txBox="1"/>
          <p:nvPr/>
        </p:nvSpPr>
        <p:spPr>
          <a:xfrm>
            <a:off x="7316009" y="4563225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5</a:t>
            </a:r>
            <a:endParaRPr lang="en-US" dirty="0"/>
          </a:p>
        </p:txBody>
      </p:sp>
      <p:sp>
        <p:nvSpPr>
          <p:cNvPr id="136" name="TextBox 135"/>
          <p:cNvSpPr txBox="1"/>
          <p:nvPr/>
        </p:nvSpPr>
        <p:spPr>
          <a:xfrm>
            <a:off x="7697009" y="4556760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6</a:t>
            </a:r>
            <a:endParaRPr lang="en-US" dirty="0"/>
          </a:p>
        </p:txBody>
      </p:sp>
      <p:sp>
        <p:nvSpPr>
          <p:cNvPr id="137" name="TextBox 136"/>
          <p:cNvSpPr txBox="1"/>
          <p:nvPr/>
        </p:nvSpPr>
        <p:spPr>
          <a:xfrm>
            <a:off x="8059721" y="4557129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7</a:t>
            </a:r>
            <a:endParaRPr lang="en-US" dirty="0"/>
          </a:p>
        </p:txBody>
      </p:sp>
      <p:sp>
        <p:nvSpPr>
          <p:cNvPr id="138" name="TextBox 137"/>
          <p:cNvSpPr txBox="1"/>
          <p:nvPr/>
        </p:nvSpPr>
        <p:spPr>
          <a:xfrm>
            <a:off x="8422433" y="4553712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8</a:t>
            </a:r>
            <a:endParaRPr lang="en-US" dirty="0"/>
          </a:p>
        </p:txBody>
      </p:sp>
      <p:graphicFrame>
        <p:nvGraphicFramePr>
          <p:cNvPr id="139" name="Table 1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9763226"/>
              </p:ext>
            </p:extLst>
          </p:nvPr>
        </p:nvGraphicFramePr>
        <p:xfrm>
          <a:off x="5480307" y="4884928"/>
          <a:ext cx="327659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066"/>
                <a:gridCol w="364066"/>
                <a:gridCol w="364066"/>
                <a:gridCol w="364066"/>
                <a:gridCol w="364066"/>
                <a:gridCol w="364066"/>
                <a:gridCol w="364066"/>
                <a:gridCol w="364066"/>
                <a:gridCol w="36406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0" name="TextBox 139"/>
          <p:cNvSpPr txBox="1"/>
          <p:nvPr/>
        </p:nvSpPr>
        <p:spPr>
          <a:xfrm>
            <a:off x="5489355" y="4930648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0</a:t>
            </a:r>
            <a:endParaRPr lang="en-US" dirty="0"/>
          </a:p>
        </p:txBody>
      </p:sp>
      <p:sp>
        <p:nvSpPr>
          <p:cNvPr id="141" name="TextBox 140"/>
          <p:cNvSpPr txBox="1"/>
          <p:nvPr/>
        </p:nvSpPr>
        <p:spPr>
          <a:xfrm>
            <a:off x="5859065" y="4918825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142" name="TextBox 141"/>
          <p:cNvSpPr txBox="1"/>
          <p:nvPr/>
        </p:nvSpPr>
        <p:spPr>
          <a:xfrm>
            <a:off x="6230921" y="491845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143" name="TextBox 142"/>
          <p:cNvSpPr txBox="1"/>
          <p:nvPr/>
        </p:nvSpPr>
        <p:spPr>
          <a:xfrm>
            <a:off x="6590585" y="4927600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144" name="TextBox 143"/>
          <p:cNvSpPr txBox="1"/>
          <p:nvPr/>
        </p:nvSpPr>
        <p:spPr>
          <a:xfrm>
            <a:off x="6956345" y="4927600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145" name="TextBox 144"/>
          <p:cNvSpPr txBox="1"/>
          <p:nvPr/>
        </p:nvSpPr>
        <p:spPr>
          <a:xfrm>
            <a:off x="7316009" y="4937113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5</a:t>
            </a:r>
            <a:endParaRPr lang="en-US" dirty="0"/>
          </a:p>
        </p:txBody>
      </p:sp>
      <p:sp>
        <p:nvSpPr>
          <p:cNvPr id="146" name="TextBox 145"/>
          <p:cNvSpPr txBox="1"/>
          <p:nvPr/>
        </p:nvSpPr>
        <p:spPr>
          <a:xfrm>
            <a:off x="7697009" y="4930648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6</a:t>
            </a:r>
            <a:endParaRPr lang="en-US" dirty="0"/>
          </a:p>
        </p:txBody>
      </p:sp>
      <p:sp>
        <p:nvSpPr>
          <p:cNvPr id="147" name="TextBox 146"/>
          <p:cNvSpPr txBox="1"/>
          <p:nvPr/>
        </p:nvSpPr>
        <p:spPr>
          <a:xfrm>
            <a:off x="8059721" y="4931017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7</a:t>
            </a:r>
            <a:endParaRPr lang="en-US" dirty="0"/>
          </a:p>
        </p:txBody>
      </p:sp>
      <p:sp>
        <p:nvSpPr>
          <p:cNvPr id="148" name="TextBox 147"/>
          <p:cNvSpPr txBox="1"/>
          <p:nvPr/>
        </p:nvSpPr>
        <p:spPr>
          <a:xfrm>
            <a:off x="8422433" y="4927600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8</a:t>
            </a:r>
            <a:endParaRPr lang="en-US" dirty="0"/>
          </a:p>
        </p:txBody>
      </p:sp>
      <p:graphicFrame>
        <p:nvGraphicFramePr>
          <p:cNvPr id="149" name="Table 1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9346703"/>
              </p:ext>
            </p:extLst>
          </p:nvPr>
        </p:nvGraphicFramePr>
        <p:xfrm>
          <a:off x="5504688" y="5644896"/>
          <a:ext cx="327659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066"/>
                <a:gridCol w="364066"/>
                <a:gridCol w="364066"/>
                <a:gridCol w="364066"/>
                <a:gridCol w="364066"/>
                <a:gridCol w="364066"/>
                <a:gridCol w="364066"/>
                <a:gridCol w="364066"/>
                <a:gridCol w="36406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0" name="TextBox 149"/>
          <p:cNvSpPr txBox="1"/>
          <p:nvPr/>
        </p:nvSpPr>
        <p:spPr>
          <a:xfrm>
            <a:off x="5532117" y="569061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0</a:t>
            </a:r>
            <a:endParaRPr lang="en-US" dirty="0"/>
          </a:p>
        </p:txBody>
      </p:sp>
      <p:sp>
        <p:nvSpPr>
          <p:cNvPr id="151" name="TextBox 150"/>
          <p:cNvSpPr txBox="1"/>
          <p:nvPr/>
        </p:nvSpPr>
        <p:spPr>
          <a:xfrm>
            <a:off x="5901827" y="5678793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152" name="TextBox 151"/>
          <p:cNvSpPr txBox="1"/>
          <p:nvPr/>
        </p:nvSpPr>
        <p:spPr>
          <a:xfrm>
            <a:off x="6273683" y="5678424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153" name="TextBox 152"/>
          <p:cNvSpPr txBox="1"/>
          <p:nvPr/>
        </p:nvSpPr>
        <p:spPr>
          <a:xfrm>
            <a:off x="6633347" y="5687568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154" name="TextBox 153"/>
          <p:cNvSpPr txBox="1"/>
          <p:nvPr/>
        </p:nvSpPr>
        <p:spPr>
          <a:xfrm>
            <a:off x="6999107" y="5687568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155" name="TextBox 154"/>
          <p:cNvSpPr txBox="1"/>
          <p:nvPr/>
        </p:nvSpPr>
        <p:spPr>
          <a:xfrm>
            <a:off x="7358771" y="5697081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5</a:t>
            </a:r>
            <a:endParaRPr lang="en-US" dirty="0"/>
          </a:p>
        </p:txBody>
      </p:sp>
      <p:sp>
        <p:nvSpPr>
          <p:cNvPr id="156" name="TextBox 155"/>
          <p:cNvSpPr txBox="1"/>
          <p:nvPr/>
        </p:nvSpPr>
        <p:spPr>
          <a:xfrm>
            <a:off x="7739771" y="569061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6</a:t>
            </a:r>
            <a:endParaRPr lang="en-US" dirty="0"/>
          </a:p>
        </p:txBody>
      </p:sp>
      <p:sp>
        <p:nvSpPr>
          <p:cNvPr id="157" name="TextBox 156"/>
          <p:cNvSpPr txBox="1"/>
          <p:nvPr/>
        </p:nvSpPr>
        <p:spPr>
          <a:xfrm>
            <a:off x="8102483" y="5690985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7</a:t>
            </a:r>
            <a:endParaRPr lang="en-US" dirty="0"/>
          </a:p>
        </p:txBody>
      </p:sp>
      <p:sp>
        <p:nvSpPr>
          <p:cNvPr id="158" name="TextBox 157"/>
          <p:cNvSpPr txBox="1"/>
          <p:nvPr/>
        </p:nvSpPr>
        <p:spPr>
          <a:xfrm>
            <a:off x="8465195" y="5687568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8</a:t>
            </a:r>
            <a:endParaRPr lang="en-US" dirty="0"/>
          </a:p>
        </p:txBody>
      </p:sp>
      <p:sp>
        <p:nvSpPr>
          <p:cNvPr id="159" name="Down Arrow 158"/>
          <p:cNvSpPr/>
          <p:nvPr/>
        </p:nvSpPr>
        <p:spPr bwMode="auto">
          <a:xfrm>
            <a:off x="6876288" y="2444496"/>
            <a:ext cx="228600" cy="228600"/>
          </a:xfrm>
          <a:prstGeom prst="downArrow">
            <a:avLst/>
          </a:prstGeom>
          <a:solidFill>
            <a:schemeClr val="tx1">
              <a:alpha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0" name="Down Arrow 159"/>
          <p:cNvSpPr/>
          <p:nvPr/>
        </p:nvSpPr>
        <p:spPr bwMode="auto">
          <a:xfrm>
            <a:off x="6876288" y="3511296"/>
            <a:ext cx="228600" cy="228600"/>
          </a:xfrm>
          <a:prstGeom prst="downArrow">
            <a:avLst/>
          </a:prstGeom>
          <a:solidFill>
            <a:schemeClr val="tx1">
              <a:alpha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1" name="Down Arrow 160"/>
          <p:cNvSpPr/>
          <p:nvPr/>
        </p:nvSpPr>
        <p:spPr bwMode="auto">
          <a:xfrm>
            <a:off x="6876288" y="4233672"/>
            <a:ext cx="228600" cy="228600"/>
          </a:xfrm>
          <a:prstGeom prst="downArrow">
            <a:avLst/>
          </a:prstGeom>
          <a:solidFill>
            <a:schemeClr val="tx1">
              <a:alpha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2" name="Down Arrow 161"/>
          <p:cNvSpPr/>
          <p:nvPr/>
        </p:nvSpPr>
        <p:spPr bwMode="auto">
          <a:xfrm>
            <a:off x="6876288" y="5340096"/>
            <a:ext cx="228600" cy="228600"/>
          </a:xfrm>
          <a:prstGeom prst="downArrow">
            <a:avLst/>
          </a:prstGeom>
          <a:solidFill>
            <a:schemeClr val="tx1">
              <a:alpha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4126899" y="2142744"/>
            <a:ext cx="12089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Information Bits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4248819" y="2807577"/>
            <a:ext cx="8739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Coded Bits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65" name="Straight Arrow Connector 164"/>
          <p:cNvCxnSpPr>
            <a:stCxn id="27" idx="0"/>
          </p:cNvCxnSpPr>
          <p:nvPr/>
        </p:nvCxnSpPr>
        <p:spPr bwMode="auto">
          <a:xfrm>
            <a:off x="3904846" y="2822448"/>
            <a:ext cx="420173" cy="33832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66" name="TextBox 165"/>
          <p:cNvSpPr txBox="1"/>
          <p:nvPr/>
        </p:nvSpPr>
        <p:spPr>
          <a:xfrm>
            <a:off x="4096419" y="3133344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Punctured Bit</a:t>
            </a:r>
            <a:endParaRPr lang="en-US" dirty="0"/>
          </a:p>
        </p:txBody>
      </p:sp>
      <p:cxnSp>
        <p:nvCxnSpPr>
          <p:cNvPr id="167" name="Straight Arrow Connector 166"/>
          <p:cNvCxnSpPr>
            <a:stCxn id="107" idx="2"/>
            <a:endCxn id="166" idx="3"/>
          </p:cNvCxnSpPr>
          <p:nvPr/>
        </p:nvCxnSpPr>
        <p:spPr bwMode="auto">
          <a:xfrm flipH="1" flipV="1">
            <a:off x="5133882" y="3271844"/>
            <a:ext cx="509568" cy="15235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68" name="TextBox 167"/>
          <p:cNvSpPr txBox="1"/>
          <p:nvPr/>
        </p:nvSpPr>
        <p:spPr>
          <a:xfrm>
            <a:off x="4200051" y="3773424"/>
            <a:ext cx="1075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Bit Punctured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Data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4297587" y="5751576"/>
            <a:ext cx="10198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Decoded Bits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4312941" y="4832711"/>
            <a:ext cx="9476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Bit Inserted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Data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71" name="Straight Arrow Connector 170"/>
          <p:cNvCxnSpPr>
            <a:stCxn id="60" idx="0"/>
          </p:cNvCxnSpPr>
          <p:nvPr/>
        </p:nvCxnSpPr>
        <p:spPr bwMode="auto">
          <a:xfrm>
            <a:off x="3932278" y="4584192"/>
            <a:ext cx="392741" cy="1005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72" name="TextBox 171"/>
          <p:cNvSpPr txBox="1"/>
          <p:nvPr/>
        </p:nvSpPr>
        <p:spPr>
          <a:xfrm>
            <a:off x="4068987" y="4608576"/>
            <a:ext cx="12394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Inserted Zero Bit</a:t>
            </a:r>
            <a:endParaRPr lang="en-US" dirty="0"/>
          </a:p>
        </p:txBody>
      </p:sp>
      <p:cxnSp>
        <p:nvCxnSpPr>
          <p:cNvPr id="173" name="Straight Arrow Connector 172"/>
          <p:cNvCxnSpPr>
            <a:stCxn id="140" idx="1"/>
          </p:cNvCxnSpPr>
          <p:nvPr/>
        </p:nvCxnSpPr>
        <p:spPr bwMode="auto">
          <a:xfrm flipH="1" flipV="1">
            <a:off x="5239419" y="4837176"/>
            <a:ext cx="249936" cy="23197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74" name="Left Brace 173"/>
          <p:cNvSpPr/>
          <p:nvPr/>
        </p:nvSpPr>
        <p:spPr bwMode="auto">
          <a:xfrm>
            <a:off x="505875" y="2170176"/>
            <a:ext cx="152400" cy="19812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5" name="Left Brace 174"/>
          <p:cNvSpPr/>
          <p:nvPr/>
        </p:nvSpPr>
        <p:spPr bwMode="auto">
          <a:xfrm>
            <a:off x="545499" y="4608576"/>
            <a:ext cx="152400" cy="13716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170595" y="2932545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TX</a:t>
            </a:r>
            <a:endParaRPr lang="en-US" dirty="0"/>
          </a:p>
        </p:txBody>
      </p:sp>
      <p:sp>
        <p:nvSpPr>
          <p:cNvPr id="177" name="TextBox 176"/>
          <p:cNvSpPr txBox="1"/>
          <p:nvPr/>
        </p:nvSpPr>
        <p:spPr>
          <a:xfrm>
            <a:off x="210219" y="5141976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514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685800"/>
            <a:ext cx="8915400" cy="533400"/>
          </a:xfrm>
        </p:spPr>
        <p:txBody>
          <a:bodyPr/>
          <a:lstStyle/>
          <a:p>
            <a:r>
              <a:rPr lang="en-US" sz="2800" dirty="0"/>
              <a:t>Puncturing Patterns for the rate of 2/3 (MCS5)</a:t>
            </a:r>
            <a:endParaRPr lang="en-CA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Aug 2020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5</a:t>
            </a:fld>
            <a:endParaRPr lang="en-US" altLang="ko-KR"/>
          </a:p>
        </p:txBody>
      </p:sp>
      <p:sp>
        <p:nvSpPr>
          <p:cNvPr id="7" name="TextBox 6"/>
          <p:cNvSpPr txBox="1"/>
          <p:nvPr/>
        </p:nvSpPr>
        <p:spPr>
          <a:xfrm>
            <a:off x="284288" y="1497584"/>
            <a:ext cx="43829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* Puncturing Pattern of BCC code rate 2/3 in the current 802.11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89688" y="1522337"/>
            <a:ext cx="3381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* Puncturing Pattern for the rate 2/3 of MCS5-A</a:t>
            </a:r>
            <a:endParaRPr lang="en-US" b="1" dirty="0">
              <a:solidFill>
                <a:srgbClr val="0000FF"/>
              </a:solidFill>
            </a:endParaRPr>
          </a:p>
        </p:txBody>
      </p:sp>
      <p:graphicFrame>
        <p:nvGraphicFramePr>
          <p:cNvPr id="9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87334"/>
              </p:ext>
            </p:extLst>
          </p:nvPr>
        </p:nvGraphicFramePr>
        <p:xfrm>
          <a:off x="1436435" y="1852168"/>
          <a:ext cx="218439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066"/>
                <a:gridCol w="364066"/>
                <a:gridCol w="364066"/>
                <a:gridCol w="364066"/>
                <a:gridCol w="364066"/>
                <a:gridCol w="36406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463864" y="1897888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33574" y="1886065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205430" y="188569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565094" y="1894840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930854" y="1894840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290518" y="1904353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5</a:t>
            </a:r>
            <a:endParaRPr lang="en-US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092860"/>
              </p:ext>
            </p:extLst>
          </p:nvPr>
        </p:nvGraphicFramePr>
        <p:xfrm>
          <a:off x="1433387" y="2534920"/>
          <a:ext cx="218439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066"/>
                <a:gridCol w="364066"/>
                <a:gridCol w="364066"/>
                <a:gridCol w="364066"/>
                <a:gridCol w="364066"/>
                <a:gridCol w="36406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463864" y="2580640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0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833574" y="2568817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198080" y="2565792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565094" y="2577592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930854" y="2577592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264880" y="2565792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5</a:t>
            </a:r>
            <a:endParaRPr lang="en-US" dirty="0"/>
          </a:p>
        </p:txBody>
      </p:sp>
      <p:graphicFrame>
        <p:nvGraphicFramePr>
          <p:cNvPr id="23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649316"/>
              </p:ext>
            </p:extLst>
          </p:nvPr>
        </p:nvGraphicFramePr>
        <p:xfrm>
          <a:off x="1433387" y="2908808"/>
          <a:ext cx="218439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066"/>
                <a:gridCol w="364066"/>
                <a:gridCol w="364066"/>
                <a:gridCol w="364066"/>
                <a:gridCol w="364066"/>
                <a:gridCol w="36406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1463864" y="2954528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0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833574" y="2942705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205430" y="294233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570288" y="2940928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933704" y="2940928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290518" y="2943409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5</a:t>
            </a:r>
            <a:endParaRPr lang="en-US" dirty="0"/>
          </a:p>
        </p:txBody>
      </p:sp>
      <p:graphicFrame>
        <p:nvGraphicFramePr>
          <p:cNvPr id="30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2169279"/>
              </p:ext>
            </p:extLst>
          </p:nvPr>
        </p:nvGraphicFramePr>
        <p:xfrm>
          <a:off x="1242262" y="3601720"/>
          <a:ext cx="257175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0"/>
                <a:gridCol w="285750"/>
                <a:gridCol w="285750"/>
                <a:gridCol w="285750"/>
                <a:gridCol w="285750"/>
                <a:gridCol w="285750"/>
                <a:gridCol w="285750"/>
                <a:gridCol w="285750"/>
                <a:gridCol w="28575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1226120" y="3632200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0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513534" y="3638665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0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793950" y="363829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078316" y="363829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357830" y="363829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650438" y="3638665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2936950" y="3632200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232606" y="3632569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3519118" y="363829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5</a:t>
            </a:r>
            <a:endParaRPr lang="en-US" dirty="0"/>
          </a:p>
        </p:txBody>
      </p:sp>
      <p:sp>
        <p:nvSpPr>
          <p:cNvPr id="40" name="Down Arrow 78"/>
          <p:cNvSpPr/>
          <p:nvPr/>
        </p:nvSpPr>
        <p:spPr bwMode="auto">
          <a:xfrm>
            <a:off x="2399507" y="2230120"/>
            <a:ext cx="228600" cy="228600"/>
          </a:xfrm>
          <a:prstGeom prst="downArrow">
            <a:avLst/>
          </a:prstGeom>
          <a:solidFill>
            <a:schemeClr val="tx1">
              <a:alpha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Down Arrow 79"/>
          <p:cNvSpPr/>
          <p:nvPr/>
        </p:nvSpPr>
        <p:spPr bwMode="auto">
          <a:xfrm>
            <a:off x="2399507" y="3296920"/>
            <a:ext cx="228600" cy="228600"/>
          </a:xfrm>
          <a:prstGeom prst="downArrow">
            <a:avLst/>
          </a:prstGeom>
          <a:solidFill>
            <a:schemeClr val="tx1">
              <a:alpha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Down Arrow 80"/>
          <p:cNvSpPr/>
          <p:nvPr/>
        </p:nvSpPr>
        <p:spPr bwMode="auto">
          <a:xfrm>
            <a:off x="2399507" y="4019296"/>
            <a:ext cx="228600" cy="228600"/>
          </a:xfrm>
          <a:prstGeom prst="downArrow">
            <a:avLst/>
          </a:prstGeom>
          <a:solidFill>
            <a:schemeClr val="tx1">
              <a:alpha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Down Arrow 81"/>
          <p:cNvSpPr/>
          <p:nvPr/>
        </p:nvSpPr>
        <p:spPr bwMode="auto">
          <a:xfrm>
            <a:off x="2399507" y="5125720"/>
            <a:ext cx="228600" cy="228600"/>
          </a:xfrm>
          <a:prstGeom prst="downArrow">
            <a:avLst/>
          </a:prstGeom>
          <a:solidFill>
            <a:schemeClr val="tx1">
              <a:alpha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334987" y="1897888"/>
            <a:ext cx="12089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Information Bits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456907" y="2562721"/>
            <a:ext cx="8739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Coded Bits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46" name="Straight Arrow Connector 162"/>
          <p:cNvCxnSpPr>
            <a:endCxn id="47" idx="1"/>
          </p:cNvCxnSpPr>
          <p:nvPr/>
        </p:nvCxnSpPr>
        <p:spPr bwMode="auto">
          <a:xfrm>
            <a:off x="3560888" y="2981960"/>
            <a:ext cx="743619" cy="4502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4304507" y="2888488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Punctured Bit</a:t>
            </a:r>
            <a:endParaRPr lang="en-US" dirty="0"/>
          </a:p>
        </p:txBody>
      </p:sp>
      <p:cxnSp>
        <p:nvCxnSpPr>
          <p:cNvPr id="48" name="Straight Arrow Connector 164"/>
          <p:cNvCxnSpPr>
            <a:endCxn id="47" idx="3"/>
          </p:cNvCxnSpPr>
          <p:nvPr/>
        </p:nvCxnSpPr>
        <p:spPr bwMode="auto">
          <a:xfrm flipH="1" flipV="1">
            <a:off x="5341970" y="3026988"/>
            <a:ext cx="1090686" cy="10732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4408139" y="3528568"/>
            <a:ext cx="1075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Bit Punctured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Data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505675" y="5506720"/>
            <a:ext cx="10198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Decoded Bits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521029" y="4587855"/>
            <a:ext cx="9476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Bit Inserted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Data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2" name="Straight Arrow Connector 168"/>
          <p:cNvCxnSpPr>
            <a:endCxn id="53" idx="1"/>
          </p:cNvCxnSpPr>
          <p:nvPr/>
        </p:nvCxnSpPr>
        <p:spPr bwMode="auto">
          <a:xfrm flipV="1">
            <a:off x="3637088" y="4502220"/>
            <a:ext cx="639987" cy="30854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4277075" y="4363720"/>
            <a:ext cx="12394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Inserted Zero Bit</a:t>
            </a:r>
            <a:endParaRPr lang="en-US" dirty="0"/>
          </a:p>
        </p:txBody>
      </p:sp>
      <p:cxnSp>
        <p:nvCxnSpPr>
          <p:cNvPr id="54" name="Straight Arrow Connector 170"/>
          <p:cNvCxnSpPr>
            <a:endCxn id="53" idx="3"/>
          </p:cNvCxnSpPr>
          <p:nvPr/>
        </p:nvCxnSpPr>
        <p:spPr bwMode="auto">
          <a:xfrm flipH="1" flipV="1">
            <a:off x="5516517" y="4502220"/>
            <a:ext cx="885107" cy="3119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5" name="Left Brace 171"/>
          <p:cNvSpPr/>
          <p:nvPr/>
        </p:nvSpPr>
        <p:spPr bwMode="auto">
          <a:xfrm>
            <a:off x="713963" y="1925320"/>
            <a:ext cx="152400" cy="19812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Left Brace 172"/>
          <p:cNvSpPr/>
          <p:nvPr/>
        </p:nvSpPr>
        <p:spPr bwMode="auto">
          <a:xfrm>
            <a:off x="753587" y="4363720"/>
            <a:ext cx="152400" cy="13716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78683" y="2687689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TX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418307" y="489712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RX</a:t>
            </a:r>
            <a:endParaRPr lang="en-US" dirty="0"/>
          </a:p>
        </p:txBody>
      </p:sp>
      <p:graphicFrame>
        <p:nvGraphicFramePr>
          <p:cNvPr id="59" name="Table 1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5065126"/>
              </p:ext>
            </p:extLst>
          </p:nvPr>
        </p:nvGraphicFramePr>
        <p:xfrm>
          <a:off x="1436323" y="4309288"/>
          <a:ext cx="218439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066"/>
                <a:gridCol w="364066"/>
                <a:gridCol w="364066"/>
                <a:gridCol w="364066"/>
                <a:gridCol w="364066"/>
                <a:gridCol w="36406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0" name="TextBox 59"/>
          <p:cNvSpPr txBox="1"/>
          <p:nvPr/>
        </p:nvSpPr>
        <p:spPr>
          <a:xfrm>
            <a:off x="1466800" y="4355008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0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1836510" y="4343185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2201016" y="4340160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2568030" y="4351960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2933790" y="4351960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3267816" y="4340160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5</a:t>
            </a:r>
            <a:endParaRPr lang="en-US" dirty="0"/>
          </a:p>
        </p:txBody>
      </p:sp>
      <p:graphicFrame>
        <p:nvGraphicFramePr>
          <p:cNvPr id="66" name="Table 1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099366"/>
              </p:ext>
            </p:extLst>
          </p:nvPr>
        </p:nvGraphicFramePr>
        <p:xfrm>
          <a:off x="1436323" y="4683176"/>
          <a:ext cx="218439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066"/>
                <a:gridCol w="364066"/>
                <a:gridCol w="364066"/>
                <a:gridCol w="364066"/>
                <a:gridCol w="364066"/>
                <a:gridCol w="36406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67" name="TextBox 66"/>
          <p:cNvSpPr txBox="1"/>
          <p:nvPr/>
        </p:nvSpPr>
        <p:spPr>
          <a:xfrm>
            <a:off x="1466800" y="472889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0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1836510" y="4717073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2208366" y="4716704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2573224" y="471529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2936640" y="471529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3293454" y="4717777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5</a:t>
            </a:r>
            <a:endParaRPr lang="en-US" dirty="0"/>
          </a:p>
        </p:txBody>
      </p:sp>
      <p:graphicFrame>
        <p:nvGraphicFramePr>
          <p:cNvPr id="73" name="Table 1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4561965"/>
              </p:ext>
            </p:extLst>
          </p:nvPr>
        </p:nvGraphicFramePr>
        <p:xfrm>
          <a:off x="1436080" y="5420360"/>
          <a:ext cx="218439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066"/>
                <a:gridCol w="364066"/>
                <a:gridCol w="364066"/>
                <a:gridCol w="364066"/>
                <a:gridCol w="364066"/>
                <a:gridCol w="36406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4" name="TextBox 73"/>
          <p:cNvSpPr txBox="1"/>
          <p:nvPr/>
        </p:nvSpPr>
        <p:spPr>
          <a:xfrm>
            <a:off x="1463509" y="5466080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0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1833219" y="5454257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2205075" y="5453888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2564739" y="5463032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2930499" y="5463032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3290163" y="5472545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5</a:t>
            </a:r>
            <a:endParaRPr lang="en-US" dirty="0"/>
          </a:p>
        </p:txBody>
      </p:sp>
      <p:graphicFrame>
        <p:nvGraphicFramePr>
          <p:cNvPr id="80" name="Table 19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305039"/>
              </p:ext>
            </p:extLst>
          </p:nvPr>
        </p:nvGraphicFramePr>
        <p:xfrm>
          <a:off x="6409947" y="1824304"/>
          <a:ext cx="218439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066"/>
                <a:gridCol w="364066"/>
                <a:gridCol w="364066"/>
                <a:gridCol w="364066"/>
                <a:gridCol w="364066"/>
                <a:gridCol w="36406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1" name="TextBox 80"/>
          <p:cNvSpPr txBox="1"/>
          <p:nvPr/>
        </p:nvSpPr>
        <p:spPr>
          <a:xfrm>
            <a:off x="6446168" y="1852440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0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6807086" y="1858201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7178942" y="1857832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7538606" y="186697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7904366" y="186697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8264030" y="1876489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5</a:t>
            </a:r>
            <a:endParaRPr lang="en-US" dirty="0"/>
          </a:p>
        </p:txBody>
      </p:sp>
      <p:graphicFrame>
        <p:nvGraphicFramePr>
          <p:cNvPr id="87" name="Table 20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0475414"/>
              </p:ext>
            </p:extLst>
          </p:nvPr>
        </p:nvGraphicFramePr>
        <p:xfrm>
          <a:off x="6406899" y="2507056"/>
          <a:ext cx="218439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066"/>
                <a:gridCol w="364066"/>
                <a:gridCol w="364066"/>
                <a:gridCol w="364066"/>
                <a:gridCol w="364066"/>
                <a:gridCol w="36406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8" name="TextBox 87"/>
          <p:cNvSpPr txBox="1"/>
          <p:nvPr/>
        </p:nvSpPr>
        <p:spPr>
          <a:xfrm>
            <a:off x="6437376" y="255277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0</a:t>
            </a:r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6807086" y="2540953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7171592" y="2537928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7538606" y="2549728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7904366" y="2549728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8238392" y="2537928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5</a:t>
            </a:r>
            <a:endParaRPr lang="en-US" dirty="0"/>
          </a:p>
        </p:txBody>
      </p:sp>
      <p:graphicFrame>
        <p:nvGraphicFramePr>
          <p:cNvPr id="94" name="Table 2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986412"/>
              </p:ext>
            </p:extLst>
          </p:nvPr>
        </p:nvGraphicFramePr>
        <p:xfrm>
          <a:off x="6406899" y="2880944"/>
          <a:ext cx="218439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066"/>
                <a:gridCol w="364066"/>
                <a:gridCol w="364066"/>
                <a:gridCol w="364066"/>
                <a:gridCol w="364066"/>
                <a:gridCol w="36406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5" name="TextBox 94"/>
          <p:cNvSpPr txBox="1"/>
          <p:nvPr/>
        </p:nvSpPr>
        <p:spPr>
          <a:xfrm>
            <a:off x="6437376" y="2926664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0</a:t>
            </a:r>
            <a:endParaRPr lang="en-US" dirty="0"/>
          </a:p>
        </p:txBody>
      </p:sp>
      <p:sp>
        <p:nvSpPr>
          <p:cNvPr id="96" name="TextBox 95"/>
          <p:cNvSpPr txBox="1"/>
          <p:nvPr/>
        </p:nvSpPr>
        <p:spPr>
          <a:xfrm>
            <a:off x="6807086" y="2914841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97" name="TextBox 96"/>
          <p:cNvSpPr txBox="1"/>
          <p:nvPr/>
        </p:nvSpPr>
        <p:spPr>
          <a:xfrm>
            <a:off x="7178942" y="2914472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98" name="TextBox 97"/>
          <p:cNvSpPr txBox="1"/>
          <p:nvPr/>
        </p:nvSpPr>
        <p:spPr>
          <a:xfrm>
            <a:off x="7543800" y="2913064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7907216" y="2913064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100" name="TextBox 99"/>
          <p:cNvSpPr txBox="1"/>
          <p:nvPr/>
        </p:nvSpPr>
        <p:spPr>
          <a:xfrm>
            <a:off x="8264030" y="2915545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5</a:t>
            </a:r>
            <a:endParaRPr lang="en-US" dirty="0"/>
          </a:p>
        </p:txBody>
      </p:sp>
      <p:graphicFrame>
        <p:nvGraphicFramePr>
          <p:cNvPr id="101" name="Table 2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760574"/>
              </p:ext>
            </p:extLst>
          </p:nvPr>
        </p:nvGraphicFramePr>
        <p:xfrm>
          <a:off x="6215774" y="3573856"/>
          <a:ext cx="257175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0"/>
                <a:gridCol w="285750"/>
                <a:gridCol w="285750"/>
                <a:gridCol w="285750"/>
                <a:gridCol w="285750"/>
                <a:gridCol w="285750"/>
                <a:gridCol w="285750"/>
                <a:gridCol w="285750"/>
                <a:gridCol w="28575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2" name="TextBox 101"/>
          <p:cNvSpPr txBox="1"/>
          <p:nvPr/>
        </p:nvSpPr>
        <p:spPr>
          <a:xfrm>
            <a:off x="6199632" y="360433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0</a:t>
            </a:r>
            <a:endParaRPr lang="en-US" dirty="0"/>
          </a:p>
        </p:txBody>
      </p:sp>
      <p:sp>
        <p:nvSpPr>
          <p:cNvPr id="103" name="TextBox 102"/>
          <p:cNvSpPr txBox="1"/>
          <p:nvPr/>
        </p:nvSpPr>
        <p:spPr>
          <a:xfrm>
            <a:off x="6487046" y="3610801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6767462" y="3610432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7051828" y="3610432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106" name="TextBox 105"/>
          <p:cNvSpPr txBox="1"/>
          <p:nvPr/>
        </p:nvSpPr>
        <p:spPr>
          <a:xfrm>
            <a:off x="7331342" y="3610432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107" name="TextBox 106"/>
          <p:cNvSpPr txBox="1"/>
          <p:nvPr/>
        </p:nvSpPr>
        <p:spPr>
          <a:xfrm>
            <a:off x="7623950" y="3610801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108" name="TextBox 107"/>
          <p:cNvSpPr txBox="1"/>
          <p:nvPr/>
        </p:nvSpPr>
        <p:spPr>
          <a:xfrm>
            <a:off x="7910462" y="360433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109" name="TextBox 108"/>
          <p:cNvSpPr txBox="1"/>
          <p:nvPr/>
        </p:nvSpPr>
        <p:spPr>
          <a:xfrm>
            <a:off x="8206118" y="3604705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5</a:t>
            </a:r>
            <a:endParaRPr lang="en-US" dirty="0"/>
          </a:p>
        </p:txBody>
      </p:sp>
      <p:sp>
        <p:nvSpPr>
          <p:cNvPr id="110" name="TextBox 109"/>
          <p:cNvSpPr txBox="1"/>
          <p:nvPr/>
        </p:nvSpPr>
        <p:spPr>
          <a:xfrm>
            <a:off x="8492630" y="3610432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5</a:t>
            </a:r>
            <a:endParaRPr lang="en-US" dirty="0"/>
          </a:p>
        </p:txBody>
      </p:sp>
      <p:sp>
        <p:nvSpPr>
          <p:cNvPr id="111" name="Down Arrow 227"/>
          <p:cNvSpPr/>
          <p:nvPr/>
        </p:nvSpPr>
        <p:spPr bwMode="auto">
          <a:xfrm>
            <a:off x="7373019" y="2202256"/>
            <a:ext cx="228600" cy="228600"/>
          </a:xfrm>
          <a:prstGeom prst="downArrow">
            <a:avLst/>
          </a:prstGeom>
          <a:solidFill>
            <a:schemeClr val="tx1">
              <a:alpha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2" name="Down Arrow 228"/>
          <p:cNvSpPr/>
          <p:nvPr/>
        </p:nvSpPr>
        <p:spPr bwMode="auto">
          <a:xfrm>
            <a:off x="7373019" y="3269056"/>
            <a:ext cx="228600" cy="228600"/>
          </a:xfrm>
          <a:prstGeom prst="downArrow">
            <a:avLst/>
          </a:prstGeom>
          <a:solidFill>
            <a:schemeClr val="tx1">
              <a:alpha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3" name="Down Arrow 229"/>
          <p:cNvSpPr/>
          <p:nvPr/>
        </p:nvSpPr>
        <p:spPr bwMode="auto">
          <a:xfrm>
            <a:off x="7373019" y="3991432"/>
            <a:ext cx="228600" cy="228600"/>
          </a:xfrm>
          <a:prstGeom prst="downArrow">
            <a:avLst/>
          </a:prstGeom>
          <a:solidFill>
            <a:schemeClr val="tx1">
              <a:alpha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4" name="Down Arrow 230"/>
          <p:cNvSpPr/>
          <p:nvPr/>
        </p:nvSpPr>
        <p:spPr bwMode="auto">
          <a:xfrm>
            <a:off x="7373019" y="5097856"/>
            <a:ext cx="228600" cy="228600"/>
          </a:xfrm>
          <a:prstGeom prst="downArrow">
            <a:avLst/>
          </a:prstGeom>
          <a:solidFill>
            <a:schemeClr val="tx1">
              <a:alpha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115" name="Table 2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6719910"/>
              </p:ext>
            </p:extLst>
          </p:nvPr>
        </p:nvGraphicFramePr>
        <p:xfrm>
          <a:off x="6409835" y="4281424"/>
          <a:ext cx="218439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066"/>
                <a:gridCol w="364066"/>
                <a:gridCol w="364066"/>
                <a:gridCol w="364066"/>
                <a:gridCol w="364066"/>
                <a:gridCol w="36406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6" name="TextBox 115"/>
          <p:cNvSpPr txBox="1"/>
          <p:nvPr/>
        </p:nvSpPr>
        <p:spPr>
          <a:xfrm>
            <a:off x="6440312" y="4327144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0</a:t>
            </a:r>
            <a:endParaRPr lang="en-US" dirty="0"/>
          </a:p>
        </p:txBody>
      </p:sp>
      <p:sp>
        <p:nvSpPr>
          <p:cNvPr id="117" name="TextBox 116"/>
          <p:cNvSpPr txBox="1"/>
          <p:nvPr/>
        </p:nvSpPr>
        <p:spPr>
          <a:xfrm>
            <a:off x="6810022" y="4315321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7174528" y="431229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119" name="TextBox 118"/>
          <p:cNvSpPr txBox="1"/>
          <p:nvPr/>
        </p:nvSpPr>
        <p:spPr>
          <a:xfrm>
            <a:off x="7541542" y="432409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120" name="TextBox 119"/>
          <p:cNvSpPr txBox="1"/>
          <p:nvPr/>
        </p:nvSpPr>
        <p:spPr>
          <a:xfrm>
            <a:off x="7907302" y="432409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121" name="TextBox 120"/>
          <p:cNvSpPr txBox="1"/>
          <p:nvPr/>
        </p:nvSpPr>
        <p:spPr>
          <a:xfrm>
            <a:off x="8241328" y="431229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5</a:t>
            </a:r>
            <a:endParaRPr lang="en-US" dirty="0"/>
          </a:p>
        </p:txBody>
      </p:sp>
      <p:graphicFrame>
        <p:nvGraphicFramePr>
          <p:cNvPr id="122" name="Table 2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3343811"/>
              </p:ext>
            </p:extLst>
          </p:nvPr>
        </p:nvGraphicFramePr>
        <p:xfrm>
          <a:off x="6409835" y="4655312"/>
          <a:ext cx="218439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066"/>
                <a:gridCol w="364066"/>
                <a:gridCol w="364066"/>
                <a:gridCol w="364066"/>
                <a:gridCol w="364066"/>
                <a:gridCol w="36406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3" name="TextBox 122"/>
          <p:cNvSpPr txBox="1"/>
          <p:nvPr/>
        </p:nvSpPr>
        <p:spPr>
          <a:xfrm>
            <a:off x="6440312" y="4701032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0</a:t>
            </a:r>
            <a:endParaRPr lang="en-US" dirty="0"/>
          </a:p>
        </p:txBody>
      </p:sp>
      <p:sp>
        <p:nvSpPr>
          <p:cNvPr id="124" name="TextBox 123"/>
          <p:cNvSpPr txBox="1"/>
          <p:nvPr/>
        </p:nvSpPr>
        <p:spPr>
          <a:xfrm>
            <a:off x="6810022" y="4689209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125" name="TextBox 124"/>
          <p:cNvSpPr txBox="1"/>
          <p:nvPr/>
        </p:nvSpPr>
        <p:spPr>
          <a:xfrm>
            <a:off x="7181878" y="4688840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126" name="TextBox 125"/>
          <p:cNvSpPr txBox="1"/>
          <p:nvPr/>
        </p:nvSpPr>
        <p:spPr>
          <a:xfrm>
            <a:off x="7546736" y="4687432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127" name="TextBox 126"/>
          <p:cNvSpPr txBox="1"/>
          <p:nvPr/>
        </p:nvSpPr>
        <p:spPr>
          <a:xfrm>
            <a:off x="7910152" y="4687432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128" name="TextBox 127"/>
          <p:cNvSpPr txBox="1"/>
          <p:nvPr/>
        </p:nvSpPr>
        <p:spPr>
          <a:xfrm>
            <a:off x="8266966" y="4689913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5</a:t>
            </a:r>
            <a:endParaRPr lang="en-US" dirty="0"/>
          </a:p>
        </p:txBody>
      </p:sp>
      <p:graphicFrame>
        <p:nvGraphicFramePr>
          <p:cNvPr id="129" name="Table 2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594185"/>
              </p:ext>
            </p:extLst>
          </p:nvPr>
        </p:nvGraphicFramePr>
        <p:xfrm>
          <a:off x="6409592" y="5392496"/>
          <a:ext cx="218439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066"/>
                <a:gridCol w="364066"/>
                <a:gridCol w="364066"/>
                <a:gridCol w="364066"/>
                <a:gridCol w="364066"/>
                <a:gridCol w="36406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0" name="TextBox 129"/>
          <p:cNvSpPr txBox="1"/>
          <p:nvPr/>
        </p:nvSpPr>
        <p:spPr>
          <a:xfrm>
            <a:off x="6437021" y="543821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0</a:t>
            </a:r>
            <a:endParaRPr lang="en-US" dirty="0"/>
          </a:p>
        </p:txBody>
      </p:sp>
      <p:sp>
        <p:nvSpPr>
          <p:cNvPr id="131" name="TextBox 130"/>
          <p:cNvSpPr txBox="1"/>
          <p:nvPr/>
        </p:nvSpPr>
        <p:spPr>
          <a:xfrm>
            <a:off x="6806731" y="5426393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132" name="TextBox 131"/>
          <p:cNvSpPr txBox="1"/>
          <p:nvPr/>
        </p:nvSpPr>
        <p:spPr>
          <a:xfrm>
            <a:off x="7178587" y="5426024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133" name="TextBox 132"/>
          <p:cNvSpPr txBox="1"/>
          <p:nvPr/>
        </p:nvSpPr>
        <p:spPr>
          <a:xfrm>
            <a:off x="7538251" y="5435168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134" name="TextBox 133"/>
          <p:cNvSpPr txBox="1"/>
          <p:nvPr/>
        </p:nvSpPr>
        <p:spPr>
          <a:xfrm>
            <a:off x="7904011" y="5435168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135" name="TextBox 134"/>
          <p:cNvSpPr txBox="1"/>
          <p:nvPr/>
        </p:nvSpPr>
        <p:spPr>
          <a:xfrm>
            <a:off x="8263675" y="5444681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754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685800"/>
            <a:ext cx="9067800" cy="533400"/>
          </a:xfrm>
        </p:spPr>
        <p:txBody>
          <a:bodyPr/>
          <a:lstStyle/>
          <a:p>
            <a:r>
              <a:rPr lang="en-US" sz="2800" dirty="0"/>
              <a:t>Simulation </a:t>
            </a:r>
            <a:r>
              <a:rPr lang="en-US" sz="2800" dirty="0" smtClean="0"/>
              <a:t>setting</a:t>
            </a:r>
            <a:endParaRPr lang="en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1787"/>
            <a:ext cx="8458200" cy="4570413"/>
          </a:xfrm>
        </p:spPr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SISO 80 MHz w/ 40 MHz duplication</a:t>
            </a:r>
          </a:p>
          <a:p>
            <a:r>
              <a:rPr lang="en-US" dirty="0">
                <a:solidFill>
                  <a:srgbClr val="0000FF"/>
                </a:solidFill>
              </a:rPr>
              <a:t>Primary 20 and the secondary 20 MHz are separately encoded in the primary 40 </a:t>
            </a:r>
            <a:r>
              <a:rPr lang="en-US" dirty="0" smtClean="0">
                <a:solidFill>
                  <a:srgbClr val="0000FF"/>
                </a:solidFill>
              </a:rPr>
              <a:t>MHz / secondary 40 MHz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 smtClean="0"/>
              <a:t>MCS1~5 for Primary 40 MHz</a:t>
            </a:r>
          </a:p>
          <a:p>
            <a:r>
              <a:rPr lang="en-US" dirty="0" smtClean="0"/>
              <a:t>MCS1/2A/3/4A/5A for Secondary 40 MHz</a:t>
            </a:r>
            <a:endParaRPr lang="en-US" dirty="0"/>
          </a:p>
          <a:p>
            <a:r>
              <a:rPr lang="en-US" dirty="0"/>
              <a:t>Actual channel estimation</a:t>
            </a:r>
          </a:p>
          <a:p>
            <a:r>
              <a:rPr lang="en-US" dirty="0"/>
              <a:t>BCC and Viterbi decoder</a:t>
            </a:r>
          </a:p>
          <a:p>
            <a:r>
              <a:rPr lang="en-US" dirty="0" err="1" smtClean="0"/>
              <a:t>ChanD</a:t>
            </a:r>
            <a:endParaRPr lang="en-US" dirty="0"/>
          </a:p>
          <a:p>
            <a:r>
              <a:rPr lang="en-US" dirty="0" smtClean="0"/>
              <a:t>Packet </a:t>
            </a:r>
            <a:r>
              <a:rPr lang="en-US" dirty="0"/>
              <a:t>size – </a:t>
            </a:r>
            <a:r>
              <a:rPr lang="en-US" dirty="0" smtClean="0"/>
              <a:t>10 bytes per content channel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Aug 2020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60685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40" y="646907"/>
            <a:ext cx="8991600" cy="5449093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Aug 2020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7</a:t>
            </a:fld>
            <a:endParaRPr lang="en-US" altLang="ko-KR"/>
          </a:p>
        </p:txBody>
      </p:sp>
      <p:sp>
        <p:nvSpPr>
          <p:cNvPr id="9" name="Oval 8"/>
          <p:cNvSpPr/>
          <p:nvPr/>
        </p:nvSpPr>
        <p:spPr bwMode="auto">
          <a:xfrm>
            <a:off x="6313227" y="3609831"/>
            <a:ext cx="762000" cy="6096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5881048" y="4648200"/>
            <a:ext cx="762000" cy="6096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4608844" y="3200400"/>
            <a:ext cx="379412" cy="3429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" name="Straight Arrow Connector 12"/>
          <p:cNvCxnSpPr>
            <a:stCxn id="9" idx="7"/>
          </p:cNvCxnSpPr>
          <p:nvPr/>
        </p:nvCxnSpPr>
        <p:spPr bwMode="auto">
          <a:xfrm flipV="1">
            <a:off x="6963635" y="3152631"/>
            <a:ext cx="263992" cy="5464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7191226" y="2885776"/>
            <a:ext cx="6735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b="1" dirty="0" smtClean="0"/>
              <a:t>MCS5</a:t>
            </a:r>
            <a:endParaRPr lang="en-CA" sz="1400" b="1" dirty="0"/>
          </a:p>
        </p:txBody>
      </p:sp>
      <p:cxnSp>
        <p:nvCxnSpPr>
          <p:cNvPr id="16" name="Straight Arrow Connector 15"/>
          <p:cNvCxnSpPr>
            <a:stCxn id="10" idx="5"/>
          </p:cNvCxnSpPr>
          <p:nvPr/>
        </p:nvCxnSpPr>
        <p:spPr bwMode="auto">
          <a:xfrm flipV="1">
            <a:off x="6531456" y="4953000"/>
            <a:ext cx="1197421" cy="21552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7720383" y="4752201"/>
            <a:ext cx="6735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b="1" dirty="0" smtClean="0"/>
              <a:t>MCS4</a:t>
            </a:r>
            <a:endParaRPr lang="en-CA" sz="1400" b="1" dirty="0"/>
          </a:p>
        </p:txBody>
      </p:sp>
      <p:cxnSp>
        <p:nvCxnSpPr>
          <p:cNvPr id="19" name="Straight Arrow Connector 18"/>
          <p:cNvCxnSpPr>
            <a:stCxn id="11" idx="1"/>
          </p:cNvCxnSpPr>
          <p:nvPr/>
        </p:nvCxnSpPr>
        <p:spPr bwMode="auto">
          <a:xfrm flipH="1" flipV="1">
            <a:off x="3899848" y="2964470"/>
            <a:ext cx="764560" cy="28614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3352800" y="2787871"/>
            <a:ext cx="6735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b="1" dirty="0" smtClean="0"/>
              <a:t>MCS2</a:t>
            </a:r>
            <a:endParaRPr lang="en-CA" sz="1400" b="1" dirty="0"/>
          </a:p>
        </p:txBody>
      </p:sp>
      <p:cxnSp>
        <p:nvCxnSpPr>
          <p:cNvPr id="22" name="Straight Arrow Connector 21"/>
          <p:cNvCxnSpPr>
            <a:stCxn id="12" idx="2"/>
          </p:cNvCxnSpPr>
          <p:nvPr/>
        </p:nvCxnSpPr>
        <p:spPr bwMode="auto">
          <a:xfrm flipH="1" flipV="1">
            <a:off x="3409952" y="3404800"/>
            <a:ext cx="1085848" cy="379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2819400" y="3267153"/>
            <a:ext cx="6735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b="1" dirty="0" smtClean="0"/>
              <a:t>MCS1</a:t>
            </a:r>
            <a:endParaRPr lang="en-CA" sz="1400" b="1" dirty="0"/>
          </a:p>
        </p:txBody>
      </p:sp>
      <p:cxnSp>
        <p:nvCxnSpPr>
          <p:cNvPr id="25" name="Straight Arrow Connector 24"/>
          <p:cNvCxnSpPr/>
          <p:nvPr/>
        </p:nvCxnSpPr>
        <p:spPr bwMode="auto">
          <a:xfrm flipV="1">
            <a:off x="4938065" y="1981200"/>
            <a:ext cx="1781183" cy="381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6667231" y="1804601"/>
            <a:ext cx="7241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 smtClean="0"/>
              <a:t>MCS3</a:t>
            </a:r>
            <a:endParaRPr lang="en-CA" sz="1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990600" y="6161107"/>
            <a:ext cx="73677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Mixed Puncturing Pattern: Mixture of Puncturing Pattern  between MCS2/4/5 and MCS2A/4A/5A, when combining</a:t>
            </a:r>
            <a:endParaRPr lang="en-CA" dirty="0"/>
          </a:p>
        </p:txBody>
      </p:sp>
      <p:sp>
        <p:nvSpPr>
          <p:cNvPr id="12" name="Oval 11"/>
          <p:cNvSpPr/>
          <p:nvPr/>
        </p:nvSpPr>
        <p:spPr bwMode="auto">
          <a:xfrm>
            <a:off x="4495800" y="3681799"/>
            <a:ext cx="228600" cy="204401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4738148" y="2280454"/>
            <a:ext cx="214952" cy="2286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925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Summary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We proposed to apply different puncturing patterns to the duplicated secondary 40 MHz content channels in each 80 MHz segment</a:t>
            </a:r>
          </a:p>
          <a:p>
            <a:pPr lvl="1"/>
            <a:r>
              <a:rPr lang="en-CA" dirty="0" smtClean="0"/>
              <a:t>Combining gains boosted by 1~2 dB depending on the MCS with the mixed puncturing patterns</a:t>
            </a:r>
          </a:p>
          <a:p>
            <a:pPr lvl="1"/>
            <a:r>
              <a:rPr lang="en-CA" dirty="0" smtClean="0"/>
              <a:t>The </a:t>
            </a:r>
            <a:r>
              <a:rPr lang="en-US" dirty="0" smtClean="0"/>
              <a:t>MCS </a:t>
            </a:r>
            <a:r>
              <a:rPr lang="en-US" dirty="0"/>
              <a:t>where corresponding SNRs are in the boundary may be </a:t>
            </a:r>
            <a:r>
              <a:rPr lang="en-US" dirty="0" smtClean="0"/>
              <a:t>upgraded </a:t>
            </a:r>
            <a:r>
              <a:rPr lang="en-US" dirty="0"/>
              <a:t>to the higher MCS with the help of our proposal, which may </a:t>
            </a:r>
            <a:r>
              <a:rPr lang="en-US" dirty="0" smtClean="0"/>
              <a:t>eventually reduce </a:t>
            </a:r>
            <a:r>
              <a:rPr lang="en-US" dirty="0"/>
              <a:t>the E-SIG overhead</a:t>
            </a:r>
            <a:r>
              <a:rPr lang="en-US" dirty="0" smtClean="0"/>
              <a:t>.</a:t>
            </a:r>
          </a:p>
          <a:p>
            <a:pPr lvl="1"/>
            <a:endParaRPr lang="en-CA" dirty="0" smtClean="0"/>
          </a:p>
          <a:p>
            <a:r>
              <a:rPr lang="en-US" dirty="0"/>
              <a:t>We propose </a:t>
            </a:r>
            <a:r>
              <a:rPr lang="en-US" dirty="0" smtClean="0"/>
              <a:t>MCS0~MCS5 </a:t>
            </a:r>
            <a:r>
              <a:rPr lang="en-US" dirty="0"/>
              <a:t>for the </a:t>
            </a:r>
            <a:r>
              <a:rPr lang="en-US" dirty="0" smtClean="0"/>
              <a:t>E-SIG </a:t>
            </a:r>
            <a:r>
              <a:rPr lang="en-US" dirty="0"/>
              <a:t>MCS</a:t>
            </a:r>
          </a:p>
          <a:p>
            <a:pPr lvl="1"/>
            <a:r>
              <a:rPr lang="en-US" dirty="0"/>
              <a:t>with the proposed puncturing patterns for the duplicated </a:t>
            </a:r>
            <a:r>
              <a:rPr lang="en-US" dirty="0" smtClean="0"/>
              <a:t>channels</a:t>
            </a:r>
          </a:p>
          <a:p>
            <a:pPr lvl="1"/>
            <a:r>
              <a:rPr lang="en-US" dirty="0" smtClean="0"/>
              <a:t>DCM for MCS0/1/3/4 is supported for HE SIG-B in 802.11ax</a:t>
            </a:r>
            <a:endParaRPr lang="en-US" dirty="0"/>
          </a:p>
          <a:p>
            <a:endParaRPr lang="en-CA" dirty="0" smtClean="0"/>
          </a:p>
          <a:p>
            <a:pPr lvl="1"/>
            <a:endParaRPr lang="en-CA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Aug 2020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0882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SP1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Do you agree to have MCS0/1/2/3/4/5 available to be applied for the E-SIG field?</a:t>
            </a:r>
          </a:p>
          <a:p>
            <a:pPr lvl="1"/>
            <a:r>
              <a:rPr lang="en-CA" dirty="0" smtClean="0"/>
              <a:t>Support of DCM for MCS0/1/3/4 is TBD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Aug 2020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8302018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151004</TotalTime>
  <Words>1008</Words>
  <Application>Microsoft Office PowerPoint</Application>
  <PresentationFormat>On-screen Show (4:3)</PresentationFormat>
  <Paragraphs>376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 Unicode MS</vt:lpstr>
      <vt:lpstr>맑은 고딕</vt:lpstr>
      <vt:lpstr>MS Gothic</vt:lpstr>
      <vt:lpstr>Arial</vt:lpstr>
      <vt:lpstr>Gulim</vt:lpstr>
      <vt:lpstr>Gulim</vt:lpstr>
      <vt:lpstr>Times New Roman</vt:lpstr>
      <vt:lpstr>Wingdings</vt:lpstr>
      <vt:lpstr>802-11-Submission</vt:lpstr>
      <vt:lpstr>E-SIG Detection with Different Puncturing Patterns</vt:lpstr>
      <vt:lpstr>Background</vt:lpstr>
      <vt:lpstr>40 MHz Duplicated E-SIG in 80 MHz segment with MCS2/4/5 having different puncturing patterns in each 40 MHz </vt:lpstr>
      <vt:lpstr>Puncturing Patterns for the rate of 3/4 (MCS2/MCS4)</vt:lpstr>
      <vt:lpstr>Puncturing Patterns for the rate of 2/3 (MCS5)</vt:lpstr>
      <vt:lpstr>Simulation setting</vt:lpstr>
      <vt:lpstr>PowerPoint Presentation</vt:lpstr>
      <vt:lpstr>Summary</vt:lpstr>
      <vt:lpstr>SP1</vt:lpstr>
      <vt:lpstr>SP2</vt:lpstr>
      <vt:lpstr>Reference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Junghoon Suh</cp:lastModifiedBy>
  <cp:revision>3287</cp:revision>
  <cp:lastPrinted>2016-07-18T07:45:05Z</cp:lastPrinted>
  <dcterms:created xsi:type="dcterms:W3CDTF">2007-05-21T21:00:37Z</dcterms:created>
  <dcterms:modified xsi:type="dcterms:W3CDTF">2020-08-03T21:30:19Z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(2)A56q1VWb31HeONRT4KPsYNh/hp5DyC+ahE2YERZ3WFOcgCI2nj85EHasTXXRokWDp6kHsF/C
8xxCohD9ok8Tu1lVri3JyCdeDIF4qy45Zu49dRHHD08pJ10mrcRqp3EHsVO/5+t+8nhQbXUP
WFHTuirM+kgLYor0+xO0YDC18ciH74YvCfEDHLZR7c3PjPGndqabkeYXcXFaBuZOidGsR55J
lSR8e70t+AbOlg+832</vt:lpwstr>
  </property>
  <property fmtid="{D5CDD505-2E9C-101B-9397-08002B2CF9AE}" pid="3" name="_2015_ms_pID_7253431">
    <vt:lpwstr>cnUm6lU5sDl21P7OhygWk9SPgEtKEGf9QcGOiBlyXtUtds6cFKvhbe
FU9z4KkMJGIZEGeYxuEV+9SjN9SPqENYF/FpC8IVBGFL2MyXv4mWbDxI92SPSNMxs6Bv6aEY
eAEEz0ytyy05WLxPLOyNzjkiyKY+lSRalUn6DPioM/vAjZ/Rhe8+YXIOrbOdePWY5wQ=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1592305024</vt:lpwstr>
  </property>
</Properties>
</file>