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 id="522" r:id="rId54"/>
    <p:sldId id="520" r:id="rId55"/>
    <p:sldId id="518" r:id="rId56"/>
    <p:sldId id="523" r:id="rId57"/>
    <p:sldId id="521" r:id="rId58"/>
    <p:sldId id="519" r:id="rId59"/>
    <p:sldId id="524" r:id="rId60"/>
    <p:sldId id="525" r:id="rId61"/>
    <p:sldId id="527" r:id="rId62"/>
    <p:sldId id="528" r:id="rId63"/>
    <p:sldId id="529" r:id="rId64"/>
    <p:sldId id="530" r:id="rId65"/>
    <p:sldId id="531" r:id="rId66"/>
    <p:sldId id="532"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09" autoAdjust="0"/>
    <p:restoredTop sz="94651"/>
  </p:normalViewPr>
  <p:slideViewPr>
    <p:cSldViewPr>
      <p:cViewPr varScale="1">
        <p:scale>
          <a:sx n="110" d="100"/>
          <a:sy n="110" d="100"/>
        </p:scale>
        <p:origin x="36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3629740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229818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1176-04-00ax-tgax-crc-teleconference-minutes-august-2020.docx" TargetMode="External"/><Relationship Id="rId2" Type="http://schemas.openxmlformats.org/officeDocument/2006/relationships/hyperlink" Target="https://mentor.ieee.org/802.11/dcn/20/11-20-0988-05-00ax-tgax-crc-teleconference-minutes-july-2020.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20/11-20-1519-00-00ax-phy-intro-cid-25001-25013-25026.docxn-" TargetMode="External"/><Relationship Id="rId4" Type="http://schemas.openxmlformats.org/officeDocument/2006/relationships/hyperlink" Target="https://mentor.ieee.org/802.11/dcn/20/11-20-1517-00-00ax-cca-cid-25036-25047.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280-02-00ax-spec-text-proposal-for-pre-fec-padding-factor-parameter.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0/11-20-1530-00-00ax-sa2-clause-10-comment-resolution.docx" TargetMode="External"/><Relationship Id="rId3" Type="http://schemas.openxmlformats.org/officeDocument/2006/relationships/hyperlink" Target="https://mentor.ieee.org/802.11/dcn/20/11-20-1517-01-00ax-cca-cid-25036-25047.docx" TargetMode="External"/><Relationship Id="rId7" Type="http://schemas.openxmlformats.org/officeDocument/2006/relationships/hyperlink" Target="https://mentor.ieee.org/802.11/dcn/20/11-20-1528-00-00ax-sig-b-cr-on-d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20/11-20-1523-00-00ax-11ax-sa2-draft-7-0-comment-resolutions.docx" TargetMode="External"/><Relationship Id="rId5" Type="http://schemas.openxmlformats.org/officeDocument/2006/relationships/hyperlink" Target="https://mentor.ieee.org/802.11/dcn/20/11-20-1520-01-00ax-comment-resolution-on-cid-25016.docx" TargetMode="External"/><Relationship Id="rId4" Type="http://schemas.openxmlformats.org/officeDocument/2006/relationships/hyperlink" Target="https://mentor.ieee.org/802.11/dcn/20/11-20-1519-01-00ax-phy-intro-cid-25001-25013-25026.docxn"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3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03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17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TG Vice Chairs Affirmation Motion Motion</a:t>
            </a:r>
          </a:p>
          <a:p>
            <a:pPr>
              <a:buFont typeface="Arial" panose="020B0604020202020204" pitchFamily="34" charset="0"/>
              <a:buChar char="•"/>
            </a:pPr>
            <a:r>
              <a:rPr lang="en-US" sz="2000" dirty="0"/>
              <a:t>Timeline discussion</a:t>
            </a:r>
          </a:p>
          <a:p>
            <a:pPr>
              <a:buFont typeface="Arial" panose="020B0604020202020204" pitchFamily="34" charset="0"/>
              <a:buChar char="•"/>
            </a:pPr>
            <a:r>
              <a:rPr lang="en-US" sz="2000" dirty="0"/>
              <a:t>General Guidelines for IEEE-SA comment resolution</a:t>
            </a:r>
          </a:p>
          <a:p>
            <a:pPr>
              <a:buFont typeface="Arial" panose="020B0604020202020204" pitchFamily="34" charset="0"/>
              <a:buChar char="•"/>
            </a:pPr>
            <a:r>
              <a:rPr lang="en-US" sz="2000" dirty="0">
                <a:hlinkClick r:id="rId3"/>
              </a:rPr>
              <a:t>https://mentor.ieee.org/802.11/dcn/20/11-20-1280-01-00ax-spec-text-proposal-for-pre-fec-padding-factor-parameter.docx</a:t>
            </a:r>
            <a:r>
              <a:rPr lang="en-US" sz="2000" dirty="0"/>
              <a:t> - Bo Sun</a:t>
            </a:r>
          </a:p>
          <a:p>
            <a:pPr>
              <a:buFont typeface="Arial" panose="020B0604020202020204" pitchFamily="34" charset="0"/>
              <a:buChar char="•"/>
            </a:pPr>
            <a:r>
              <a:rPr lang="en-US" sz="20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dirty="0"/>
              <a:t>Move to approve the </a:t>
            </a:r>
            <a:r>
              <a:rPr lang="en-US" dirty="0" err="1"/>
              <a:t>TGax</a:t>
            </a:r>
            <a:r>
              <a:rPr lang="en-US" dirty="0"/>
              <a:t> CRC minutes in docs:</a:t>
            </a:r>
          </a:p>
          <a:p>
            <a:endParaRPr lang="en-US" dirty="0">
              <a:hlinkClick r:id="rId2"/>
            </a:endParaRPr>
          </a:p>
          <a:p>
            <a:pPr>
              <a:buFont typeface="Arial" panose="020B0604020202020204" pitchFamily="34" charset="0"/>
              <a:buChar char="•"/>
            </a:pPr>
            <a:r>
              <a:rPr lang="en-US" dirty="0">
                <a:hlinkClick r:id="rId2"/>
              </a:rPr>
              <a:t>https://mentor.ieee.org/802.11/dcn/20/11-20-0988-05-00ax-tgax-crc-teleconference-minutes-july-2020.docx</a:t>
            </a:r>
            <a:r>
              <a:rPr lang="en-US" dirty="0"/>
              <a:t> includes minutes from teleconferences on July 2nd, 7th, 9th, 16th, 23rd, and 28th.</a:t>
            </a:r>
          </a:p>
          <a:p>
            <a:pPr>
              <a:buFont typeface="Arial" panose="020B0604020202020204" pitchFamily="34" charset="0"/>
              <a:buChar char="•"/>
            </a:pPr>
            <a:r>
              <a:rPr lang="en-US" dirty="0">
                <a:hlinkClick r:id="rId3"/>
              </a:rPr>
              <a:t>https://mentor.ieee.org/802.11/dcn/20/11-20-1176-04-00ax-tgax-crc-teleconference-minutes-august-2020.docx</a:t>
            </a:r>
            <a:r>
              <a:rPr lang="en-US" dirty="0"/>
              <a:t> includes minutes from teleconferences on August  4th, 6th, 11th, 13th, 18th, 20th, 25th, and 27th.</a:t>
            </a:r>
          </a:p>
          <a:p>
            <a:pPr>
              <a:buFont typeface="Arial" panose="020B0604020202020204" pitchFamily="34" charset="0"/>
              <a:buChar char="•"/>
            </a:pPr>
            <a:endParaRPr lang="en-US" dirty="0"/>
          </a:p>
          <a:p>
            <a:pPr>
              <a:buFont typeface="Arial" panose="020B0604020202020204" pitchFamily="34" charset="0"/>
              <a:buChar char="•"/>
            </a:pPr>
            <a:r>
              <a:rPr lang="en-US" dirty="0"/>
              <a:t>Move:	Yasuhiko Inoue			Second:    Alfred </a:t>
            </a:r>
            <a:r>
              <a:rPr lang="en-US" dirty="0" err="1"/>
              <a:t>Asterjadhi</a:t>
            </a: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0638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10003-1B7D-FB4B-904F-FA5C7F9B7499}"/>
              </a:ext>
            </a:extLst>
          </p:cNvPr>
          <p:cNvSpPr>
            <a:spLocks noGrp="1"/>
          </p:cNvSpPr>
          <p:nvPr>
            <p:ph type="title"/>
          </p:nvPr>
        </p:nvSpPr>
        <p:spPr/>
        <p:txBody>
          <a:bodyPr/>
          <a:lstStyle/>
          <a:p>
            <a:r>
              <a:rPr lang="en-US" dirty="0"/>
              <a:t>Affirmation of TG Vice Chairs</a:t>
            </a:r>
          </a:p>
        </p:txBody>
      </p:sp>
      <p:sp>
        <p:nvSpPr>
          <p:cNvPr id="3" name="Content Placeholder 2">
            <a:extLst>
              <a:ext uri="{FF2B5EF4-FFF2-40B4-BE49-F238E27FC236}">
                <a16:creationId xmlns:a16="http://schemas.microsoft.com/office/drawing/2014/main" id="{0BADBF82-9FBA-914F-8C83-A1140AD4B147}"/>
              </a:ext>
            </a:extLst>
          </p:cNvPr>
          <p:cNvSpPr>
            <a:spLocks noGrp="1"/>
          </p:cNvSpPr>
          <p:nvPr>
            <p:ph idx="1"/>
          </p:nvPr>
        </p:nvSpPr>
        <p:spPr/>
        <p:txBody>
          <a:bodyPr/>
          <a:lstStyle/>
          <a:p>
            <a:pPr>
              <a:buFont typeface="Arial" panose="020B0604020202020204" pitchFamily="34" charset="0"/>
              <a:buChar char="•"/>
            </a:pPr>
            <a:r>
              <a:rPr lang="en-US" dirty="0"/>
              <a:t>Current Vice Chairs</a:t>
            </a:r>
          </a:p>
          <a:p>
            <a:pPr lvl="1">
              <a:buFont typeface="Arial" panose="020B0604020202020204" pitchFamily="34" charset="0"/>
              <a:buChar char="•"/>
            </a:pPr>
            <a:r>
              <a:rPr lang="en-US" dirty="0"/>
              <a:t>	Ron </a:t>
            </a:r>
            <a:r>
              <a:rPr lang="en-US" dirty="0" err="1"/>
              <a:t>Porat</a:t>
            </a:r>
            <a:endParaRPr lang="en-US" dirty="0"/>
          </a:p>
          <a:p>
            <a:pPr lvl="1">
              <a:buFont typeface="Arial" panose="020B0604020202020204" pitchFamily="34" charset="0"/>
              <a:buChar char="•"/>
            </a:pPr>
            <a:r>
              <a:rPr lang="en-US" dirty="0"/>
              <a:t>	Alfred </a:t>
            </a:r>
            <a:r>
              <a:rPr lang="en-US" dirty="0" err="1"/>
              <a:t>Asterjadhi</a:t>
            </a:r>
            <a:endParaRPr lang="en-US" dirty="0"/>
          </a:p>
          <a:p>
            <a:pPr>
              <a:buFont typeface="Arial" panose="020B0604020202020204" pitchFamily="34" charset="0"/>
              <a:buChar char="•"/>
            </a:pPr>
            <a:r>
              <a:rPr lang="en-US" dirty="0"/>
              <a:t>Both indicated their desire to continue as TG Vice Chairs</a:t>
            </a:r>
          </a:p>
          <a:p>
            <a:pPr>
              <a:buFont typeface="Arial" panose="020B0604020202020204" pitchFamily="34" charset="0"/>
              <a:buChar char="•"/>
            </a:pPr>
            <a:r>
              <a:rPr lang="en-US" dirty="0"/>
              <a:t>Any other Nomination?</a:t>
            </a:r>
          </a:p>
          <a:p>
            <a:pPr>
              <a:buFont typeface="Arial" panose="020B0604020202020204" pitchFamily="34" charset="0"/>
              <a:buChar char="•"/>
            </a:pPr>
            <a:r>
              <a:rPr lang="en-US" dirty="0"/>
              <a:t>Nomination is closed.</a:t>
            </a:r>
          </a:p>
        </p:txBody>
      </p:sp>
      <p:sp>
        <p:nvSpPr>
          <p:cNvPr id="4" name="Slide Number Placeholder 3">
            <a:extLst>
              <a:ext uri="{FF2B5EF4-FFF2-40B4-BE49-F238E27FC236}">
                <a16:creationId xmlns:a16="http://schemas.microsoft.com/office/drawing/2014/main" id="{6542E281-C9A6-604C-91F8-5671BF7C5A6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0121B40-74CD-B241-B8DC-6E86DF1A4A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F6F6725-2CA3-9540-A3F1-54D97119E9E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59676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8679-05C7-CB46-8D7C-C0DBE769552D}"/>
              </a:ext>
            </a:extLst>
          </p:cNvPr>
          <p:cNvSpPr>
            <a:spLocks noGrp="1"/>
          </p:cNvSpPr>
          <p:nvPr>
            <p:ph type="title"/>
          </p:nvPr>
        </p:nvSpPr>
        <p:spPr/>
        <p:txBody>
          <a:bodyPr/>
          <a:lstStyle/>
          <a:p>
            <a:r>
              <a:rPr lang="en-US" dirty="0"/>
              <a:t>TG Vice Chair Motion</a:t>
            </a:r>
          </a:p>
        </p:txBody>
      </p:sp>
      <p:sp>
        <p:nvSpPr>
          <p:cNvPr id="3" name="Content Placeholder 2">
            <a:extLst>
              <a:ext uri="{FF2B5EF4-FFF2-40B4-BE49-F238E27FC236}">
                <a16:creationId xmlns:a16="http://schemas.microsoft.com/office/drawing/2014/main" id="{B4413869-4065-0A42-B599-71A8EBA55B84}"/>
              </a:ext>
            </a:extLst>
          </p:cNvPr>
          <p:cNvSpPr>
            <a:spLocks noGrp="1"/>
          </p:cNvSpPr>
          <p:nvPr>
            <p:ph idx="1"/>
          </p:nvPr>
        </p:nvSpPr>
        <p:spPr/>
        <p:txBody>
          <a:bodyPr/>
          <a:lstStyle/>
          <a:p>
            <a:r>
              <a:rPr lang="en-US" dirty="0"/>
              <a:t>Move to approve Ron </a:t>
            </a:r>
            <a:r>
              <a:rPr lang="en-US" dirty="0" err="1"/>
              <a:t>Porat</a:t>
            </a:r>
            <a:r>
              <a:rPr lang="en-US" dirty="0"/>
              <a:t> and Alfred </a:t>
            </a:r>
            <a:r>
              <a:rPr lang="en-US" dirty="0" err="1"/>
              <a:t>Asterjadhi</a:t>
            </a:r>
            <a:r>
              <a:rPr lang="en-US" dirty="0"/>
              <a:t> as the first and the second </a:t>
            </a:r>
            <a:r>
              <a:rPr lang="en-US" dirty="0" err="1"/>
              <a:t>TGax</a:t>
            </a:r>
            <a:r>
              <a:rPr lang="en-US" dirty="0"/>
              <a:t> Vice Chairs respectively</a:t>
            </a:r>
          </a:p>
          <a:p>
            <a:endParaRPr lang="en-US" dirty="0"/>
          </a:p>
          <a:p>
            <a:r>
              <a:rPr lang="en-US" dirty="0"/>
              <a:t>Move:		Bin Tian	Second: Jon </a:t>
            </a:r>
            <a:r>
              <a:rPr lang="en-US" dirty="0" err="1"/>
              <a:t>Rosdahl</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414F361F-8D12-4946-A28A-9F2960422AF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C4FF7A0-1307-5743-8D46-F8962428BE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4BAF9F2-53DE-1749-B428-14E37FD0FE57}"/>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639658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E8A32-FBDB-A348-977B-2B0520CEC6AE}"/>
              </a:ext>
            </a:extLst>
          </p:cNvPr>
          <p:cNvSpPr>
            <a:spLocks noGrp="1"/>
          </p:cNvSpPr>
          <p:nvPr>
            <p:ph type="title"/>
          </p:nvPr>
        </p:nvSpPr>
        <p:spPr/>
        <p:txBody>
          <a:bodyPr/>
          <a:lstStyle/>
          <a:p>
            <a:r>
              <a:rPr lang="en-US" dirty="0"/>
              <a:t>Motion for Secretary</a:t>
            </a:r>
          </a:p>
        </p:txBody>
      </p:sp>
      <p:sp>
        <p:nvSpPr>
          <p:cNvPr id="3" name="Content Placeholder 2">
            <a:extLst>
              <a:ext uri="{FF2B5EF4-FFF2-40B4-BE49-F238E27FC236}">
                <a16:creationId xmlns:a16="http://schemas.microsoft.com/office/drawing/2014/main" id="{2F580C70-87B8-4C42-BEF0-B0E42BF020B9}"/>
              </a:ext>
            </a:extLst>
          </p:cNvPr>
          <p:cNvSpPr>
            <a:spLocks noGrp="1"/>
          </p:cNvSpPr>
          <p:nvPr>
            <p:ph idx="1"/>
          </p:nvPr>
        </p:nvSpPr>
        <p:spPr/>
        <p:txBody>
          <a:bodyPr/>
          <a:lstStyle/>
          <a:p>
            <a:r>
              <a:rPr lang="en-US" dirty="0"/>
              <a:t>Move to approve Yasuhiko Inoue as the </a:t>
            </a:r>
            <a:r>
              <a:rPr lang="en-US" dirty="0" err="1"/>
              <a:t>TGax</a:t>
            </a:r>
            <a:r>
              <a:rPr lang="en-US" dirty="0"/>
              <a:t> Secretary</a:t>
            </a:r>
          </a:p>
          <a:p>
            <a:endParaRPr lang="en-US" dirty="0"/>
          </a:p>
          <a:p>
            <a:r>
              <a:rPr lang="en-US" dirty="0"/>
              <a:t>Move:	 Jon </a:t>
            </a:r>
            <a:r>
              <a:rPr lang="en-US" dirty="0" err="1"/>
              <a:t>Rosdahl</a:t>
            </a:r>
            <a:r>
              <a:rPr lang="en-US" dirty="0"/>
              <a:t>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5DD4739-CC28-3D4A-810A-913BE1F6D99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02035CF-2B8A-5B4E-8D84-FF87780157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3DEC1D4-AB60-0749-85ED-CB63F05968DC}"/>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73174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30BFE-AFFC-E94C-97CC-150C9CD7FB5D}"/>
              </a:ext>
            </a:extLst>
          </p:cNvPr>
          <p:cNvSpPr>
            <a:spLocks noGrp="1"/>
          </p:cNvSpPr>
          <p:nvPr>
            <p:ph type="title"/>
          </p:nvPr>
        </p:nvSpPr>
        <p:spPr/>
        <p:txBody>
          <a:bodyPr/>
          <a:lstStyle/>
          <a:p>
            <a:r>
              <a:rPr lang="en-US" dirty="0"/>
              <a:t>IEEE-SA Comment Resolution Guidelines</a:t>
            </a:r>
          </a:p>
        </p:txBody>
      </p:sp>
      <p:sp>
        <p:nvSpPr>
          <p:cNvPr id="3" name="Content Placeholder 2">
            <a:extLst>
              <a:ext uri="{FF2B5EF4-FFF2-40B4-BE49-F238E27FC236}">
                <a16:creationId xmlns:a16="http://schemas.microsoft.com/office/drawing/2014/main" id="{6008C76A-426F-C148-BD05-D1C20923DF31}"/>
              </a:ext>
            </a:extLst>
          </p:cNvPr>
          <p:cNvSpPr>
            <a:spLocks noGrp="1"/>
          </p:cNvSpPr>
          <p:nvPr>
            <p:ph idx="1"/>
          </p:nvPr>
        </p:nvSpPr>
        <p:spPr>
          <a:xfrm>
            <a:off x="838200" y="2056607"/>
            <a:ext cx="10361084" cy="4113213"/>
          </a:xfrm>
        </p:spPr>
        <p:txBody>
          <a:bodyPr/>
          <a:lstStyle/>
          <a:p>
            <a:pPr lvl="0">
              <a:buFont typeface="Arial" panose="020B0604020202020204" pitchFamily="34" charset="0"/>
              <a:buChar char="•"/>
            </a:pPr>
            <a:r>
              <a:rPr lang="en-GB" sz="2000" dirty="0"/>
              <a:t>All references to resolution documents or minutes or agendas must include the full URL, not just 11-20/</a:t>
            </a:r>
            <a:r>
              <a:rPr lang="en-GB" sz="2000" dirty="0" err="1"/>
              <a:t>xxxxrx</a:t>
            </a:r>
            <a:r>
              <a:rPr lang="en-GB" sz="2000" dirty="0"/>
              <a:t> or 20/</a:t>
            </a:r>
            <a:r>
              <a:rPr lang="en-GB" sz="2000" dirty="0" err="1"/>
              <a:t>xxxxrx</a:t>
            </a:r>
            <a:endParaRPr lang="en-US" sz="2000" dirty="0"/>
          </a:p>
          <a:p>
            <a:pPr lvl="0">
              <a:buFont typeface="Arial" panose="020B0604020202020204" pitchFamily="34" charset="0"/>
              <a:buChar char="•"/>
            </a:pPr>
            <a:r>
              <a:rPr lang="en-GB" sz="2000" dirty="0"/>
              <a:t>Do not include references to other comments; our internal WG spreadsheet CID numbers are not immediately visible to the SA ballotters; it’s ok to reference an internal CID number as part of editing instructions, when the CID is an identifier in a resolution document.</a:t>
            </a:r>
            <a:endParaRPr lang="en-US" sz="2000" dirty="0"/>
          </a:p>
          <a:p>
            <a:pPr lvl="0">
              <a:buFont typeface="Arial" panose="020B0604020202020204" pitchFamily="34" charset="0"/>
              <a:buChar char="•"/>
            </a:pPr>
            <a:r>
              <a:rPr lang="en-GB" sz="2000" dirty="0"/>
              <a:t>If a comment is ACCEPTED, REVCOM expects the resolution field to be blank; If further instructions to the editor are needed for clarification, include in the Editor notes.</a:t>
            </a:r>
            <a:endParaRPr lang="en-US" sz="2000" dirty="0"/>
          </a:p>
          <a:p>
            <a:pPr>
              <a:buFont typeface="Arial" panose="020B0604020202020204" pitchFamily="34" charset="0"/>
              <a:buChar char="•"/>
            </a:pPr>
            <a:r>
              <a:rPr lang="en-GB" sz="2000" dirty="0"/>
              <a:t>Revised resolutions must be actions: “Change “x” to “y” or “Make the changes under “CID Number” in document &lt;full URL&gt; which “explanation”. A resolution such as “See CID xxx” is not sufficient</a:t>
            </a:r>
            <a:endParaRPr lang="en-US" sz="2000" dirty="0"/>
          </a:p>
        </p:txBody>
      </p:sp>
      <p:sp>
        <p:nvSpPr>
          <p:cNvPr id="4" name="Slide Number Placeholder 3">
            <a:extLst>
              <a:ext uri="{FF2B5EF4-FFF2-40B4-BE49-F238E27FC236}">
                <a16:creationId xmlns:a16="http://schemas.microsoft.com/office/drawing/2014/main" id="{1F354BE0-0965-2E48-AEA3-B8E72A53ADF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CB6A15F-3E62-1B4D-A48B-81A987E6B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C587C1-A995-EB48-BA33-38CA48C81AD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865874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877C-76EB-BB47-9272-A44FE9D79FF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8B6D123-1071-F848-97CF-3488AFF54300}"/>
              </a:ext>
            </a:extLst>
          </p:cNvPr>
          <p:cNvSpPr>
            <a:spLocks noGrp="1"/>
          </p:cNvSpPr>
          <p:nvPr>
            <p:ph idx="1"/>
          </p:nvPr>
        </p:nvSpPr>
        <p:spPr/>
        <p:txBody>
          <a:bodyPr/>
          <a:lstStyle/>
          <a:p>
            <a:pPr>
              <a:buFont typeface="Arial" panose="020B0604020202020204" pitchFamily="34" charset="0"/>
              <a:buChar char="•"/>
            </a:pPr>
            <a:r>
              <a:rPr lang="en-US" dirty="0" err="1"/>
              <a:t>RevCom</a:t>
            </a:r>
            <a:r>
              <a:rPr lang="en-US" dirty="0"/>
              <a:t> meeting  scheduled at January 26, 2021</a:t>
            </a:r>
          </a:p>
          <a:p>
            <a:pPr lvl="1">
              <a:buFont typeface="Arial" panose="020B0604020202020204" pitchFamily="34" charset="0"/>
              <a:buChar char="•"/>
            </a:pPr>
            <a:r>
              <a:rPr lang="en-US" dirty="0"/>
              <a:t>Deadline for submission is December 11, 2020</a:t>
            </a:r>
          </a:p>
          <a:p>
            <a:pPr lvl="1">
              <a:buFont typeface="Arial" panose="020B0604020202020204" pitchFamily="34" charset="0"/>
              <a:buChar char="•"/>
            </a:pPr>
            <a:endParaRPr lang="en-US" dirty="0"/>
          </a:p>
          <a:p>
            <a:pPr>
              <a:buFont typeface="Arial" panose="020B0604020202020204" pitchFamily="34" charset="0"/>
              <a:buChar char="•"/>
            </a:pPr>
            <a:r>
              <a:rPr lang="en-US" dirty="0"/>
              <a:t>802 WG virtual meeting is scheduled during the period October 30 to November 13, 2020</a:t>
            </a:r>
          </a:p>
          <a:p>
            <a:pPr lvl="1">
              <a:buFont typeface="Arial" panose="020B0604020202020204" pitchFamily="34" charset="0"/>
              <a:buChar char="•"/>
            </a:pPr>
            <a:r>
              <a:rPr lang="en-US" dirty="0"/>
              <a:t>The CRC needs the 802.11 WG and 802 WG approvals to proceed to </a:t>
            </a:r>
            <a:r>
              <a:rPr lang="en-US" dirty="0" err="1"/>
              <a:t>RevCom</a:t>
            </a:r>
            <a:r>
              <a:rPr lang="en-US" dirty="0"/>
              <a:t> in January.</a:t>
            </a:r>
          </a:p>
          <a:p>
            <a:pPr lvl="1">
              <a:buFont typeface="Arial" panose="020B0604020202020204" pitchFamily="34" charset="0"/>
              <a:buChar char="•"/>
            </a:pPr>
            <a:endParaRPr lang="en-US" dirty="0"/>
          </a:p>
          <a:p>
            <a:pPr>
              <a:buFont typeface="Arial" panose="020B0604020202020204" pitchFamily="34" charset="0"/>
              <a:buChar char="•"/>
            </a:pPr>
            <a:r>
              <a:rPr lang="en-US" dirty="0"/>
              <a:t>The CRC seems to have about 40 days to complete resolutions of all comments received on </a:t>
            </a:r>
            <a:r>
              <a:rPr lang="en-US"/>
              <a:t>draft 7.0.</a:t>
            </a:r>
            <a:endParaRPr lang="en-US" dirty="0"/>
          </a:p>
        </p:txBody>
      </p:sp>
      <p:sp>
        <p:nvSpPr>
          <p:cNvPr id="4" name="Slide Number Placeholder 3">
            <a:extLst>
              <a:ext uri="{FF2B5EF4-FFF2-40B4-BE49-F238E27FC236}">
                <a16:creationId xmlns:a16="http://schemas.microsoft.com/office/drawing/2014/main" id="{7C992935-A251-9849-8231-6B0471F0FD5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FD5B1D1-99D3-964D-9A2E-9DDAFCB876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EAAF2C-0056-F94A-AEA8-B0520ABDF7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028676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22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p>
          <a:p>
            <a:pPr>
              <a:buFont typeface="Arial" panose="020B0604020202020204" pitchFamily="34" charset="0"/>
              <a:buChar char="•"/>
            </a:pPr>
            <a:r>
              <a:rPr lang="en-US" sz="1800" dirty="0"/>
              <a:t>Ballot Results</a:t>
            </a:r>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hlinkClick r:id="rId3"/>
              </a:rPr>
              <a:t>https://mentor.ieee.org/802.11/dcn/20/11-20-1280-02-00ax-spec-text-proposal-for-pre-fec-padding-factor-parameter.docx</a:t>
            </a:r>
            <a:r>
              <a:rPr lang="en-US" sz="1400" dirty="0"/>
              <a:t> - Bo Sun</a:t>
            </a:r>
          </a:p>
          <a:p>
            <a:pPr lvl="1">
              <a:buFont typeface="Arial" panose="020B0604020202020204" pitchFamily="34" charset="0"/>
              <a:buChar char="•"/>
            </a:pPr>
            <a:r>
              <a:rPr lang="en-US" sz="1400" dirty="0"/>
              <a:t>Discussion on Cascading </a:t>
            </a:r>
          </a:p>
          <a:p>
            <a:pPr>
              <a:buFont typeface="Arial" panose="020B0604020202020204" pitchFamily="34" charset="0"/>
              <a:buChar char="•"/>
            </a:pPr>
            <a:r>
              <a:rPr lang="en-US" sz="1800" dirty="0">
                <a:hlinkClick r:id="rId4"/>
              </a:rPr>
              <a:t>https://mentor.ieee.org/802.11/dcn/20/11-20-1517-00-00ax-cca-cid-25036-25047.docx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https://mentor.ieee.org/802.11/dcn/20/11-20-1519-00-00ax-phy-intro-cid-25001-25013-25026.docxn</a:t>
            </a:r>
            <a:r>
              <a:rPr lang="en-US" sz="1800" dirty="0"/>
              <a:t> - </a:t>
            </a:r>
            <a:r>
              <a:rPr lang="en-US" sz="1800" dirty="0" err="1"/>
              <a:t>Youhan</a:t>
            </a:r>
            <a:r>
              <a:rPr lang="en-US" sz="1800" dirty="0"/>
              <a:t> Kim</a:t>
            </a:r>
          </a:p>
          <a:p>
            <a:pPr>
              <a:buFont typeface="Arial" panose="020B0604020202020204" pitchFamily="34" charset="0"/>
              <a:buChar char="•"/>
            </a:pPr>
            <a:r>
              <a:rPr lang="en-US" sz="1800" dirty="0"/>
              <a:t>Comment Assignment</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7390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2712B-846D-8A42-B05E-E7933AB386D6}"/>
              </a:ext>
            </a:extLst>
          </p:cNvPr>
          <p:cNvSpPr>
            <a:spLocks noGrp="1"/>
          </p:cNvSpPr>
          <p:nvPr>
            <p:ph type="title"/>
          </p:nvPr>
        </p:nvSpPr>
        <p:spPr/>
        <p:txBody>
          <a:bodyPr/>
          <a:lstStyle/>
          <a:p>
            <a:r>
              <a:rPr lang="en-US" dirty="0"/>
              <a:t>CR Motion #1104</a:t>
            </a:r>
          </a:p>
        </p:txBody>
      </p:sp>
      <p:sp>
        <p:nvSpPr>
          <p:cNvPr id="3" name="Content Placeholder 2">
            <a:extLst>
              <a:ext uri="{FF2B5EF4-FFF2-40B4-BE49-F238E27FC236}">
                <a16:creationId xmlns:a16="http://schemas.microsoft.com/office/drawing/2014/main" id="{EBEEDA1D-53FF-2F48-AB8D-BD000B43CAA7}"/>
              </a:ext>
            </a:extLst>
          </p:cNvPr>
          <p:cNvSpPr>
            <a:spLocks noGrp="1"/>
          </p:cNvSpPr>
          <p:nvPr>
            <p:ph idx="1"/>
          </p:nvPr>
        </p:nvSpPr>
        <p:spPr/>
        <p:txBody>
          <a:bodyPr/>
          <a:lstStyle/>
          <a:p>
            <a:r>
              <a:rPr lang="en-CA" dirty="0"/>
              <a:t>Move to adopt the following resolution for CIDs 25002 and 25003: “REVISED.  Agree with the commenter that the TXVECTOR parameter should be added.  Instruction to editor: Implement the proposed spec text modification in </a:t>
            </a:r>
            <a:r>
              <a:rPr lang="en-CA" dirty="0">
                <a:hlinkClick r:id="rId2"/>
              </a:rPr>
              <a:t>https://mentor.ieee.org/802.11/dcn/20/11-20-1280-02-00ax-spec-text-proposal-for-pre-fec-padding-factor-parameter.docx</a:t>
            </a:r>
            <a:r>
              <a:rPr lang="en-CA" dirty="0"/>
              <a:t> which adds the missing TXVECTOR parameter.”</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85961586-DF0F-BB44-8FA2-10249B3F066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37664B6-EE73-3B4B-A494-D4A84AA33C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20721EC-1BE9-834B-B724-72560FB321F0}"/>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74930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240127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24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t>Discussion on Cascading </a:t>
            </a:r>
          </a:p>
          <a:p>
            <a:pPr lvl="1">
              <a:buFont typeface="Arial" panose="020B0604020202020204" pitchFamily="34" charset="0"/>
              <a:buChar char="•"/>
            </a:pPr>
            <a:r>
              <a:rPr lang="en-US" sz="1400" dirty="0">
                <a:hlinkClick r:id="rId3"/>
              </a:rPr>
              <a:t>https://mentor.ieee.org/802.11/dcn/20/11-20-1517-01-00ax-cca-cid-25036-25047.docx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4"/>
              </a:rPr>
              <a:t>https://mentor.ieee.org/802.11/dcn/20/11-20-1519-01-00ax-phy-intro-cid-25001-25013-25026.docxn</a:t>
            </a:r>
            <a:r>
              <a:rPr lang="en-US" sz="1400" dirty="0"/>
              <a:t> - </a:t>
            </a:r>
            <a:r>
              <a:rPr lang="en-US" sz="1400" dirty="0" err="1"/>
              <a:t>Youhan</a:t>
            </a:r>
            <a:r>
              <a:rPr lang="en-US" sz="1400" dirty="0"/>
              <a:t> Kim</a:t>
            </a:r>
            <a:endParaRPr lang="en-US" sz="1800" dirty="0"/>
          </a:p>
          <a:p>
            <a:pPr>
              <a:buFont typeface="Arial" panose="020B0604020202020204" pitchFamily="34" charset="0"/>
              <a:buChar char="•"/>
            </a:pPr>
            <a:r>
              <a:rPr lang="en-US" sz="1400" dirty="0">
                <a:hlinkClick r:id="rId5"/>
              </a:rPr>
              <a:t>https://mentor.ieee.org/802.11/dcn/20/11-20-1520-01-00ax-comment-resolution-on-cid-25016.docx</a:t>
            </a:r>
            <a:r>
              <a:rPr lang="en-US" sz="1400" dirty="0"/>
              <a:t> - Edward Au</a:t>
            </a:r>
          </a:p>
          <a:p>
            <a:pPr>
              <a:buFont typeface="Arial" panose="020B0604020202020204" pitchFamily="34" charset="0"/>
              <a:buChar char="•"/>
            </a:pPr>
            <a:r>
              <a:rPr lang="en-US" sz="1400" dirty="0">
                <a:hlinkClick r:id="rId6"/>
              </a:rPr>
              <a:t>https://mentor.ieee.org/802.11/dcn/20/11-20-1523-00-00ax-11ax-sa2-draft-7-0-comment-resolutions.docx</a:t>
            </a:r>
            <a:r>
              <a:rPr lang="en-US" sz="1400" dirty="0"/>
              <a:t> - </a:t>
            </a:r>
            <a:r>
              <a:rPr lang="en-US" sz="1400" dirty="0" err="1"/>
              <a:t>Menzo</a:t>
            </a:r>
            <a:r>
              <a:rPr lang="en-US" sz="1400" dirty="0"/>
              <a:t> </a:t>
            </a:r>
            <a:r>
              <a:rPr lang="en-US" sz="1400" dirty="0" err="1"/>
              <a:t>Wentink</a:t>
            </a:r>
            <a:endParaRPr lang="en-US" sz="1400" dirty="0"/>
          </a:p>
          <a:p>
            <a:pPr>
              <a:buFont typeface="Arial" panose="020B0604020202020204" pitchFamily="34" charset="0"/>
              <a:buChar char="•"/>
            </a:pPr>
            <a:r>
              <a:rPr lang="en-US" sz="1400" dirty="0">
                <a:hlinkClick r:id="rId7"/>
              </a:rPr>
              <a:t>https://mentor.ieee.org/802.11/dcn/20/11-20-1528-00-00ax-sig-b-cr-on-d7-0.doc</a:t>
            </a:r>
            <a:r>
              <a:rPr lang="en-US" sz="1400" dirty="0"/>
              <a:t> - Ross Jian Yu</a:t>
            </a:r>
          </a:p>
          <a:p>
            <a:pPr>
              <a:buFont typeface="Arial" panose="020B0604020202020204" pitchFamily="34" charset="0"/>
              <a:buChar char="•"/>
            </a:pPr>
            <a:r>
              <a:rPr lang="en-US" sz="1400" dirty="0">
                <a:hlinkClick r:id="rId8"/>
              </a:rPr>
              <a:t>https://mentor.ieee.org/802.11/dcn/20/11-20-1530-00-00ax-sa2-clause-10-comment-resolution.docx</a:t>
            </a:r>
            <a:r>
              <a:rPr lang="en-US" sz="1400" dirty="0"/>
              <a:t> - Osama </a:t>
            </a:r>
            <a:r>
              <a:rPr lang="en-US" sz="1400" dirty="0" err="1"/>
              <a:t>Aboul-Magd</a:t>
            </a:r>
            <a:endParaRPr lang="en-US" sz="14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57876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CIDs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67083744"/>
              </p:ext>
            </p:extLst>
          </p:nvPr>
        </p:nvGraphicFramePr>
        <p:xfrm>
          <a:off x="1676400" y="2316480"/>
          <a:ext cx="9093202" cy="1711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25036,</a:t>
                      </a:r>
                      <a:r>
                        <a:rPr lang="en-GB" sz="1800" strike="noStrike" kern="1200" baseline="0" dirty="0">
                          <a:solidFill>
                            <a:schemeClr val="dk1"/>
                          </a:solidFill>
                          <a:effectLst/>
                          <a:latin typeface="+mn-lt"/>
                          <a:ea typeface="+mn-ea"/>
                          <a:cs typeface="+mn-cs"/>
                        </a:rPr>
                        <a:t> 25047</a:t>
                      </a:r>
                      <a:endParaRPr lang="en-US" strike="noStrike" dirty="0"/>
                    </a:p>
                  </a:txBody>
                  <a:tcPr/>
                </a:tc>
                <a:extLst>
                  <a:ext uri="{0D108BD9-81ED-4DB2-BD59-A6C34878D82A}">
                    <a16:rowId xmlns:a16="http://schemas.microsoft.com/office/drawing/2014/main" val="1507950612"/>
                  </a:ext>
                </a:extLst>
              </a:tr>
              <a:tr h="467360">
                <a:tc>
                  <a:txBody>
                    <a:bodyPr/>
                    <a:lstStyle/>
                    <a:p>
                      <a:r>
                        <a:rPr lang="en-US" strike="noStrike" dirty="0"/>
                        <a:t>11-20/1519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25001, 25013,</a:t>
                      </a:r>
                      <a:r>
                        <a:rPr lang="en-US" strike="noStrike" baseline="0" dirty="0"/>
                        <a:t> 25026</a:t>
                      </a:r>
                      <a:endParaRPr lang="en-US" strike="noStrike" dirty="0"/>
                    </a:p>
                  </a:txBody>
                  <a:tcPr/>
                </a:tc>
                <a:extLst>
                  <a:ext uri="{0D108BD9-81ED-4DB2-BD59-A6C34878D82A}">
                    <a16:rowId xmlns:a16="http://schemas.microsoft.com/office/drawing/2014/main" val="657884173"/>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anose="05000000000000000000" pitchFamily="2" charset="2"/>
                        </a:rPr>
                        <a:t> Propose “Accepted” as the resolution</a:t>
                      </a:r>
                      <a:endParaRPr lang="en-US" strike="no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150562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D43E2-5950-F646-BC9F-FE876234C453}"/>
              </a:ext>
            </a:extLst>
          </p:cNvPr>
          <p:cNvSpPr>
            <a:spLocks noGrp="1"/>
          </p:cNvSpPr>
          <p:nvPr>
            <p:ph type="title"/>
          </p:nvPr>
        </p:nvSpPr>
        <p:spPr/>
        <p:txBody>
          <a:bodyPr/>
          <a:lstStyle/>
          <a:p>
            <a:r>
              <a:rPr lang="en-US" dirty="0"/>
              <a:t>CR Motion #1105</a:t>
            </a:r>
          </a:p>
        </p:txBody>
      </p:sp>
      <p:sp>
        <p:nvSpPr>
          <p:cNvPr id="3" name="Content Placeholder 2">
            <a:extLst>
              <a:ext uri="{FF2B5EF4-FFF2-40B4-BE49-F238E27FC236}">
                <a16:creationId xmlns:a16="http://schemas.microsoft.com/office/drawing/2014/main" id="{D97FF96B-E125-E840-A6A2-8EB6B738E7B6}"/>
              </a:ext>
            </a:extLst>
          </p:cNvPr>
          <p:cNvSpPr>
            <a:spLocks noGrp="1"/>
          </p:cNvSpPr>
          <p:nvPr>
            <p:ph idx="1"/>
          </p:nvPr>
        </p:nvSpPr>
        <p:spPr/>
        <p:txBody>
          <a:bodyPr/>
          <a:lstStyle/>
          <a:p>
            <a:r>
              <a:rPr lang="en-US" dirty="0"/>
              <a:t>Move to approve resolutions to CIDs </a:t>
            </a:r>
            <a:r>
              <a:rPr lang="en-GB" kern="1200" dirty="0">
                <a:solidFill>
                  <a:schemeClr val="dk1"/>
                </a:solidFill>
              </a:rPr>
              <a:t>25036, 25047</a:t>
            </a:r>
            <a:r>
              <a:rPr lang="en-US" kern="1200" dirty="0">
                <a:solidFill>
                  <a:schemeClr val="dk1"/>
                </a:solidFill>
              </a:rPr>
              <a:t> in doc 11-20/1517r1</a:t>
            </a:r>
          </a:p>
          <a:p>
            <a:endParaRPr lang="en-US" kern="1200" dirty="0">
              <a:solidFill>
                <a:schemeClr val="dk1"/>
              </a:solidFill>
            </a:endParaRP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Bo Sun</a:t>
            </a:r>
          </a:p>
          <a:p>
            <a:r>
              <a:rPr lang="en-US" kern="1200" dirty="0">
                <a:solidFill>
                  <a:schemeClr val="dk1"/>
                </a:solidFill>
              </a:rPr>
              <a:t>Approved with unanimous consent</a:t>
            </a:r>
            <a:endParaRPr lang="en-US" dirty="0"/>
          </a:p>
        </p:txBody>
      </p:sp>
      <p:sp>
        <p:nvSpPr>
          <p:cNvPr id="4" name="Slide Number Placeholder 3">
            <a:extLst>
              <a:ext uri="{FF2B5EF4-FFF2-40B4-BE49-F238E27FC236}">
                <a16:creationId xmlns:a16="http://schemas.microsoft.com/office/drawing/2014/main" id="{18ACC696-A282-4C4E-A105-938F504EB76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D6F9217-0F99-4542-97BF-755E8E8BE37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5B64879-AD5A-7448-B42E-C4B78E870F4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764626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52847-1665-E742-95BB-BC949D74BAEA}"/>
              </a:ext>
            </a:extLst>
          </p:cNvPr>
          <p:cNvSpPr>
            <a:spLocks noGrp="1"/>
          </p:cNvSpPr>
          <p:nvPr>
            <p:ph type="title"/>
          </p:nvPr>
        </p:nvSpPr>
        <p:spPr/>
        <p:txBody>
          <a:bodyPr/>
          <a:lstStyle/>
          <a:p>
            <a:r>
              <a:rPr lang="en-US" dirty="0"/>
              <a:t>CR Motion #1106</a:t>
            </a:r>
          </a:p>
        </p:txBody>
      </p:sp>
      <p:sp>
        <p:nvSpPr>
          <p:cNvPr id="3" name="Content Placeholder 2">
            <a:extLst>
              <a:ext uri="{FF2B5EF4-FFF2-40B4-BE49-F238E27FC236}">
                <a16:creationId xmlns:a16="http://schemas.microsoft.com/office/drawing/2014/main" id="{04BEC645-F595-D844-99F2-684BF296F450}"/>
              </a:ext>
            </a:extLst>
          </p:cNvPr>
          <p:cNvSpPr>
            <a:spLocks noGrp="1"/>
          </p:cNvSpPr>
          <p:nvPr>
            <p:ph idx="1"/>
          </p:nvPr>
        </p:nvSpPr>
        <p:spPr/>
        <p:txBody>
          <a:bodyPr/>
          <a:lstStyle/>
          <a:p>
            <a:r>
              <a:rPr lang="en-US" dirty="0"/>
              <a:t>Move to approve resolutions to CIDs 25001, 25013, 25026 in doc 11-20/1519r1</a:t>
            </a:r>
          </a:p>
          <a:p>
            <a:endParaRPr lang="en-US" dirty="0"/>
          </a:p>
          <a:p>
            <a:r>
              <a:rPr lang="en-US" dirty="0"/>
              <a:t>Move:		</a:t>
            </a:r>
            <a:r>
              <a:rPr lang="en-US" dirty="0" err="1"/>
              <a:t>Youhan</a:t>
            </a:r>
            <a:r>
              <a:rPr lang="en-US" dirty="0"/>
              <a:t> Kim	Second:  Bo Sun</a:t>
            </a:r>
          </a:p>
          <a:p>
            <a:r>
              <a:rPr lang="en-US" dirty="0"/>
              <a:t>Approved with unanimous consent</a:t>
            </a:r>
          </a:p>
        </p:txBody>
      </p:sp>
      <p:sp>
        <p:nvSpPr>
          <p:cNvPr id="4" name="Slide Number Placeholder 3">
            <a:extLst>
              <a:ext uri="{FF2B5EF4-FFF2-40B4-BE49-F238E27FC236}">
                <a16:creationId xmlns:a16="http://schemas.microsoft.com/office/drawing/2014/main" id="{C4FD1F3E-5B61-2840-80D7-BFF3FDA5094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755658A-2919-D34F-A592-827B25680FC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0BD7DA-0442-6848-8F89-B70D54BC76DF}"/>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63844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0F5D3-2ABB-874C-BDA5-B48D7C1661E2}"/>
              </a:ext>
            </a:extLst>
          </p:cNvPr>
          <p:cNvSpPr>
            <a:spLocks noGrp="1"/>
          </p:cNvSpPr>
          <p:nvPr>
            <p:ph type="title"/>
          </p:nvPr>
        </p:nvSpPr>
        <p:spPr/>
        <p:txBody>
          <a:bodyPr/>
          <a:lstStyle/>
          <a:p>
            <a:r>
              <a:rPr lang="en-US" dirty="0"/>
              <a:t>CR Motion #1107</a:t>
            </a:r>
          </a:p>
        </p:txBody>
      </p:sp>
      <p:sp>
        <p:nvSpPr>
          <p:cNvPr id="3" name="Content Placeholder 2">
            <a:extLst>
              <a:ext uri="{FF2B5EF4-FFF2-40B4-BE49-F238E27FC236}">
                <a16:creationId xmlns:a16="http://schemas.microsoft.com/office/drawing/2014/main" id="{D5A5EE74-AAE5-5F40-B6EB-B0C3366A9AB3}"/>
              </a:ext>
            </a:extLst>
          </p:cNvPr>
          <p:cNvSpPr>
            <a:spLocks noGrp="1"/>
          </p:cNvSpPr>
          <p:nvPr>
            <p:ph idx="1"/>
          </p:nvPr>
        </p:nvSpPr>
        <p:spPr/>
        <p:txBody>
          <a:bodyPr/>
          <a:lstStyle/>
          <a:p>
            <a:r>
              <a:rPr lang="en-US" dirty="0"/>
              <a:t>Move to approve “ACCEPTED” as the resolution to CID 25005</a:t>
            </a:r>
          </a:p>
          <a:p>
            <a:endParaRPr lang="en-US" dirty="0"/>
          </a:p>
          <a:p>
            <a:r>
              <a:rPr lang="en-US" dirty="0"/>
              <a:t>Move:			Second:</a:t>
            </a:r>
          </a:p>
          <a:p>
            <a:r>
              <a:rPr lang="en-US" dirty="0"/>
              <a:t>Deferred till October 1</a:t>
            </a:r>
            <a:r>
              <a:rPr lang="en-US" baseline="30000" dirty="0"/>
              <a:t>st</a:t>
            </a:r>
            <a:endParaRPr lang="en-US" dirty="0"/>
          </a:p>
          <a:p>
            <a:endParaRPr lang="en-US" dirty="0"/>
          </a:p>
        </p:txBody>
      </p:sp>
      <p:sp>
        <p:nvSpPr>
          <p:cNvPr id="4" name="Slide Number Placeholder 3">
            <a:extLst>
              <a:ext uri="{FF2B5EF4-FFF2-40B4-BE49-F238E27FC236}">
                <a16:creationId xmlns:a16="http://schemas.microsoft.com/office/drawing/2014/main" id="{4BEE34A2-3A54-7245-8AE8-298F16E654E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AC35E400-08BB-F54F-804F-4179036110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E82143-2DA8-A740-B560-D41936E2E09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07349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3310</TotalTime>
  <Words>5984</Words>
  <Application>Microsoft Macintosh PowerPoint</Application>
  <PresentationFormat>Widescreen</PresentationFormat>
  <Paragraphs>808</Paragraphs>
  <Slides>66</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Arial Black</vt:lpstr>
      <vt:lpstr>Calibri</vt:lpstr>
      <vt:lpstr>Monotype Sorts</vt:lpstr>
      <vt:lpstr>Times New Roman</vt:lpstr>
      <vt:lpstr>Wingdings</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lpstr>Minute Approval Motion</vt:lpstr>
      <vt:lpstr>Affirmation of TG Vice Chairs</vt:lpstr>
      <vt:lpstr>TG Vice Chair Motion</vt:lpstr>
      <vt:lpstr>Motion for Secretary</vt:lpstr>
      <vt:lpstr>IEEE-SA Comment Resolution Guidelines</vt:lpstr>
      <vt:lpstr>Timeline</vt:lpstr>
      <vt:lpstr>September 22 Teleconference Agenda</vt:lpstr>
      <vt:lpstr>CR Motion #1104</vt:lpstr>
      <vt:lpstr>Cascading Discussion</vt:lpstr>
      <vt:lpstr>September 24 Teleconference Agenda</vt:lpstr>
      <vt:lpstr>CIDs ready for Motion</vt:lpstr>
      <vt:lpstr>CR Motion #1105</vt:lpstr>
      <vt:lpstr>CR Motion #1106</vt:lpstr>
      <vt:lpstr>CR Motion #1107</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235</cp:revision>
  <cp:lastPrinted>1601-01-01T00:00:00Z</cp:lastPrinted>
  <dcterms:created xsi:type="dcterms:W3CDTF">2019-08-14T12:42:27Z</dcterms:created>
  <dcterms:modified xsi:type="dcterms:W3CDTF">2020-09-24T15:24:51Z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