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5" r:id="rId2"/>
    <p:sldId id="266" r:id="rId3"/>
    <p:sldId id="267" r:id="rId4"/>
    <p:sldId id="270" r:id="rId5"/>
    <p:sldId id="271" r:id="rId6"/>
    <p:sldId id="272" r:id="rId7"/>
    <p:sldId id="273" r:id="rId8"/>
    <p:sldId id="274" r:id="rId9"/>
    <p:sldId id="296" r:id="rId10"/>
    <p:sldId id="297" r:id="rId11"/>
    <p:sldId id="298" r:id="rId12"/>
    <p:sldId id="474" r:id="rId13"/>
    <p:sldId id="475" r:id="rId14"/>
    <p:sldId id="476" r:id="rId15"/>
    <p:sldId id="479" r:id="rId16"/>
    <p:sldId id="480" r:id="rId17"/>
    <p:sldId id="477" r:id="rId18"/>
    <p:sldId id="478"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8/5/20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555736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067060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August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August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August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August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802.11-20/1169r2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August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August -September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190"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04</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800" dirty="0">
                <a:latin typeface="Calibri" panose="020F0502020204030204" pitchFamily="34" charset="0"/>
                <a:cs typeface="Calibri" panose="020F0502020204030204" pitchFamily="34" charset="0"/>
              </a:rPr>
              <a:t> - Mark Rison</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https://mentor.ieee.org/802.11/dcn/20/11-20-0665-06-00ax-comment-resolution-on-mibs-and-pics.docx</a:t>
            </a:r>
            <a:r>
              <a:rPr lang="en-US" sz="1800" dirty="0">
                <a:latin typeface="Calibri" panose="020F0502020204030204" pitchFamily="34" charset="0"/>
                <a:cs typeface="Calibri" panose="020F0502020204030204" pitchFamily="34" charset="0"/>
              </a:rPr>
              <a:t> - Edward Au - CID 24209</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Comment Resolution Status</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612319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65935223"/>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24030, 24165, 24166, 24459</a:t>
                      </a:r>
                    </a:p>
                  </a:txBody>
                  <a:tcPr/>
                </a:tc>
                <a:extLst>
                  <a:ext uri="{0D108BD9-81ED-4DB2-BD59-A6C34878D82A}">
                    <a16:rowId xmlns:a16="http://schemas.microsoft.com/office/drawing/2014/main" val="644024948"/>
                  </a:ext>
                </a:extLst>
              </a:tr>
              <a:tr h="370840">
                <a:tc>
                  <a:txBody>
                    <a:bodyPr/>
                    <a:lstStyle/>
                    <a:p>
                      <a:r>
                        <a:rPr lang="en-US" strike="sng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24211, 24212 (if no objection)</a:t>
                      </a:r>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84C1-F040-C14E-A5D8-91896AC33138}"/>
              </a:ext>
            </a:extLst>
          </p:cNvPr>
          <p:cNvSpPr>
            <a:spLocks noGrp="1"/>
          </p:cNvSpPr>
          <p:nvPr>
            <p:ph type="title"/>
          </p:nvPr>
        </p:nvSpPr>
        <p:spPr/>
        <p:txBody>
          <a:bodyPr/>
          <a:lstStyle/>
          <a:p>
            <a:r>
              <a:rPr lang="en-US" dirty="0"/>
              <a:t>CR Motion #1085</a:t>
            </a:r>
          </a:p>
        </p:txBody>
      </p:sp>
      <p:sp>
        <p:nvSpPr>
          <p:cNvPr id="6" name="Content Placeholder 5">
            <a:extLst>
              <a:ext uri="{FF2B5EF4-FFF2-40B4-BE49-F238E27FC236}">
                <a16:creationId xmlns:a16="http://schemas.microsoft.com/office/drawing/2014/main" id="{F2F38DD1-CBC9-B241-8697-791EF364537E}"/>
              </a:ext>
            </a:extLst>
          </p:cNvPr>
          <p:cNvSpPr>
            <a:spLocks noGrp="1"/>
          </p:cNvSpPr>
          <p:nvPr>
            <p:ph idx="1"/>
          </p:nvPr>
        </p:nvSpPr>
        <p:spPr/>
        <p:txBody>
          <a:bodyPr/>
          <a:lstStyle/>
          <a:p>
            <a:r>
              <a:rPr lang="en-US" dirty="0"/>
              <a:t>Move to accept resolutions to CIDs 24030, 24165, 24166, 24459</a:t>
            </a:r>
          </a:p>
          <a:p>
            <a:r>
              <a:rPr lang="en-US" dirty="0"/>
              <a:t> in doc 11-20/1121r1</a:t>
            </a:r>
          </a:p>
          <a:p>
            <a:endParaRPr lang="en-US" dirty="0"/>
          </a:p>
          <a:p>
            <a:endParaRPr lang="en-US" dirty="0"/>
          </a:p>
          <a:p>
            <a:r>
              <a:rPr lang="en-US" dirty="0"/>
              <a:t>Move: Laurent </a:t>
            </a:r>
            <a:r>
              <a:rPr lang="en-US" dirty="0" err="1"/>
              <a:t>Cariou</a:t>
            </a:r>
            <a:r>
              <a:rPr lang="en-US" dirty="0"/>
              <a:t>		Second: Po-Kai Huang</a:t>
            </a:r>
          </a:p>
          <a:p>
            <a:r>
              <a:rPr lang="en-US" dirty="0"/>
              <a:t>Y/N/A: 8/1/1</a:t>
            </a:r>
          </a:p>
          <a:p>
            <a:r>
              <a:rPr lang="en-US" dirty="0"/>
              <a:t>Passes</a:t>
            </a:r>
          </a:p>
          <a:p>
            <a:endParaRPr lang="en-US" dirty="0"/>
          </a:p>
        </p:txBody>
      </p:sp>
      <p:sp>
        <p:nvSpPr>
          <p:cNvPr id="5" name="Slide Number Placeholder 4">
            <a:extLst>
              <a:ext uri="{FF2B5EF4-FFF2-40B4-BE49-F238E27FC236}">
                <a16:creationId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4" name="Footer Placeholder 3">
            <a:extLst>
              <a:ext uri="{FF2B5EF4-FFF2-40B4-BE49-F238E27FC236}">
                <a16:creationId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60640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06</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400" dirty="0">
                <a:latin typeface="Calibri" panose="020F0502020204030204" pitchFamily="34" charset="0"/>
                <a:cs typeface="Calibri" panose="020F0502020204030204" pitchFamily="34" charset="0"/>
              </a:rPr>
              <a:t> - Mark Rison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529761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969377620"/>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24300, 24301, 24500</a:t>
                      </a:r>
                    </a:p>
                  </a:txBody>
                  <a:tcPr/>
                </a:tc>
                <a:extLst>
                  <a:ext uri="{0D108BD9-81ED-4DB2-BD59-A6C34878D82A}">
                    <a16:rowId xmlns:a16="http://schemas.microsoft.com/office/drawing/2014/main" val="644024948"/>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bl>
          </a:graphicData>
        </a:graphic>
      </p:graphicFrame>
    </p:spTree>
    <p:extLst>
      <p:ext uri="{BB962C8B-B14F-4D97-AF65-F5344CB8AC3E}">
        <p14:creationId xmlns:p14="http://schemas.microsoft.com/office/powerpoint/2010/main" val="1922058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C49ED-B69D-8A46-BDDD-2064B2DC90C5}"/>
              </a:ext>
            </a:extLst>
          </p:cNvPr>
          <p:cNvSpPr>
            <a:spLocks noGrp="1"/>
          </p:cNvSpPr>
          <p:nvPr>
            <p:ph type="title"/>
          </p:nvPr>
        </p:nvSpPr>
        <p:spPr/>
        <p:txBody>
          <a:bodyPr/>
          <a:lstStyle/>
          <a:p>
            <a:r>
              <a:rPr lang="en-US" dirty="0"/>
              <a:t>MAC Motion #135</a:t>
            </a:r>
          </a:p>
        </p:txBody>
      </p:sp>
      <p:sp>
        <p:nvSpPr>
          <p:cNvPr id="6" name="Content Placeholder 5">
            <a:extLst>
              <a:ext uri="{FF2B5EF4-FFF2-40B4-BE49-F238E27FC236}">
                <a16:creationId xmlns:a16="http://schemas.microsoft.com/office/drawing/2014/main" id="{4A2CDA13-BA58-5D4C-A9B4-06A19015819B}"/>
              </a:ext>
            </a:extLst>
          </p:cNvPr>
          <p:cNvSpPr>
            <a:spLocks noGrp="1"/>
          </p:cNvSpPr>
          <p:nvPr>
            <p:ph idx="1"/>
          </p:nvPr>
        </p:nvSpPr>
        <p:spPr/>
        <p:txBody>
          <a:bodyPr/>
          <a:lstStyle/>
          <a:p>
            <a:r>
              <a:rPr lang="en-US" dirty="0"/>
              <a:t>Move to accept text changes in doc 11-20/0913rxx and include in the next revision of TG draft</a:t>
            </a:r>
          </a:p>
          <a:p>
            <a:endParaRPr lang="en-US" dirty="0"/>
          </a:p>
          <a:p>
            <a:r>
              <a:rPr lang="en-US" dirty="0"/>
              <a:t>Move: Laurent </a:t>
            </a:r>
            <a:r>
              <a:rPr lang="en-US" dirty="0" err="1"/>
              <a:t>Cariou</a:t>
            </a:r>
            <a:r>
              <a:rPr lang="en-US" dirty="0"/>
              <a:t>			Second: </a:t>
            </a:r>
          </a:p>
          <a:p>
            <a:r>
              <a:rPr lang="en-US" dirty="0"/>
              <a:t>deferred</a:t>
            </a:r>
          </a:p>
        </p:txBody>
      </p:sp>
      <p:sp>
        <p:nvSpPr>
          <p:cNvPr id="5" name="Slide Number Placeholder 4">
            <a:extLst>
              <a:ext uri="{FF2B5EF4-FFF2-40B4-BE49-F238E27FC236}">
                <a16:creationId xmlns:a16="http://schemas.microsoft.com/office/drawing/2014/main" id="{C159441E-DB6E-B94B-9DD5-9CA9F70F8E99}"/>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a:extLst>
              <a:ext uri="{FF2B5EF4-FFF2-40B4-BE49-F238E27FC236}">
                <a16:creationId xmlns:a16="http://schemas.microsoft.com/office/drawing/2014/main" id="{B78EA91E-7577-7145-A20A-BD6DB43E286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5B82AB2-FA0C-2646-B9FD-6E456ECB404E}"/>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590822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9F3EE-BC31-7D41-8A10-058074A5C052}"/>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4C25C9AD-EB4D-0846-ACEC-C10F16EB664F}"/>
              </a:ext>
            </a:extLst>
          </p:cNvPr>
          <p:cNvSpPr>
            <a:spLocks noGrp="1"/>
          </p:cNvSpPr>
          <p:nvPr>
            <p:ph idx="1"/>
          </p:nvPr>
        </p:nvSpPr>
        <p:spPr/>
        <p:txBody>
          <a:bodyPr/>
          <a:lstStyle/>
          <a:p>
            <a:r>
              <a:rPr lang="en-US" dirty="0"/>
              <a:t>For CID24209 which option do you prefer:</a:t>
            </a:r>
          </a:p>
          <a:p>
            <a:endParaRPr lang="en-US" dirty="0"/>
          </a:p>
          <a:p>
            <a:pPr>
              <a:buFont typeface="Arial" panose="020B0604020202020204" pitchFamily="34" charset="0"/>
              <a:buChar char="•"/>
            </a:pPr>
            <a:r>
              <a:rPr lang="en-US" dirty="0"/>
              <a:t>Option 1</a:t>
            </a:r>
          </a:p>
          <a:p>
            <a:pPr>
              <a:buFont typeface="Arial" panose="020B0604020202020204" pitchFamily="34" charset="0"/>
              <a:buChar char="•"/>
            </a:pPr>
            <a:r>
              <a:rPr lang="en-US" dirty="0"/>
              <a:t>Option 2</a:t>
            </a:r>
          </a:p>
          <a:p>
            <a:pPr>
              <a:buFont typeface="Arial" panose="020B0604020202020204" pitchFamily="34" charset="0"/>
              <a:buChar char="•"/>
            </a:pPr>
            <a:r>
              <a:rPr lang="en-US" dirty="0"/>
              <a:t>Abstain</a:t>
            </a:r>
          </a:p>
          <a:p>
            <a:pPr>
              <a:buFont typeface="Arial" panose="020B0604020202020204" pitchFamily="34" charset="0"/>
              <a:buChar char="•"/>
            </a:pPr>
            <a:r>
              <a:rPr lang="en-US" dirty="0"/>
              <a:t>deferred</a:t>
            </a:r>
          </a:p>
        </p:txBody>
      </p:sp>
      <p:sp>
        <p:nvSpPr>
          <p:cNvPr id="4" name="Slide Number Placeholder 3">
            <a:extLst>
              <a:ext uri="{FF2B5EF4-FFF2-40B4-BE49-F238E27FC236}">
                <a16:creationId xmlns:a16="http://schemas.microsoft.com/office/drawing/2014/main" id="{F987D5D2-0550-D844-BD4F-2B6E30FC6B7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6592FF03-6589-1942-B708-FC1C64A3E90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95B46-B7C2-EC49-9C40-DA91245A06B4}"/>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823752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err="1">
                <a:latin typeface="Arial" panose="020B0604020202020204" pitchFamily="34" charset="0"/>
              </a:rPr>
              <a:t>TGax</a:t>
            </a:r>
            <a:r>
              <a:rPr lang="en-US" sz="4000" dirty="0">
                <a:latin typeface="Arial" panose="020B0604020202020204" pitchFamily="34" charset="0"/>
              </a:rPr>
              <a:t> CRC Teleconference Agendas: August – September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1216</TotalTime>
  <Words>1723</Words>
  <Application>Microsoft Macintosh PowerPoint</Application>
  <PresentationFormat>Widescreen</PresentationFormat>
  <Paragraphs>222</Paragraphs>
  <Slides>18</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Arial Black</vt:lpstr>
      <vt:lpstr>Calibri</vt:lpstr>
      <vt:lpstr>Monotype Sorts</vt:lpstr>
      <vt:lpstr>Times New Roman</vt:lpstr>
      <vt:lpstr>Office Theme</vt:lpstr>
      <vt:lpstr>Document</vt:lpstr>
      <vt:lpstr>TGax CRC Teleconference Agendas: August -September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August 04th Teleconference Agenda</vt:lpstr>
      <vt:lpstr>Candidate CIDs</vt:lpstr>
      <vt:lpstr>CR Motion #1085</vt:lpstr>
      <vt:lpstr>August 06th Teleconference Agenda</vt:lpstr>
      <vt:lpstr>Candidate CIDs</vt:lpstr>
      <vt:lpstr>MAC Motion #135</vt:lpstr>
      <vt:lpstr>SP</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103</cp:revision>
  <cp:lastPrinted>1601-01-01T00:00:00Z</cp:lastPrinted>
  <dcterms:created xsi:type="dcterms:W3CDTF">2019-08-14T12:42:27Z</dcterms:created>
  <dcterms:modified xsi:type="dcterms:W3CDTF">2020-08-05T19:36:18Z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