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65" r:id="rId2"/>
    <p:sldId id="266" r:id="rId3"/>
    <p:sldId id="267" r:id="rId4"/>
    <p:sldId id="270" r:id="rId5"/>
    <p:sldId id="271" r:id="rId6"/>
    <p:sldId id="272" r:id="rId7"/>
    <p:sldId id="273" r:id="rId8"/>
    <p:sldId id="274" r:id="rId9"/>
    <p:sldId id="296" r:id="rId10"/>
    <p:sldId id="297" r:id="rId11"/>
    <p:sldId id="298" r:id="rId12"/>
    <p:sldId id="474" r:id="rId13"/>
    <p:sldId id="475" r:id="rId14"/>
    <p:sldId id="476" r:id="rId15"/>
    <p:sldId id="479" r:id="rId16"/>
    <p:sldId id="480" r:id="rId17"/>
    <p:sldId id="477" r:id="rId18"/>
    <p:sldId id="478" r:id="rId1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882" autoAdjust="0"/>
    <p:restoredTop sz="94660"/>
  </p:normalViewPr>
  <p:slideViewPr>
    <p:cSldViewPr>
      <p:cViewPr varScale="1">
        <p:scale>
          <a:sx n="112" d="100"/>
          <a:sy n="112" d="100"/>
        </p:scale>
        <p:origin x="216" y="26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8/5/20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083345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289100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819409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4885501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a:p>
        </p:txBody>
      </p:sp>
    </p:spTree>
    <p:extLst>
      <p:ext uri="{BB962C8B-B14F-4D97-AF65-F5344CB8AC3E}">
        <p14:creationId xmlns:p14="http://schemas.microsoft.com/office/powerpoint/2010/main" val="15557366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a:p>
        </p:txBody>
      </p:sp>
    </p:spTree>
    <p:extLst>
      <p:ext uri="{BB962C8B-B14F-4D97-AF65-F5344CB8AC3E}">
        <p14:creationId xmlns:p14="http://schemas.microsoft.com/office/powerpoint/2010/main" val="30670600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CA"/>
              <a:t>August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CA"/>
              <a:t>August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CA"/>
              <a:t>August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CA"/>
              <a:t>August 2020</a:t>
            </a:r>
            <a:endParaRPr lang="en-GB"/>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CA"/>
              <a:t>August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CA"/>
              <a:t>August 2020</a:t>
            </a:r>
            <a:endParaRPr lang="en-GB"/>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CA"/>
              <a:t>August 2020</a:t>
            </a:r>
            <a:endParaRPr lang="en-GB"/>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CA"/>
              <a:t>August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CA"/>
              <a:t>August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CA"/>
              <a:t>August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802.11-20/1169r2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20/11-20-1063-00-00ax-sa1-cr-mac-miscellaneous.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0/11-20-0665-06-00ax-comment-resolution-on-mibs-and-pics.docx" TargetMode="External"/><Relationship Id="rId5" Type="http://schemas.openxmlformats.org/officeDocument/2006/relationships/hyperlink" Target="https://mentor.ieee.org/802.11/dcn/20/11-20-1158-00-00ax-resolutions-for-some-comments-on-11ax-d6-0-sb1.docx" TargetMode="External"/><Relationship Id="rId4" Type="http://schemas.openxmlformats.org/officeDocument/2006/relationships/hyperlink" Target="https://mentor.ieee.org/802.11/dcn/20/11-20-0717-08-00ax-cr-misc-phy.docx"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0/11-20-1063-00-00ax-sa1-cr-mac-miscellaneous.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0/11-20-0665-06-00ax-comment-resolution-on-mibs-and-pics.docx" TargetMode="External"/><Relationship Id="rId5" Type="http://schemas.openxmlformats.org/officeDocument/2006/relationships/hyperlink" Target="https://mentor.ieee.org/802.11/dcn/20/11-20-1158-00-00ax-resolutions-for-some-comments-on-11ax-d6-0-sb1.docx" TargetMode="External"/><Relationship Id="rId4" Type="http://schemas.openxmlformats.org/officeDocument/2006/relationships/hyperlink" Target="https://mentor.ieee.org/802.11/dcn/20/11-20-0717-08-00ax-cr-misc-phy.docx"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5674" y="330200"/>
            <a:ext cx="2303451" cy="273050"/>
          </a:xfrm>
        </p:spPr>
        <p:txBody>
          <a:bodyPr/>
          <a:lstStyle/>
          <a:p>
            <a:r>
              <a:rPr lang="en-CA"/>
              <a:t>August 2020</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905674" y="685800"/>
            <a:ext cx="9762326"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CRC Teleconference Agendas: August -September 2020</a:t>
            </a:r>
            <a:endParaRPr lang="en-GB" dirty="0"/>
          </a:p>
        </p:txBody>
      </p:sp>
      <p:sp>
        <p:nvSpPr>
          <p:cNvPr id="3074" name="Rectangle 2"/>
          <p:cNvSpPr>
            <a:spLocks noGrp="1" noChangeArrowheads="1"/>
          </p:cNvSpPr>
          <p:nvPr>
            <p:ph type="body" idx="1"/>
          </p:nvPr>
        </p:nvSpPr>
        <p:spPr>
          <a:xfrm>
            <a:off x="2209800" y="18288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2020-08-02</a:t>
            </a:r>
          </a:p>
        </p:txBody>
      </p:sp>
      <p:graphicFrame>
        <p:nvGraphicFramePr>
          <p:cNvPr id="3075" name="Object 3"/>
          <p:cNvGraphicFramePr>
            <a:graphicFrameLocks noChangeAspect="1"/>
          </p:cNvGraphicFramePr>
          <p:nvPr>
            <p:extLst>
              <p:ext uri="{D42A27DB-BD31-4B8C-83A1-F6EECF244321}">
                <p14:modId xmlns:p14="http://schemas.microsoft.com/office/powerpoint/2010/main" val="1778320601"/>
              </p:ext>
            </p:extLst>
          </p:nvPr>
        </p:nvGraphicFramePr>
        <p:xfrm>
          <a:off x="2044700" y="2714625"/>
          <a:ext cx="8289807" cy="2543175"/>
        </p:xfrm>
        <a:graphic>
          <a:graphicData uri="http://schemas.openxmlformats.org/presentationml/2006/ole">
            <mc:AlternateContent xmlns:mc="http://schemas.openxmlformats.org/markup-compatibility/2006">
              <mc:Choice xmlns:v="urn:schemas-microsoft-com:vml" Requires="v">
                <p:oleObj spid="_x0000_s4190" name="Document" r:id="rId4" imgW="8258040" imgH="2539270" progId="Word.Document.8">
                  <p:embed/>
                </p:oleObj>
              </mc:Choice>
              <mc:Fallback>
                <p:oleObj name="Document" r:id="rId4" imgW="8258040" imgH="2539270" progId="Word.Document.8">
                  <p:embed/>
                  <p:pic>
                    <p:nvPicPr>
                      <p:cNvPr id="0" name=""/>
                      <p:cNvPicPr>
                        <a:picLocks noChangeAspect="1" noChangeArrowheads="1"/>
                      </p:cNvPicPr>
                      <p:nvPr/>
                    </p:nvPicPr>
                    <p:blipFill>
                      <a:blip r:embed="rId5"/>
                      <a:srcRect/>
                      <a:stretch>
                        <a:fillRect/>
                      </a:stretch>
                    </p:blipFill>
                    <p:spPr bwMode="auto">
                      <a:xfrm>
                        <a:off x="2044700" y="2714625"/>
                        <a:ext cx="8289807" cy="2543175"/>
                      </a:xfrm>
                      <a:prstGeom prst="rect">
                        <a:avLst/>
                      </a:prstGeom>
                      <a:noFill/>
                    </p:spPr>
                  </p:pic>
                </p:oleObj>
              </mc:Fallback>
            </mc:AlternateContent>
          </a:graphicData>
        </a:graphic>
      </p:graphicFrame>
      <p:sp>
        <p:nvSpPr>
          <p:cNvPr id="3076" name="Rectangle 4"/>
          <p:cNvSpPr>
            <a:spLocks noChangeArrowheads="1"/>
          </p:cNvSpPr>
          <p:nvPr/>
        </p:nvSpPr>
        <p:spPr bwMode="auto">
          <a:xfrm>
            <a:off x="2057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extLst>
      <p:ext uri="{BB962C8B-B14F-4D97-AF65-F5344CB8AC3E}">
        <p14:creationId xmlns:p14="http://schemas.microsoft.com/office/powerpoint/2010/main" val="31785268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41556776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8042870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August 04</a:t>
            </a:r>
            <a:r>
              <a:rPr lang="en-US" baseline="30000" dirty="0"/>
              <a:t>th</a:t>
            </a:r>
            <a:r>
              <a:rPr lang="en-US" dirty="0"/>
              <a:t> 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page)</a:t>
            </a: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3"/>
              </a:rPr>
              <a:t>https://mentor.ieee.org/802.11/dcn/20/11-20-1063-00-00ax-sa1-cr-mac-miscellaneous.docx</a:t>
            </a:r>
            <a:r>
              <a:rPr lang="en-US" sz="14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Yongho</a:t>
            </a:r>
            <a:r>
              <a:rPr lang="en-US" sz="1400" dirty="0">
                <a:latin typeface="Calibri" panose="020F0502020204030204" pitchFamily="34" charset="0"/>
                <a:cs typeface="Calibri" panose="020F0502020204030204" pitchFamily="34" charset="0"/>
              </a:rPr>
              <a:t> Seok</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https://mentor.ieee.org/802.11/dcn/20/11-20-0717-08-00ax-cr-misc-phy.docx</a:t>
            </a:r>
            <a:r>
              <a:rPr lang="en-US" sz="14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Xiaogang</a:t>
            </a:r>
            <a:r>
              <a:rPr lang="en-US" sz="1400" dirty="0">
                <a:latin typeface="Calibri" panose="020F0502020204030204" pitchFamily="34" charset="0"/>
                <a:cs typeface="Calibri" panose="020F0502020204030204" pitchFamily="34" charset="0"/>
              </a:rPr>
              <a:t> Chen</a:t>
            </a:r>
          </a:p>
          <a:p>
            <a:pPr lvl="1">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Text Change in doc 11-20/0913</a:t>
            </a: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5"/>
              </a:rPr>
              <a:t>https://mentor.ieee.org/802.11/dcn/20/11-20-1158-00-00ax-resolutions-for-some-comments-on-11ax-d6-0-sb1.docx</a:t>
            </a:r>
            <a:r>
              <a:rPr lang="en-US" sz="1800" dirty="0">
                <a:latin typeface="Calibri" panose="020F0502020204030204" pitchFamily="34" charset="0"/>
                <a:cs typeface="Calibri" panose="020F0502020204030204" pitchFamily="34" charset="0"/>
              </a:rPr>
              <a:t> - Mark Rison</a:t>
            </a: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6"/>
              </a:rPr>
              <a:t>https://mentor.ieee.org/802.11/dcn/20/11-20-0665-06-00ax-comment-resolution-on-mibs-and-pics.docx</a:t>
            </a:r>
            <a:r>
              <a:rPr lang="en-US" sz="1800" dirty="0">
                <a:latin typeface="Calibri" panose="020F0502020204030204" pitchFamily="34" charset="0"/>
                <a:cs typeface="Calibri" panose="020F0502020204030204" pitchFamily="34" charset="0"/>
              </a:rPr>
              <a:t> - Edward Au - CID 24209</a:t>
            </a: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rPr>
              <a:t>Comment Resolution Status</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6123192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CA"/>
              <a:t>August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565935223"/>
              </p:ext>
            </p:extLst>
          </p:nvPr>
        </p:nvGraphicFramePr>
        <p:xfrm>
          <a:off x="1676400" y="2316480"/>
          <a:ext cx="9093202" cy="19862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strike="noStrike" dirty="0"/>
                        <a:t>11-20/1063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strike="noStrike" kern="1200" dirty="0">
                          <a:solidFill>
                            <a:schemeClr val="dk1"/>
                          </a:solidFill>
                          <a:effectLst/>
                          <a:latin typeface="+mn-lt"/>
                          <a:ea typeface="+mn-ea"/>
                          <a:cs typeface="+mn-cs"/>
                        </a:rPr>
                        <a:t>24402, 24465 </a:t>
                      </a:r>
                      <a:endParaRPr lang="en-US" strike="noStrike" dirty="0"/>
                    </a:p>
                  </a:txBody>
                  <a:tcPr/>
                </a:tc>
                <a:extLst>
                  <a:ext uri="{0D108BD9-81ED-4DB2-BD59-A6C34878D82A}">
                    <a16:rowId xmlns:a16="http://schemas.microsoft.com/office/drawing/2014/main" val="1507950612"/>
                  </a:ext>
                </a:extLst>
              </a:tr>
              <a:tr h="370840">
                <a:tc>
                  <a:txBody>
                    <a:bodyPr/>
                    <a:lstStyle/>
                    <a:p>
                      <a:r>
                        <a:rPr lang="en-US" strike="noStrike" dirty="0"/>
                        <a:t>11-20/0717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24297, 24037</a:t>
                      </a:r>
                    </a:p>
                  </a:txBody>
                  <a:tcPr/>
                </a:tc>
                <a:extLst>
                  <a:ext uri="{0D108BD9-81ED-4DB2-BD59-A6C34878D82A}">
                    <a16:rowId xmlns:a16="http://schemas.microsoft.com/office/drawing/2014/main" val="657884173"/>
                  </a:ext>
                </a:extLst>
              </a:tr>
              <a:tr h="370840">
                <a:tc>
                  <a:txBody>
                    <a:bodyPr/>
                    <a:lstStyle/>
                    <a:p>
                      <a:r>
                        <a:rPr lang="en-US" strike="noStrike" dirty="0"/>
                        <a:t>11-20/1121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24030, 24165, 24166, 24459</a:t>
                      </a:r>
                    </a:p>
                  </a:txBody>
                  <a:tcPr/>
                </a:tc>
                <a:extLst>
                  <a:ext uri="{0D108BD9-81ED-4DB2-BD59-A6C34878D82A}">
                    <a16:rowId xmlns:a16="http://schemas.microsoft.com/office/drawing/2014/main" val="644024948"/>
                  </a:ext>
                </a:extLst>
              </a:tr>
              <a:tr h="370840">
                <a:tc>
                  <a:txBody>
                    <a:bodyPr/>
                    <a:lstStyle/>
                    <a:p>
                      <a:r>
                        <a:rPr lang="en-US" strike="sngStrike" dirty="0"/>
                        <a:t>11-20/1129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sngStrike" dirty="0"/>
                        <a:t>24211, 24212 (if no objection)</a:t>
                      </a:r>
                    </a:p>
                  </a:txBody>
                  <a:tcPr/>
                </a:tc>
                <a:extLst>
                  <a:ext uri="{0D108BD9-81ED-4DB2-BD59-A6C34878D82A}">
                    <a16:rowId xmlns:a16="http://schemas.microsoft.com/office/drawing/2014/main" val="3989363071"/>
                  </a:ext>
                </a:extLst>
              </a:tr>
            </a:tbl>
          </a:graphicData>
        </a:graphic>
      </p:graphicFrame>
    </p:spTree>
    <p:extLst>
      <p:ext uri="{BB962C8B-B14F-4D97-AF65-F5344CB8AC3E}">
        <p14:creationId xmlns:p14="http://schemas.microsoft.com/office/powerpoint/2010/main" val="7250308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7D84C1-F040-C14E-A5D8-91896AC33138}"/>
              </a:ext>
            </a:extLst>
          </p:cNvPr>
          <p:cNvSpPr>
            <a:spLocks noGrp="1"/>
          </p:cNvSpPr>
          <p:nvPr>
            <p:ph type="title"/>
          </p:nvPr>
        </p:nvSpPr>
        <p:spPr/>
        <p:txBody>
          <a:bodyPr/>
          <a:lstStyle/>
          <a:p>
            <a:r>
              <a:rPr lang="en-US" dirty="0"/>
              <a:t>CR Motion #1085</a:t>
            </a:r>
          </a:p>
        </p:txBody>
      </p:sp>
      <p:sp>
        <p:nvSpPr>
          <p:cNvPr id="6" name="Content Placeholder 5">
            <a:extLst>
              <a:ext uri="{FF2B5EF4-FFF2-40B4-BE49-F238E27FC236}">
                <a16:creationId xmlns:a16="http://schemas.microsoft.com/office/drawing/2014/main" id="{F2F38DD1-CBC9-B241-8697-791EF364537E}"/>
              </a:ext>
            </a:extLst>
          </p:cNvPr>
          <p:cNvSpPr>
            <a:spLocks noGrp="1"/>
          </p:cNvSpPr>
          <p:nvPr>
            <p:ph idx="1"/>
          </p:nvPr>
        </p:nvSpPr>
        <p:spPr/>
        <p:txBody>
          <a:bodyPr/>
          <a:lstStyle/>
          <a:p>
            <a:r>
              <a:rPr lang="en-US" dirty="0"/>
              <a:t>Move to accept resolutions to CIDs 24030, 24165, 24166, 24459</a:t>
            </a:r>
          </a:p>
          <a:p>
            <a:r>
              <a:rPr lang="en-US" dirty="0"/>
              <a:t> in doc 11-20/1121r1</a:t>
            </a:r>
          </a:p>
          <a:p>
            <a:endParaRPr lang="en-US" dirty="0"/>
          </a:p>
          <a:p>
            <a:endParaRPr lang="en-US" dirty="0"/>
          </a:p>
          <a:p>
            <a:r>
              <a:rPr lang="en-US" dirty="0"/>
              <a:t>Move: Laurent </a:t>
            </a:r>
            <a:r>
              <a:rPr lang="en-US" dirty="0" err="1"/>
              <a:t>Cariou</a:t>
            </a:r>
            <a:r>
              <a:rPr lang="en-US" dirty="0"/>
              <a:t>		Second: Po-Kai Huang</a:t>
            </a:r>
          </a:p>
          <a:p>
            <a:r>
              <a:rPr lang="en-US" dirty="0"/>
              <a:t>Y/N/A: 8/1/1</a:t>
            </a:r>
          </a:p>
          <a:p>
            <a:r>
              <a:rPr lang="en-US" dirty="0"/>
              <a:t>Passes</a:t>
            </a:r>
          </a:p>
          <a:p>
            <a:endParaRPr lang="en-US" dirty="0"/>
          </a:p>
        </p:txBody>
      </p:sp>
      <p:sp>
        <p:nvSpPr>
          <p:cNvPr id="5" name="Slide Number Placeholder 4">
            <a:extLst>
              <a:ext uri="{FF2B5EF4-FFF2-40B4-BE49-F238E27FC236}">
                <a16:creationId xmlns:a16="http://schemas.microsoft.com/office/drawing/2014/main" id="{C83F1A9A-1394-3843-9BC7-E11666FF619C}"/>
              </a:ext>
            </a:extLst>
          </p:cNvPr>
          <p:cNvSpPr>
            <a:spLocks noGrp="1"/>
          </p:cNvSpPr>
          <p:nvPr>
            <p:ph type="sldNum" idx="12"/>
          </p:nvPr>
        </p:nvSpPr>
        <p:spPr/>
        <p:txBody>
          <a:bodyPr/>
          <a:lstStyle/>
          <a:p>
            <a:r>
              <a:rPr lang="en-GB"/>
              <a:t>Slide </a:t>
            </a:r>
            <a:fld id="{06B781AF-4CCF-49B0-A572-DE54FBE5D942}" type="slidenum">
              <a:rPr lang="en-GB" smtClean="0"/>
              <a:pPr/>
              <a:t>14</a:t>
            </a:fld>
            <a:endParaRPr lang="en-GB"/>
          </a:p>
        </p:txBody>
      </p:sp>
      <p:sp>
        <p:nvSpPr>
          <p:cNvPr id="4" name="Footer Placeholder 3">
            <a:extLst>
              <a:ext uri="{FF2B5EF4-FFF2-40B4-BE49-F238E27FC236}">
                <a16:creationId xmlns:a16="http://schemas.microsoft.com/office/drawing/2014/main" id="{79C966BA-D43C-4B4D-8C6E-196F0F800E02}"/>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24519F0-7284-C94C-B859-49D1A250307B}"/>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9606406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August 06</a:t>
            </a:r>
            <a:r>
              <a:rPr lang="en-US" baseline="30000" dirty="0"/>
              <a:t>th</a:t>
            </a:r>
            <a:r>
              <a:rPr lang="en-US" dirty="0"/>
              <a:t> 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page)</a:t>
            </a: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3"/>
              </a:rPr>
              <a:t>https://mentor.ieee.org/802.11/dcn/20/11-20-1063-00-00ax-sa1-cr-mac-miscellaneous.docx</a:t>
            </a:r>
            <a:r>
              <a:rPr lang="en-US" sz="14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Yongho</a:t>
            </a:r>
            <a:r>
              <a:rPr lang="en-US" sz="1400" dirty="0">
                <a:latin typeface="Calibri" panose="020F0502020204030204" pitchFamily="34" charset="0"/>
                <a:cs typeface="Calibri" panose="020F0502020204030204" pitchFamily="34" charset="0"/>
              </a:rPr>
              <a:t> Seok</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https://mentor.ieee.org/802.11/dcn/20/11-20-0717-08-00ax-cr-misc-phy.docx</a:t>
            </a:r>
            <a:r>
              <a:rPr lang="en-US" sz="14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Xiaogang</a:t>
            </a:r>
            <a:r>
              <a:rPr lang="en-US" sz="1400" dirty="0">
                <a:latin typeface="Calibri" panose="020F0502020204030204" pitchFamily="34" charset="0"/>
                <a:cs typeface="Calibri" panose="020F0502020204030204" pitchFamily="34" charset="0"/>
              </a:rPr>
              <a:t> Chen</a:t>
            </a:r>
          </a:p>
          <a:p>
            <a:pPr lvl="1">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Text Change in doc 11-20/0913</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5"/>
              </a:rPr>
              <a:t>https://mentor.ieee.org/802.11/dcn/20/11-20-1158-00-00ax-resolutions-for-some-comments-on-11ax-d6-0-sb1.docx</a:t>
            </a:r>
            <a:r>
              <a:rPr lang="en-US" sz="1400" dirty="0">
                <a:latin typeface="Calibri" panose="020F0502020204030204" pitchFamily="34" charset="0"/>
                <a:cs typeface="Calibri" panose="020F0502020204030204" pitchFamily="34" charset="0"/>
              </a:rPr>
              <a:t> - Mark Rison</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6"/>
              </a:rPr>
              <a:t>https://mentor.ieee.org/802.11/dcn/20/11-20-0665-07-00ax-comment-resolution-on-mibs-and-pics.docx</a:t>
            </a:r>
            <a:r>
              <a:rPr lang="en-US" sz="1400" dirty="0">
                <a:latin typeface="Calibri" panose="020F0502020204030204" pitchFamily="34" charset="0"/>
                <a:cs typeface="Calibri" panose="020F0502020204030204" pitchFamily="34" charset="0"/>
              </a:rPr>
              <a:t> - Edward Au - CID 24209</a:t>
            </a:r>
            <a:endParaRPr lang="en-US" sz="1800" dirty="0">
              <a:latin typeface="Calibri" panose="020F0502020204030204" pitchFamily="34" charset="0"/>
              <a:cs typeface="Calibri" panose="020F0502020204030204" pitchFamily="34" charset="0"/>
            </a:endParaRP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5297615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CA"/>
              <a:t>August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3969377620"/>
              </p:ext>
            </p:extLst>
          </p:nvPr>
        </p:nvGraphicFramePr>
        <p:xfrm>
          <a:off x="1676400" y="2316480"/>
          <a:ext cx="9093202" cy="19862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strike="noStrike" dirty="0"/>
                        <a:t>11-20/1063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strike="noStrike" kern="1200" dirty="0">
                          <a:solidFill>
                            <a:schemeClr val="dk1"/>
                          </a:solidFill>
                          <a:effectLst/>
                          <a:latin typeface="+mn-lt"/>
                          <a:ea typeface="+mn-ea"/>
                          <a:cs typeface="+mn-cs"/>
                        </a:rPr>
                        <a:t>24402, 24465 </a:t>
                      </a:r>
                      <a:endParaRPr lang="en-US" strike="noStrike" dirty="0"/>
                    </a:p>
                  </a:txBody>
                  <a:tcPr/>
                </a:tc>
                <a:extLst>
                  <a:ext uri="{0D108BD9-81ED-4DB2-BD59-A6C34878D82A}">
                    <a16:rowId xmlns:a16="http://schemas.microsoft.com/office/drawing/2014/main" val="1507950612"/>
                  </a:ext>
                </a:extLst>
              </a:tr>
              <a:tr h="370840">
                <a:tc>
                  <a:txBody>
                    <a:bodyPr/>
                    <a:lstStyle/>
                    <a:p>
                      <a:r>
                        <a:rPr lang="en-US" strike="noStrike" dirty="0"/>
                        <a:t>11-20/0717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24297, 24037</a:t>
                      </a:r>
                    </a:p>
                  </a:txBody>
                  <a:tcPr/>
                </a:tc>
                <a:extLst>
                  <a:ext uri="{0D108BD9-81ED-4DB2-BD59-A6C34878D82A}">
                    <a16:rowId xmlns:a16="http://schemas.microsoft.com/office/drawing/2014/main" val="657884173"/>
                  </a:ext>
                </a:extLst>
              </a:tr>
              <a:tr h="370840">
                <a:tc>
                  <a:txBody>
                    <a:bodyPr/>
                    <a:lstStyle/>
                    <a:p>
                      <a:r>
                        <a:rPr lang="en-US" strike="noStrike" dirty="0"/>
                        <a:t>11-20/1158</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24300, 24301, 24500</a:t>
                      </a:r>
                    </a:p>
                  </a:txBody>
                  <a:tcPr/>
                </a:tc>
                <a:extLst>
                  <a:ext uri="{0D108BD9-81ED-4DB2-BD59-A6C34878D82A}">
                    <a16:rowId xmlns:a16="http://schemas.microsoft.com/office/drawing/2014/main" val="644024948"/>
                  </a:ext>
                </a:extLst>
              </a:tr>
              <a:tr h="370840">
                <a:tc>
                  <a:txBody>
                    <a:bodyPr/>
                    <a:lstStyle/>
                    <a:p>
                      <a:r>
                        <a:rPr lang="en-US" strike="noStrike" dirty="0"/>
                        <a:t>11-20/0665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24209</a:t>
                      </a:r>
                    </a:p>
                  </a:txBody>
                  <a:tcPr/>
                </a:tc>
                <a:extLst>
                  <a:ext uri="{0D108BD9-81ED-4DB2-BD59-A6C34878D82A}">
                    <a16:rowId xmlns:a16="http://schemas.microsoft.com/office/drawing/2014/main" val="2257618912"/>
                  </a:ext>
                </a:extLst>
              </a:tr>
            </a:tbl>
          </a:graphicData>
        </a:graphic>
      </p:graphicFrame>
    </p:spTree>
    <p:extLst>
      <p:ext uri="{BB962C8B-B14F-4D97-AF65-F5344CB8AC3E}">
        <p14:creationId xmlns:p14="http://schemas.microsoft.com/office/powerpoint/2010/main" val="19220585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6C49ED-B69D-8A46-BDDD-2064B2DC90C5}"/>
              </a:ext>
            </a:extLst>
          </p:cNvPr>
          <p:cNvSpPr>
            <a:spLocks noGrp="1"/>
          </p:cNvSpPr>
          <p:nvPr>
            <p:ph type="title"/>
          </p:nvPr>
        </p:nvSpPr>
        <p:spPr/>
        <p:txBody>
          <a:bodyPr/>
          <a:lstStyle/>
          <a:p>
            <a:r>
              <a:rPr lang="en-US" dirty="0"/>
              <a:t>MAC Motion #135</a:t>
            </a:r>
          </a:p>
        </p:txBody>
      </p:sp>
      <p:sp>
        <p:nvSpPr>
          <p:cNvPr id="6" name="Content Placeholder 5">
            <a:extLst>
              <a:ext uri="{FF2B5EF4-FFF2-40B4-BE49-F238E27FC236}">
                <a16:creationId xmlns:a16="http://schemas.microsoft.com/office/drawing/2014/main" id="{4A2CDA13-BA58-5D4C-A9B4-06A19015819B}"/>
              </a:ext>
            </a:extLst>
          </p:cNvPr>
          <p:cNvSpPr>
            <a:spLocks noGrp="1"/>
          </p:cNvSpPr>
          <p:nvPr>
            <p:ph idx="1"/>
          </p:nvPr>
        </p:nvSpPr>
        <p:spPr/>
        <p:txBody>
          <a:bodyPr/>
          <a:lstStyle/>
          <a:p>
            <a:r>
              <a:rPr lang="en-US" dirty="0"/>
              <a:t>Move to accept text changes in doc 11-20/0913rxx and include in the next revision of TG draft</a:t>
            </a:r>
          </a:p>
          <a:p>
            <a:endParaRPr lang="en-US" dirty="0"/>
          </a:p>
          <a:p>
            <a:r>
              <a:rPr lang="en-US" dirty="0"/>
              <a:t>Move: Laurent </a:t>
            </a:r>
            <a:r>
              <a:rPr lang="en-US" dirty="0" err="1"/>
              <a:t>Cariou</a:t>
            </a:r>
            <a:r>
              <a:rPr lang="en-US" dirty="0"/>
              <a:t>			Second: </a:t>
            </a:r>
          </a:p>
          <a:p>
            <a:r>
              <a:rPr lang="en-US" dirty="0"/>
              <a:t>deferred</a:t>
            </a:r>
          </a:p>
        </p:txBody>
      </p:sp>
      <p:sp>
        <p:nvSpPr>
          <p:cNvPr id="5" name="Slide Number Placeholder 4">
            <a:extLst>
              <a:ext uri="{FF2B5EF4-FFF2-40B4-BE49-F238E27FC236}">
                <a16:creationId xmlns:a16="http://schemas.microsoft.com/office/drawing/2014/main" id="{C159441E-DB6E-B94B-9DD5-9CA9F70F8E99}"/>
              </a:ext>
            </a:extLst>
          </p:cNvPr>
          <p:cNvSpPr>
            <a:spLocks noGrp="1"/>
          </p:cNvSpPr>
          <p:nvPr>
            <p:ph type="sldNum" idx="12"/>
          </p:nvPr>
        </p:nvSpPr>
        <p:spPr/>
        <p:txBody>
          <a:bodyPr/>
          <a:lstStyle/>
          <a:p>
            <a:r>
              <a:rPr lang="en-GB"/>
              <a:t>Slide </a:t>
            </a:r>
            <a:fld id="{06B781AF-4CCF-49B0-A572-DE54FBE5D942}" type="slidenum">
              <a:rPr lang="en-GB" smtClean="0"/>
              <a:pPr/>
              <a:t>17</a:t>
            </a:fld>
            <a:endParaRPr lang="en-GB"/>
          </a:p>
        </p:txBody>
      </p:sp>
      <p:sp>
        <p:nvSpPr>
          <p:cNvPr id="4" name="Footer Placeholder 3">
            <a:extLst>
              <a:ext uri="{FF2B5EF4-FFF2-40B4-BE49-F238E27FC236}">
                <a16:creationId xmlns:a16="http://schemas.microsoft.com/office/drawing/2014/main" id="{B78EA91E-7577-7145-A20A-BD6DB43E286C}"/>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C5B82AB2-FA0C-2646-B9FD-6E456ECB404E}"/>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35908229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79F3EE-BC31-7D41-8A10-058074A5C052}"/>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4C25C9AD-EB4D-0846-ACEC-C10F16EB664F}"/>
              </a:ext>
            </a:extLst>
          </p:cNvPr>
          <p:cNvSpPr>
            <a:spLocks noGrp="1"/>
          </p:cNvSpPr>
          <p:nvPr>
            <p:ph idx="1"/>
          </p:nvPr>
        </p:nvSpPr>
        <p:spPr/>
        <p:txBody>
          <a:bodyPr/>
          <a:lstStyle/>
          <a:p>
            <a:r>
              <a:rPr lang="en-US" dirty="0"/>
              <a:t>For CID24209 which option do you prefer:</a:t>
            </a:r>
          </a:p>
          <a:p>
            <a:endParaRPr lang="en-US" dirty="0"/>
          </a:p>
          <a:p>
            <a:pPr>
              <a:buFont typeface="Arial" panose="020B0604020202020204" pitchFamily="34" charset="0"/>
              <a:buChar char="•"/>
            </a:pPr>
            <a:r>
              <a:rPr lang="en-US" dirty="0"/>
              <a:t>Option 1</a:t>
            </a:r>
          </a:p>
          <a:p>
            <a:pPr>
              <a:buFont typeface="Arial" panose="020B0604020202020204" pitchFamily="34" charset="0"/>
              <a:buChar char="•"/>
            </a:pPr>
            <a:r>
              <a:rPr lang="en-US" dirty="0"/>
              <a:t>Option 2</a:t>
            </a:r>
          </a:p>
          <a:p>
            <a:pPr>
              <a:buFont typeface="Arial" panose="020B0604020202020204" pitchFamily="34" charset="0"/>
              <a:buChar char="•"/>
            </a:pPr>
            <a:r>
              <a:rPr lang="en-US" dirty="0"/>
              <a:t>Abstain</a:t>
            </a:r>
          </a:p>
          <a:p>
            <a:pPr>
              <a:buFont typeface="Arial" panose="020B0604020202020204" pitchFamily="34" charset="0"/>
              <a:buChar char="•"/>
            </a:pPr>
            <a:r>
              <a:rPr lang="en-US" dirty="0"/>
              <a:t>deferred</a:t>
            </a:r>
          </a:p>
        </p:txBody>
      </p:sp>
      <p:sp>
        <p:nvSpPr>
          <p:cNvPr id="4" name="Slide Number Placeholder 3">
            <a:extLst>
              <a:ext uri="{FF2B5EF4-FFF2-40B4-BE49-F238E27FC236}">
                <a16:creationId xmlns:a16="http://schemas.microsoft.com/office/drawing/2014/main" id="{F987D5D2-0550-D844-BD4F-2B6E30FC6B75}"/>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6592FF03-6589-1942-B708-FC1C64A3E90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2295B46-B7C2-EC49-9C40-DA91245A06B4}"/>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28237528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2209801" y="2590800"/>
            <a:ext cx="7770813" cy="2971800"/>
          </a:xfrm>
          <a:ln/>
        </p:spPr>
        <p:txBody>
          <a:bodyPr/>
          <a:lstStyle/>
          <a:p>
            <a:pPr algn="ctr">
              <a:lnSpc>
                <a:spcPct val="90000"/>
              </a:lnSpc>
              <a:buFontTx/>
              <a:buNone/>
            </a:pPr>
            <a:r>
              <a:rPr lang="en-GB" dirty="0"/>
              <a:t> </a:t>
            </a:r>
            <a:r>
              <a:rPr lang="en-US" sz="4000" dirty="0" err="1">
                <a:latin typeface="Arial" panose="020B0604020202020204" pitchFamily="34" charset="0"/>
              </a:rPr>
              <a:t>TGax</a:t>
            </a:r>
            <a:r>
              <a:rPr lang="en-US" sz="4000" dirty="0">
                <a:latin typeface="Arial" panose="020B0604020202020204" pitchFamily="34" charset="0"/>
              </a:rPr>
              <a:t> CRC Teleconference Agendas: August – September 2020</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Alfred Asterjadhi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9118774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1143001" y="2286000"/>
            <a:ext cx="9906000"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5954705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few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8981713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838200" y="1373188"/>
            <a:ext cx="104394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2272051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57201"/>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838200" y="1601788"/>
            <a:ext cx="102108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3763068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29217" y="1219201"/>
            <a:ext cx="10460567"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January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5487198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929217" y="1447801"/>
            <a:ext cx="1004358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24672435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853909822"/>
      </p:ext>
    </p:extLst>
  </p:cSld>
  <p:clrMapOvr>
    <a:masterClrMapping/>
  </p:clrMapOvr>
</p:sld>
</file>

<file path=ppt/theme/theme1.xml><?xml version="1.0" encoding="utf-8"?>
<a:theme xmlns:a="http://schemas.openxmlformats.org/drawingml/2006/main" name="Office Theme">
  <a:themeElements>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1216</TotalTime>
  <Words>1723</Words>
  <Application>Microsoft Macintosh PowerPoint</Application>
  <PresentationFormat>Widescreen</PresentationFormat>
  <Paragraphs>222</Paragraphs>
  <Slides>18</Slides>
  <Notes>7</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5" baseType="lpstr">
      <vt:lpstr>Arial</vt:lpstr>
      <vt:lpstr>Arial Black</vt:lpstr>
      <vt:lpstr>Calibri</vt:lpstr>
      <vt:lpstr>Monotype Sorts</vt:lpstr>
      <vt:lpstr>Times New Roman</vt:lpstr>
      <vt:lpstr>Office Theme</vt:lpstr>
      <vt:lpstr>Document</vt:lpstr>
      <vt:lpstr>TGax CRC Teleconference Agendas: August -September 2020</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August 04th Teleconference Agenda</vt:lpstr>
      <vt:lpstr>Candidate CIDs</vt:lpstr>
      <vt:lpstr>CR Motion #1085</vt:lpstr>
      <vt:lpstr>August 06th Teleconference Agenda</vt:lpstr>
      <vt:lpstr>Candidate CIDs</vt:lpstr>
      <vt:lpstr>MAC Motion #135</vt:lpstr>
      <vt:lpstr>SP</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September 2019 Meeting Agenda</dc:title>
  <dc:creator>Osama AboulMagd</dc:creator>
  <cp:lastModifiedBy>Osama Aboul-Magd</cp:lastModifiedBy>
  <cp:revision>103</cp:revision>
  <cp:lastPrinted>1601-01-01T00:00:00Z</cp:lastPrinted>
  <dcterms:created xsi:type="dcterms:W3CDTF">2019-08-14T12:42:27Z</dcterms:created>
  <dcterms:modified xsi:type="dcterms:W3CDTF">2020-08-05T19:36:18Z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1580298817</vt:lpwstr>
  </property>
</Properties>
</file>