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0" r:id="rId1"/>
  </p:sldMasterIdLst>
  <p:notesMasterIdLst>
    <p:notesMasterId r:id="rId14"/>
  </p:notesMasterIdLst>
  <p:handoutMasterIdLst>
    <p:handoutMasterId r:id="rId15"/>
  </p:handoutMasterIdLst>
  <p:sldIdLst>
    <p:sldId id="269" r:id="rId2"/>
    <p:sldId id="354" r:id="rId3"/>
    <p:sldId id="358" r:id="rId4"/>
    <p:sldId id="355" r:id="rId5"/>
    <p:sldId id="368" r:id="rId6"/>
    <p:sldId id="369" r:id="rId7"/>
    <p:sldId id="367" r:id="rId8"/>
    <p:sldId id="372" r:id="rId9"/>
    <p:sldId id="364" r:id="rId10"/>
    <p:sldId id="365" r:id="rId11"/>
    <p:sldId id="366" r:id="rId12"/>
    <p:sldId id="360"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extLst>
      <p:ext uri="{19B8F6BF-5375-455C-9EA6-DF929625EA0E}">
        <p15:presenceInfo xmlns:p15="http://schemas.microsoft.com/office/powerpoint/2012/main" userId="S-1-5-21-725345543-602162358-527237240-2944557" providerId="AD"/>
      </p:ext>
    </p:extLst>
  </p:cmAuthor>
  <p:cmAuthor id="2" name="Laurent Cariou" initials="LC" lastIdx="7" clrIdx="1">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78" autoAdjust="0"/>
    <p:restoredTop sz="94912" autoAdjust="0"/>
  </p:normalViewPr>
  <p:slideViewPr>
    <p:cSldViewPr>
      <p:cViewPr varScale="1">
        <p:scale>
          <a:sx n="59" d="100"/>
          <a:sy n="59" d="100"/>
        </p:scale>
        <p:origin x="1556" y="6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dirty="0"/>
              <a:t>Doc Title</a:t>
            </a:r>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1801961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Title</a:t>
            </a:r>
            <a:endParaRPr lang="en-US" dirty="0"/>
          </a:p>
        </p:txBody>
      </p:sp>
      <p:sp>
        <p:nvSpPr>
          <p:cNvPr id="5" name="Date Placeholder 4"/>
          <p:cNvSpPr>
            <a:spLocks noGrp="1"/>
          </p:cNvSpPr>
          <p:nvPr>
            <p:ph type="dt" idx="1"/>
          </p:nvPr>
        </p:nvSpPr>
        <p:spPr/>
        <p:txBody>
          <a:bodyPr/>
          <a:lstStyle/>
          <a:p>
            <a:pPr>
              <a:defRPr/>
            </a:pPr>
            <a:r>
              <a:rPr lang="en-US"/>
              <a:t>Month Year</a:t>
            </a:r>
            <a:endParaRPr lang="en-US" dirty="0"/>
          </a:p>
        </p:txBody>
      </p:sp>
      <p:sp>
        <p:nvSpPr>
          <p:cNvPr id="6" name="Footer Placeholder 5"/>
          <p:cNvSpPr>
            <a:spLocks noGrp="1"/>
          </p:cNvSpPr>
          <p:nvPr>
            <p:ph type="ftr" sz="quarter" idx="4"/>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5"/>
          </p:nvPr>
        </p:nvSpPr>
        <p:spPr/>
        <p:txBody>
          <a:bodyPr/>
          <a:lstStyle/>
          <a:p>
            <a:pPr>
              <a:defRPr/>
            </a:pPr>
            <a:r>
              <a:rPr lang="en-US"/>
              <a:t>Page </a:t>
            </a:r>
            <a:fld id="{870C1BA4-1CEE-4CD8-8532-343A8D2B3155}" type="slidenum">
              <a:rPr lang="en-US" smtClean="0"/>
              <a:pPr>
                <a:defRPr/>
              </a:pPr>
              <a:t>2</a:t>
            </a:fld>
            <a:endParaRPr lang="en-US" dirty="0"/>
          </a:p>
        </p:txBody>
      </p:sp>
    </p:spTree>
    <p:extLst>
      <p:ext uri="{BB962C8B-B14F-4D97-AF65-F5344CB8AC3E}">
        <p14:creationId xmlns:p14="http://schemas.microsoft.com/office/powerpoint/2010/main" val="42817924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Aug. 2020</a:t>
            </a:r>
            <a:endParaRPr lang="en-GB" dirty="0"/>
          </a:p>
        </p:txBody>
      </p:sp>
      <p:sp>
        <p:nvSpPr>
          <p:cNvPr id="5" name="Footer Placeholder 4"/>
          <p:cNvSpPr>
            <a:spLocks noGrp="1"/>
          </p:cNvSpPr>
          <p:nvPr>
            <p:ph type="ftr" idx="11"/>
          </p:nvPr>
        </p:nvSpPr>
        <p:spPr/>
        <p:txBody>
          <a:bodyPr/>
          <a:lstStyle>
            <a:lvl1pPr>
              <a:defRPr/>
            </a:lvl1pPr>
          </a:lstStyle>
          <a:p>
            <a:pPr>
              <a:defRPr/>
            </a:pPr>
            <a:r>
              <a:rPr lang="en-US"/>
              <a:t>Intel</a:t>
            </a:r>
            <a:endParaRPr lang="en-US" dirty="0"/>
          </a:p>
        </p:txBody>
      </p:sp>
      <p:sp>
        <p:nvSpPr>
          <p:cNvPr id="6" name="Slide Number Placeholder 5"/>
          <p:cNvSpPr>
            <a:spLocks noGrp="1"/>
          </p:cNvSpPr>
          <p:nvPr>
            <p:ph type="sldNum" idx="12"/>
          </p:nvPr>
        </p:nvSpPr>
        <p:spPr/>
        <p:txBody>
          <a:bodyPr/>
          <a:lstStyle>
            <a:lvl1pPr>
              <a:defRPr/>
            </a:lvl1pPr>
          </a:lstStyle>
          <a:p>
            <a:pPr>
              <a:defRPr/>
            </a:pPr>
            <a:r>
              <a:rPr lang="en-US"/>
              <a:t>Slide </a:t>
            </a:r>
            <a:fld id="{67085262-DAF8-40EB-B101-2C509DD64786}" type="slidenum">
              <a:rPr lang="en-US" smtClean="0"/>
              <a:pPr>
                <a:defRPr/>
              </a:pPr>
              <a:t>‹#›</a:t>
            </a:fld>
            <a:endParaRPr lang="en-US" dirty="0"/>
          </a:p>
        </p:txBody>
      </p:sp>
    </p:spTree>
    <p:extLst>
      <p:ext uri="{BB962C8B-B14F-4D97-AF65-F5344CB8AC3E}">
        <p14:creationId xmlns:p14="http://schemas.microsoft.com/office/powerpoint/2010/main" val="1404431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pPr>
              <a:defRPr/>
            </a:pPr>
            <a:r>
              <a:rPr lang="en-US"/>
              <a:t>Slide </a:t>
            </a:r>
            <a:fld id="{3099D1E7-2CFE-4362-BB72-AF97192842EA}" type="slidenum">
              <a:rPr lang="en-US" smtClean="0"/>
              <a:pPr>
                <a:defRPr/>
              </a:pPr>
              <a:t>‹#›</a:t>
            </a:fld>
            <a:endParaRPr lang="en-US"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pPr>
              <a:defRPr/>
            </a:pPr>
            <a:r>
              <a:rPr lang="en-US"/>
              <a:t>Intel</a:t>
            </a:r>
            <a:endParaRPr lang="en-US" dirty="0"/>
          </a:p>
        </p:txBody>
      </p:sp>
      <p:sp>
        <p:nvSpPr>
          <p:cNvPr id="8" name="Rectangle 3">
            <a:extLst>
              <a:ext uri="{FF2B5EF4-FFF2-40B4-BE49-F238E27FC236}">
                <a16:creationId xmlns:a16="http://schemas.microsoft.com/office/drawing/2014/main" id="{F8F4836A-5022-4C69-8E5B-431585B9EAF8}"/>
              </a:ext>
            </a:extLst>
          </p:cNvPr>
          <p:cNvSpPr txBox="1">
            <a:spLocks noChangeArrowheads="1"/>
          </p:cNvSpPr>
          <p:nvPr/>
        </p:nvSpPr>
        <p:spPr bwMode="auto">
          <a:xfrm>
            <a:off x="685801" y="319091"/>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kern="1200">
                <a:solidFill>
                  <a:schemeClr val="tx1"/>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Aug. 2020</a:t>
            </a:r>
            <a:endParaRPr lang="en-GB" dirty="0"/>
          </a:p>
        </p:txBody>
      </p:sp>
    </p:spTree>
    <p:extLst>
      <p:ext uri="{BB962C8B-B14F-4D97-AF65-F5344CB8AC3E}">
        <p14:creationId xmlns:p14="http://schemas.microsoft.com/office/powerpoint/2010/main" val="2244340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5" name="Footer Placeholder 4"/>
          <p:cNvSpPr>
            <a:spLocks noGrp="1"/>
          </p:cNvSpPr>
          <p:nvPr>
            <p:ph type="ftr" idx="11"/>
          </p:nvPr>
        </p:nvSpPr>
        <p:spPr/>
        <p:txBody>
          <a:bodyPr/>
          <a:lstStyle>
            <a:lvl1pPr>
              <a:defRPr/>
            </a:lvl1pPr>
          </a:lstStyle>
          <a:p>
            <a:pPr>
              <a:defRPr/>
            </a:pPr>
            <a:r>
              <a:rPr lang="en-US"/>
              <a:t>Intel</a:t>
            </a:r>
            <a:endParaRPr lang="en-US" dirty="0"/>
          </a:p>
        </p:txBody>
      </p:sp>
      <p:sp>
        <p:nvSpPr>
          <p:cNvPr id="6" name="Slide Number Placeholder 5"/>
          <p:cNvSpPr>
            <a:spLocks noGrp="1"/>
          </p:cNvSpPr>
          <p:nvPr>
            <p:ph type="sldNum" idx="12"/>
          </p:nvPr>
        </p:nvSpPr>
        <p:spPr/>
        <p:txBody>
          <a:bodyPr/>
          <a:lstStyle>
            <a:lvl1pPr>
              <a:defRPr/>
            </a:lvl1pPr>
          </a:lstStyle>
          <a:p>
            <a:pPr>
              <a:defRPr/>
            </a:pPr>
            <a:r>
              <a:rPr lang="en-US"/>
              <a:t>Slide </a:t>
            </a:r>
            <a:fld id="{F9CC4226-5898-4289-B3B7-B3B638472375}" type="slidenum">
              <a:rPr lang="en-US" smtClean="0"/>
              <a:pPr>
                <a:defRPr/>
              </a:pPr>
              <a:t>‹#›</a:t>
            </a:fld>
            <a:endParaRPr lang="en-US" dirty="0"/>
          </a:p>
        </p:txBody>
      </p:sp>
      <p:sp>
        <p:nvSpPr>
          <p:cNvPr id="7" name="Rectangle 3">
            <a:extLst>
              <a:ext uri="{FF2B5EF4-FFF2-40B4-BE49-F238E27FC236}">
                <a16:creationId xmlns:a16="http://schemas.microsoft.com/office/drawing/2014/main" id="{7018AFC0-6473-45EF-91B1-CD3A90217477}"/>
              </a:ext>
            </a:extLst>
          </p:cNvPr>
          <p:cNvSpPr txBox="1">
            <a:spLocks noChangeArrowheads="1"/>
          </p:cNvSpPr>
          <p:nvPr/>
        </p:nvSpPr>
        <p:spPr bwMode="auto">
          <a:xfrm>
            <a:off x="685801" y="319091"/>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kern="1200">
                <a:solidFill>
                  <a:schemeClr val="tx1"/>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Aug. 2020</a:t>
            </a:r>
            <a:endParaRPr lang="en-GB" dirty="0"/>
          </a:p>
        </p:txBody>
      </p:sp>
    </p:spTree>
    <p:extLst>
      <p:ext uri="{BB962C8B-B14F-4D97-AF65-F5344CB8AC3E}">
        <p14:creationId xmlns:p14="http://schemas.microsoft.com/office/powerpoint/2010/main" val="3009872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idx="11"/>
          </p:nvPr>
        </p:nvSpPr>
        <p:spPr/>
        <p:txBody>
          <a:bodyPr/>
          <a:lstStyle>
            <a:lvl1pPr>
              <a:defRPr/>
            </a:lvl1pPr>
          </a:lstStyle>
          <a:p>
            <a:pPr>
              <a:defRPr/>
            </a:pPr>
            <a:r>
              <a:rPr lang="en-US"/>
              <a:t>Intel</a:t>
            </a:r>
            <a:endParaRPr lang="en-US" dirty="0"/>
          </a:p>
        </p:txBody>
      </p:sp>
      <p:sp>
        <p:nvSpPr>
          <p:cNvPr id="7" name="Slide Number Placeholder 6"/>
          <p:cNvSpPr>
            <a:spLocks noGrp="1"/>
          </p:cNvSpPr>
          <p:nvPr>
            <p:ph type="sldNum" idx="12"/>
          </p:nvPr>
        </p:nvSpPr>
        <p:spPr/>
        <p:txBody>
          <a:bodyPr/>
          <a:lstStyle>
            <a:lvl1pPr>
              <a:defRPr/>
            </a:lvl1pPr>
          </a:lstStyle>
          <a:p>
            <a:pPr>
              <a:defRPr/>
            </a:pPr>
            <a:r>
              <a:rPr lang="en-US"/>
              <a:t>Slide </a:t>
            </a:r>
            <a:fld id="{852FA7AA-22C1-4E97-88D6-3976232AE53D}" type="slidenum">
              <a:rPr lang="en-US" smtClean="0"/>
              <a:pPr>
                <a:defRPr/>
              </a:pPr>
              <a:t>‹#›</a:t>
            </a:fld>
            <a:endParaRPr lang="en-US" dirty="0"/>
          </a:p>
        </p:txBody>
      </p:sp>
      <p:sp>
        <p:nvSpPr>
          <p:cNvPr id="8" name="Rectangle 3">
            <a:extLst>
              <a:ext uri="{FF2B5EF4-FFF2-40B4-BE49-F238E27FC236}">
                <a16:creationId xmlns:a16="http://schemas.microsoft.com/office/drawing/2014/main" id="{7996AC6B-C208-489E-B73D-399EC1434BE4}"/>
              </a:ext>
            </a:extLst>
          </p:cNvPr>
          <p:cNvSpPr txBox="1">
            <a:spLocks noChangeArrowheads="1"/>
          </p:cNvSpPr>
          <p:nvPr/>
        </p:nvSpPr>
        <p:spPr bwMode="auto">
          <a:xfrm>
            <a:off x="685801" y="319091"/>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kern="1200">
                <a:solidFill>
                  <a:schemeClr val="tx1"/>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Aug. 2020</a:t>
            </a:r>
            <a:endParaRPr lang="en-GB" dirty="0"/>
          </a:p>
        </p:txBody>
      </p:sp>
    </p:spTree>
    <p:extLst>
      <p:ext uri="{BB962C8B-B14F-4D97-AF65-F5344CB8AC3E}">
        <p14:creationId xmlns:p14="http://schemas.microsoft.com/office/powerpoint/2010/main" val="2519582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idx="11"/>
          </p:nvPr>
        </p:nvSpPr>
        <p:spPr>
          <a:xfrm>
            <a:off x="5643570" y="6475415"/>
            <a:ext cx="2898768" cy="180975"/>
          </a:xfrm>
        </p:spPr>
        <p:txBody>
          <a:bodyPr/>
          <a:lstStyle>
            <a:lvl1pPr>
              <a:defRPr/>
            </a:lvl1pPr>
          </a:lstStyle>
          <a:p>
            <a:pPr>
              <a:defRPr/>
            </a:pPr>
            <a:r>
              <a:rPr lang="en-US"/>
              <a:t>Intel</a:t>
            </a:r>
            <a:endParaRPr lang="en-US" dirty="0"/>
          </a:p>
        </p:txBody>
      </p:sp>
      <p:sp>
        <p:nvSpPr>
          <p:cNvPr id="9" name="Slide Number Placeholder 8"/>
          <p:cNvSpPr>
            <a:spLocks noGrp="1"/>
          </p:cNvSpPr>
          <p:nvPr>
            <p:ph type="sldNum" idx="12"/>
          </p:nvPr>
        </p:nvSpPr>
        <p:spPr/>
        <p:txBody>
          <a:bodyPr/>
          <a:lstStyle>
            <a:lvl1pPr>
              <a:defRPr/>
            </a:lvl1pPr>
          </a:lstStyle>
          <a:p>
            <a:pPr>
              <a:defRPr/>
            </a:pPr>
            <a:r>
              <a:rPr lang="en-US"/>
              <a:t>Slide </a:t>
            </a:r>
            <a:fld id="{829B3BF4-2FB5-48DF-B7F8-378C94E27CDE}" type="slidenum">
              <a:rPr lang="en-US" smtClean="0"/>
              <a:pPr>
                <a:defRPr/>
              </a:pPr>
              <a:t>‹#›</a:t>
            </a:fld>
            <a:endParaRPr lang="en-US" dirty="0"/>
          </a:p>
        </p:txBody>
      </p:sp>
      <p:sp>
        <p:nvSpPr>
          <p:cNvPr id="10" name="Rectangle 3">
            <a:extLst>
              <a:ext uri="{FF2B5EF4-FFF2-40B4-BE49-F238E27FC236}">
                <a16:creationId xmlns:a16="http://schemas.microsoft.com/office/drawing/2014/main" id="{A0C3D2FD-CABA-4607-99FD-F5D3D3B44BA6}"/>
              </a:ext>
            </a:extLst>
          </p:cNvPr>
          <p:cNvSpPr txBox="1">
            <a:spLocks noChangeArrowheads="1"/>
          </p:cNvSpPr>
          <p:nvPr/>
        </p:nvSpPr>
        <p:spPr bwMode="auto">
          <a:xfrm>
            <a:off x="685801" y="319091"/>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kern="1200">
                <a:solidFill>
                  <a:schemeClr val="tx1"/>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Aug. 2020</a:t>
            </a:r>
            <a:endParaRPr lang="en-GB" dirty="0"/>
          </a:p>
        </p:txBody>
      </p:sp>
    </p:spTree>
    <p:extLst>
      <p:ext uri="{BB962C8B-B14F-4D97-AF65-F5344CB8AC3E}">
        <p14:creationId xmlns:p14="http://schemas.microsoft.com/office/powerpoint/2010/main" val="1289171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Aug. 2020</a:t>
            </a:r>
            <a:endParaRPr lang="en-GB" dirty="0"/>
          </a:p>
        </p:txBody>
      </p:sp>
      <p:sp>
        <p:nvSpPr>
          <p:cNvPr id="4" name="Footer Placeholder 3"/>
          <p:cNvSpPr>
            <a:spLocks noGrp="1"/>
          </p:cNvSpPr>
          <p:nvPr>
            <p:ph type="ftr" idx="11"/>
          </p:nvPr>
        </p:nvSpPr>
        <p:spPr/>
        <p:txBody>
          <a:bodyPr/>
          <a:lstStyle>
            <a:lvl1pPr>
              <a:defRPr/>
            </a:lvl1pPr>
          </a:lstStyle>
          <a:p>
            <a:pPr>
              <a:defRPr/>
            </a:pPr>
            <a:r>
              <a:rPr lang="en-US"/>
              <a:t>Intel</a:t>
            </a:r>
            <a:endParaRPr lang="en-US" dirty="0"/>
          </a:p>
        </p:txBody>
      </p:sp>
      <p:sp>
        <p:nvSpPr>
          <p:cNvPr id="5" name="Slide Number Placeholder 4"/>
          <p:cNvSpPr>
            <a:spLocks noGrp="1"/>
          </p:cNvSpPr>
          <p:nvPr>
            <p:ph type="sldNum" idx="12"/>
          </p:nvPr>
        </p:nvSpPr>
        <p:spPr/>
        <p:txBody>
          <a:bodyPr/>
          <a:lstStyle>
            <a:lvl1pPr>
              <a:defRPr/>
            </a:lvl1pPr>
          </a:lstStyle>
          <a:p>
            <a:pPr>
              <a:defRPr/>
            </a:pPr>
            <a:r>
              <a:rPr lang="en-US"/>
              <a:t>Slide </a:t>
            </a:r>
            <a:fld id="{2EA5A18A-0502-4C7F-91C7-3FAD3C70332A}" type="slidenum">
              <a:rPr lang="en-US" smtClean="0"/>
              <a:pPr>
                <a:defRPr/>
              </a:pPr>
              <a:t>‹#›</a:t>
            </a:fld>
            <a:endParaRPr lang="en-US" dirty="0"/>
          </a:p>
        </p:txBody>
      </p:sp>
    </p:spTree>
    <p:extLst>
      <p:ext uri="{BB962C8B-B14F-4D97-AF65-F5344CB8AC3E}">
        <p14:creationId xmlns:p14="http://schemas.microsoft.com/office/powerpoint/2010/main" val="2569394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pPr>
              <a:defRPr/>
            </a:pPr>
            <a:r>
              <a:rPr lang="en-US"/>
              <a:t>Intel</a:t>
            </a:r>
            <a:endParaRPr lang="en-US" dirty="0"/>
          </a:p>
        </p:txBody>
      </p:sp>
      <p:sp>
        <p:nvSpPr>
          <p:cNvPr id="4" name="Slide Number Placeholder 3"/>
          <p:cNvSpPr>
            <a:spLocks noGrp="1"/>
          </p:cNvSpPr>
          <p:nvPr>
            <p:ph type="sldNum" idx="12"/>
          </p:nvPr>
        </p:nvSpPr>
        <p:spPr/>
        <p:txBody>
          <a:bodyPr/>
          <a:lstStyle>
            <a:lvl1pPr>
              <a:defRPr/>
            </a:lvl1pPr>
          </a:lstStyle>
          <a:p>
            <a:pPr>
              <a:defRPr/>
            </a:pPr>
            <a:r>
              <a:rPr lang="en-US"/>
              <a:t>Slide </a:t>
            </a:r>
            <a:fld id="{57D10478-073E-41FC-8CD8-273C831393DD}" type="slidenum">
              <a:rPr lang="en-US" smtClean="0"/>
              <a:pPr>
                <a:defRPr/>
              </a:pPr>
              <a:t>‹#›</a:t>
            </a:fld>
            <a:endParaRPr lang="en-US" dirty="0"/>
          </a:p>
        </p:txBody>
      </p:sp>
    </p:spTree>
    <p:extLst>
      <p:ext uri="{BB962C8B-B14F-4D97-AF65-F5344CB8AC3E}">
        <p14:creationId xmlns:p14="http://schemas.microsoft.com/office/powerpoint/2010/main" val="628873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pPr>
              <a:defRPr/>
            </a:pPr>
            <a:r>
              <a:rPr lang="en-US"/>
              <a:t>Intel</a:t>
            </a:r>
            <a:endParaRPr lang="en-US" dirty="0"/>
          </a:p>
        </p:txBody>
      </p:sp>
      <p:sp>
        <p:nvSpPr>
          <p:cNvPr id="6" name="Slide Number Placeholder 5"/>
          <p:cNvSpPr>
            <a:spLocks noGrp="1"/>
          </p:cNvSpPr>
          <p:nvPr>
            <p:ph type="sldNum" idx="12"/>
          </p:nvPr>
        </p:nvSpPr>
        <p:spPr/>
        <p:txBody>
          <a:bodyPr/>
          <a:lstStyle>
            <a:lvl1pPr>
              <a:defRPr/>
            </a:lvl1pPr>
          </a:lstStyle>
          <a:p>
            <a:pPr>
              <a:defRPr/>
            </a:pPr>
            <a:r>
              <a:rPr lang="en-US"/>
              <a:t>Slide </a:t>
            </a:r>
            <a:fld id="{78767F8E-C671-44AE-B57E-1FAC75A3C92D}" type="slidenum">
              <a:rPr lang="en-US" smtClean="0"/>
              <a:pPr>
                <a:defRPr/>
              </a:pPr>
              <a:t>‹#›</a:t>
            </a:fld>
            <a:endParaRPr lang="en-US" dirty="0"/>
          </a:p>
        </p:txBody>
      </p:sp>
    </p:spTree>
    <p:extLst>
      <p:ext uri="{BB962C8B-B14F-4D97-AF65-F5344CB8AC3E}">
        <p14:creationId xmlns:p14="http://schemas.microsoft.com/office/powerpoint/2010/main" val="1849152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2"/>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2"/>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pPr>
              <a:defRPr/>
            </a:pPr>
            <a:r>
              <a:rPr lang="en-US"/>
              <a:t>Intel</a:t>
            </a:r>
            <a:endParaRPr lang="en-US" dirty="0"/>
          </a:p>
        </p:txBody>
      </p:sp>
      <p:sp>
        <p:nvSpPr>
          <p:cNvPr id="6" name="Slide Number Placeholder 5"/>
          <p:cNvSpPr>
            <a:spLocks noGrp="1"/>
          </p:cNvSpPr>
          <p:nvPr>
            <p:ph type="sldNum" idx="12"/>
          </p:nvPr>
        </p:nvSpPr>
        <p:spPr/>
        <p:txBody>
          <a:bodyPr/>
          <a:lstStyle>
            <a:lvl1pPr>
              <a:defRPr/>
            </a:lvl1pPr>
          </a:lstStyle>
          <a:p>
            <a:pPr>
              <a:defRPr/>
            </a:pPr>
            <a:r>
              <a:rPr lang="en-US"/>
              <a:t>Slide </a:t>
            </a:r>
            <a:fld id="{5C694010-9FAD-4A5E-AE03-53FD22EA53F4}" type="slidenum">
              <a:rPr lang="en-US" smtClean="0"/>
              <a:pPr>
                <a:defRPr/>
              </a:pPr>
              <a:t>‹#›</a:t>
            </a:fld>
            <a:endParaRPr lang="en-US" dirty="0"/>
          </a:p>
        </p:txBody>
      </p:sp>
    </p:spTree>
    <p:extLst>
      <p:ext uri="{BB962C8B-B14F-4D97-AF65-F5344CB8AC3E}">
        <p14:creationId xmlns:p14="http://schemas.microsoft.com/office/powerpoint/2010/main" val="1472038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685802"/>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981201"/>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8" name="Rectangle 4"/>
          <p:cNvSpPr>
            <a:spLocks noGrp="1" noChangeArrowheads="1"/>
          </p:cNvSpPr>
          <p:nvPr>
            <p:ph type="ftr"/>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pPr>
              <a:defRPr/>
            </a:pPr>
            <a:r>
              <a:rPr lang="en-US"/>
              <a:t>Intel</a:t>
            </a:r>
            <a:endParaRPr lang="en-US" dirty="0"/>
          </a:p>
        </p:txBody>
      </p:sp>
      <p:sp>
        <p:nvSpPr>
          <p:cNvPr id="1029" name="Rectangle 5"/>
          <p:cNvSpPr>
            <a:spLocks noGrp="1" noChangeArrowheads="1"/>
          </p:cNvSpPr>
          <p:nvPr>
            <p:ph type="sldNum"/>
          </p:nvPr>
        </p:nvSpPr>
        <p:spPr bwMode="auto">
          <a:xfrm>
            <a:off x="4344989" y="6475415"/>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pPr>
              <a:defRPr/>
            </a:pPr>
            <a:r>
              <a:rPr lang="en-US"/>
              <a:t>Slide </a:t>
            </a:r>
            <a:fld id="{1020D93E-1000-485A-B4A0-9946B8CFFE0D}" type="slidenum">
              <a:rPr lang="en-US" smtClean="0"/>
              <a:pPr>
                <a:defRPr/>
              </a:pPr>
              <a:t>‹#›</a:t>
            </a:fld>
            <a:endParaRPr lang="en-US"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6475414"/>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9"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802.11-20/1165r1</a:t>
            </a:r>
          </a:p>
        </p:txBody>
      </p:sp>
      <p:sp>
        <p:nvSpPr>
          <p:cNvPr id="1027" name="Rectangle 3"/>
          <p:cNvSpPr>
            <a:spLocks noGrp="1" noChangeArrowheads="1"/>
          </p:cNvSpPr>
          <p:nvPr>
            <p:ph type="dt"/>
          </p:nvPr>
        </p:nvSpPr>
        <p:spPr bwMode="auto">
          <a:xfrm>
            <a:off x="684214" y="357166"/>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dirty="0"/>
              <a:t>Aug. 2020</a:t>
            </a:r>
            <a:endParaRPr lang="en-GB" dirty="0"/>
          </a:p>
        </p:txBody>
      </p:sp>
    </p:spTree>
    <p:extLst>
      <p:ext uri="{BB962C8B-B14F-4D97-AF65-F5344CB8AC3E}">
        <p14:creationId xmlns:p14="http://schemas.microsoft.com/office/powerpoint/2010/main" val="4133930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dt="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685800" y="800416"/>
            <a:ext cx="7772400" cy="1256984"/>
          </a:xfrm>
          <a:noFill/>
        </p:spPr>
        <p:txBody>
          <a:bodyPr/>
          <a:lstStyle/>
          <a:p>
            <a:r>
              <a:rPr lang="en-US" sz="3600" dirty="0">
                <a:solidFill>
                  <a:schemeClr val="tx1"/>
                </a:solidFill>
              </a:rPr>
              <a:t>Spectral Mask for puncturing</a:t>
            </a:r>
          </a:p>
        </p:txBody>
      </p:sp>
      <p:sp>
        <p:nvSpPr>
          <p:cNvPr id="7173" name="Rectangle 6"/>
          <p:cNvSpPr>
            <a:spLocks noGrp="1" noChangeArrowheads="1"/>
          </p:cNvSpPr>
          <p:nvPr>
            <p:ph idx="1"/>
          </p:nvPr>
        </p:nvSpPr>
        <p:spPr>
          <a:xfrm>
            <a:off x="676275" y="2066925"/>
            <a:ext cx="7772400" cy="3048630"/>
          </a:xfrm>
          <a:noFill/>
        </p:spPr>
        <p:txBody>
          <a:bodyPr/>
          <a:lstStyle/>
          <a:p>
            <a:pPr algn="ctr">
              <a:buFontTx/>
              <a:buNone/>
            </a:pPr>
            <a:r>
              <a:rPr lang="en-US" sz="2000" dirty="0"/>
              <a:t>Date: 08/01/20</a:t>
            </a:r>
          </a:p>
          <a:p>
            <a:pPr algn="ctr">
              <a:buFontTx/>
              <a:buNone/>
            </a:pPr>
            <a:endParaRPr lang="en-US" sz="2000" b="0" dirty="0"/>
          </a:p>
          <a:p>
            <a:pPr algn="ctr">
              <a:buFontTx/>
              <a:buNone/>
            </a:pPr>
            <a:endParaRPr lang="en-US" sz="2000" b="0" dirty="0"/>
          </a:p>
        </p:txBody>
      </p:sp>
      <p:sp>
        <p:nvSpPr>
          <p:cNvPr id="7171" name="Slide Number Placeholder 4"/>
          <p:cNvSpPr>
            <a:spLocks noGrp="1"/>
          </p:cNvSpPr>
          <p:nvPr>
            <p:ph type="sldNum" idx="12"/>
          </p:nvPr>
        </p:nvSpPr>
        <p:spPr>
          <a:noFill/>
        </p:spPr>
        <p:txBody>
          <a:bodyPr/>
          <a:lstStyle/>
          <a:p>
            <a:r>
              <a:rPr lang="en-US" dirty="0"/>
              <a:t>Slide </a:t>
            </a:r>
            <a:fld id="{8ECFE58B-6F90-4BB0-B09C-F6AB727C71EB}" type="slidenum">
              <a:rPr lang="en-US"/>
              <a:pPr/>
              <a:t>1</a:t>
            </a:fld>
            <a:endParaRPr lang="en-US" dirty="0"/>
          </a:p>
        </p:txBody>
      </p:sp>
      <p:sp>
        <p:nvSpPr>
          <p:cNvPr id="7170" name="Footer Placeholder 3"/>
          <p:cNvSpPr>
            <a:spLocks noGrp="1"/>
          </p:cNvSpPr>
          <p:nvPr>
            <p:ph type="ftr" idx="14"/>
          </p:nvPr>
        </p:nvSpPr>
        <p:spPr>
          <a:noFill/>
        </p:spPr>
        <p:txBody>
          <a:bodyPr/>
          <a:lstStyle/>
          <a:p>
            <a:r>
              <a:rPr lang="en-US" dirty="0"/>
              <a:t>Intel</a:t>
            </a:r>
          </a:p>
        </p:txBody>
      </p:sp>
      <p:sp>
        <p:nvSpPr>
          <p:cNvPr id="10" name="Rectangle 6"/>
          <p:cNvSpPr txBox="1">
            <a:spLocks noChangeArrowheads="1"/>
          </p:cNvSpPr>
          <p:nvPr/>
        </p:nvSpPr>
        <p:spPr bwMode="auto">
          <a:xfrm>
            <a:off x="838200" y="3810000"/>
            <a:ext cx="7620000" cy="2286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endParaRPr lang="en-US" sz="2000" b="0" kern="0" dirty="0"/>
          </a:p>
        </p:txBody>
      </p:sp>
      <p:graphicFrame>
        <p:nvGraphicFramePr>
          <p:cNvPr id="2" name="Table 1"/>
          <p:cNvGraphicFramePr>
            <a:graphicFrameLocks noGrp="1"/>
          </p:cNvGraphicFramePr>
          <p:nvPr>
            <p:extLst>
              <p:ext uri="{D42A27DB-BD31-4B8C-83A1-F6EECF244321}">
                <p14:modId xmlns:p14="http://schemas.microsoft.com/office/powerpoint/2010/main" val="856800549"/>
              </p:ext>
            </p:extLst>
          </p:nvPr>
        </p:nvGraphicFramePr>
        <p:xfrm>
          <a:off x="1600200" y="2758440"/>
          <a:ext cx="6096000" cy="185420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r>
                        <a:rPr lang="en-US" dirty="0"/>
                        <a:t>Authors</a:t>
                      </a:r>
                    </a:p>
                  </a:txBody>
                  <a:tcPr/>
                </a:tc>
                <a:tc>
                  <a:txBody>
                    <a:bodyPr/>
                    <a:lstStyle/>
                    <a:p>
                      <a:r>
                        <a:rPr lang="en-US" dirty="0"/>
                        <a:t>Email</a:t>
                      </a:r>
                    </a:p>
                  </a:txBody>
                  <a:tcPr/>
                </a:tc>
                <a:extLst>
                  <a:ext uri="{0D108BD9-81ED-4DB2-BD59-A6C34878D82A}">
                    <a16:rowId xmlns:a16="http://schemas.microsoft.com/office/drawing/2014/main" val="10000"/>
                  </a:ext>
                </a:extLst>
              </a:tr>
              <a:tr h="370840">
                <a:tc>
                  <a:txBody>
                    <a:bodyPr/>
                    <a:lstStyle/>
                    <a:p>
                      <a:r>
                        <a:rPr lang="en-US" dirty="0"/>
                        <a:t>Xiaogang Chen</a:t>
                      </a:r>
                    </a:p>
                  </a:txBody>
                  <a:tcPr/>
                </a:tc>
                <a:tc>
                  <a:txBody>
                    <a:bodyPr/>
                    <a:lstStyle/>
                    <a:p>
                      <a:r>
                        <a:rPr lang="en-US" dirty="0"/>
                        <a:t>Xiaogang.c.chen@intel.com</a:t>
                      </a:r>
                    </a:p>
                  </a:txBody>
                  <a:tcPr/>
                </a:tc>
                <a:extLst>
                  <a:ext uri="{0D108BD9-81ED-4DB2-BD59-A6C34878D82A}">
                    <a16:rowId xmlns:a16="http://schemas.microsoft.com/office/drawing/2014/main" val="10001"/>
                  </a:ext>
                </a:extLst>
              </a:tr>
              <a:tr h="370840">
                <a:tc>
                  <a:txBody>
                    <a:bodyPr/>
                    <a:lstStyle/>
                    <a:p>
                      <a:r>
                        <a:rPr lang="en-US" dirty="0"/>
                        <a:t>Qinghua Li</a:t>
                      </a:r>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Xinrong Wang</a:t>
                      </a:r>
                    </a:p>
                  </a:txBody>
                  <a:tcPr/>
                </a:tc>
                <a:tc>
                  <a:txBody>
                    <a:bodyPr/>
                    <a:lstStyle/>
                    <a:p>
                      <a:endParaRPr lang="en-US" dirty="0"/>
                    </a:p>
                  </a:txBody>
                  <a:tcPr/>
                </a:tc>
                <a:extLst>
                  <a:ext uri="{0D108BD9-81ED-4DB2-BD59-A6C34878D82A}">
                    <a16:rowId xmlns:a16="http://schemas.microsoft.com/office/drawing/2014/main" val="10003"/>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A39FD-3E92-4E42-8875-8D82E10A981F}"/>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18C02F61-C0BB-4F53-AE82-DA1DE4EDD96B}"/>
              </a:ext>
            </a:extLst>
          </p:cNvPr>
          <p:cNvSpPr>
            <a:spLocks noGrp="1"/>
          </p:cNvSpPr>
          <p:nvPr>
            <p:ph idx="1"/>
          </p:nvPr>
        </p:nvSpPr>
        <p:spPr>
          <a:xfrm>
            <a:off x="533400" y="1447800"/>
            <a:ext cx="8077200" cy="4495800"/>
          </a:xfrm>
        </p:spPr>
        <p:txBody>
          <a:bodyPr/>
          <a:lstStyle/>
          <a:p>
            <a:pPr marL="0" indent="0">
              <a:buNone/>
            </a:pPr>
            <a:r>
              <a:rPr lang="en-GB" sz="1800" dirty="0"/>
              <a:t>Do you agree with the rule of </a:t>
            </a:r>
            <a:r>
              <a:rPr lang="en-GB" sz="1800" i="1" dirty="0"/>
              <a:t>middle subchannel (</a:t>
            </a:r>
            <a:r>
              <a:rPr lang="en-GB" i="1" dirty="0"/>
              <a:t>&gt;=40MHz) puncturing </a:t>
            </a:r>
            <a:r>
              <a:rPr lang="en-GB" sz="1800" dirty="0"/>
              <a:t>below?</a:t>
            </a:r>
          </a:p>
          <a:p>
            <a:pPr marL="285750" indent="-285750">
              <a:buFont typeface="Arial" panose="020B0604020202020204" pitchFamily="34" charset="0"/>
              <a:buChar char="•"/>
            </a:pPr>
            <a:r>
              <a:rPr lang="en-GB" sz="1800" dirty="0"/>
              <a:t>When there are two or more contiguous 20MHz subchannels are punctured in a EHT PPDU, an additional subchannel edge mask as in figure below shall be applied at the lower edge of the lowest punctured subchannel(s) and at the higher edge of the highest punctured subchannel(s). </a:t>
            </a:r>
          </a:p>
          <a:p>
            <a:pPr marL="628650" lvl="1" indent="-285750">
              <a:buFont typeface="Arial" panose="020B0604020202020204" pitchFamily="34" charset="0"/>
              <a:buChar char="•"/>
            </a:pPr>
            <a:r>
              <a:rPr lang="en-GB" sz="1600" b="1" dirty="0"/>
              <a:t>M is the contiguous occupied bandwidth adjacent to the punctured subchannel(s).</a:t>
            </a:r>
          </a:p>
          <a:p>
            <a:pPr marL="628650" lvl="1" indent="-285750">
              <a:buFont typeface="Arial" panose="020B0604020202020204" pitchFamily="34" charset="0"/>
              <a:buChar char="•"/>
            </a:pPr>
            <a:r>
              <a:rPr lang="en-GB" sz="1600" b="1" dirty="0"/>
              <a:t>The lower edge and higher edge each has its own M which can be different. </a:t>
            </a:r>
          </a:p>
          <a:p>
            <a:pPr marL="628650" lvl="1" indent="-285750">
              <a:buFont typeface="Arial" panose="020B0604020202020204" pitchFamily="34" charset="0"/>
              <a:buChar char="•"/>
            </a:pPr>
            <a:r>
              <a:rPr lang="en-GB" sz="1400" dirty="0"/>
              <a:t>Note: For a frequency that both subchannel edge mask have value greater than -25dBr and less than -20dBr, the higher value of the two subchannel edge mask shall be taken as the overall mask value.</a:t>
            </a:r>
          </a:p>
          <a:p>
            <a:pPr lvl="1"/>
            <a:endParaRPr lang="en-GB" sz="1600" b="1" dirty="0"/>
          </a:p>
        </p:txBody>
      </p:sp>
      <p:sp>
        <p:nvSpPr>
          <p:cNvPr id="4" name="Slide Number Placeholder 3">
            <a:extLst>
              <a:ext uri="{FF2B5EF4-FFF2-40B4-BE49-F238E27FC236}">
                <a16:creationId xmlns:a16="http://schemas.microsoft.com/office/drawing/2014/main" id="{5B94C281-751B-4F24-943A-2D88F1DA8762}"/>
              </a:ext>
            </a:extLst>
          </p:cNvPr>
          <p:cNvSpPr>
            <a:spLocks noGrp="1"/>
          </p:cNvSpPr>
          <p:nvPr>
            <p:ph type="sldNum" idx="12"/>
          </p:nvPr>
        </p:nvSpPr>
        <p:spPr/>
        <p:txBody>
          <a:bodyPr/>
          <a:lstStyle/>
          <a:p>
            <a:pPr>
              <a:defRPr/>
            </a:pPr>
            <a:r>
              <a:rPr lang="en-US"/>
              <a:t>Slide </a:t>
            </a:r>
            <a:fld id="{3099D1E7-2CFE-4362-BB72-AF97192842EA}" type="slidenum">
              <a:rPr lang="en-US" smtClean="0"/>
              <a:pPr>
                <a:defRPr/>
              </a:pPr>
              <a:t>10</a:t>
            </a:fld>
            <a:endParaRPr lang="en-US" dirty="0"/>
          </a:p>
        </p:txBody>
      </p:sp>
      <p:sp>
        <p:nvSpPr>
          <p:cNvPr id="5" name="Footer Placeholder 4">
            <a:extLst>
              <a:ext uri="{FF2B5EF4-FFF2-40B4-BE49-F238E27FC236}">
                <a16:creationId xmlns:a16="http://schemas.microsoft.com/office/drawing/2014/main" id="{57358B5F-4B02-468A-88CB-456193B0A6DC}"/>
              </a:ext>
            </a:extLst>
          </p:cNvPr>
          <p:cNvSpPr>
            <a:spLocks noGrp="1"/>
          </p:cNvSpPr>
          <p:nvPr>
            <p:ph type="ftr" idx="14"/>
          </p:nvPr>
        </p:nvSpPr>
        <p:spPr/>
        <p:txBody>
          <a:bodyPr/>
          <a:lstStyle/>
          <a:p>
            <a:pPr>
              <a:defRPr/>
            </a:pPr>
            <a:r>
              <a:rPr lang="en-US"/>
              <a:t>Intel</a:t>
            </a:r>
            <a:endParaRPr lang="en-US" dirty="0"/>
          </a:p>
        </p:txBody>
      </p:sp>
      <p:pic>
        <p:nvPicPr>
          <p:cNvPr id="6" name="Picture 5">
            <a:extLst>
              <a:ext uri="{FF2B5EF4-FFF2-40B4-BE49-F238E27FC236}">
                <a16:creationId xmlns:a16="http://schemas.microsoft.com/office/drawing/2014/main" id="{503DAC49-94EC-4BEF-BB19-790B96B7D1FD}"/>
              </a:ext>
            </a:extLst>
          </p:cNvPr>
          <p:cNvPicPr>
            <a:picLocks noChangeAspect="1"/>
          </p:cNvPicPr>
          <p:nvPr/>
        </p:nvPicPr>
        <p:blipFill>
          <a:blip r:embed="rId2"/>
          <a:stretch>
            <a:fillRect/>
          </a:stretch>
        </p:blipFill>
        <p:spPr>
          <a:xfrm>
            <a:off x="2340613" y="4119016"/>
            <a:ext cx="4461188" cy="2436000"/>
          </a:xfrm>
          <a:prstGeom prst="rect">
            <a:avLst/>
          </a:prstGeom>
        </p:spPr>
      </p:pic>
    </p:spTree>
    <p:extLst>
      <p:ext uri="{BB962C8B-B14F-4D97-AF65-F5344CB8AC3E}">
        <p14:creationId xmlns:p14="http://schemas.microsoft.com/office/powerpoint/2010/main" val="32129977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A6FAB-2721-4D8B-A833-53147B6E30ED}"/>
              </a:ext>
            </a:extLst>
          </p:cNvPr>
          <p:cNvSpPr>
            <a:spLocks noGrp="1"/>
          </p:cNvSpPr>
          <p:nvPr>
            <p:ph type="title"/>
          </p:nvPr>
        </p:nvSpPr>
        <p:spPr/>
        <p:txBody>
          <a:bodyPr/>
          <a:lstStyle/>
          <a:p>
            <a:r>
              <a:rPr lang="en-US" dirty="0"/>
              <a:t>SP3</a:t>
            </a:r>
          </a:p>
        </p:txBody>
      </p:sp>
      <p:sp>
        <p:nvSpPr>
          <p:cNvPr id="3" name="Content Placeholder 2">
            <a:extLst>
              <a:ext uri="{FF2B5EF4-FFF2-40B4-BE49-F238E27FC236}">
                <a16:creationId xmlns:a16="http://schemas.microsoft.com/office/drawing/2014/main" id="{2ADF8F7E-CC86-4799-9679-7F4A91B605AE}"/>
              </a:ext>
            </a:extLst>
          </p:cNvPr>
          <p:cNvSpPr>
            <a:spLocks noGrp="1"/>
          </p:cNvSpPr>
          <p:nvPr>
            <p:ph idx="1"/>
          </p:nvPr>
        </p:nvSpPr>
        <p:spPr>
          <a:xfrm>
            <a:off x="685800" y="1472619"/>
            <a:ext cx="7772400" cy="4470981"/>
          </a:xfrm>
        </p:spPr>
        <p:txBody>
          <a:bodyPr/>
          <a:lstStyle/>
          <a:p>
            <a:pPr marL="0" indent="0">
              <a:buNone/>
            </a:pPr>
            <a:r>
              <a:rPr lang="en-GB" sz="2000" dirty="0"/>
              <a:t>Do you agree with the rule of </a:t>
            </a:r>
            <a:r>
              <a:rPr lang="en-GB" sz="2000" i="1" dirty="0"/>
              <a:t>middle 20MHz channel puncturing </a:t>
            </a:r>
            <a:r>
              <a:rPr lang="en-GB" sz="2000" dirty="0"/>
              <a:t>below?</a:t>
            </a:r>
          </a:p>
          <a:p>
            <a:pPr marL="342900" indent="-342900">
              <a:buFont typeface="Arial" panose="020B0604020202020204" pitchFamily="34" charset="0"/>
              <a:buChar char="•"/>
            </a:pPr>
            <a:r>
              <a:rPr lang="en-GB" sz="2000" dirty="0"/>
              <a:t>When the puncturing only includes one 20MHz subchannel and the punctured 20MHz subchannel is not at the edge of the EHT PPDU, an additional mask as in figure below shall be applied at the punctured 20MHz subchannel. </a:t>
            </a:r>
          </a:p>
        </p:txBody>
      </p:sp>
      <p:sp>
        <p:nvSpPr>
          <p:cNvPr id="4" name="Slide Number Placeholder 3">
            <a:extLst>
              <a:ext uri="{FF2B5EF4-FFF2-40B4-BE49-F238E27FC236}">
                <a16:creationId xmlns:a16="http://schemas.microsoft.com/office/drawing/2014/main" id="{54F21F03-F8FD-46E2-890A-843E1BF7A3FD}"/>
              </a:ext>
            </a:extLst>
          </p:cNvPr>
          <p:cNvSpPr>
            <a:spLocks noGrp="1"/>
          </p:cNvSpPr>
          <p:nvPr>
            <p:ph type="sldNum" idx="12"/>
          </p:nvPr>
        </p:nvSpPr>
        <p:spPr/>
        <p:txBody>
          <a:bodyPr/>
          <a:lstStyle/>
          <a:p>
            <a:pPr>
              <a:defRPr/>
            </a:pPr>
            <a:r>
              <a:rPr lang="en-US"/>
              <a:t>Slide </a:t>
            </a:r>
            <a:fld id="{3099D1E7-2CFE-4362-BB72-AF97192842EA}" type="slidenum">
              <a:rPr lang="en-US" smtClean="0"/>
              <a:pPr>
                <a:defRPr/>
              </a:pPr>
              <a:t>11</a:t>
            </a:fld>
            <a:endParaRPr lang="en-US" dirty="0"/>
          </a:p>
        </p:txBody>
      </p:sp>
      <p:sp>
        <p:nvSpPr>
          <p:cNvPr id="5" name="Footer Placeholder 4">
            <a:extLst>
              <a:ext uri="{FF2B5EF4-FFF2-40B4-BE49-F238E27FC236}">
                <a16:creationId xmlns:a16="http://schemas.microsoft.com/office/drawing/2014/main" id="{15922AA2-BA74-4D53-96A4-43E0B024FF3B}"/>
              </a:ext>
            </a:extLst>
          </p:cNvPr>
          <p:cNvSpPr>
            <a:spLocks noGrp="1"/>
          </p:cNvSpPr>
          <p:nvPr>
            <p:ph type="ftr" idx="14"/>
          </p:nvPr>
        </p:nvSpPr>
        <p:spPr/>
        <p:txBody>
          <a:bodyPr/>
          <a:lstStyle/>
          <a:p>
            <a:pPr>
              <a:defRPr/>
            </a:pPr>
            <a:r>
              <a:rPr lang="en-US"/>
              <a:t>Intel</a:t>
            </a:r>
            <a:endParaRPr lang="en-US" dirty="0"/>
          </a:p>
        </p:txBody>
      </p:sp>
      <p:pic>
        <p:nvPicPr>
          <p:cNvPr id="6" name="Picture 5">
            <a:extLst>
              <a:ext uri="{FF2B5EF4-FFF2-40B4-BE49-F238E27FC236}">
                <a16:creationId xmlns:a16="http://schemas.microsoft.com/office/drawing/2014/main" id="{15EA339B-FBC9-4CAD-B524-272FD255FB28}"/>
              </a:ext>
            </a:extLst>
          </p:cNvPr>
          <p:cNvPicPr>
            <a:picLocks noChangeAspect="1"/>
          </p:cNvPicPr>
          <p:nvPr/>
        </p:nvPicPr>
        <p:blipFill>
          <a:blip r:embed="rId2"/>
          <a:stretch>
            <a:fillRect/>
          </a:stretch>
        </p:blipFill>
        <p:spPr>
          <a:xfrm>
            <a:off x="2054615" y="3773507"/>
            <a:ext cx="5034769" cy="2436000"/>
          </a:xfrm>
          <a:prstGeom prst="rect">
            <a:avLst/>
          </a:prstGeom>
        </p:spPr>
      </p:pic>
    </p:spTree>
    <p:extLst>
      <p:ext uri="{BB962C8B-B14F-4D97-AF65-F5344CB8AC3E}">
        <p14:creationId xmlns:p14="http://schemas.microsoft.com/office/powerpoint/2010/main" val="458276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EA391-85E6-4A4B-9533-3290AA135AFE}"/>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35E694EA-8623-4C35-97E5-0DED488EAFFB}"/>
              </a:ext>
            </a:extLst>
          </p:cNvPr>
          <p:cNvSpPr>
            <a:spLocks noGrp="1"/>
          </p:cNvSpPr>
          <p:nvPr>
            <p:ph idx="1"/>
          </p:nvPr>
        </p:nvSpPr>
        <p:spPr/>
        <p:txBody>
          <a:bodyPr/>
          <a:lstStyle/>
          <a:p>
            <a:r>
              <a:rPr lang="en-US" dirty="0"/>
              <a:t>[1] </a:t>
            </a:r>
            <a:r>
              <a:rPr lang="fi-FI" dirty="0"/>
              <a:t>ETSI EN 301 893 V2.1.3519 (202019-0410)</a:t>
            </a:r>
          </a:p>
          <a:p>
            <a:r>
              <a:rPr lang="fi-FI" dirty="0"/>
              <a:t>[2] </a:t>
            </a:r>
            <a:r>
              <a:rPr lang="en-US" dirty="0"/>
              <a:t>Unlicensed Use of the 6 GHz Band - Report and Order and Further Notice of Proposed Rulemaking.</a:t>
            </a:r>
            <a:br>
              <a:rPr lang="en-US" dirty="0"/>
            </a:br>
            <a:endParaRPr lang="en-US" dirty="0"/>
          </a:p>
        </p:txBody>
      </p:sp>
      <p:sp>
        <p:nvSpPr>
          <p:cNvPr id="4" name="Slide Number Placeholder 3">
            <a:extLst>
              <a:ext uri="{FF2B5EF4-FFF2-40B4-BE49-F238E27FC236}">
                <a16:creationId xmlns:a16="http://schemas.microsoft.com/office/drawing/2014/main" id="{3C270FB6-68C1-4ECD-999C-98B1692C4A2F}"/>
              </a:ext>
            </a:extLst>
          </p:cNvPr>
          <p:cNvSpPr>
            <a:spLocks noGrp="1"/>
          </p:cNvSpPr>
          <p:nvPr>
            <p:ph type="sldNum" idx="12"/>
          </p:nvPr>
        </p:nvSpPr>
        <p:spPr/>
        <p:txBody>
          <a:bodyPr/>
          <a:lstStyle/>
          <a:p>
            <a:pPr>
              <a:defRPr/>
            </a:pPr>
            <a:r>
              <a:rPr lang="en-US"/>
              <a:t>Slide </a:t>
            </a:r>
            <a:fld id="{3099D1E7-2CFE-4362-BB72-AF97192842EA}" type="slidenum">
              <a:rPr lang="en-US" smtClean="0"/>
              <a:pPr>
                <a:defRPr/>
              </a:pPr>
              <a:t>12</a:t>
            </a:fld>
            <a:endParaRPr lang="en-US" dirty="0"/>
          </a:p>
        </p:txBody>
      </p:sp>
      <p:sp>
        <p:nvSpPr>
          <p:cNvPr id="5" name="Footer Placeholder 4">
            <a:extLst>
              <a:ext uri="{FF2B5EF4-FFF2-40B4-BE49-F238E27FC236}">
                <a16:creationId xmlns:a16="http://schemas.microsoft.com/office/drawing/2014/main" id="{A3938B13-C92E-4A3E-B046-E5DFBB6A2BC7}"/>
              </a:ext>
            </a:extLst>
          </p:cNvPr>
          <p:cNvSpPr>
            <a:spLocks noGrp="1"/>
          </p:cNvSpPr>
          <p:nvPr>
            <p:ph type="ftr" idx="14"/>
          </p:nvPr>
        </p:nvSpPr>
        <p:spPr/>
        <p:txBody>
          <a:bodyPr/>
          <a:lstStyle/>
          <a:p>
            <a:pPr>
              <a:defRPr/>
            </a:pPr>
            <a:r>
              <a:rPr lang="en-US"/>
              <a:t>Intel</a:t>
            </a:r>
            <a:endParaRPr lang="en-US" dirty="0"/>
          </a:p>
        </p:txBody>
      </p:sp>
    </p:spTree>
    <p:extLst>
      <p:ext uri="{BB962C8B-B14F-4D97-AF65-F5344CB8AC3E}">
        <p14:creationId xmlns:p14="http://schemas.microsoft.com/office/powerpoint/2010/main" val="2068102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09448-A37F-457E-97BD-D4A89F3A622A}"/>
              </a:ext>
            </a:extLst>
          </p:cNvPr>
          <p:cNvSpPr>
            <a:spLocks noGrp="1"/>
          </p:cNvSpPr>
          <p:nvPr>
            <p:ph type="title"/>
          </p:nvPr>
        </p:nvSpPr>
        <p:spPr>
          <a:xfrm>
            <a:off x="685800" y="763584"/>
            <a:ext cx="7772400" cy="1066800"/>
          </a:xfrm>
        </p:spPr>
        <p:txBody>
          <a:bodyPr/>
          <a:lstStyle/>
          <a:p>
            <a:r>
              <a:rPr lang="en-US" sz="2800" dirty="0"/>
              <a:t>Background</a:t>
            </a:r>
          </a:p>
        </p:txBody>
      </p:sp>
      <p:sp>
        <p:nvSpPr>
          <p:cNvPr id="3" name="Content Placeholder 2">
            <a:extLst>
              <a:ext uri="{FF2B5EF4-FFF2-40B4-BE49-F238E27FC236}">
                <a16:creationId xmlns:a16="http://schemas.microsoft.com/office/drawing/2014/main" id="{B15DF7E0-5CC6-45EA-83A8-3F2490971828}"/>
              </a:ext>
            </a:extLst>
          </p:cNvPr>
          <p:cNvSpPr>
            <a:spLocks noGrp="1"/>
          </p:cNvSpPr>
          <p:nvPr>
            <p:ph idx="1"/>
          </p:nvPr>
        </p:nvSpPr>
        <p:spPr>
          <a:xfrm>
            <a:off x="685800" y="1904999"/>
            <a:ext cx="7772400" cy="4495801"/>
          </a:xfrm>
        </p:spPr>
        <p:txBody>
          <a:bodyPr/>
          <a:lstStyle/>
          <a:p>
            <a:pPr marL="285750" indent="-285750">
              <a:buFont typeface="Arial" panose="020B0604020202020204" pitchFamily="34" charset="0"/>
              <a:buChar char="•"/>
            </a:pPr>
            <a:r>
              <a:rPr lang="en-US" sz="2400" dirty="0"/>
              <a:t>11ax defined spectral mask for preamble puncture but the mask was considered too relax;</a:t>
            </a:r>
          </a:p>
          <a:p>
            <a:pPr marL="342900" indent="-342900">
              <a:buFont typeface="Arial" panose="020B0604020202020204" pitchFamily="34" charset="0"/>
              <a:buChar char="•"/>
            </a:pPr>
            <a:r>
              <a:rPr lang="en-US" sz="2400" dirty="0"/>
              <a:t>ETSI is defining punctured mask in 5GHz[1], which is comprehensive and covered many puncturing cases.</a:t>
            </a:r>
          </a:p>
          <a:p>
            <a:pPr marL="642938" lvl="1" indent="-342900">
              <a:buFont typeface="Arial" panose="020B0604020202020204" pitchFamily="34" charset="0"/>
              <a:buChar char="•"/>
            </a:pPr>
            <a:r>
              <a:rPr lang="en-US" sz="2100" dirty="0"/>
              <a:t>Although the puncturing in 6GHz has not been discussed, it will very likely reuse the 5GHz definition.</a:t>
            </a:r>
          </a:p>
          <a:p>
            <a:pPr marL="342900" indent="-342900">
              <a:buFont typeface="Arial" panose="020B0604020202020204" pitchFamily="34" charset="0"/>
              <a:buChar char="•"/>
            </a:pPr>
            <a:r>
              <a:rPr lang="en-US" sz="2400" dirty="0"/>
              <a:t>FCC doesn’t have a punctured mask definition in 6GHz </a:t>
            </a:r>
          </a:p>
          <a:p>
            <a:pPr marL="642938" lvl="1" indent="-342900">
              <a:buFont typeface="Arial" panose="020B0604020202020204" pitchFamily="34" charset="0"/>
              <a:buChar char="•"/>
            </a:pPr>
            <a:r>
              <a:rPr lang="en-US" sz="2100" dirty="0"/>
              <a:t>Only has OOBE mask definition which is the same as the OOBE mask defined in 11ax[2].</a:t>
            </a:r>
          </a:p>
          <a:p>
            <a:endParaRPr lang="en-US" dirty="0"/>
          </a:p>
          <a:p>
            <a:endParaRPr lang="en-US" sz="1800" dirty="0"/>
          </a:p>
        </p:txBody>
      </p:sp>
      <p:sp>
        <p:nvSpPr>
          <p:cNvPr id="4" name="Slide Number Placeholder 3">
            <a:extLst>
              <a:ext uri="{FF2B5EF4-FFF2-40B4-BE49-F238E27FC236}">
                <a16:creationId xmlns:a16="http://schemas.microsoft.com/office/drawing/2014/main" id="{917E0D50-364C-42C8-B938-04C7B6873ED5}"/>
              </a:ext>
            </a:extLst>
          </p:cNvPr>
          <p:cNvSpPr>
            <a:spLocks noGrp="1"/>
          </p:cNvSpPr>
          <p:nvPr>
            <p:ph type="sldNum" idx="12"/>
          </p:nvPr>
        </p:nvSpPr>
        <p:spPr/>
        <p:txBody>
          <a:bodyPr/>
          <a:lstStyle/>
          <a:p>
            <a:pPr>
              <a:defRPr/>
            </a:pPr>
            <a:r>
              <a:rPr lang="en-US"/>
              <a:t>Slide </a:t>
            </a:r>
            <a:fld id="{3099D1E7-2CFE-4362-BB72-AF97192842EA}" type="slidenum">
              <a:rPr lang="en-US" smtClean="0"/>
              <a:pPr>
                <a:defRPr/>
              </a:pPr>
              <a:t>2</a:t>
            </a:fld>
            <a:endParaRPr lang="en-US" dirty="0"/>
          </a:p>
        </p:txBody>
      </p:sp>
      <p:sp>
        <p:nvSpPr>
          <p:cNvPr id="5" name="Footer Placeholder 4">
            <a:extLst>
              <a:ext uri="{FF2B5EF4-FFF2-40B4-BE49-F238E27FC236}">
                <a16:creationId xmlns:a16="http://schemas.microsoft.com/office/drawing/2014/main" id="{317DA29C-4872-40BB-BFE8-C5919B9A33D5}"/>
              </a:ext>
            </a:extLst>
          </p:cNvPr>
          <p:cNvSpPr>
            <a:spLocks noGrp="1"/>
          </p:cNvSpPr>
          <p:nvPr>
            <p:ph type="ftr" idx="14"/>
          </p:nvPr>
        </p:nvSpPr>
        <p:spPr/>
        <p:txBody>
          <a:bodyPr/>
          <a:lstStyle/>
          <a:p>
            <a:pPr>
              <a:defRPr/>
            </a:pPr>
            <a:r>
              <a:rPr lang="en-US"/>
              <a:t>Intel</a:t>
            </a:r>
            <a:endParaRPr lang="en-US" dirty="0"/>
          </a:p>
        </p:txBody>
      </p:sp>
    </p:spTree>
    <p:extLst>
      <p:ext uri="{BB962C8B-B14F-4D97-AF65-F5344CB8AC3E}">
        <p14:creationId xmlns:p14="http://schemas.microsoft.com/office/powerpoint/2010/main" val="1762201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55ECD-BEA4-4FC9-8806-92D7374EF707}"/>
              </a:ext>
            </a:extLst>
          </p:cNvPr>
          <p:cNvSpPr>
            <a:spLocks noGrp="1"/>
          </p:cNvSpPr>
          <p:nvPr>
            <p:ph type="title"/>
          </p:nvPr>
        </p:nvSpPr>
        <p:spPr/>
        <p:txBody>
          <a:bodyPr/>
          <a:lstStyle/>
          <a:p>
            <a:r>
              <a:rPr lang="en-US" sz="2800" dirty="0"/>
              <a:t>11be puncturing mask</a:t>
            </a:r>
          </a:p>
        </p:txBody>
      </p:sp>
      <p:sp>
        <p:nvSpPr>
          <p:cNvPr id="3" name="Content Placeholder 2">
            <a:extLst>
              <a:ext uri="{FF2B5EF4-FFF2-40B4-BE49-F238E27FC236}">
                <a16:creationId xmlns:a16="http://schemas.microsoft.com/office/drawing/2014/main" id="{23EB6E90-41F5-4503-A0F2-9FF1A2BEAAA2}"/>
              </a:ext>
            </a:extLst>
          </p:cNvPr>
          <p:cNvSpPr>
            <a:spLocks noGrp="1"/>
          </p:cNvSpPr>
          <p:nvPr>
            <p:ph idx="1"/>
          </p:nvPr>
        </p:nvSpPr>
        <p:spPr/>
        <p:txBody>
          <a:bodyPr/>
          <a:lstStyle/>
          <a:p>
            <a:pPr marL="285750" indent="-285750">
              <a:buFont typeface="Arial" panose="020B0604020202020204" pitchFamily="34" charset="0"/>
              <a:buChar char="•"/>
            </a:pPr>
            <a:r>
              <a:rPr lang="en-US" sz="2000" dirty="0"/>
              <a:t>Punctured subchannels in 11be include: 20/40/80MHz either on the edge of the PPDU or within the PPDU.</a:t>
            </a:r>
          </a:p>
          <a:p>
            <a:pPr marL="285750" indent="-285750">
              <a:buFont typeface="Arial" panose="020B0604020202020204" pitchFamily="34" charset="0"/>
              <a:buChar char="•"/>
            </a:pPr>
            <a:r>
              <a:rPr lang="en-US" sz="2000" dirty="0"/>
              <a:t>All of the puncturing cases defined in 11be have been covered by the ETSI puncturing mask definition.</a:t>
            </a:r>
          </a:p>
          <a:p>
            <a:pPr marL="628650" lvl="1" indent="-285750">
              <a:buFont typeface="Arial" panose="020B0604020202020204" pitchFamily="34" charset="0"/>
              <a:buChar char="•"/>
            </a:pPr>
            <a:r>
              <a:rPr lang="en-US" sz="1800" dirty="0"/>
              <a:t>ETSI punctured mask have been debated and harmonized in ETSI meeting with the participants from both </a:t>
            </a:r>
            <a:r>
              <a:rPr lang="en-US" sz="1800" dirty="0" err="1"/>
              <a:t>WiFi</a:t>
            </a:r>
            <a:r>
              <a:rPr lang="en-US" sz="1800" dirty="0"/>
              <a:t> and cellular sides. </a:t>
            </a:r>
          </a:p>
          <a:p>
            <a:pPr marL="628650" lvl="1" indent="-285750">
              <a:buFont typeface="Arial" panose="020B0604020202020204" pitchFamily="34" charset="0"/>
              <a:buChar char="•"/>
            </a:pPr>
            <a:r>
              <a:rPr lang="en-US" sz="1800" dirty="0"/>
              <a:t>Reusing the puncturing mask defined in ETSI can avoid debating again in IEEE.</a:t>
            </a:r>
          </a:p>
          <a:p>
            <a:pPr marL="628650" lvl="1" indent="-285750">
              <a:buFont typeface="Arial" panose="020B0604020202020204" pitchFamily="34" charset="0"/>
              <a:buChar char="•"/>
            </a:pPr>
            <a:r>
              <a:rPr lang="en-US" sz="1800" dirty="0"/>
              <a:t>Since it is ETSI mask, vendors need to meet the mask eventually.</a:t>
            </a:r>
          </a:p>
          <a:p>
            <a:pPr marL="285750" indent="-285750">
              <a:buFont typeface="Arial" panose="020B0604020202020204" pitchFamily="34" charset="0"/>
              <a:buChar char="•"/>
            </a:pPr>
            <a:r>
              <a:rPr lang="en-US" sz="2000" dirty="0"/>
              <a:t>Propose 11be puncturing mask reuses the puncturing mask defined in ETSI with necessary changes.</a:t>
            </a:r>
          </a:p>
        </p:txBody>
      </p:sp>
      <p:sp>
        <p:nvSpPr>
          <p:cNvPr id="4" name="Slide Number Placeholder 3">
            <a:extLst>
              <a:ext uri="{FF2B5EF4-FFF2-40B4-BE49-F238E27FC236}">
                <a16:creationId xmlns:a16="http://schemas.microsoft.com/office/drawing/2014/main" id="{8C95C349-93C2-4022-A5C1-C445F9C08945}"/>
              </a:ext>
            </a:extLst>
          </p:cNvPr>
          <p:cNvSpPr>
            <a:spLocks noGrp="1"/>
          </p:cNvSpPr>
          <p:nvPr>
            <p:ph type="sldNum" idx="12"/>
          </p:nvPr>
        </p:nvSpPr>
        <p:spPr/>
        <p:txBody>
          <a:bodyPr/>
          <a:lstStyle/>
          <a:p>
            <a:pPr>
              <a:defRPr/>
            </a:pPr>
            <a:r>
              <a:rPr lang="en-US"/>
              <a:t>Slide </a:t>
            </a:r>
            <a:fld id="{3099D1E7-2CFE-4362-BB72-AF97192842EA}" type="slidenum">
              <a:rPr lang="en-US" smtClean="0"/>
              <a:pPr>
                <a:defRPr/>
              </a:pPr>
              <a:t>3</a:t>
            </a:fld>
            <a:endParaRPr lang="en-US" dirty="0"/>
          </a:p>
        </p:txBody>
      </p:sp>
      <p:sp>
        <p:nvSpPr>
          <p:cNvPr id="5" name="Footer Placeholder 4">
            <a:extLst>
              <a:ext uri="{FF2B5EF4-FFF2-40B4-BE49-F238E27FC236}">
                <a16:creationId xmlns:a16="http://schemas.microsoft.com/office/drawing/2014/main" id="{FB3AA513-6E66-4E01-AA79-EEF45DEF91AB}"/>
              </a:ext>
            </a:extLst>
          </p:cNvPr>
          <p:cNvSpPr>
            <a:spLocks noGrp="1"/>
          </p:cNvSpPr>
          <p:nvPr>
            <p:ph type="ftr" idx="14"/>
          </p:nvPr>
        </p:nvSpPr>
        <p:spPr/>
        <p:txBody>
          <a:bodyPr/>
          <a:lstStyle/>
          <a:p>
            <a:pPr>
              <a:defRPr/>
            </a:pPr>
            <a:r>
              <a:rPr lang="en-US"/>
              <a:t>Intel</a:t>
            </a:r>
            <a:endParaRPr lang="en-US" dirty="0"/>
          </a:p>
        </p:txBody>
      </p:sp>
    </p:spTree>
    <p:extLst>
      <p:ext uri="{BB962C8B-B14F-4D97-AF65-F5344CB8AC3E}">
        <p14:creationId xmlns:p14="http://schemas.microsoft.com/office/powerpoint/2010/main" val="2657877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C4DE-3C5A-4E28-B184-1F3FC574ADA2}"/>
              </a:ext>
            </a:extLst>
          </p:cNvPr>
          <p:cNvSpPr>
            <a:spLocks noGrp="1"/>
          </p:cNvSpPr>
          <p:nvPr>
            <p:ph type="title"/>
          </p:nvPr>
        </p:nvSpPr>
        <p:spPr/>
        <p:txBody>
          <a:bodyPr/>
          <a:lstStyle/>
          <a:p>
            <a:r>
              <a:rPr lang="en-US" dirty="0"/>
              <a:t>Recap of the ETSI puncturing mask</a:t>
            </a:r>
          </a:p>
        </p:txBody>
      </p:sp>
      <p:sp>
        <p:nvSpPr>
          <p:cNvPr id="3" name="Content Placeholder 2">
            <a:extLst>
              <a:ext uri="{FF2B5EF4-FFF2-40B4-BE49-F238E27FC236}">
                <a16:creationId xmlns:a16="http://schemas.microsoft.com/office/drawing/2014/main" id="{BCEFD1DA-E644-4D26-B8F2-EFA360F25B9B}"/>
              </a:ext>
            </a:extLst>
          </p:cNvPr>
          <p:cNvSpPr>
            <a:spLocks noGrp="1"/>
          </p:cNvSpPr>
          <p:nvPr>
            <p:ph idx="1"/>
          </p:nvPr>
        </p:nvSpPr>
        <p:spPr>
          <a:xfrm>
            <a:off x="373062" y="1484465"/>
            <a:ext cx="8313738" cy="4459135"/>
          </a:xfrm>
        </p:spPr>
        <p:txBody>
          <a:bodyPr/>
          <a:lstStyle/>
          <a:p>
            <a:pPr marL="285750" lvl="0" indent="-285750">
              <a:buFont typeface="Arial" panose="020B0604020202020204" pitchFamily="34" charset="0"/>
              <a:buChar char="•"/>
            </a:pPr>
            <a:r>
              <a:rPr lang="en-US" sz="1800" dirty="0"/>
              <a:t>Edge puncturing: </a:t>
            </a:r>
          </a:p>
          <a:p>
            <a:pPr marL="585788" lvl="1" indent="-285750">
              <a:buFont typeface="Arial" panose="020B0604020202020204" pitchFamily="34" charset="0"/>
              <a:buChar char="•"/>
            </a:pPr>
            <a:r>
              <a:rPr lang="en-US" dirty="0"/>
              <a:t>Linear interpolation (dB domain) from 0dBr to -20dBr, from 0 to 1MHz frequency offset;</a:t>
            </a:r>
          </a:p>
          <a:p>
            <a:pPr marL="585788" lvl="1" indent="-285750">
              <a:buFont typeface="Arial" panose="020B0604020202020204" pitchFamily="34" charset="0"/>
              <a:buChar char="•"/>
            </a:pPr>
            <a:r>
              <a:rPr lang="en-US" dirty="0"/>
              <a:t>Linear interpolation (dB domain) from -20dBr to -28dBr, from 1 to M/2 MHz frequency offset.</a:t>
            </a:r>
          </a:p>
          <a:p>
            <a:pPr marL="285750" lvl="0" indent="-285750">
              <a:buFont typeface="Arial" panose="020B0604020202020204" pitchFamily="34" charset="0"/>
              <a:buChar char="•"/>
            </a:pPr>
            <a:r>
              <a:rPr lang="en-US" dirty="0"/>
              <a:t>Middle puncturing &gt;=40MHz:</a:t>
            </a:r>
          </a:p>
          <a:p>
            <a:pPr marL="585788" lvl="1" indent="-285750">
              <a:buFont typeface="Arial" panose="020B0604020202020204" pitchFamily="34" charset="0"/>
              <a:buChar char="•"/>
            </a:pPr>
            <a:r>
              <a:rPr lang="en-US" dirty="0"/>
              <a:t>Linear interpolation (dB domain) from 0dBr to -20dBr, from 0 to 1MHz frequency offset;</a:t>
            </a:r>
          </a:p>
          <a:p>
            <a:pPr marL="585788" lvl="1" indent="-285750">
              <a:buFont typeface="Arial" panose="020B0604020202020204" pitchFamily="34" charset="0"/>
              <a:buChar char="•"/>
            </a:pPr>
            <a:r>
              <a:rPr lang="en-US" dirty="0"/>
              <a:t>Linear interpolation (dB domain) from -20dBr to -25dBr, from 1 to M/2 MHz frequency offset.</a:t>
            </a:r>
          </a:p>
          <a:p>
            <a:pPr marL="285750" lvl="0" indent="-285750">
              <a:buFont typeface="Arial" panose="020B0604020202020204" pitchFamily="34" charset="0"/>
              <a:buChar char="•"/>
            </a:pPr>
            <a:r>
              <a:rPr lang="en-US" sz="1800" dirty="0"/>
              <a:t>Middle puncturing 20MHz:</a:t>
            </a:r>
          </a:p>
          <a:p>
            <a:pPr marL="585788" lvl="1" indent="-285750">
              <a:buFont typeface="Arial" panose="020B0604020202020204" pitchFamily="34" charset="0"/>
              <a:buChar char="•"/>
            </a:pPr>
            <a:r>
              <a:rPr lang="en-US" dirty="0"/>
              <a:t>Linear interpolation (dB domain) from 0dBr to -20dBr, from 0 to 1MHz frequency offset;</a:t>
            </a:r>
          </a:p>
          <a:p>
            <a:pPr marL="585788" lvl="1" indent="-285750">
              <a:buFont typeface="Arial" panose="020B0604020202020204" pitchFamily="34" charset="0"/>
              <a:buChar char="•"/>
            </a:pPr>
            <a:r>
              <a:rPr lang="en-US" dirty="0"/>
              <a:t>Linear interpolation (dB domain) from -20dBr to -23dBr, from 1 to 10 MHz frequency offset.</a:t>
            </a:r>
          </a:p>
          <a:p>
            <a:endParaRPr lang="en-US" dirty="0"/>
          </a:p>
        </p:txBody>
      </p:sp>
      <p:sp>
        <p:nvSpPr>
          <p:cNvPr id="4" name="Slide Number Placeholder 3">
            <a:extLst>
              <a:ext uri="{FF2B5EF4-FFF2-40B4-BE49-F238E27FC236}">
                <a16:creationId xmlns:a16="http://schemas.microsoft.com/office/drawing/2014/main" id="{B7E7331B-2D3F-4F25-98F4-AF32A2CE7622}"/>
              </a:ext>
            </a:extLst>
          </p:cNvPr>
          <p:cNvSpPr>
            <a:spLocks noGrp="1"/>
          </p:cNvSpPr>
          <p:nvPr>
            <p:ph type="sldNum" idx="12"/>
          </p:nvPr>
        </p:nvSpPr>
        <p:spPr/>
        <p:txBody>
          <a:bodyPr/>
          <a:lstStyle/>
          <a:p>
            <a:pPr>
              <a:defRPr/>
            </a:pPr>
            <a:r>
              <a:rPr lang="en-US"/>
              <a:t>Slide </a:t>
            </a:r>
            <a:fld id="{3099D1E7-2CFE-4362-BB72-AF97192842EA}" type="slidenum">
              <a:rPr lang="en-US" smtClean="0"/>
              <a:pPr>
                <a:defRPr/>
              </a:pPr>
              <a:t>4</a:t>
            </a:fld>
            <a:endParaRPr lang="en-US" dirty="0"/>
          </a:p>
        </p:txBody>
      </p:sp>
      <p:sp>
        <p:nvSpPr>
          <p:cNvPr id="5" name="Footer Placeholder 4">
            <a:extLst>
              <a:ext uri="{FF2B5EF4-FFF2-40B4-BE49-F238E27FC236}">
                <a16:creationId xmlns:a16="http://schemas.microsoft.com/office/drawing/2014/main" id="{D37F9134-487B-444C-942A-6889AB3BD62A}"/>
              </a:ext>
            </a:extLst>
          </p:cNvPr>
          <p:cNvSpPr>
            <a:spLocks noGrp="1"/>
          </p:cNvSpPr>
          <p:nvPr>
            <p:ph type="ftr" idx="14"/>
          </p:nvPr>
        </p:nvSpPr>
        <p:spPr/>
        <p:txBody>
          <a:bodyPr/>
          <a:lstStyle/>
          <a:p>
            <a:pPr>
              <a:defRPr/>
            </a:pPr>
            <a:r>
              <a:rPr lang="en-US"/>
              <a:t>Intel</a:t>
            </a:r>
            <a:endParaRPr lang="en-US" dirty="0"/>
          </a:p>
        </p:txBody>
      </p:sp>
      <p:grpSp>
        <p:nvGrpSpPr>
          <p:cNvPr id="6" name="Group 5">
            <a:extLst>
              <a:ext uri="{FF2B5EF4-FFF2-40B4-BE49-F238E27FC236}">
                <a16:creationId xmlns:a16="http://schemas.microsoft.com/office/drawing/2014/main" id="{73B729E9-2FC9-4F6C-94CF-989895F3C1D5}"/>
              </a:ext>
            </a:extLst>
          </p:cNvPr>
          <p:cNvGrpSpPr/>
          <p:nvPr/>
        </p:nvGrpSpPr>
        <p:grpSpPr>
          <a:xfrm>
            <a:off x="228600" y="4792549"/>
            <a:ext cx="8542338" cy="1682866"/>
            <a:chOff x="76200" y="4792549"/>
            <a:chExt cx="8542338" cy="1682866"/>
          </a:xfrm>
        </p:grpSpPr>
        <p:pic>
          <p:nvPicPr>
            <p:cNvPr id="12" name="Picture 11" descr="A screenshot of a cell phone&#10;&#10;Description automatically generated">
              <a:extLst>
                <a:ext uri="{FF2B5EF4-FFF2-40B4-BE49-F238E27FC236}">
                  <a16:creationId xmlns:a16="http://schemas.microsoft.com/office/drawing/2014/main" id="{964B4EF0-5321-4397-BB4E-2FC8E3E368AE}"/>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76200" y="4837206"/>
              <a:ext cx="3360738" cy="1627323"/>
            </a:xfrm>
            <a:prstGeom prst="rect">
              <a:avLst/>
            </a:prstGeom>
          </p:spPr>
        </p:pic>
        <p:pic>
          <p:nvPicPr>
            <p:cNvPr id="9" name="Picture 8" descr="A screenshot of a cell phone&#10;&#10;Description automatically generated">
              <a:extLst>
                <a:ext uri="{FF2B5EF4-FFF2-40B4-BE49-F238E27FC236}">
                  <a16:creationId xmlns:a16="http://schemas.microsoft.com/office/drawing/2014/main" id="{6A2DD134-E5F6-48A3-8ECE-CC3FD91B58C6}"/>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2503373" y="4792549"/>
              <a:ext cx="3687992" cy="1674815"/>
            </a:xfrm>
            <a:prstGeom prst="rect">
              <a:avLst/>
            </a:prstGeom>
          </p:spPr>
        </p:pic>
        <p:pic>
          <p:nvPicPr>
            <p:cNvPr id="10" name="Picture 9">
              <a:extLst>
                <a:ext uri="{FF2B5EF4-FFF2-40B4-BE49-F238E27FC236}">
                  <a16:creationId xmlns:a16="http://schemas.microsoft.com/office/drawing/2014/main" id="{EE835E06-326A-4DA8-914B-21ABD94C6442}"/>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5257800" y="4800600"/>
              <a:ext cx="3360738" cy="1674815"/>
            </a:xfrm>
            <a:prstGeom prst="rect">
              <a:avLst/>
            </a:prstGeom>
          </p:spPr>
        </p:pic>
      </p:grpSp>
    </p:spTree>
    <p:extLst>
      <p:ext uri="{BB962C8B-B14F-4D97-AF65-F5344CB8AC3E}">
        <p14:creationId xmlns:p14="http://schemas.microsoft.com/office/powerpoint/2010/main" val="1488141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25C1-854D-4DAA-9E57-CF06173E88F4}"/>
              </a:ext>
            </a:extLst>
          </p:cNvPr>
          <p:cNvSpPr>
            <a:spLocks noGrp="1"/>
          </p:cNvSpPr>
          <p:nvPr>
            <p:ph type="title"/>
          </p:nvPr>
        </p:nvSpPr>
        <p:spPr/>
        <p:txBody>
          <a:bodyPr/>
          <a:lstStyle/>
          <a:p>
            <a:r>
              <a:rPr lang="en-US" dirty="0"/>
              <a:t>Example of 11be edge puncturing</a:t>
            </a:r>
          </a:p>
        </p:txBody>
      </p:sp>
      <p:sp>
        <p:nvSpPr>
          <p:cNvPr id="3" name="Content Placeholder 2">
            <a:extLst>
              <a:ext uri="{FF2B5EF4-FFF2-40B4-BE49-F238E27FC236}">
                <a16:creationId xmlns:a16="http://schemas.microsoft.com/office/drawing/2014/main" id="{5DD1CE2E-71EA-4E79-8900-E2BEF55C9C2C}"/>
              </a:ext>
            </a:extLst>
          </p:cNvPr>
          <p:cNvSpPr>
            <a:spLocks noGrp="1"/>
          </p:cNvSpPr>
          <p:nvPr>
            <p:ph idx="1"/>
          </p:nvPr>
        </p:nvSpPr>
        <p:spPr/>
        <p:txBody>
          <a:bodyPr/>
          <a:lstStyle/>
          <a:p>
            <a:pPr marL="285750" indent="-285750">
              <a:buFont typeface="Arial" panose="020B0604020202020204" pitchFamily="34" charset="0"/>
              <a:buChar char="•"/>
            </a:pPr>
            <a:r>
              <a:rPr lang="en-US" dirty="0"/>
              <a:t>M = 60MHz in this example.</a:t>
            </a:r>
          </a:p>
          <a:p>
            <a:pPr marL="585788" lvl="1" indent="-285750">
              <a:buFont typeface="Arial" panose="020B0604020202020204" pitchFamily="34" charset="0"/>
              <a:buChar char="•"/>
            </a:pPr>
            <a:r>
              <a:rPr lang="en-US" dirty="0"/>
              <a:t>Yellow dashed line is the 80MHz SEM (for comparison)</a:t>
            </a:r>
          </a:p>
        </p:txBody>
      </p:sp>
      <p:sp>
        <p:nvSpPr>
          <p:cNvPr id="4" name="Slide Number Placeholder 3">
            <a:extLst>
              <a:ext uri="{FF2B5EF4-FFF2-40B4-BE49-F238E27FC236}">
                <a16:creationId xmlns:a16="http://schemas.microsoft.com/office/drawing/2014/main" id="{854E1CAE-2220-4D2A-8ED0-C08585E67776}"/>
              </a:ext>
            </a:extLst>
          </p:cNvPr>
          <p:cNvSpPr>
            <a:spLocks noGrp="1"/>
          </p:cNvSpPr>
          <p:nvPr>
            <p:ph type="sldNum" idx="12"/>
          </p:nvPr>
        </p:nvSpPr>
        <p:spPr/>
        <p:txBody>
          <a:bodyPr/>
          <a:lstStyle/>
          <a:p>
            <a:pPr>
              <a:defRPr/>
            </a:pPr>
            <a:r>
              <a:rPr lang="en-US"/>
              <a:t>Slide </a:t>
            </a:r>
            <a:fld id="{3099D1E7-2CFE-4362-BB72-AF97192842EA}" type="slidenum">
              <a:rPr lang="en-US" smtClean="0"/>
              <a:pPr>
                <a:defRPr/>
              </a:pPr>
              <a:t>5</a:t>
            </a:fld>
            <a:endParaRPr lang="en-US" dirty="0"/>
          </a:p>
        </p:txBody>
      </p:sp>
      <p:sp>
        <p:nvSpPr>
          <p:cNvPr id="5" name="Footer Placeholder 4">
            <a:extLst>
              <a:ext uri="{FF2B5EF4-FFF2-40B4-BE49-F238E27FC236}">
                <a16:creationId xmlns:a16="http://schemas.microsoft.com/office/drawing/2014/main" id="{E2022EBF-8E08-431C-9F01-FC15B26BA7B1}"/>
              </a:ext>
            </a:extLst>
          </p:cNvPr>
          <p:cNvSpPr>
            <a:spLocks noGrp="1"/>
          </p:cNvSpPr>
          <p:nvPr>
            <p:ph type="ftr" idx="14"/>
          </p:nvPr>
        </p:nvSpPr>
        <p:spPr/>
        <p:txBody>
          <a:bodyPr/>
          <a:lstStyle/>
          <a:p>
            <a:pPr>
              <a:defRPr/>
            </a:pPr>
            <a:r>
              <a:rPr lang="en-US"/>
              <a:t>Intel</a:t>
            </a:r>
            <a:endParaRPr lang="en-US" dirty="0"/>
          </a:p>
        </p:txBody>
      </p:sp>
      <p:pic>
        <p:nvPicPr>
          <p:cNvPr id="7" name="Picture 6">
            <a:extLst>
              <a:ext uri="{FF2B5EF4-FFF2-40B4-BE49-F238E27FC236}">
                <a16:creationId xmlns:a16="http://schemas.microsoft.com/office/drawing/2014/main" id="{23AC6CF2-2AD9-414B-A7DF-588D83162514}"/>
              </a:ext>
            </a:extLst>
          </p:cNvPr>
          <p:cNvPicPr>
            <a:picLocks noChangeAspect="1"/>
          </p:cNvPicPr>
          <p:nvPr/>
        </p:nvPicPr>
        <p:blipFill>
          <a:blip r:embed="rId2"/>
          <a:stretch>
            <a:fillRect/>
          </a:stretch>
        </p:blipFill>
        <p:spPr>
          <a:xfrm>
            <a:off x="1676400" y="2862000"/>
            <a:ext cx="6239869" cy="3462600"/>
          </a:xfrm>
          <a:prstGeom prst="rect">
            <a:avLst/>
          </a:prstGeom>
        </p:spPr>
      </p:pic>
    </p:spTree>
    <p:extLst>
      <p:ext uri="{BB962C8B-B14F-4D97-AF65-F5344CB8AC3E}">
        <p14:creationId xmlns:p14="http://schemas.microsoft.com/office/powerpoint/2010/main" val="1006783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6D774-6073-486D-89EB-3081A17ECA15}"/>
              </a:ext>
            </a:extLst>
          </p:cNvPr>
          <p:cNvSpPr>
            <a:spLocks noGrp="1"/>
          </p:cNvSpPr>
          <p:nvPr>
            <p:ph type="title"/>
          </p:nvPr>
        </p:nvSpPr>
        <p:spPr/>
        <p:txBody>
          <a:bodyPr/>
          <a:lstStyle/>
          <a:p>
            <a:r>
              <a:rPr lang="en-US" dirty="0"/>
              <a:t>Example of the 11be middle puncturing </a:t>
            </a:r>
            <a:br>
              <a:rPr lang="en-US" dirty="0"/>
            </a:br>
            <a:r>
              <a:rPr lang="en-US" dirty="0"/>
              <a:t>(40MHz punctured)</a:t>
            </a:r>
          </a:p>
        </p:txBody>
      </p:sp>
      <p:sp>
        <p:nvSpPr>
          <p:cNvPr id="3" name="Content Placeholder 2">
            <a:extLst>
              <a:ext uri="{FF2B5EF4-FFF2-40B4-BE49-F238E27FC236}">
                <a16:creationId xmlns:a16="http://schemas.microsoft.com/office/drawing/2014/main" id="{6C9E3477-3435-453B-82D8-2EB2102D5EA5}"/>
              </a:ext>
            </a:extLst>
          </p:cNvPr>
          <p:cNvSpPr>
            <a:spLocks noGrp="1"/>
          </p:cNvSpPr>
          <p:nvPr>
            <p:ph idx="1"/>
          </p:nvPr>
        </p:nvSpPr>
        <p:spPr>
          <a:xfrm>
            <a:off x="685801" y="1905001"/>
            <a:ext cx="7770813" cy="4189414"/>
          </a:xfrm>
        </p:spPr>
        <p:txBody>
          <a:bodyPr/>
          <a:lstStyle/>
          <a:p>
            <a:pPr marL="285750" indent="-285750">
              <a:buFont typeface="Arial" panose="020B0604020202020204" pitchFamily="34" charset="0"/>
              <a:buChar char="•"/>
            </a:pPr>
            <a:r>
              <a:rPr lang="en-US" dirty="0"/>
              <a:t>M = 40MHz for the left half of the mask;</a:t>
            </a:r>
          </a:p>
          <a:p>
            <a:pPr marL="285750" indent="-285750">
              <a:buFont typeface="Arial" panose="020B0604020202020204" pitchFamily="34" charset="0"/>
              <a:buChar char="•"/>
            </a:pPr>
            <a:r>
              <a:rPr lang="en-US" dirty="0"/>
              <a:t>M = 80Hz for the right half of the mask;</a:t>
            </a:r>
          </a:p>
          <a:p>
            <a:pPr marL="585788" lvl="1" indent="-285750">
              <a:buFont typeface="Arial" panose="020B0604020202020204" pitchFamily="34" charset="0"/>
              <a:buChar char="•"/>
            </a:pPr>
            <a:r>
              <a:rPr lang="en-US" dirty="0"/>
              <a:t>Yellow dashed line is the 160MHz SEM (for comparison).</a:t>
            </a:r>
          </a:p>
          <a:p>
            <a:pPr marL="285750" indent="-28575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E7056734-A6B3-4CA9-AFF6-8A64726C1AD5}"/>
              </a:ext>
            </a:extLst>
          </p:cNvPr>
          <p:cNvSpPr>
            <a:spLocks noGrp="1"/>
          </p:cNvSpPr>
          <p:nvPr>
            <p:ph type="sldNum" idx="12"/>
          </p:nvPr>
        </p:nvSpPr>
        <p:spPr/>
        <p:txBody>
          <a:bodyPr/>
          <a:lstStyle/>
          <a:p>
            <a:pPr>
              <a:defRPr/>
            </a:pPr>
            <a:r>
              <a:rPr lang="en-US"/>
              <a:t>Slide </a:t>
            </a:r>
            <a:fld id="{3099D1E7-2CFE-4362-BB72-AF97192842EA}" type="slidenum">
              <a:rPr lang="en-US" smtClean="0"/>
              <a:pPr>
                <a:defRPr/>
              </a:pPr>
              <a:t>6</a:t>
            </a:fld>
            <a:endParaRPr lang="en-US" dirty="0"/>
          </a:p>
        </p:txBody>
      </p:sp>
      <p:sp>
        <p:nvSpPr>
          <p:cNvPr id="5" name="Footer Placeholder 4">
            <a:extLst>
              <a:ext uri="{FF2B5EF4-FFF2-40B4-BE49-F238E27FC236}">
                <a16:creationId xmlns:a16="http://schemas.microsoft.com/office/drawing/2014/main" id="{4B49FB1B-757B-46E6-B24F-4232D4C2D9A0}"/>
              </a:ext>
            </a:extLst>
          </p:cNvPr>
          <p:cNvSpPr>
            <a:spLocks noGrp="1"/>
          </p:cNvSpPr>
          <p:nvPr>
            <p:ph type="ftr" idx="14"/>
          </p:nvPr>
        </p:nvSpPr>
        <p:spPr/>
        <p:txBody>
          <a:bodyPr/>
          <a:lstStyle/>
          <a:p>
            <a:pPr>
              <a:defRPr/>
            </a:pPr>
            <a:r>
              <a:rPr lang="en-US"/>
              <a:t>Intel</a:t>
            </a:r>
            <a:endParaRPr lang="en-US" dirty="0"/>
          </a:p>
        </p:txBody>
      </p:sp>
      <p:pic>
        <p:nvPicPr>
          <p:cNvPr id="7" name="Picture 6">
            <a:extLst>
              <a:ext uri="{FF2B5EF4-FFF2-40B4-BE49-F238E27FC236}">
                <a16:creationId xmlns:a16="http://schemas.microsoft.com/office/drawing/2014/main" id="{AB5CB61B-1221-43B7-BFC0-7BEF3106722C}"/>
              </a:ext>
            </a:extLst>
          </p:cNvPr>
          <p:cNvPicPr>
            <a:picLocks noChangeAspect="1"/>
          </p:cNvPicPr>
          <p:nvPr/>
        </p:nvPicPr>
        <p:blipFill>
          <a:blip r:embed="rId2"/>
          <a:stretch>
            <a:fillRect/>
          </a:stretch>
        </p:blipFill>
        <p:spPr>
          <a:xfrm>
            <a:off x="1753691" y="3016444"/>
            <a:ext cx="6239869" cy="3462600"/>
          </a:xfrm>
          <a:prstGeom prst="rect">
            <a:avLst/>
          </a:prstGeom>
        </p:spPr>
      </p:pic>
    </p:spTree>
    <p:extLst>
      <p:ext uri="{BB962C8B-B14F-4D97-AF65-F5344CB8AC3E}">
        <p14:creationId xmlns:p14="http://schemas.microsoft.com/office/powerpoint/2010/main" val="10044976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96483-780E-483D-9AD0-1590B2547908}"/>
              </a:ext>
            </a:extLst>
          </p:cNvPr>
          <p:cNvSpPr>
            <a:spLocks noGrp="1"/>
          </p:cNvSpPr>
          <p:nvPr>
            <p:ph type="title"/>
          </p:nvPr>
        </p:nvSpPr>
        <p:spPr/>
        <p:txBody>
          <a:bodyPr/>
          <a:lstStyle/>
          <a:p>
            <a:r>
              <a:rPr lang="en-US" dirty="0"/>
              <a:t>Example of the middle puncturing </a:t>
            </a:r>
            <a:br>
              <a:rPr lang="en-US" dirty="0"/>
            </a:br>
            <a:r>
              <a:rPr lang="en-US" dirty="0"/>
              <a:t>(20MHz punctured)</a:t>
            </a:r>
          </a:p>
        </p:txBody>
      </p:sp>
      <p:sp>
        <p:nvSpPr>
          <p:cNvPr id="3" name="Content Placeholder 2">
            <a:extLst>
              <a:ext uri="{FF2B5EF4-FFF2-40B4-BE49-F238E27FC236}">
                <a16:creationId xmlns:a16="http://schemas.microsoft.com/office/drawing/2014/main" id="{B87CA485-31B5-4CCF-BC90-0A94D09A26AA}"/>
              </a:ext>
            </a:extLst>
          </p:cNvPr>
          <p:cNvSpPr>
            <a:spLocks noGrp="1"/>
          </p:cNvSpPr>
          <p:nvPr>
            <p:ph idx="1"/>
          </p:nvPr>
        </p:nvSpPr>
        <p:spPr/>
        <p:txBody>
          <a:bodyPr/>
          <a:lstStyle/>
          <a:p>
            <a:pPr marL="285750" indent="-285750">
              <a:buFont typeface="Arial" panose="020B0604020202020204" pitchFamily="34" charset="0"/>
              <a:buChar char="•"/>
            </a:pPr>
            <a:r>
              <a:rPr lang="en-US" b="0" dirty="0"/>
              <a:t>Yellow dashed line is the 80MHz SEM (for comparison)</a:t>
            </a:r>
          </a:p>
          <a:p>
            <a:endParaRPr lang="en-US" dirty="0"/>
          </a:p>
        </p:txBody>
      </p:sp>
      <p:sp>
        <p:nvSpPr>
          <p:cNvPr id="4" name="Slide Number Placeholder 3">
            <a:extLst>
              <a:ext uri="{FF2B5EF4-FFF2-40B4-BE49-F238E27FC236}">
                <a16:creationId xmlns:a16="http://schemas.microsoft.com/office/drawing/2014/main" id="{4EBABF6F-C01F-471B-8289-E4DBE7D83650}"/>
              </a:ext>
            </a:extLst>
          </p:cNvPr>
          <p:cNvSpPr>
            <a:spLocks noGrp="1"/>
          </p:cNvSpPr>
          <p:nvPr>
            <p:ph type="sldNum" idx="12"/>
          </p:nvPr>
        </p:nvSpPr>
        <p:spPr/>
        <p:txBody>
          <a:bodyPr/>
          <a:lstStyle/>
          <a:p>
            <a:pPr>
              <a:defRPr/>
            </a:pPr>
            <a:r>
              <a:rPr lang="en-US"/>
              <a:t>Slide </a:t>
            </a:r>
            <a:fld id="{3099D1E7-2CFE-4362-BB72-AF97192842EA}" type="slidenum">
              <a:rPr lang="en-US" smtClean="0"/>
              <a:pPr>
                <a:defRPr/>
              </a:pPr>
              <a:t>7</a:t>
            </a:fld>
            <a:endParaRPr lang="en-US" dirty="0"/>
          </a:p>
        </p:txBody>
      </p:sp>
      <p:sp>
        <p:nvSpPr>
          <p:cNvPr id="5" name="Footer Placeholder 4">
            <a:extLst>
              <a:ext uri="{FF2B5EF4-FFF2-40B4-BE49-F238E27FC236}">
                <a16:creationId xmlns:a16="http://schemas.microsoft.com/office/drawing/2014/main" id="{7F3C4EDC-4944-4FDC-997A-3CE38127D80F}"/>
              </a:ext>
            </a:extLst>
          </p:cNvPr>
          <p:cNvSpPr>
            <a:spLocks noGrp="1"/>
          </p:cNvSpPr>
          <p:nvPr>
            <p:ph type="ftr" idx="14"/>
          </p:nvPr>
        </p:nvSpPr>
        <p:spPr/>
        <p:txBody>
          <a:bodyPr/>
          <a:lstStyle/>
          <a:p>
            <a:pPr>
              <a:defRPr/>
            </a:pPr>
            <a:r>
              <a:rPr lang="en-US"/>
              <a:t>Intel</a:t>
            </a:r>
            <a:endParaRPr lang="en-US" dirty="0"/>
          </a:p>
        </p:txBody>
      </p:sp>
      <p:pic>
        <p:nvPicPr>
          <p:cNvPr id="6" name="Picture 5">
            <a:extLst>
              <a:ext uri="{FF2B5EF4-FFF2-40B4-BE49-F238E27FC236}">
                <a16:creationId xmlns:a16="http://schemas.microsoft.com/office/drawing/2014/main" id="{09824B78-C9EC-4C3D-BA75-21B4FC129BA4}"/>
              </a:ext>
            </a:extLst>
          </p:cNvPr>
          <p:cNvPicPr>
            <a:picLocks noChangeAspect="1"/>
          </p:cNvPicPr>
          <p:nvPr/>
        </p:nvPicPr>
        <p:blipFill>
          <a:blip r:embed="rId2"/>
          <a:stretch>
            <a:fillRect/>
          </a:stretch>
        </p:blipFill>
        <p:spPr>
          <a:xfrm>
            <a:off x="1753691" y="2384844"/>
            <a:ext cx="6239869" cy="3514800"/>
          </a:xfrm>
          <a:prstGeom prst="rect">
            <a:avLst/>
          </a:prstGeom>
        </p:spPr>
      </p:pic>
    </p:spTree>
    <p:extLst>
      <p:ext uri="{BB962C8B-B14F-4D97-AF65-F5344CB8AC3E}">
        <p14:creationId xmlns:p14="http://schemas.microsoft.com/office/powerpoint/2010/main" val="2605950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CEB51-8831-453E-99C6-2E52744094AA}"/>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172B95B0-A7B4-46D3-91AF-CBEB8F636E1C}"/>
              </a:ext>
            </a:extLst>
          </p:cNvPr>
          <p:cNvSpPr>
            <a:spLocks noGrp="1"/>
          </p:cNvSpPr>
          <p:nvPr>
            <p:ph idx="1"/>
          </p:nvPr>
        </p:nvSpPr>
        <p:spPr/>
        <p:txBody>
          <a:bodyPr/>
          <a:lstStyle/>
          <a:p>
            <a:pPr marL="285750" indent="-285750">
              <a:buFont typeface="Arial" panose="020B0604020202020204" pitchFamily="34" charset="0"/>
              <a:buChar char="•"/>
            </a:pPr>
            <a:r>
              <a:rPr lang="en-US" dirty="0"/>
              <a:t>ETSI defined comprehensive puncturing rules in 5GHz band already; </a:t>
            </a:r>
          </a:p>
          <a:p>
            <a:pPr marL="285750" indent="-285750">
              <a:buFont typeface="Arial" panose="020B0604020202020204" pitchFamily="34" charset="0"/>
              <a:buChar char="•"/>
            </a:pPr>
            <a:r>
              <a:rPr lang="en-US" dirty="0"/>
              <a:t>Propose 11be reuse the rules of subchannel puncturing defined by ETSI with necessary changes.</a:t>
            </a:r>
          </a:p>
        </p:txBody>
      </p:sp>
      <p:sp>
        <p:nvSpPr>
          <p:cNvPr id="4" name="Slide Number Placeholder 3">
            <a:extLst>
              <a:ext uri="{FF2B5EF4-FFF2-40B4-BE49-F238E27FC236}">
                <a16:creationId xmlns:a16="http://schemas.microsoft.com/office/drawing/2014/main" id="{FF9386F7-4FFE-44A5-AEBE-F0EC1D39B6FE}"/>
              </a:ext>
            </a:extLst>
          </p:cNvPr>
          <p:cNvSpPr>
            <a:spLocks noGrp="1"/>
          </p:cNvSpPr>
          <p:nvPr>
            <p:ph type="sldNum" idx="12"/>
          </p:nvPr>
        </p:nvSpPr>
        <p:spPr/>
        <p:txBody>
          <a:bodyPr/>
          <a:lstStyle/>
          <a:p>
            <a:pPr>
              <a:defRPr/>
            </a:pPr>
            <a:r>
              <a:rPr lang="en-US"/>
              <a:t>Slide </a:t>
            </a:r>
            <a:fld id="{3099D1E7-2CFE-4362-BB72-AF97192842EA}" type="slidenum">
              <a:rPr lang="en-US" smtClean="0"/>
              <a:pPr>
                <a:defRPr/>
              </a:pPr>
              <a:t>8</a:t>
            </a:fld>
            <a:endParaRPr lang="en-US" dirty="0"/>
          </a:p>
        </p:txBody>
      </p:sp>
      <p:sp>
        <p:nvSpPr>
          <p:cNvPr id="5" name="Footer Placeholder 4">
            <a:extLst>
              <a:ext uri="{FF2B5EF4-FFF2-40B4-BE49-F238E27FC236}">
                <a16:creationId xmlns:a16="http://schemas.microsoft.com/office/drawing/2014/main" id="{860DCC2E-9199-4855-8C00-F87B0E2AA59E}"/>
              </a:ext>
            </a:extLst>
          </p:cNvPr>
          <p:cNvSpPr>
            <a:spLocks noGrp="1"/>
          </p:cNvSpPr>
          <p:nvPr>
            <p:ph type="ftr" idx="14"/>
          </p:nvPr>
        </p:nvSpPr>
        <p:spPr/>
        <p:txBody>
          <a:bodyPr/>
          <a:lstStyle/>
          <a:p>
            <a:pPr>
              <a:defRPr/>
            </a:pPr>
            <a:r>
              <a:rPr lang="en-US"/>
              <a:t>Intel</a:t>
            </a:r>
            <a:endParaRPr lang="en-US" dirty="0"/>
          </a:p>
        </p:txBody>
      </p:sp>
    </p:spTree>
    <p:extLst>
      <p:ext uri="{BB962C8B-B14F-4D97-AF65-F5344CB8AC3E}">
        <p14:creationId xmlns:p14="http://schemas.microsoft.com/office/powerpoint/2010/main" val="3600750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C4DE-3C5A-4E28-B184-1F3FC574ADA2}"/>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BCEFD1DA-E644-4D26-B8F2-EFA360F25B9B}"/>
              </a:ext>
            </a:extLst>
          </p:cNvPr>
          <p:cNvSpPr>
            <a:spLocks noGrp="1"/>
          </p:cNvSpPr>
          <p:nvPr>
            <p:ph idx="1"/>
          </p:nvPr>
        </p:nvSpPr>
        <p:spPr>
          <a:xfrm>
            <a:off x="685800" y="1523999"/>
            <a:ext cx="7772400" cy="4419601"/>
          </a:xfrm>
        </p:spPr>
        <p:txBody>
          <a:bodyPr/>
          <a:lstStyle/>
          <a:p>
            <a:pPr marL="0" lvl="0" indent="0"/>
            <a:r>
              <a:rPr lang="en-GB" sz="1800" dirty="0"/>
              <a:t>Do you agree with the rule of </a:t>
            </a:r>
            <a:r>
              <a:rPr lang="en-GB" sz="1800" i="1" dirty="0"/>
              <a:t>edge channel puncturing </a:t>
            </a:r>
            <a:r>
              <a:rPr lang="en-GB" sz="1800" dirty="0"/>
              <a:t>below?</a:t>
            </a:r>
          </a:p>
          <a:p>
            <a:pPr marL="285750" indent="-285750">
              <a:buFont typeface="Arial" panose="020B0604020202020204" pitchFamily="34" charset="0"/>
              <a:buChar char="•"/>
            </a:pPr>
            <a:r>
              <a:rPr lang="en-GB" sz="1800" dirty="0"/>
              <a:t>When the lowest and/or the highest subchannel(s) is/are punctured in a EHT PPDU, an additional subchannel edge mask as in figure below shall be applied </a:t>
            </a:r>
            <a:r>
              <a:rPr lang="en-US" sz="1800" dirty="0"/>
              <a:t>at the lower edge of the lowest occupied subchannel and at the higher edge of the highest occupied subchannel.</a:t>
            </a:r>
            <a:r>
              <a:rPr lang="en-GB" sz="1800" dirty="0"/>
              <a:t> </a:t>
            </a:r>
          </a:p>
          <a:p>
            <a:pPr marL="628650" lvl="1" indent="-285750">
              <a:buFont typeface="Arial" panose="020B0604020202020204" pitchFamily="34" charset="0"/>
              <a:buChar char="•"/>
            </a:pPr>
            <a:r>
              <a:rPr lang="en-GB" sz="1600" b="1" dirty="0"/>
              <a:t>M is the separation in MHz between the lower </a:t>
            </a:r>
            <a:r>
              <a:rPr lang="en-US" sz="1600" b="1" dirty="0"/>
              <a:t>edge of the lowest occupied subchannel and the higher edge of the highest occupied subchannel in the EHT PPDU</a:t>
            </a:r>
            <a:r>
              <a:rPr lang="en-GB" sz="1600" b="1" dirty="0"/>
              <a:t>.</a:t>
            </a:r>
          </a:p>
          <a:p>
            <a:pPr marL="0" indent="0">
              <a:buNone/>
            </a:pPr>
            <a:endParaRPr lang="en-US" dirty="0"/>
          </a:p>
        </p:txBody>
      </p:sp>
      <p:sp>
        <p:nvSpPr>
          <p:cNvPr id="4" name="Slide Number Placeholder 3">
            <a:extLst>
              <a:ext uri="{FF2B5EF4-FFF2-40B4-BE49-F238E27FC236}">
                <a16:creationId xmlns:a16="http://schemas.microsoft.com/office/drawing/2014/main" id="{B7E7331B-2D3F-4F25-98F4-AF32A2CE7622}"/>
              </a:ext>
            </a:extLst>
          </p:cNvPr>
          <p:cNvSpPr>
            <a:spLocks noGrp="1"/>
          </p:cNvSpPr>
          <p:nvPr>
            <p:ph type="sldNum" idx="12"/>
          </p:nvPr>
        </p:nvSpPr>
        <p:spPr/>
        <p:txBody>
          <a:bodyPr/>
          <a:lstStyle/>
          <a:p>
            <a:pPr>
              <a:defRPr/>
            </a:pPr>
            <a:r>
              <a:rPr lang="en-US"/>
              <a:t>Slide </a:t>
            </a:r>
            <a:fld id="{3099D1E7-2CFE-4362-BB72-AF97192842EA}" type="slidenum">
              <a:rPr lang="en-US" smtClean="0"/>
              <a:pPr>
                <a:defRPr/>
              </a:pPr>
              <a:t>9</a:t>
            </a:fld>
            <a:endParaRPr lang="en-US" dirty="0"/>
          </a:p>
        </p:txBody>
      </p:sp>
      <p:sp>
        <p:nvSpPr>
          <p:cNvPr id="5" name="Footer Placeholder 4">
            <a:extLst>
              <a:ext uri="{FF2B5EF4-FFF2-40B4-BE49-F238E27FC236}">
                <a16:creationId xmlns:a16="http://schemas.microsoft.com/office/drawing/2014/main" id="{D37F9134-487B-444C-942A-6889AB3BD62A}"/>
              </a:ext>
            </a:extLst>
          </p:cNvPr>
          <p:cNvSpPr>
            <a:spLocks noGrp="1"/>
          </p:cNvSpPr>
          <p:nvPr>
            <p:ph type="ftr" idx="14"/>
          </p:nvPr>
        </p:nvSpPr>
        <p:spPr/>
        <p:txBody>
          <a:bodyPr/>
          <a:lstStyle/>
          <a:p>
            <a:pPr>
              <a:defRPr/>
            </a:pPr>
            <a:r>
              <a:rPr lang="en-US"/>
              <a:t>Intel</a:t>
            </a:r>
            <a:endParaRPr lang="en-US" dirty="0"/>
          </a:p>
        </p:txBody>
      </p:sp>
      <p:pic>
        <p:nvPicPr>
          <p:cNvPr id="6" name="Picture 5">
            <a:extLst>
              <a:ext uri="{FF2B5EF4-FFF2-40B4-BE49-F238E27FC236}">
                <a16:creationId xmlns:a16="http://schemas.microsoft.com/office/drawing/2014/main" id="{C42081B2-2FF3-4F09-92B6-6B3CB2FB3BAC}"/>
              </a:ext>
            </a:extLst>
          </p:cNvPr>
          <p:cNvPicPr>
            <a:picLocks noChangeAspect="1"/>
          </p:cNvPicPr>
          <p:nvPr/>
        </p:nvPicPr>
        <p:blipFill>
          <a:blip r:embed="rId2"/>
          <a:stretch>
            <a:fillRect/>
          </a:stretch>
        </p:blipFill>
        <p:spPr>
          <a:xfrm>
            <a:off x="2314541" y="3888986"/>
            <a:ext cx="4513332" cy="2436000"/>
          </a:xfrm>
          <a:prstGeom prst="rect">
            <a:avLst/>
          </a:prstGeom>
        </p:spPr>
      </p:pic>
    </p:spTree>
    <p:extLst>
      <p:ext uri="{BB962C8B-B14F-4D97-AF65-F5344CB8AC3E}">
        <p14:creationId xmlns:p14="http://schemas.microsoft.com/office/powerpoint/2010/main" val="2484582658"/>
      </p:ext>
    </p:extLst>
  </p:cSld>
  <p:clrMapOvr>
    <a:masterClrMapping/>
  </p:clrMapOvr>
</p:sld>
</file>

<file path=ppt/theme/theme1.xml><?xml version="1.0" encoding="utf-8"?>
<a:theme xmlns:a="http://schemas.openxmlformats.org/drawingml/2006/main" name="IEEE_Templet">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20-0426-00-00be-multi-link-TSF-discussion.pptx  -  Read-Only" id="{C033116A-52A4-4FE5-A479-F954B6034610}" vid="{D3AEDFAA-43FB-4A78-BF12-345B2D72A3C0}"/>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11-20-0674-03-00be_Forward compatible OFDMA</Template>
  <TotalTime>164003</TotalTime>
  <Words>845</Words>
  <Application>Microsoft Office PowerPoint</Application>
  <PresentationFormat>On-screen Show (4:3)</PresentationFormat>
  <Paragraphs>91</Paragraphs>
  <Slides>12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Times New Roman</vt:lpstr>
      <vt:lpstr>IEEE_Templet</vt:lpstr>
      <vt:lpstr>Spectral Mask for puncturing</vt:lpstr>
      <vt:lpstr>Background</vt:lpstr>
      <vt:lpstr>11be puncturing mask</vt:lpstr>
      <vt:lpstr>Recap of the ETSI puncturing mask</vt:lpstr>
      <vt:lpstr>Example of 11be edge puncturing</vt:lpstr>
      <vt:lpstr>Example of the 11be middle puncturing  (40MHz punctured)</vt:lpstr>
      <vt:lpstr>Example of the middle puncturing  (20MHz punctured)</vt:lpstr>
      <vt:lpstr>Summary</vt:lpstr>
      <vt:lpstr>SP1</vt:lpstr>
      <vt:lpstr>SP2</vt:lpstr>
      <vt:lpstr>SP3</vt:lpstr>
      <vt:lpstr>Reference</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CTPClassification=CTP_IC:VisualMarkings=, CTPClassification=CTP_NT</cp:keywords>
  <cp:lastModifiedBy>Chen, Xiaogang C</cp:lastModifiedBy>
  <cp:revision>2425</cp:revision>
  <cp:lastPrinted>1998-02-10T13:28:06Z</cp:lastPrinted>
  <dcterms:created xsi:type="dcterms:W3CDTF">2009-12-02T19:05:24Z</dcterms:created>
  <dcterms:modified xsi:type="dcterms:W3CDTF">2020-10-21T16:17:19Z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97854fb4-0820-470a-86f6-888c853557ab</vt:lpwstr>
  </property>
  <property fmtid="{D5CDD505-2E9C-101B-9397-08002B2CF9AE}" pid="4" name="CTP_BU">
    <vt:lpwstr>NA</vt:lpwstr>
  </property>
  <property fmtid="{D5CDD505-2E9C-101B-9397-08002B2CF9AE}" pid="5" name="CTP_TimeStamp">
    <vt:lpwstr>2020-08-02 21:48:16Z</vt:lpwstr>
  </property>
  <property fmtid="{D5CDD505-2E9C-101B-9397-08002B2CF9AE}" pid="6" name="CTPClassification">
    <vt:lpwstr>CTP_NT</vt:lpwstr>
  </property>
  <property fmtid="{D5CDD505-2E9C-101B-9397-08002B2CF9AE}" pid="7" name="CTP_IDSID">
    <vt:lpwstr>NA</vt:lpwstr>
  </property>
  <property fmtid="{D5CDD505-2E9C-101B-9397-08002B2CF9AE}" pid="8" name="CTP_WWID">
    <vt:lpwstr>NA</vt:lpwstr>
  </property>
</Properties>
</file>