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 id="1008" r:id="rId26"/>
    <p:sldId id="1009" r:id="rId27"/>
    <p:sldId id="1010" r:id="rId28"/>
    <p:sldId id="1012" r:id="rId29"/>
    <p:sldId id="1013" r:id="rId30"/>
    <p:sldId id="1014" r:id="rId31"/>
    <p:sldId id="1011" r:id="rId32"/>
    <p:sldId id="1015" r:id="rId33"/>
    <p:sldId id="1016" r:id="rId34"/>
    <p:sldId id="1017" r:id="rId35"/>
    <p:sldId id="1018" r:id="rId36"/>
    <p:sldId id="1019" r:id="rId37"/>
    <p:sldId id="1020" r:id="rId38"/>
    <p:sldId id="1021" r:id="rId39"/>
    <p:sldId id="1022" r:id="rId40"/>
    <p:sldId id="1023" r:id="rId41"/>
    <p:sldId id="1025" r:id="rId42"/>
    <p:sldId id="1024" r:id="rId43"/>
    <p:sldId id="102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4503646%26Rnd%3D0.665139054050472"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04"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Aug 14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Aug 21</a:t>
            </a:r>
            <a:r>
              <a:rPr lang="en-US" altLang="zh-CN" sz="2400" baseline="30000" dirty="0" smtClean="0">
                <a:solidFill>
                  <a:schemeClr val="bg1">
                    <a:lumMod val="85000"/>
                  </a:schemeClr>
                </a:solidFill>
                <a:cs typeface="+mn-ea"/>
                <a:sym typeface="+mn-ea"/>
              </a:rPr>
              <a:t>st</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25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FFC000"/>
                </a:solidFill>
                <a:cs typeface="+mn-ea"/>
                <a:sym typeface="+mn-ea"/>
              </a:rPr>
              <a:t>Sep </a:t>
            </a:r>
            <a:r>
              <a:rPr lang="en-US" altLang="zh-CN" sz="2400" u="sng" dirty="0" smtClean="0">
                <a:solidFill>
                  <a:srgbClr val="FFC000"/>
                </a:solidFill>
                <a:cs typeface="+mn-ea"/>
                <a:sym typeface="+mn-ea"/>
              </a:rPr>
              <a:t>17</a:t>
            </a:r>
            <a:r>
              <a:rPr lang="en-US" altLang="zh-CN" sz="2400" u="sng" baseline="30000" dirty="0" smtClean="0">
                <a:solidFill>
                  <a:srgbClr val="FFC000"/>
                </a:solidFill>
                <a:cs typeface="+mn-ea"/>
                <a:sym typeface="+mn-ea"/>
              </a:rPr>
              <a:t>th</a:t>
            </a:r>
            <a:r>
              <a:rPr lang="en-US" altLang="zh-CN" sz="2400" u="sng" dirty="0" smtClean="0">
                <a:solidFill>
                  <a:srgbClr val="FFC000"/>
                </a:solidFill>
                <a:cs typeface="+mn-ea"/>
                <a:sym typeface="+mn-ea"/>
              </a:rPr>
              <a:t>, 10:00am </a:t>
            </a:r>
            <a:r>
              <a:rPr lang="en-US" altLang="zh-CN" sz="2400" u="sng" dirty="0">
                <a:solidFill>
                  <a:srgbClr val="FFC000"/>
                </a:solidFill>
                <a:cs typeface="+mn-ea"/>
                <a:sym typeface="+mn-ea"/>
              </a:rPr>
              <a:t>~ </a:t>
            </a:r>
            <a:r>
              <a:rPr lang="en-US" altLang="zh-CN" sz="2400" u="sng" dirty="0" smtClean="0">
                <a:solidFill>
                  <a:srgbClr val="FFC000"/>
                </a:solidFill>
                <a:cs typeface="+mn-ea"/>
                <a:sym typeface="+mn-ea"/>
              </a:rPr>
              <a:t>11:00 </a:t>
            </a:r>
            <a:r>
              <a:rPr lang="en-US" altLang="zh-CN" sz="2400" u="sng" dirty="0">
                <a:solidFill>
                  <a:srgbClr val="FFC000"/>
                </a:solidFill>
                <a:cs typeface="+mn-ea"/>
                <a:sym typeface="+mn-ea"/>
              </a:rPr>
              <a:t>am, ET; </a:t>
            </a:r>
            <a:r>
              <a:rPr lang="en-US" altLang="zh-CN" sz="2400" u="sng" dirty="0" err="1" smtClean="0">
                <a:solidFill>
                  <a:srgbClr val="FFC00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00729929"/>
              </p:ext>
            </p:extLst>
          </p:nvPr>
        </p:nvGraphicFramePr>
        <p:xfrm>
          <a:off x="1524120" y="1600248"/>
          <a:ext cx="9406890" cy="464439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400" dirty="0" smtClean="0"/>
                        <a:t>Definition and requirements</a:t>
                      </a:r>
                    </a:p>
                  </a:txBody>
                  <a:tcPr/>
                </a:tc>
                <a:tc>
                  <a:txBody>
                    <a:bodyPr/>
                    <a:lstStyle/>
                    <a:p>
                      <a:r>
                        <a:rPr lang="en-US" altLang="zh-CN" sz="1400" dirty="0" smtClean="0"/>
                        <a:t>11-19/0202r1</a:t>
                      </a:r>
                    </a:p>
                  </a:txBody>
                  <a:tcPr/>
                </a:tc>
                <a:tc>
                  <a:txBody>
                    <a:bodyPr/>
                    <a:lstStyle/>
                    <a:p>
                      <a:r>
                        <a:rPr lang="en-US" altLang="zh-CN" sz="1400" dirty="0" smtClean="0"/>
                        <a:t>11-19/0202r1</a:t>
                      </a:r>
                    </a:p>
                  </a:txBody>
                  <a:tcPr/>
                </a:tc>
              </a:tr>
              <a:tr h="306070">
                <a:tc>
                  <a:txBody>
                    <a:bodyPr/>
                    <a:lstStyle/>
                    <a:p>
                      <a:r>
                        <a:rPr lang="en-US" altLang="zh-CN" sz="1400" dirty="0" smtClean="0"/>
                        <a:t>Selection Procedure document</a:t>
                      </a:r>
                    </a:p>
                  </a:txBody>
                  <a:tcPr/>
                </a:tc>
                <a:tc>
                  <a:txBody>
                    <a:bodyPr/>
                    <a:lstStyle/>
                    <a:p>
                      <a:r>
                        <a:rPr lang="en-US" altLang="zh-CN" sz="1400" dirty="0" smtClean="0">
                          <a:solidFill>
                            <a:schemeClr val="tx1"/>
                          </a:solidFill>
                        </a:rPr>
                        <a:t>11-19/0030r6</a:t>
                      </a:r>
                    </a:p>
                  </a:txBody>
                  <a:tcPr/>
                </a:tc>
                <a:tc>
                  <a:txBody>
                    <a:bodyPr/>
                    <a:lstStyle/>
                    <a:p>
                      <a:r>
                        <a:rPr lang="en-US" altLang="zh-CN" sz="1400" dirty="0" smtClean="0">
                          <a:solidFill>
                            <a:schemeClr val="tx1"/>
                          </a:solidFill>
                        </a:rPr>
                        <a:t>11-19/0030r6</a:t>
                      </a:r>
                    </a:p>
                  </a:txBody>
                  <a:tcPr/>
                </a:tc>
              </a:tr>
              <a:tr h="305435">
                <a:tc>
                  <a:txBody>
                    <a:bodyPr/>
                    <a:lstStyle/>
                    <a:p>
                      <a:r>
                        <a:rPr lang="en-US" altLang="zh-CN" sz="1400" dirty="0" smtClean="0"/>
                        <a:t>Functional Requirement document</a:t>
                      </a:r>
                    </a:p>
                  </a:txBody>
                  <a:tcPr/>
                </a:tc>
                <a:tc>
                  <a:txBody>
                    <a:bodyPr/>
                    <a:lstStyle/>
                    <a:p>
                      <a:r>
                        <a:rPr lang="en-US" altLang="zh-CN" sz="1400" dirty="0" smtClean="0">
                          <a:solidFill>
                            <a:schemeClr val="tx1"/>
                          </a:solidFill>
                        </a:rPr>
                        <a:t>11-19/0495r0</a:t>
                      </a:r>
                    </a:p>
                  </a:txBody>
                  <a:tcPr/>
                </a:tc>
                <a:tc>
                  <a:txBody>
                    <a:bodyPr/>
                    <a:lstStyle/>
                    <a:p>
                      <a:r>
                        <a:rPr lang="en-US" altLang="zh-CN" sz="1400" dirty="0" smtClean="0">
                          <a:solidFill>
                            <a:schemeClr val="tx1"/>
                          </a:solidFill>
                        </a:rPr>
                        <a:t>11-19/0495r3</a:t>
                      </a:r>
                    </a:p>
                  </a:txBody>
                  <a:tcPr/>
                </a:tc>
              </a:tr>
              <a:tr h="305435">
                <a:tc>
                  <a:txBody>
                    <a:bodyPr/>
                    <a:lstStyle/>
                    <a:p>
                      <a:r>
                        <a:rPr lang="en-US" altLang="zh-CN" sz="1400" dirty="0" smtClean="0"/>
                        <a:t>Spec Framework document</a:t>
                      </a:r>
                    </a:p>
                  </a:txBody>
                  <a:tcPr/>
                </a:tc>
                <a:tc>
                  <a:txBody>
                    <a:bodyPr/>
                    <a:lstStyle/>
                    <a:p>
                      <a:r>
                        <a:rPr lang="en-US" altLang="zh-CN" sz="1400" dirty="0" smtClean="0">
                          <a:solidFill>
                            <a:schemeClr val="tx1"/>
                          </a:solidFill>
                        </a:rPr>
                        <a:t>11-19/0497r0</a:t>
                      </a:r>
                    </a:p>
                  </a:txBody>
                  <a:tcPr/>
                </a:tc>
                <a:tc>
                  <a:txBody>
                    <a:bodyPr/>
                    <a:lstStyle/>
                    <a:p>
                      <a:r>
                        <a:rPr lang="en-US" altLang="zh-CN" sz="1400" dirty="0" smtClean="0">
                          <a:solidFill>
                            <a:schemeClr val="tx1"/>
                          </a:solidFill>
                        </a:rPr>
                        <a:t>11-19/0497r6</a:t>
                      </a:r>
                    </a:p>
                  </a:txBody>
                  <a:tcPr/>
                </a:tc>
              </a:tr>
              <a:tr h="306070">
                <a:tc>
                  <a:txBody>
                    <a:bodyPr/>
                    <a:lstStyle/>
                    <a:p>
                      <a:r>
                        <a:rPr lang="en-US" altLang="zh-CN" sz="1400" dirty="0" smtClean="0"/>
                        <a:t>Liaison response to IEEE VT/ITS</a:t>
                      </a:r>
                      <a:r>
                        <a:rPr lang="en-US" altLang="zh-CN" sz="1400" baseline="0" dirty="0" smtClean="0"/>
                        <a:t> 1609 WG</a:t>
                      </a:r>
                      <a:endParaRPr lang="en-US" altLang="zh-CN" sz="1400" dirty="0" smtClean="0"/>
                    </a:p>
                  </a:txBody>
                  <a:tcPr/>
                </a:tc>
                <a:tc>
                  <a:txBody>
                    <a:bodyPr/>
                    <a:lstStyle/>
                    <a:p>
                      <a:r>
                        <a:rPr lang="en-US" altLang="zh-CN" sz="14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11-19/0437r3</a:t>
                      </a:r>
                    </a:p>
                  </a:txBody>
                  <a:tcPr/>
                </a:tc>
              </a:tr>
              <a:tr h="305435">
                <a:tc>
                  <a:txBody>
                    <a:bodyPr/>
                    <a:lstStyle/>
                    <a:p>
                      <a:r>
                        <a:rPr lang="en-US" altLang="zh-CN" sz="1400" dirty="0" smtClean="0"/>
                        <a:t>Liaison response</a:t>
                      </a:r>
                      <a:r>
                        <a:rPr lang="en-US" altLang="zh-CN" sz="1400" baseline="0" dirty="0" smtClean="0"/>
                        <a:t> to ITU-T CITS</a:t>
                      </a:r>
                      <a:endParaRPr lang="en-US" altLang="zh-CN" sz="1400" dirty="0" smtClean="0"/>
                    </a:p>
                  </a:txBody>
                  <a:tcPr/>
                </a:tc>
                <a:tc>
                  <a:txBody>
                    <a:bodyPr/>
                    <a:lstStyle/>
                    <a:p>
                      <a:r>
                        <a:rPr lang="en-US" altLang="zh-CN" sz="14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11-19/0843r0</a:t>
                      </a:r>
                    </a:p>
                  </a:txBody>
                  <a:tcPr/>
                </a:tc>
              </a:tr>
              <a:tr h="306070">
                <a:tc>
                  <a:txBody>
                    <a:bodyPr/>
                    <a:lstStyle/>
                    <a:p>
                      <a:r>
                        <a:rPr lang="en-US" altLang="zh-CN" sz="1400" dirty="0" err="1" smtClean="0"/>
                        <a:t>TBbd</a:t>
                      </a:r>
                      <a:r>
                        <a:rPr lang="en-US" altLang="zh-CN" sz="1400" baseline="0" dirty="0" smtClean="0"/>
                        <a:t> FRD/SFD Motion Booklet</a:t>
                      </a:r>
                      <a:endParaRPr lang="en-US" altLang="zh-CN" sz="1400" dirty="0" smtClean="0"/>
                    </a:p>
                  </a:txBody>
                  <a:tcPr/>
                </a:tc>
                <a:tc>
                  <a:txBody>
                    <a:bodyPr/>
                    <a:lstStyle/>
                    <a:p>
                      <a:r>
                        <a:rPr lang="en-US" altLang="zh-CN" sz="14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11-19/0514r14</a:t>
                      </a:r>
                    </a:p>
                  </a:txBody>
                  <a:tcPr/>
                </a:tc>
              </a:tr>
              <a:tr h="305435">
                <a:tc>
                  <a:txBody>
                    <a:bodyPr/>
                    <a:lstStyle/>
                    <a:p>
                      <a:r>
                        <a:rPr lang="en-US" altLang="zh-CN" sz="1400" dirty="0" err="1" smtClean="0"/>
                        <a:t>TGbd</a:t>
                      </a:r>
                      <a:r>
                        <a:rPr lang="en-US" altLang="zh-CN" sz="1400" dirty="0" smtClean="0"/>
                        <a:t> Use Case</a:t>
                      </a:r>
                      <a:r>
                        <a:rPr lang="en-US" altLang="zh-CN" sz="1400" baseline="0" dirty="0" smtClean="0"/>
                        <a:t> document</a:t>
                      </a:r>
                      <a:endParaRPr lang="en-US" altLang="zh-CN" sz="1400" dirty="0" smtClean="0"/>
                    </a:p>
                  </a:txBody>
                  <a:tcPr/>
                </a:tc>
                <a:tc>
                  <a:txBody>
                    <a:bodyPr/>
                    <a:lstStyle/>
                    <a:p>
                      <a:r>
                        <a:rPr lang="en-US" altLang="zh-CN" sz="14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11-19/1342r1</a:t>
                      </a:r>
                    </a:p>
                  </a:txBody>
                  <a:tcPr/>
                </a:tc>
              </a:tr>
              <a:tr h="305435">
                <a:tc>
                  <a:txBody>
                    <a:bodyPr/>
                    <a:lstStyle/>
                    <a:p>
                      <a:pPr>
                        <a:buNone/>
                      </a:pPr>
                      <a:r>
                        <a:rPr lang="en-US" altLang="zh-CN" sz="1400" dirty="0"/>
                        <a:t>Teleconference Agenda</a:t>
                      </a:r>
                    </a:p>
                  </a:txBody>
                  <a:tcPr/>
                </a:tc>
                <a:tc>
                  <a:txBody>
                    <a:bodyPr/>
                    <a:lstStyle/>
                    <a:p>
                      <a:pPr algn="l" defTabSz="914400">
                        <a:spcBef>
                          <a:spcPts val="0"/>
                        </a:spcBef>
                        <a:spcAft>
                          <a:spcPts val="0"/>
                        </a:spcAft>
                        <a:buClrTx/>
                        <a:buSzTx/>
                        <a:buFontTx/>
                        <a:buNone/>
                        <a:defRPr/>
                      </a:pPr>
                      <a:r>
                        <a:rPr lang="en-US" altLang="zh-CN" sz="14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11-20/0774r10</a:t>
                      </a:r>
                    </a:p>
                  </a:txBody>
                  <a:tcPr/>
                </a:tc>
              </a:tr>
              <a:tr h="305435">
                <a:tc>
                  <a:txBody>
                    <a:bodyPr/>
                    <a:lstStyle/>
                    <a:p>
                      <a:r>
                        <a:rPr lang="en-US" altLang="zh-CN" sz="1400" dirty="0"/>
                        <a:t>Teleconference Minutes</a:t>
                      </a:r>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11-20/0276r11</a:t>
                      </a:r>
                    </a:p>
                  </a:txBody>
                  <a:tcPr/>
                </a:tc>
              </a:tr>
              <a:tr h="305435">
                <a:tc>
                  <a:txBody>
                    <a:bodyPr/>
                    <a:lstStyle/>
                    <a:p>
                      <a:r>
                        <a:rPr lang="en-US" altLang="zh-CN" sz="1400" dirty="0" smtClean="0"/>
                        <a:t>Teleconference Agenda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11-20/1164r6</a:t>
                      </a:r>
                    </a:p>
                  </a:txBody>
                  <a:tcPr/>
                </a:tc>
              </a:tr>
              <a:tr h="305435">
                <a:tc>
                  <a:txBody>
                    <a:bodyPr/>
                    <a:lstStyle/>
                    <a:p>
                      <a:r>
                        <a:rPr lang="en-US" altLang="zh-CN" sz="1400" dirty="0" smtClean="0"/>
                        <a:t>Teleconference Minutes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11-20/1105r4</a:t>
                      </a:r>
                    </a:p>
                  </a:txBody>
                  <a:tcPr/>
                </a:tc>
              </a:tr>
              <a:tr h="305435">
                <a:tc>
                  <a:txBody>
                    <a:bodyPr/>
                    <a:lstStyle/>
                    <a:p>
                      <a:pPr>
                        <a:buNone/>
                      </a:pPr>
                      <a:r>
                        <a:rPr lang="en-US" altLang="zh-CN" sz="1400" dirty="0"/>
                        <a:t>Tech Editor Report</a:t>
                      </a:r>
                    </a:p>
                  </a:txBody>
                  <a:tcPr/>
                </a:tc>
                <a:tc>
                  <a:txBody>
                    <a:bodyPr/>
                    <a:lstStyle/>
                    <a:p>
                      <a:pPr>
                        <a:buNone/>
                      </a:pPr>
                      <a:r>
                        <a:rPr lang="en-US" altLang="zh-CN" sz="14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11-19/2045r5</a:t>
                      </a:r>
                    </a:p>
                  </a:txBody>
                  <a:tcPr/>
                </a:tc>
              </a:tr>
              <a:tr h="306070">
                <a:tc>
                  <a:txBody>
                    <a:bodyPr/>
                    <a:lstStyle/>
                    <a:p>
                      <a:pPr>
                        <a:buNone/>
                      </a:pPr>
                      <a:r>
                        <a:rPr lang="en-US" altLang="zh-CN" sz="1400" dirty="0"/>
                        <a:t>Comment Database</a:t>
                      </a:r>
                    </a:p>
                  </a:txBody>
                  <a:tcPr/>
                </a:tc>
                <a:tc>
                  <a:txBody>
                    <a:bodyPr/>
                    <a:lstStyle/>
                    <a:p>
                      <a:pPr>
                        <a:buNone/>
                      </a:pPr>
                      <a:r>
                        <a:rPr lang="en-US" altLang="zh-CN" sz="14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11-20/1175r2, </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SP for 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800100" lvl="1" indent="-342900" algn="just" eaLnBrk="0" hangingPunct="0">
              <a:buFontTx/>
              <a:buChar char="•"/>
              <a:defRPr/>
            </a:pPr>
            <a:r>
              <a:rPr lang="en-US" altLang="en-GB" b="1" dirty="0">
                <a:solidFill>
                  <a:srgbClr val="00B050"/>
                </a:solidFill>
              </a:rPr>
              <a:t>11-20/1202, M/O of 20 MHz NGV PPDU, </a:t>
            </a:r>
            <a:r>
              <a:rPr lang="en-US" altLang="en-GB" b="1" dirty="0" err="1">
                <a:solidFill>
                  <a:srgbClr val="00B050"/>
                </a:solidFill>
              </a:rPr>
              <a:t>Rui</a:t>
            </a:r>
            <a:r>
              <a:rPr lang="en-US" altLang="en-GB" b="1" dirty="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solidFill>
                  <a:srgbClr val="00B050"/>
                </a:solidFill>
              </a:rPr>
              <a:t>SP for 20 MHz as mandatory or optional feature,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FFC000"/>
                </a:solidFill>
              </a:rPr>
              <a:t>11-20/0790r0</a:t>
            </a:r>
            <a:r>
              <a:rPr lang="en-US" altLang="en-GB" b="1" dirty="0">
                <a:solidFill>
                  <a:srgbClr val="FFC000"/>
                </a:solidFill>
              </a:rPr>
              <a:t>, </a:t>
            </a:r>
            <a:r>
              <a:rPr lang="en-US" altLang="en-GB" b="1" dirty="0" smtClean="0">
                <a:solidFill>
                  <a:srgbClr val="FFC000"/>
                </a:solidFill>
              </a:rPr>
              <a:t>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FFC00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FFC000"/>
                </a:solidFill>
              </a:rPr>
              <a:t>, </a:t>
            </a:r>
            <a:r>
              <a:rPr lang="fr-FR" altLang="zh-CN" sz="2100" b="1" dirty="0">
                <a:solidFill>
                  <a:srgbClr val="FFC000"/>
                </a:solidFill>
              </a:rPr>
              <a:t>D0.3 comment resolution subclause </a:t>
            </a:r>
            <a:r>
              <a:rPr lang="fr-FR" altLang="zh-CN" sz="2100" b="1" dirty="0" smtClean="0">
                <a:solidFill>
                  <a:srgbClr val="FFC000"/>
                </a:solidFill>
              </a:rPr>
              <a:t>32.2.1, Liwen Chu (NXP)</a:t>
            </a:r>
            <a:endParaRPr lang="en-US" altLang="zh-CN" sz="2100" b="1" dirty="0">
              <a:solidFill>
                <a:srgbClr val="FFC000"/>
              </a:solidFill>
            </a:endParaRPr>
          </a:p>
          <a:p>
            <a:pPr marL="800100" lvl="1" indent="-342900" algn="just" eaLnBrk="0" hangingPunct="0">
              <a:buFontTx/>
              <a:buChar char="•"/>
              <a:defRPr/>
            </a:pPr>
            <a:r>
              <a:rPr lang="en-US" altLang="en-GB" b="1" dirty="0" smtClean="0">
                <a:solidFill>
                  <a:srgbClr val="FFC000"/>
                </a:solidFill>
              </a:rPr>
              <a:t>11-20/1228, </a:t>
            </a:r>
            <a:r>
              <a:rPr lang="en-US" altLang="en-GB" b="1" dirty="0" err="1" smtClean="0">
                <a:solidFill>
                  <a:srgbClr val="FFC000"/>
                </a:solidFill>
              </a:rPr>
              <a:t>Liwen</a:t>
            </a:r>
            <a:r>
              <a:rPr lang="en-US" altLang="en-GB" b="1" dirty="0" smtClean="0">
                <a:solidFill>
                  <a:srgbClr val="FFC000"/>
                </a:solidFill>
              </a:rPr>
              <a:t> Chu (NXP) [next meeting]</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3 </a:t>
            </a:r>
            <a:r>
              <a:rPr lang="en-US" altLang="zh-CN" sz="2400" dirty="0">
                <a:sym typeface="+mn-ea"/>
              </a:rPr>
              <a:t>CIDs and the proposed spec text modification to IEEE P802.11bd D0.3 as in </a:t>
            </a:r>
            <a:r>
              <a:rPr lang="en-US" altLang="zh-CN" sz="2400" dirty="0" smtClean="0">
                <a:sym typeface="+mn-ea"/>
              </a:rPr>
              <a:t>11-20/1175</a:t>
            </a:r>
            <a:r>
              <a:rPr lang="zh-CN" altLang="en-US" sz="2400" dirty="0" smtClean="0">
                <a:sym typeface="+mn-ea"/>
              </a:rPr>
              <a:t>r</a:t>
            </a:r>
            <a:r>
              <a:rPr lang="en-US" altLang="zh-CN" sz="2400" dirty="0" smtClean="0">
                <a:sym typeface="+mn-ea"/>
              </a:rPr>
              <a:t>2</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8Y/0N/9A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18</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90155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129 135 1938</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129 135 1938</a:t>
            </a:r>
            <a:endParaRPr sz="2400" dirty="0">
              <a:sym typeface="+mn-ea"/>
            </a:endParaRPr>
          </a:p>
          <a:p>
            <a:endParaRPr sz="2400" dirty="0"/>
          </a:p>
          <a:p>
            <a:r>
              <a:rPr lang="en-US" sz="2400" dirty="0"/>
              <a:t>Join from a video system or application: dial </a:t>
            </a:r>
            <a:r>
              <a:rPr lang="en-US" altLang="zh-CN" sz="2400" dirty="0" smtClean="0"/>
              <a:t>1291351938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a:t>1291351938</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390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discussion</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Brief update on material for ARC SC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solidFill>
                  <a:srgbClr val="00B050"/>
                </a:solidFill>
              </a:rPr>
              <a:t>11-20/1236r0</a:t>
            </a:r>
            <a:r>
              <a:rPr lang="zh-CN" altLang="en-US" b="1" dirty="0">
                <a:solidFill>
                  <a:srgbClr val="00B050"/>
                </a:solidFill>
              </a:rPr>
              <a:t>， </a:t>
            </a:r>
            <a:r>
              <a:rPr lang="en-US" altLang="zh-CN" b="1" dirty="0">
                <a:solidFill>
                  <a:srgbClr val="00B050"/>
                </a:solidFill>
              </a:rPr>
              <a:t>Non-NGV Duplicate PPDU, </a:t>
            </a:r>
            <a:r>
              <a:rPr lang="en-US" altLang="zh-CN" b="1" dirty="0" err="1" smtClean="0">
                <a:solidFill>
                  <a:srgbClr val="00B050"/>
                </a:solidFill>
              </a:rPr>
              <a:t>Liwen</a:t>
            </a:r>
            <a:r>
              <a:rPr lang="en-US" altLang="zh-CN" b="1" dirty="0" smtClean="0">
                <a:solidFill>
                  <a:srgbClr val="00B050"/>
                </a:solidFill>
              </a:rPr>
              <a:t> </a:t>
            </a:r>
            <a:r>
              <a:rPr lang="en-US" altLang="zh-CN" b="1" dirty="0">
                <a:solidFill>
                  <a:srgbClr val="00B050"/>
                </a:solidFill>
              </a:rPr>
              <a:t>Chu (</a:t>
            </a:r>
            <a:r>
              <a:rPr lang="en-US" altLang="zh-CN" b="1" dirty="0" smtClean="0">
                <a:solidFill>
                  <a:srgbClr val="00B050"/>
                </a:solidFill>
              </a:rPr>
              <a:t>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SP for 11-20/0790r1, 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00B050"/>
                </a:solidFill>
              </a:rPr>
              <a:t>, </a:t>
            </a:r>
            <a:r>
              <a:rPr lang="fr-FR" altLang="zh-CN" sz="2100" b="1" dirty="0">
                <a:solidFill>
                  <a:srgbClr val="00B050"/>
                </a:solidFill>
              </a:rPr>
              <a:t>D0.3 comment resolution subclause </a:t>
            </a:r>
            <a:r>
              <a:rPr lang="fr-FR" altLang="zh-CN" sz="2100" b="1" dirty="0" smtClean="0">
                <a:solidFill>
                  <a:srgbClr val="00B050"/>
                </a:solidFill>
              </a:rPr>
              <a:t>32.2.1, Liwen Chu (NXP)</a:t>
            </a:r>
            <a:endParaRPr lang="en-US" altLang="zh-CN" sz="2100" b="1" dirty="0">
              <a:solidFill>
                <a:srgbClr val="00B050"/>
              </a:solidFill>
            </a:endParaRPr>
          </a:p>
          <a:p>
            <a:pPr marL="800100" lvl="1" indent="-342900" algn="just" eaLnBrk="0" hangingPunct="0">
              <a:buFontTx/>
              <a:buChar char="•"/>
              <a:defRPr/>
            </a:pPr>
            <a:r>
              <a:rPr lang="en-US" altLang="en-GB" b="1" dirty="0">
                <a:solidFill>
                  <a:srgbClr val="FFC000"/>
                </a:solidFill>
              </a:rPr>
              <a:t>11-20/1228, </a:t>
            </a:r>
            <a:r>
              <a:rPr lang="fr-FR" altLang="zh-CN" b="1" dirty="0">
                <a:solidFill>
                  <a:srgbClr val="FFC000"/>
                </a:solidFill>
              </a:rPr>
              <a:t>D0.3 comment resolution subclause 5, </a:t>
            </a:r>
            <a:r>
              <a:rPr lang="en-US" altLang="en-GB" b="1" dirty="0" err="1" smtClean="0">
                <a:solidFill>
                  <a:srgbClr val="FFC000"/>
                </a:solidFill>
              </a:rPr>
              <a:t>Liwen</a:t>
            </a:r>
            <a:r>
              <a:rPr lang="en-US" altLang="en-GB" b="1" dirty="0" smtClean="0">
                <a:solidFill>
                  <a:srgbClr val="FFC000"/>
                </a:solidFill>
              </a:rPr>
              <a:t> Chu (NXP)</a:t>
            </a:r>
          </a:p>
          <a:p>
            <a:pPr marL="800100" lvl="1" indent="-342900" algn="just" eaLnBrk="0" hangingPunct="0">
              <a:buFontTx/>
              <a:buChar char="•"/>
              <a:defRPr/>
            </a:pPr>
            <a:r>
              <a:rPr lang="en-US" altLang="en-GB" b="1" dirty="0" smtClean="0">
                <a:solidFill>
                  <a:srgbClr val="FFC000"/>
                </a:solidFill>
              </a:rPr>
              <a:t>11-20/1166r2, Joseph Levy (</a:t>
            </a:r>
            <a:r>
              <a:rPr lang="en-US" altLang="en-GB" b="1" dirty="0" err="1" smtClean="0">
                <a:solidFill>
                  <a:srgbClr val="FFC000"/>
                </a:solidFill>
              </a:rPr>
              <a:t>InterDigital</a:t>
            </a:r>
            <a:r>
              <a:rPr lang="en-US" altLang="en-GB" b="1" dirty="0" smtClean="0">
                <a:solidFill>
                  <a:srgbClr val="FFC000"/>
                </a:solidFill>
              </a:rPr>
              <a:t>)</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21st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43486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21</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825545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129 281 </a:t>
            </a:r>
            <a:r>
              <a:rPr lang="en-US" altLang="zh-CN" sz="2400" dirty="0" smtClean="0"/>
              <a:t>9203</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129 281 9203</a:t>
            </a:r>
            <a:endParaRPr sz="2400" dirty="0">
              <a:sym typeface="+mn-ea"/>
            </a:endParaRPr>
          </a:p>
          <a:p>
            <a:endParaRPr sz="2400" dirty="0"/>
          </a:p>
          <a:p>
            <a:r>
              <a:rPr lang="en-US" sz="2400" dirty="0"/>
              <a:t>Join from a video system or application: dial </a:t>
            </a:r>
            <a:r>
              <a:rPr lang="en-US" altLang="zh-CN" sz="2400" dirty="0" smtClean="0"/>
              <a:t>1292819203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1292819203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326954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Brief</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discussion of TC plan during IEEE 802.11 Sep plenary week</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t>SP for </a:t>
            </a:r>
            <a:r>
              <a:rPr lang="en-US" altLang="zh-CN" b="1" dirty="0" smtClean="0"/>
              <a:t>11-20/1227, </a:t>
            </a:r>
            <a:r>
              <a:rPr lang="fr-FR" altLang="zh-CN" b="1" dirty="0"/>
              <a:t>D0.3 comment resolution subclause 32.2.1, Liwen Chu (NXP)</a:t>
            </a:r>
            <a:endParaRPr lang="en-US" altLang="zh-CN" b="1" dirty="0"/>
          </a:p>
          <a:p>
            <a:pPr marL="800100" lvl="1" indent="-342900" algn="just" eaLnBrk="0" hangingPunct="0">
              <a:buFontTx/>
              <a:buChar char="•"/>
              <a:defRPr/>
            </a:pPr>
            <a:r>
              <a:rPr lang="en-US" altLang="en-GB" b="1" dirty="0" smtClean="0"/>
              <a:t>11-20/1228</a:t>
            </a:r>
            <a:r>
              <a:rPr lang="en-US" altLang="en-GB" b="1" dirty="0"/>
              <a:t>, </a:t>
            </a:r>
            <a:r>
              <a:rPr lang="fr-FR" altLang="zh-CN" b="1" dirty="0"/>
              <a:t>D0.3 comment resolution subclause 5, </a:t>
            </a:r>
            <a:r>
              <a:rPr lang="en-US" altLang="en-GB" b="1" dirty="0" err="1" smtClean="0"/>
              <a:t>Liwen</a:t>
            </a:r>
            <a:r>
              <a:rPr lang="en-US" altLang="en-GB" b="1" dirty="0" smtClean="0"/>
              <a:t> Chu (NXP)</a:t>
            </a:r>
          </a:p>
          <a:p>
            <a:pPr marL="800100" lvl="1" indent="-342900" algn="just" eaLnBrk="0" hangingPunct="0">
              <a:buFontTx/>
              <a:buChar char="•"/>
              <a:defRPr/>
            </a:pPr>
            <a:r>
              <a:rPr lang="en-US" altLang="zh-CN" b="1" dirty="0" smtClean="0"/>
              <a:t>Update of 11-20/1236</a:t>
            </a:r>
            <a:r>
              <a:rPr lang="zh-CN" altLang="en-US" b="1" dirty="0" smtClean="0"/>
              <a:t>，</a:t>
            </a:r>
            <a:r>
              <a:rPr lang="en-US" altLang="zh-CN" b="1" dirty="0" smtClean="0"/>
              <a:t>Non-NGV </a:t>
            </a:r>
            <a:r>
              <a:rPr lang="en-US" altLang="zh-CN" b="1" dirty="0"/>
              <a:t>Duplicate PPDU, </a:t>
            </a:r>
            <a:r>
              <a:rPr lang="en-US" altLang="zh-CN" b="1" dirty="0" err="1"/>
              <a:t>Liwen</a:t>
            </a:r>
            <a:r>
              <a:rPr lang="en-US" altLang="zh-CN" b="1" dirty="0"/>
              <a:t> Chu (NXP)</a:t>
            </a:r>
            <a:endParaRPr lang="en-US" altLang="en-GB" b="1" dirty="0"/>
          </a:p>
          <a:p>
            <a:pPr marL="800100" lvl="1" indent="-342900" algn="just" eaLnBrk="0" hangingPunct="0">
              <a:buFontTx/>
              <a:buChar char="•"/>
              <a:defRPr/>
            </a:pPr>
            <a:r>
              <a:rPr lang="en-US" altLang="en-GB" b="1" dirty="0" smtClean="0"/>
              <a:t>Update of 11-20/0790, </a:t>
            </a:r>
            <a:r>
              <a:rPr lang="en-US" altLang="en-GB" b="1" dirty="0"/>
              <a:t>cr-d0-3-phy-service-interface-part-2, Bo Sun (ZTE)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36587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16 </a:t>
            </a:r>
            <a:r>
              <a:rPr lang="en-US" altLang="zh-CN" sz="2400" dirty="0">
                <a:sym typeface="+mn-ea"/>
              </a:rPr>
              <a:t>CIDs and the proposed spec text modification to IEEE P802.11bd D0.3 as in </a:t>
            </a:r>
            <a:r>
              <a:rPr lang="en-US" altLang="zh-CN" sz="2400" dirty="0" smtClean="0">
                <a:sym typeface="+mn-ea"/>
              </a:rPr>
              <a:t>11-20/1227r3</a:t>
            </a:r>
            <a:r>
              <a:rPr lang="zh-CN" altLang="en-US" sz="2400" dirty="0" smtClean="0">
                <a:sym typeface="+mn-ea"/>
              </a:rPr>
              <a:t>?</a:t>
            </a:r>
            <a:endParaRPr lang="zh-CN" altLang="en-US" sz="2400" dirty="0">
              <a:sym typeface="+mn-ea"/>
            </a:endParaRPr>
          </a:p>
          <a:p>
            <a:pPr lvl="0"/>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GB" altLang="zh-CN" sz="2400" dirty="0"/>
              <a:t>1, 45, 76, 77, 78, 79, 80, 81, 92, 94, </a:t>
            </a:r>
            <a:r>
              <a:rPr lang="en-GB" altLang="zh-CN" sz="2400" dirty="0" smtClean="0"/>
              <a:t>95</a:t>
            </a:r>
            <a:r>
              <a:rPr lang="en-GB" altLang="zh-CN" sz="2400" dirty="0"/>
              <a:t>, 207, 208, 209, 228, 231</a:t>
            </a:r>
            <a:endParaRPr lang="zh-CN" altLang="zh-CN" sz="24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977312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25</a:t>
            </a:r>
            <a:r>
              <a:rPr lang="en-US" altLang="zh-CN" sz="3600" kern="0" baseline="30000" dirty="0" err="1" smtClean="0">
                <a:latin typeface="Arial" panose="020B0604020202020204" pitchFamily="34" charset="0"/>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904456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129 312 </a:t>
            </a:r>
            <a:r>
              <a:rPr lang="en-US" altLang="zh-CN" sz="2400" dirty="0" smtClean="0"/>
              <a:t>0033</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129 312 </a:t>
            </a:r>
            <a:r>
              <a:rPr lang="en-US" altLang="zh-CN" sz="2400" dirty="0" smtClean="0"/>
              <a:t>0033</a:t>
            </a:r>
            <a:endParaRPr sz="2400" dirty="0">
              <a:sym typeface="+mn-ea"/>
            </a:endParaRPr>
          </a:p>
          <a:p>
            <a:endParaRPr sz="2400" dirty="0"/>
          </a:p>
          <a:p>
            <a:r>
              <a:rPr lang="en-US" sz="2400" dirty="0"/>
              <a:t>Join from a video system or application: dial </a:t>
            </a:r>
            <a:r>
              <a:rPr lang="en-US" altLang="zh-CN" sz="2400" dirty="0" smtClean="0"/>
              <a:t>1293120033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1293120033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12584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TC plan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indent="-342900" algn="just" eaLnBrk="0" hangingPunct="0">
              <a:buFontTx/>
              <a:buChar char="•"/>
              <a:defRPr/>
            </a:pPr>
            <a:r>
              <a:rPr lang="en-US" altLang="en-GB" b="1" dirty="0" smtClean="0">
                <a:solidFill>
                  <a:srgbClr val="00B050"/>
                </a:solidFill>
              </a:rPr>
              <a:t>SP for 11-20/1228</a:t>
            </a:r>
            <a:r>
              <a:rPr lang="en-US" altLang="en-GB" b="1" dirty="0">
                <a:solidFill>
                  <a:srgbClr val="00B050"/>
                </a:solidFill>
              </a:rPr>
              <a:t>, </a:t>
            </a:r>
            <a:r>
              <a:rPr lang="fr-FR" altLang="zh-CN" b="1" dirty="0">
                <a:solidFill>
                  <a:srgbClr val="00B050"/>
                </a:solidFill>
              </a:rPr>
              <a:t>D0.3 comment resolution subclause 5,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zh-CN" b="1" dirty="0" smtClean="0">
                <a:solidFill>
                  <a:srgbClr val="00B050"/>
                </a:solidFill>
              </a:rPr>
              <a:t>SP for 11-20/1236</a:t>
            </a:r>
            <a:r>
              <a:rPr lang="zh-CN" altLang="en-US" b="1" dirty="0" smtClean="0">
                <a:solidFill>
                  <a:srgbClr val="00B050"/>
                </a:solidFill>
              </a:rPr>
              <a:t>，</a:t>
            </a:r>
            <a:r>
              <a:rPr lang="en-US" altLang="zh-CN" b="1" dirty="0" smtClean="0">
                <a:solidFill>
                  <a:srgbClr val="00B050"/>
                </a:solidFill>
              </a:rPr>
              <a:t>Non-NGV </a:t>
            </a:r>
            <a:r>
              <a:rPr lang="en-US" altLang="zh-CN" b="1" dirty="0">
                <a:solidFill>
                  <a:srgbClr val="00B050"/>
                </a:solidFill>
              </a:rPr>
              <a:t>Duplicate PPDU, </a:t>
            </a:r>
            <a:r>
              <a:rPr lang="en-US" altLang="zh-CN" b="1" dirty="0" err="1">
                <a:solidFill>
                  <a:srgbClr val="00B050"/>
                </a:solidFill>
              </a:rPr>
              <a:t>Liwen</a:t>
            </a:r>
            <a:r>
              <a:rPr lang="en-US" altLang="zh-CN" b="1" dirty="0">
                <a:solidFill>
                  <a:srgbClr val="00B050"/>
                </a:solidFill>
              </a:rPr>
              <a:t> Chu (NXP)</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11-20/0790, </a:t>
            </a:r>
            <a:r>
              <a:rPr lang="en-US" altLang="en-GB" b="1" dirty="0">
                <a:solidFill>
                  <a:srgbClr val="00B050"/>
                </a:solidFill>
              </a:rPr>
              <a:t>cr-d0-3-phy-service-interface-part-2, Bo Sun (ZTE</a:t>
            </a:r>
            <a:r>
              <a:rPr lang="en-US" altLang="en-GB"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11-20/1273, the comment resolution for CID 114 and 115, </a:t>
            </a:r>
            <a:r>
              <a:rPr lang="en-US" altLang="zh-CN" b="1" dirty="0" err="1" smtClean="0">
                <a:solidFill>
                  <a:srgbClr val="00B050"/>
                </a:solidFill>
              </a:rPr>
              <a:t>Dongguk</a:t>
            </a:r>
            <a:r>
              <a:rPr lang="en-US" altLang="zh-CN" b="1" dirty="0" smtClean="0">
                <a:solidFill>
                  <a:srgbClr val="00B050"/>
                </a:solidFill>
              </a:rPr>
              <a:t> Lim (LGE)</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00B050"/>
                </a:solidFill>
              </a:rPr>
              <a:t>11-20/1297</a:t>
            </a:r>
            <a:r>
              <a:rPr lang="en-US" altLang="en-GB" b="1" dirty="0">
                <a:solidFill>
                  <a:srgbClr val="00B050"/>
                </a:solidFill>
              </a:rPr>
              <a:t>, </a:t>
            </a:r>
            <a:r>
              <a:rPr lang="en-US" altLang="zh-CN" b="1" dirty="0">
                <a:solidFill>
                  <a:srgbClr val="00B050"/>
                </a:solidFill>
              </a:rPr>
              <a:t>comment resolution for CID 358 (Regulatory Requirement)</a:t>
            </a:r>
            <a:r>
              <a:rPr lang="en-US" altLang="en-GB" b="1" dirty="0">
                <a:solidFill>
                  <a:srgbClr val="00B050"/>
                </a:solidFill>
              </a:rPr>
              <a:t>, </a:t>
            </a:r>
            <a:r>
              <a:rPr lang="en-US" altLang="en-GB" b="1" dirty="0" err="1">
                <a:solidFill>
                  <a:srgbClr val="00B050"/>
                </a:solidFill>
              </a:rPr>
              <a:t>Rui</a:t>
            </a:r>
            <a:r>
              <a:rPr lang="en-US" altLang="en-GB" b="1" dirty="0">
                <a:solidFill>
                  <a:srgbClr val="00B050"/>
                </a:solidFill>
              </a:rPr>
              <a:t> </a:t>
            </a:r>
            <a:r>
              <a:rPr lang="en-US" altLang="en-GB" b="1" dirty="0" smtClean="0">
                <a:solidFill>
                  <a:srgbClr val="00B050"/>
                </a:solidFill>
              </a:rPr>
              <a:t>Cao (NXP)</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78975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14 </a:t>
            </a:r>
            <a:r>
              <a:rPr lang="en-US" altLang="zh-CN" sz="2400" dirty="0">
                <a:sym typeface="+mn-ea"/>
              </a:rPr>
              <a:t>CIDs and the proposed spec text modification to IEEE P802.11bd D0.3 as in </a:t>
            </a:r>
            <a:r>
              <a:rPr lang="en-US" altLang="zh-CN" sz="2400" dirty="0" smtClean="0">
                <a:sym typeface="+mn-ea"/>
              </a:rPr>
              <a:t>11-20/1228r3</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b="0" dirty="0">
                <a:latin typeface="Calibri" panose="020F0502020204030204" pitchFamily="34" charset="0"/>
                <a:cs typeface="Calibri" panose="020F0502020204030204" pitchFamily="34" charset="0"/>
              </a:rPr>
              <a:t> </a:t>
            </a:r>
            <a:r>
              <a:rPr lang="en-GB" altLang="zh-CN" sz="2100" dirty="0"/>
              <a:t>27, 37, 38, </a:t>
            </a:r>
            <a:r>
              <a:rPr lang="en-GB" altLang="zh-CN" sz="2100" dirty="0" smtClean="0"/>
              <a:t>40</a:t>
            </a:r>
            <a:r>
              <a:rPr lang="en-GB" altLang="zh-CN" sz="2100" dirty="0"/>
              <a:t>, 41, 42, 58, </a:t>
            </a:r>
            <a:r>
              <a:rPr lang="en-GB" altLang="zh-CN" sz="2100" dirty="0" smtClean="0"/>
              <a:t>60, 62</a:t>
            </a:r>
            <a:r>
              <a:rPr lang="en-GB" altLang="zh-CN" sz="2100" dirty="0"/>
              <a:t>, 63, 64, 218, 219, 220</a:t>
            </a:r>
            <a:endParaRPr lang="zh-CN" altLang="zh-CN" sz="21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12Y/0N/4A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672798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(Non-CR</a:t>
            </a:r>
            <a:r>
              <a:rPr lang="en-US" altLang="zh-CN" dirty="0"/>
              <a:t>, </a:t>
            </a:r>
            <a:r>
              <a:rPr lang="en-US" altLang="zh-CN" dirty="0" smtClean="0"/>
              <a:t>11-20/1236)</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a:t>
            </a:r>
            <a:r>
              <a:rPr lang="en-US" altLang="zh-CN" sz="2400" dirty="0" smtClean="0">
                <a:sym typeface="+mn-ea"/>
              </a:rPr>
              <a:t>proposed spec text modification to IEEE </a:t>
            </a:r>
            <a:r>
              <a:rPr lang="en-US" altLang="zh-CN" sz="2400" dirty="0">
                <a:sym typeface="+mn-ea"/>
              </a:rPr>
              <a:t>P802.11bd D0.3 as in </a:t>
            </a:r>
            <a:r>
              <a:rPr lang="en-US" altLang="zh-CN" sz="2400" dirty="0" smtClean="0">
                <a:sym typeface="+mn-ea"/>
              </a:rPr>
              <a:t>11-20/1236r1</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27971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5 </a:t>
            </a:r>
            <a:r>
              <a:rPr lang="en-US" altLang="zh-CN" sz="2400" dirty="0">
                <a:sym typeface="+mn-ea"/>
              </a:rPr>
              <a:t>CIDs and the proposed spec text modification to IEEE P802.11bd D0.3 as in </a:t>
            </a:r>
            <a:r>
              <a:rPr lang="en-US" altLang="zh-CN" sz="2400" dirty="0" smtClean="0">
                <a:sym typeface="+mn-ea"/>
              </a:rPr>
              <a:t>11-20/0790r3</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dirty="0"/>
              <a:t> </a:t>
            </a:r>
            <a:r>
              <a:rPr lang="en-US" altLang="zh-CN" sz="2100" dirty="0"/>
              <a:t>247, 128, 254, 359, 360</a:t>
            </a:r>
            <a:endParaRPr lang="zh-CN" altLang="en-US" sz="2100" dirty="0"/>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1062237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28</a:t>
            </a:r>
            <a:r>
              <a:rPr lang="en-US" altLang="zh-CN" sz="3600" kern="0" baseline="30000" dirty="0" err="1" smtClean="0">
                <a:latin typeface="Arial" panose="020B0604020202020204" pitchFamily="34" charset="0"/>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32794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129 450 3646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129 450 3646</a:t>
            </a:r>
            <a:endParaRPr sz="2400" dirty="0">
              <a:sym typeface="+mn-ea"/>
            </a:endParaRPr>
          </a:p>
          <a:p>
            <a:endParaRPr sz="2400" dirty="0"/>
          </a:p>
          <a:p>
            <a:r>
              <a:rPr lang="en-US" sz="2400" dirty="0"/>
              <a:t>Join from a video system or application: dial </a:t>
            </a:r>
            <a:r>
              <a:rPr lang="en-US" altLang="zh-CN" sz="2400" dirty="0" smtClean="0"/>
              <a:t>1294503646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1294503646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9134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Motion on 20 MHz NGV PPDU</a:t>
            </a:r>
          </a:p>
          <a:p>
            <a:pPr marL="800100" lvl="1" indent="-342900" algn="just" eaLnBrk="0" hangingPunct="0">
              <a:buFontTx/>
              <a:buChar char="•"/>
              <a:defRPr/>
            </a:pPr>
            <a:r>
              <a:rPr lang="en-US" altLang="zh-CN" b="1" dirty="0" smtClean="0">
                <a:solidFill>
                  <a:srgbClr val="00B050"/>
                </a:solidFill>
              </a:rPr>
              <a:t>SP for 11-20/1273, the comment resolution for CID 114 and 115, </a:t>
            </a:r>
            <a:r>
              <a:rPr lang="en-US" altLang="zh-CN" b="1" dirty="0" err="1" smtClean="0">
                <a:solidFill>
                  <a:srgbClr val="00B050"/>
                </a:solidFill>
              </a:rPr>
              <a:t>Dongguk</a:t>
            </a:r>
            <a:r>
              <a:rPr lang="en-US" altLang="zh-CN" b="1" dirty="0" smtClean="0">
                <a:solidFill>
                  <a:srgbClr val="00B050"/>
                </a:solidFill>
              </a:rPr>
              <a:t> Lim (LGE)</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00B050"/>
                </a:solidFill>
              </a:rPr>
              <a:t>SP for 11-20/1297</a:t>
            </a:r>
            <a:r>
              <a:rPr lang="en-US" altLang="en-GB" b="1" dirty="0">
                <a:solidFill>
                  <a:srgbClr val="00B050"/>
                </a:solidFill>
              </a:rPr>
              <a:t>, </a:t>
            </a:r>
            <a:r>
              <a:rPr lang="en-US" altLang="zh-CN" b="1" dirty="0">
                <a:solidFill>
                  <a:srgbClr val="00B050"/>
                </a:solidFill>
              </a:rPr>
              <a:t>comment resolution for CID 358 (Regulatory Requirement)</a:t>
            </a:r>
            <a:r>
              <a:rPr lang="en-US" altLang="en-GB" b="1" dirty="0">
                <a:solidFill>
                  <a:srgbClr val="00B050"/>
                </a:solidFill>
              </a:rPr>
              <a:t>, </a:t>
            </a:r>
            <a:r>
              <a:rPr lang="en-US" altLang="en-GB" b="1" dirty="0" err="1">
                <a:solidFill>
                  <a:srgbClr val="00B050"/>
                </a:solidFill>
              </a:rPr>
              <a:t>Rui</a:t>
            </a:r>
            <a:r>
              <a:rPr lang="en-US" altLang="en-GB" b="1" dirty="0">
                <a:solidFill>
                  <a:srgbClr val="00B050"/>
                </a:solidFill>
              </a:rPr>
              <a:t> </a:t>
            </a:r>
            <a:r>
              <a:rPr lang="en-US" altLang="en-GB" b="1" dirty="0" smtClean="0">
                <a:solidFill>
                  <a:srgbClr val="00B050"/>
                </a:solidFill>
              </a:rPr>
              <a:t>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smtClean="0">
                <a:solidFill>
                  <a:srgbClr val="00B050"/>
                </a:solidFill>
              </a:rPr>
              <a:t>11-20/1230r1, CR for 32.3.10 Receive Specification, </a:t>
            </a:r>
            <a:r>
              <a:rPr lang="en-US" altLang="zh-CN" b="1" dirty="0" err="1" smtClean="0">
                <a:solidFill>
                  <a:srgbClr val="00B050"/>
                </a:solidFill>
              </a:rPr>
              <a:t>Rui</a:t>
            </a:r>
            <a:r>
              <a:rPr lang="en-US" altLang="zh-CN" b="1" dirty="0" smtClean="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27530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on 20 MHz NGV PPDU</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t>Move to include the following text to section 3 of the 11bd SFD</a:t>
            </a:r>
            <a:r>
              <a:rPr lang="en-US" altLang="zh-CN" sz="2400" dirty="0" smtClean="0"/>
              <a:t>:</a:t>
            </a:r>
          </a:p>
          <a:p>
            <a:endParaRPr lang="en-US" altLang="zh-CN" sz="2400" b="0" dirty="0"/>
          </a:p>
          <a:p>
            <a:r>
              <a:rPr lang="en-US" altLang="zh-CN" sz="2400" dirty="0"/>
              <a:t>"</a:t>
            </a:r>
            <a:r>
              <a:rPr lang="en-US" altLang="zh-CN" sz="2400" i="1" dirty="0"/>
              <a:t>An NGV STA optionally supports 20MHz NGV PPDU</a:t>
            </a:r>
            <a:r>
              <a:rPr lang="en-US" altLang="zh-CN" sz="2400" i="1" dirty="0" smtClean="0"/>
              <a:t>.</a:t>
            </a:r>
          </a:p>
          <a:p>
            <a:r>
              <a:rPr lang="en-US" altLang="zh-CN" sz="2400" i="1" dirty="0" smtClean="0"/>
              <a:t>Note</a:t>
            </a:r>
            <a:r>
              <a:rPr lang="en-US" altLang="zh-CN" sz="2400" i="1" dirty="0"/>
              <a:t>: 20MHz NGV PPDU is the 20MHz PPDU format that coexists with 10MHz NGV PPDU and 10MHz non-NGV PPDU.</a:t>
            </a:r>
            <a:r>
              <a:rPr lang="en-US" altLang="zh-CN" sz="2400" dirty="0"/>
              <a:t>"</a:t>
            </a:r>
            <a:endParaRPr lang="en-US" altLang="zh-CN" sz="2400" b="0" dirty="0"/>
          </a:p>
          <a:p>
            <a:r>
              <a:rPr lang="en-US" altLang="zh-CN" sz="2400" dirty="0"/>
              <a:t/>
            </a:r>
            <a:br>
              <a:rPr lang="en-US" altLang="zh-CN" sz="2400" dirty="0"/>
            </a:br>
            <a:endParaRPr lang="en-US" altLang="zh-CN" sz="2400" b="0" dirty="0"/>
          </a:p>
          <a:p>
            <a:r>
              <a:rPr lang="en-US" altLang="zh-CN" sz="2400" dirty="0"/>
              <a:t>Moved: </a:t>
            </a:r>
            <a:r>
              <a:rPr lang="en-US" altLang="zh-CN" sz="2400" dirty="0" err="1"/>
              <a:t>Rui</a:t>
            </a:r>
            <a:r>
              <a:rPr lang="en-US" altLang="zh-CN" sz="2400" dirty="0"/>
              <a:t> Cao; </a:t>
            </a:r>
            <a:endParaRPr lang="en-US" altLang="zh-CN" sz="2400" b="0" dirty="0"/>
          </a:p>
          <a:p>
            <a:r>
              <a:rPr lang="en-US" altLang="zh-CN" sz="2400" dirty="0" smtClean="0"/>
              <a:t>Seconded</a:t>
            </a:r>
            <a:r>
              <a:rPr lang="en-US" altLang="zh-CN" sz="2400" dirty="0"/>
              <a:t>: </a:t>
            </a:r>
            <a:r>
              <a:rPr lang="en-US" altLang="zh-CN" sz="2400" dirty="0" err="1" smtClean="0"/>
              <a:t>Liwen</a:t>
            </a:r>
            <a:r>
              <a:rPr lang="en-US" altLang="zh-CN" sz="2400" dirty="0" smtClean="0"/>
              <a:t> Chu</a:t>
            </a:r>
          </a:p>
          <a:p>
            <a:r>
              <a:rPr lang="en-US" altLang="zh-CN" sz="2400" b="0" dirty="0" smtClean="0">
                <a:solidFill>
                  <a:srgbClr val="FF0000"/>
                </a:solidFill>
              </a:rPr>
              <a:t>Result (verified): </a:t>
            </a:r>
            <a:r>
              <a:rPr lang="en-US" altLang="zh-CN" sz="2400" b="0" dirty="0" smtClean="0">
                <a:solidFill>
                  <a:srgbClr val="FF0000"/>
                </a:solidFill>
              </a:rPr>
              <a:t>8Y/3N/3A   Failed</a:t>
            </a:r>
            <a:endParaRPr lang="en-US" altLang="zh-CN" sz="2400" b="0" dirty="0">
              <a:solidFill>
                <a:srgbClr val="FF0000"/>
              </a:solidFill>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5396815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11-20/1273)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2 </a:t>
            </a:r>
            <a:r>
              <a:rPr lang="en-US" altLang="zh-CN" sz="2400" dirty="0">
                <a:sym typeface="+mn-ea"/>
              </a:rPr>
              <a:t>CIDs and the proposed spec text modification to IEEE P802.11bd D0.3 as in </a:t>
            </a:r>
            <a:r>
              <a:rPr lang="en-US" altLang="zh-CN" sz="2400" dirty="0" smtClean="0">
                <a:sym typeface="+mn-ea"/>
              </a:rPr>
              <a:t>11-20/1273r0</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b="0" dirty="0">
                <a:latin typeface="Calibri" panose="020F0502020204030204" pitchFamily="34" charset="0"/>
                <a:cs typeface="Calibri" panose="020F0502020204030204" pitchFamily="34" charset="0"/>
              </a:rPr>
              <a:t> </a:t>
            </a:r>
            <a:r>
              <a:rPr lang="en-GB" altLang="zh-CN" sz="2100" dirty="0" smtClean="0"/>
              <a:t>114 and 115</a:t>
            </a:r>
            <a:endParaRPr lang="zh-CN" altLang="zh-CN" sz="21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12Y/0N/4A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1119939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11-20/1297)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358 </a:t>
            </a:r>
            <a:r>
              <a:rPr lang="en-US" altLang="zh-CN" sz="2400" dirty="0">
                <a:sym typeface="+mn-ea"/>
              </a:rPr>
              <a:t>and the proposed spec text modification to IEEE P802.11bd D0.3 as in </a:t>
            </a:r>
            <a:r>
              <a:rPr lang="en-US" altLang="zh-CN" sz="2400" dirty="0" smtClean="0">
                <a:sym typeface="+mn-ea"/>
              </a:rPr>
              <a:t>11-20/1297r0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60681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13292</TotalTime>
  <Words>3275</Words>
  <Application>Microsoft Office PowerPoint</Application>
  <PresentationFormat>宽屏</PresentationFormat>
  <Paragraphs>567</Paragraphs>
  <Slides>43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lpstr>IEEE 802.11 TGbd Teleconference</vt:lpstr>
      <vt:lpstr>Teleconference Bridge Information</vt:lpstr>
      <vt:lpstr>PowerPoint 演示文稿</vt:lpstr>
      <vt:lpstr>IEEE 802.11 TGbd Teleconference</vt:lpstr>
      <vt:lpstr>Teleconference Bridge Information</vt:lpstr>
      <vt:lpstr>PowerPoint 演示文稿</vt:lpstr>
      <vt:lpstr>SP #1 (CR, 11-20/1227)</vt:lpstr>
      <vt:lpstr>IEEE 802.11 TGbd Teleconference</vt:lpstr>
      <vt:lpstr>Teleconference Bridge Information</vt:lpstr>
      <vt:lpstr>PowerPoint 演示文稿</vt:lpstr>
      <vt:lpstr>SP #1 (CR, 11-20/1228)</vt:lpstr>
      <vt:lpstr>SP #2 (Non-CR, 11-20/1236)</vt:lpstr>
      <vt:lpstr>SP #3 (CR, 11-20/0790)</vt:lpstr>
      <vt:lpstr>IEEE 802.11 TGbd Teleconference</vt:lpstr>
      <vt:lpstr>Teleconference Bridge Information</vt:lpstr>
      <vt:lpstr>PowerPoint 演示文稿</vt:lpstr>
      <vt:lpstr>Motion on 20 MHz NGV PPDU</vt:lpstr>
      <vt:lpstr>SP #1 (CR, 11-20/1273)</vt:lpstr>
      <vt:lpstr>SP #2 (CR, 11-20/1297)</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4500</cp:revision>
  <cp:lastPrinted>2014-11-04T15:04:00Z</cp:lastPrinted>
  <dcterms:created xsi:type="dcterms:W3CDTF">2007-04-17T18:10:00Z</dcterms:created>
  <dcterms:modified xsi:type="dcterms:W3CDTF">2020-08-30T12:11:59Z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